
<file path=[Content_Types].xml><?xml version="1.0" encoding="utf-8"?>
<Types xmlns="http://schemas.openxmlformats.org/package/2006/content-types">
  <Default Extension="png" ContentType="image/png"/>
  <Default Extension="mpg" ContentType="video/mpeg"/>
  <Default Extension="jpeg" ContentType="image/jpeg"/>
  <Default Extension="emf" ContentType="image/x-emf"/>
  <Default Extension="rels" ContentType="application/vnd.openxmlformats-package.relationships+xml"/>
  <Default Extension="xml" ContentType="application/xml"/>
  <Default Extension="gif" ContentType="video/unknown"/>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0.gif" ContentType="image/gif"/>
  <Override PartName="/ppt/media/image22.gif" ContentType="image/gif"/>
  <Override PartName="/ppt/media/image23.gif" ContentType="image/gif"/>
  <Override PartName="/ppt/media/image24.gif" ContentType="image/gif"/>
  <Override PartName="/ppt/media/image25.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3.gif" ContentType="image/gif"/>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92.gif" ContentType="image/gif"/>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202.gif" ContentType="image/gif"/>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227.gif" ContentType="image/gif"/>
  <Override PartName="/ppt/media/image229.gif" ContentType="image/gif"/>
  <Override PartName="/ppt/media/image230.gif" ContentType="image/gif"/>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249.gif" ContentType="image/gif"/>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1"/>
  </p:sldMasterIdLst>
  <p:notesMasterIdLst>
    <p:notesMasterId r:id="rId51"/>
  </p:notesMasterIdLst>
  <p:sldIdLst>
    <p:sldId id="323" r:id="rId2"/>
    <p:sldId id="258" r:id="rId3"/>
    <p:sldId id="333" r:id="rId4"/>
    <p:sldId id="259" r:id="rId5"/>
    <p:sldId id="270" r:id="rId6"/>
    <p:sldId id="275" r:id="rId7"/>
    <p:sldId id="277" r:id="rId8"/>
    <p:sldId id="279" r:id="rId9"/>
    <p:sldId id="324" r:id="rId10"/>
    <p:sldId id="325" r:id="rId11"/>
    <p:sldId id="312" r:id="rId12"/>
    <p:sldId id="326" r:id="rId13"/>
    <p:sldId id="276" r:id="rId14"/>
    <p:sldId id="268" r:id="rId15"/>
    <p:sldId id="313" r:id="rId16"/>
    <p:sldId id="283" r:id="rId17"/>
    <p:sldId id="282" r:id="rId18"/>
    <p:sldId id="314" r:id="rId19"/>
    <p:sldId id="284" r:id="rId20"/>
    <p:sldId id="285" r:id="rId21"/>
    <p:sldId id="287" r:id="rId22"/>
    <p:sldId id="315" r:id="rId23"/>
    <p:sldId id="289" r:id="rId24"/>
    <p:sldId id="316" r:id="rId25"/>
    <p:sldId id="288" r:id="rId26"/>
    <p:sldId id="286" r:id="rId27"/>
    <p:sldId id="327" r:id="rId28"/>
    <p:sldId id="328" r:id="rId29"/>
    <p:sldId id="329" r:id="rId30"/>
    <p:sldId id="330" r:id="rId31"/>
    <p:sldId id="297" r:id="rId32"/>
    <p:sldId id="317" r:id="rId33"/>
    <p:sldId id="290" r:id="rId34"/>
    <p:sldId id="300" r:id="rId35"/>
    <p:sldId id="299" r:id="rId36"/>
    <p:sldId id="335" r:id="rId37"/>
    <p:sldId id="318" r:id="rId38"/>
    <p:sldId id="331" r:id="rId39"/>
    <p:sldId id="302" r:id="rId40"/>
    <p:sldId id="305" r:id="rId41"/>
    <p:sldId id="321" r:id="rId42"/>
    <p:sldId id="298" r:id="rId43"/>
    <p:sldId id="319" r:id="rId44"/>
    <p:sldId id="309" r:id="rId45"/>
    <p:sldId id="322" r:id="rId46"/>
    <p:sldId id="307" r:id="rId47"/>
    <p:sldId id="320" r:id="rId48"/>
    <p:sldId id="308" r:id="rId49"/>
    <p:sldId id="332" r:id="rId50"/>
  </p:sldIdLst>
  <p:sldSz cx="9144000" cy="6858000" type="screen4x3"/>
  <p:notesSz cx="6858000" cy="99472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4576" autoAdjust="0"/>
  </p:normalViewPr>
  <p:slideViewPr>
    <p:cSldViewPr snapToGrid="0">
      <p:cViewPr varScale="1">
        <p:scale>
          <a:sx n="70" d="100"/>
          <a:sy n="70" d="100"/>
        </p:scale>
        <p:origin x="-273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66"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58BF8D-A489-4450-9D80-E10993EEF7C7}" type="doc">
      <dgm:prSet loTypeId="urn:microsoft.com/office/officeart/2005/8/layout/hierarchy2" loCatId="hierarchy" qsTypeId="urn:microsoft.com/office/officeart/2005/8/quickstyle/3d3" qsCatId="3D" csTypeId="urn:microsoft.com/office/officeart/2005/8/colors/accent0_1" csCatId="mainScheme" phldr="1"/>
      <dgm:spPr/>
      <dgm:t>
        <a:bodyPr/>
        <a:lstStyle/>
        <a:p>
          <a:endParaRPr lang="ru-RU"/>
        </a:p>
      </dgm:t>
    </dgm:pt>
    <dgm:pt modelId="{B80F8C2C-8308-467C-87CC-B505A4B11DBD}">
      <dgm:prSet phldrT="[Текст]" custT="1"/>
      <dgm:spPr/>
      <dgm:t>
        <a:bodyPr/>
        <a:lstStyle/>
        <a:p>
          <a:r>
            <a:rPr lang="en-US" sz="1100" b="1" dirty="0">
              <a:effectLst/>
            </a:rPr>
            <a:t>Compressor stage</a:t>
          </a:r>
          <a:endParaRPr lang="ru-RU" sz="1100" b="1" dirty="0">
            <a:effectLst/>
          </a:endParaRPr>
        </a:p>
      </dgm:t>
    </dgm:pt>
    <dgm:pt modelId="{D6D67FE0-4C3E-4222-B03E-345E4E190B6A}" type="parTrans" cxnId="{5C9F8FC6-25C6-4CC6-B09B-E19AD6251B95}">
      <dgm:prSet/>
      <dgm:spPr/>
      <dgm:t>
        <a:bodyPr/>
        <a:lstStyle/>
        <a:p>
          <a:endParaRPr lang="ru-RU" b="1">
            <a:effectLst>
              <a:outerShdw blurRad="38100" dist="38100" dir="2700000" algn="tl">
                <a:srgbClr val="000000">
                  <a:alpha val="43137"/>
                </a:srgbClr>
              </a:outerShdw>
            </a:effectLst>
          </a:endParaRPr>
        </a:p>
      </dgm:t>
    </dgm:pt>
    <dgm:pt modelId="{FE4CF982-4904-4A00-B925-8EB82CE05086}" type="sibTrans" cxnId="{5C9F8FC6-25C6-4CC6-B09B-E19AD6251B95}">
      <dgm:prSet/>
      <dgm:spPr/>
      <dgm:t>
        <a:bodyPr/>
        <a:lstStyle/>
        <a:p>
          <a:endParaRPr lang="ru-RU" b="1">
            <a:effectLst>
              <a:outerShdw blurRad="38100" dist="38100" dir="2700000" algn="tl">
                <a:srgbClr val="000000">
                  <a:alpha val="43137"/>
                </a:srgbClr>
              </a:outerShdw>
            </a:effectLst>
          </a:endParaRPr>
        </a:p>
      </dgm:t>
    </dgm:pt>
    <dgm:pt modelId="{4F382097-669E-447C-8F28-76C6CF5143DB}" type="asst">
      <dgm:prSet phldrT="[Текст]" custT="1"/>
      <dgm:spPr/>
      <dgm:t>
        <a:bodyPr/>
        <a:lstStyle/>
        <a:p>
          <a:r>
            <a:rPr lang="en-US" sz="1100" b="1" dirty="0">
              <a:effectLst/>
            </a:rPr>
            <a:t>Inlet guide vane (IGV)</a:t>
          </a:r>
          <a:endParaRPr lang="ru-RU" sz="1100" b="1" dirty="0">
            <a:effectLst/>
          </a:endParaRPr>
        </a:p>
      </dgm:t>
    </dgm:pt>
    <dgm:pt modelId="{EDD67FC5-6974-45E0-BE7B-81E4FE51FB46}" type="parTrans" cxnId="{3AF01B22-E4F4-493D-9EB3-98DB356FB53D}">
      <dgm:prSet/>
      <dgm:spPr/>
      <dgm:t>
        <a:bodyPr/>
        <a:lstStyle/>
        <a:p>
          <a:endParaRPr lang="ru-RU" b="1">
            <a:effectLst>
              <a:outerShdw blurRad="38100" dist="38100" dir="2700000" algn="tl">
                <a:srgbClr val="000000">
                  <a:alpha val="43137"/>
                </a:srgbClr>
              </a:outerShdw>
            </a:effectLst>
          </a:endParaRPr>
        </a:p>
      </dgm:t>
    </dgm:pt>
    <dgm:pt modelId="{00FDD7B8-F280-49DE-9FFB-3DC27AAB1625}" type="sibTrans" cxnId="{3AF01B22-E4F4-493D-9EB3-98DB356FB53D}">
      <dgm:prSet/>
      <dgm:spPr/>
      <dgm:t>
        <a:bodyPr/>
        <a:lstStyle/>
        <a:p>
          <a:endParaRPr lang="ru-RU" b="1">
            <a:effectLst>
              <a:outerShdw blurRad="38100" dist="38100" dir="2700000" algn="tl">
                <a:srgbClr val="000000">
                  <a:alpha val="43137"/>
                </a:srgbClr>
              </a:outerShdw>
            </a:effectLst>
          </a:endParaRPr>
        </a:p>
      </dgm:t>
    </dgm:pt>
    <dgm:pt modelId="{1F356BD7-9346-4F49-A116-A379136362A5}">
      <dgm:prSet phldrT="[Текст]" custT="1"/>
      <dgm:spPr/>
      <dgm:t>
        <a:bodyPr/>
        <a:lstStyle/>
        <a:p>
          <a:r>
            <a:rPr lang="en-US" sz="1100" b="1" dirty="0">
              <a:effectLst/>
            </a:rPr>
            <a:t>Rotor wheel (RW)</a:t>
          </a:r>
        </a:p>
        <a:p>
          <a:r>
            <a:rPr lang="en-US" sz="1100" b="1" dirty="0">
              <a:effectLst/>
            </a:rPr>
            <a:t>(mandatory element)</a:t>
          </a:r>
          <a:endParaRPr lang="ru-RU" sz="800" b="1" dirty="0">
            <a:effectLst/>
          </a:endParaRPr>
        </a:p>
      </dgm:t>
    </dgm:pt>
    <dgm:pt modelId="{A008FFCB-F9D1-437B-9860-8D0BB9F800E4}" type="parTrans" cxnId="{896E9E3F-BF7B-46C7-98B1-0D84C1AB4FA1}">
      <dgm:prSet/>
      <dgm:spPr/>
      <dgm:t>
        <a:bodyPr/>
        <a:lstStyle/>
        <a:p>
          <a:endParaRPr lang="ru-RU" b="1">
            <a:effectLst>
              <a:outerShdw blurRad="38100" dist="38100" dir="2700000" algn="tl">
                <a:srgbClr val="000000">
                  <a:alpha val="43137"/>
                </a:srgbClr>
              </a:outerShdw>
            </a:effectLst>
          </a:endParaRPr>
        </a:p>
      </dgm:t>
    </dgm:pt>
    <dgm:pt modelId="{D6952634-94DD-4DE9-8142-0686D215A9DB}" type="sibTrans" cxnId="{896E9E3F-BF7B-46C7-98B1-0D84C1AB4FA1}">
      <dgm:prSet/>
      <dgm:spPr/>
      <dgm:t>
        <a:bodyPr/>
        <a:lstStyle/>
        <a:p>
          <a:endParaRPr lang="ru-RU" b="1">
            <a:effectLst>
              <a:outerShdw blurRad="38100" dist="38100" dir="2700000" algn="tl">
                <a:srgbClr val="000000">
                  <a:alpha val="43137"/>
                </a:srgbClr>
              </a:outerShdw>
            </a:effectLst>
          </a:endParaRPr>
        </a:p>
      </dgm:t>
    </dgm:pt>
    <dgm:pt modelId="{C5E26ACA-87FF-4AF1-BBF9-FEF95597C2CB}">
      <dgm:prSet phldrT="[Текст]" custT="1"/>
      <dgm:spPr/>
      <dgm:t>
        <a:bodyPr/>
        <a:lstStyle/>
        <a:p>
          <a:r>
            <a:rPr lang="en-US" sz="1100" b="1" dirty="0">
              <a:effectLst/>
            </a:rPr>
            <a:t>Outlet system</a:t>
          </a:r>
          <a:endParaRPr lang="ru-RU" sz="1100" b="1" dirty="0">
            <a:effectLst/>
          </a:endParaRPr>
        </a:p>
      </dgm:t>
    </dgm:pt>
    <dgm:pt modelId="{F17F284D-AFF9-489A-BA27-2D6550F8DBEB}" type="parTrans" cxnId="{ED308A9D-1702-4716-8378-196EBC5D1D84}">
      <dgm:prSet/>
      <dgm:spPr/>
      <dgm:t>
        <a:bodyPr/>
        <a:lstStyle/>
        <a:p>
          <a:endParaRPr lang="ru-RU" b="1">
            <a:effectLst>
              <a:outerShdw blurRad="38100" dist="38100" dir="2700000" algn="tl">
                <a:srgbClr val="000000">
                  <a:alpha val="43137"/>
                </a:srgbClr>
              </a:outerShdw>
            </a:effectLst>
          </a:endParaRPr>
        </a:p>
      </dgm:t>
    </dgm:pt>
    <dgm:pt modelId="{7B31E2DA-E4D6-4173-9878-E8BC91C21FF8}" type="sibTrans" cxnId="{ED308A9D-1702-4716-8378-196EBC5D1D84}">
      <dgm:prSet/>
      <dgm:spPr/>
      <dgm:t>
        <a:bodyPr/>
        <a:lstStyle/>
        <a:p>
          <a:endParaRPr lang="ru-RU" b="1">
            <a:effectLst>
              <a:outerShdw blurRad="38100" dist="38100" dir="2700000" algn="tl">
                <a:srgbClr val="000000">
                  <a:alpha val="43137"/>
                </a:srgbClr>
              </a:outerShdw>
            </a:effectLst>
          </a:endParaRPr>
        </a:p>
      </dgm:t>
    </dgm:pt>
    <dgm:pt modelId="{4B55A839-5666-4D96-B12C-A102C17A0FDF}">
      <dgm:prSet phldrT="[Текст]" custT="1"/>
      <dgm:spPr/>
      <dgm:t>
        <a:bodyPr/>
        <a:lstStyle/>
        <a:p>
          <a:r>
            <a:rPr lang="en-US" sz="1100" b="1" dirty="0">
              <a:effectLst/>
            </a:rPr>
            <a:t>Slot</a:t>
          </a:r>
          <a:r>
            <a:rPr lang="en-US" sz="1100" b="1" baseline="0" dirty="0">
              <a:effectLst/>
            </a:rPr>
            <a:t> diffuser</a:t>
          </a:r>
          <a:endParaRPr lang="ru-RU" sz="1100" b="1" dirty="0">
            <a:effectLst/>
          </a:endParaRPr>
        </a:p>
      </dgm:t>
    </dgm:pt>
    <dgm:pt modelId="{570AC75D-6BE4-47B8-852B-57CBB2FE9C40}" type="parTrans" cxnId="{8AC91B8E-EE41-48BD-8B77-92E5942301F6}">
      <dgm:prSet/>
      <dgm:spPr/>
      <dgm:t>
        <a:bodyPr/>
        <a:lstStyle/>
        <a:p>
          <a:endParaRPr lang="ru-RU"/>
        </a:p>
      </dgm:t>
    </dgm:pt>
    <dgm:pt modelId="{6D431503-5B7C-4B30-BC09-CF8D2A9FCDDE}" type="sibTrans" cxnId="{8AC91B8E-EE41-48BD-8B77-92E5942301F6}">
      <dgm:prSet/>
      <dgm:spPr/>
      <dgm:t>
        <a:bodyPr/>
        <a:lstStyle/>
        <a:p>
          <a:endParaRPr lang="ru-RU"/>
        </a:p>
      </dgm:t>
    </dgm:pt>
    <dgm:pt modelId="{4078A961-027C-4ACB-9D56-05DA53E36E72}">
      <dgm:prSet phldrT="[Текст]" custT="1"/>
      <dgm:spPr/>
      <dgm:t>
        <a:bodyPr/>
        <a:lstStyle/>
        <a:p>
          <a:r>
            <a:rPr lang="en-US" sz="1100" b="1" dirty="0">
              <a:effectLst/>
            </a:rPr>
            <a:t>Vane diffuser (GV)</a:t>
          </a:r>
          <a:endParaRPr lang="ru-RU" sz="1100" b="1" dirty="0">
            <a:effectLst/>
          </a:endParaRPr>
        </a:p>
      </dgm:t>
    </dgm:pt>
    <dgm:pt modelId="{DC6447F8-1F50-41DF-A3B6-5DE97EB25288}" type="parTrans" cxnId="{C5022BDB-F1EE-4F27-8C01-2F4292CEA548}">
      <dgm:prSet/>
      <dgm:spPr/>
      <dgm:t>
        <a:bodyPr/>
        <a:lstStyle/>
        <a:p>
          <a:endParaRPr lang="ru-RU"/>
        </a:p>
      </dgm:t>
    </dgm:pt>
    <dgm:pt modelId="{13AF929A-0ED8-4DAF-A1BE-9F4C04028CA1}" type="sibTrans" cxnId="{C5022BDB-F1EE-4F27-8C01-2F4292CEA548}">
      <dgm:prSet/>
      <dgm:spPr/>
      <dgm:t>
        <a:bodyPr/>
        <a:lstStyle/>
        <a:p>
          <a:endParaRPr lang="ru-RU"/>
        </a:p>
      </dgm:t>
    </dgm:pt>
    <dgm:pt modelId="{00732599-A81E-4398-9BBF-EDABEBD31A83}">
      <dgm:prSet phldrT="[Текст]" custT="1"/>
      <dgm:spPr/>
      <dgm:t>
        <a:bodyPr/>
        <a:lstStyle/>
        <a:p>
          <a:r>
            <a:rPr lang="en-US" sz="1100" b="1" dirty="0">
              <a:effectLst/>
            </a:rPr>
            <a:t>Volute</a:t>
          </a:r>
          <a:endParaRPr lang="ru-RU" sz="1100" b="1" dirty="0">
            <a:effectLst/>
          </a:endParaRPr>
        </a:p>
      </dgm:t>
    </dgm:pt>
    <dgm:pt modelId="{26096EAB-AF3B-4961-A8C3-0A5F159BAE98}" type="parTrans" cxnId="{D408DF80-50BB-4629-AFB1-492C4B324335}">
      <dgm:prSet/>
      <dgm:spPr/>
      <dgm:t>
        <a:bodyPr/>
        <a:lstStyle/>
        <a:p>
          <a:endParaRPr lang="ru-RU"/>
        </a:p>
      </dgm:t>
    </dgm:pt>
    <dgm:pt modelId="{25387887-8195-492C-ABB1-175C59FCE62B}" type="sibTrans" cxnId="{D408DF80-50BB-4629-AFB1-492C4B324335}">
      <dgm:prSet/>
      <dgm:spPr/>
      <dgm:t>
        <a:bodyPr/>
        <a:lstStyle/>
        <a:p>
          <a:endParaRPr lang="ru-RU"/>
        </a:p>
      </dgm:t>
    </dgm:pt>
    <dgm:pt modelId="{C8D21A2C-9EB0-4E35-B8A3-16C091ECB506}" type="pres">
      <dgm:prSet presAssocID="{5E58BF8D-A489-4450-9D80-E10993EEF7C7}" presName="diagram" presStyleCnt="0">
        <dgm:presLayoutVars>
          <dgm:chPref val="1"/>
          <dgm:dir/>
          <dgm:animOne val="branch"/>
          <dgm:animLvl val="lvl"/>
          <dgm:resizeHandles val="exact"/>
        </dgm:presLayoutVars>
      </dgm:prSet>
      <dgm:spPr/>
      <dgm:t>
        <a:bodyPr/>
        <a:lstStyle/>
        <a:p>
          <a:endParaRPr lang="ru-RU"/>
        </a:p>
      </dgm:t>
    </dgm:pt>
    <dgm:pt modelId="{6D749D52-96CE-4BB2-B197-D6E8AB1C4DB0}" type="pres">
      <dgm:prSet presAssocID="{B80F8C2C-8308-467C-87CC-B505A4B11DBD}" presName="root1" presStyleCnt="0"/>
      <dgm:spPr/>
    </dgm:pt>
    <dgm:pt modelId="{43558F96-4D80-4646-9C47-9D2C3E3AB4F6}" type="pres">
      <dgm:prSet presAssocID="{B80F8C2C-8308-467C-87CC-B505A4B11DBD}" presName="LevelOneTextNode" presStyleLbl="node0" presStyleIdx="0" presStyleCnt="1">
        <dgm:presLayoutVars>
          <dgm:chPref val="3"/>
        </dgm:presLayoutVars>
      </dgm:prSet>
      <dgm:spPr/>
      <dgm:t>
        <a:bodyPr/>
        <a:lstStyle/>
        <a:p>
          <a:endParaRPr lang="ru-RU"/>
        </a:p>
      </dgm:t>
    </dgm:pt>
    <dgm:pt modelId="{594B3F4B-46C4-4D1C-8CB1-4D4A29CCF8CD}" type="pres">
      <dgm:prSet presAssocID="{B80F8C2C-8308-467C-87CC-B505A4B11DBD}" presName="level2hierChild" presStyleCnt="0"/>
      <dgm:spPr/>
    </dgm:pt>
    <dgm:pt modelId="{47C60697-8C9D-409D-8A51-D36443595CEC}" type="pres">
      <dgm:prSet presAssocID="{EDD67FC5-6974-45E0-BE7B-81E4FE51FB46}" presName="conn2-1" presStyleLbl="parChTrans1D2" presStyleIdx="0" presStyleCnt="3"/>
      <dgm:spPr/>
      <dgm:t>
        <a:bodyPr/>
        <a:lstStyle/>
        <a:p>
          <a:endParaRPr lang="ru-RU"/>
        </a:p>
      </dgm:t>
    </dgm:pt>
    <dgm:pt modelId="{780E4496-C6D1-4710-83A9-48BF870FEA1B}" type="pres">
      <dgm:prSet presAssocID="{EDD67FC5-6974-45E0-BE7B-81E4FE51FB46}" presName="connTx" presStyleLbl="parChTrans1D2" presStyleIdx="0" presStyleCnt="3"/>
      <dgm:spPr/>
      <dgm:t>
        <a:bodyPr/>
        <a:lstStyle/>
        <a:p>
          <a:endParaRPr lang="ru-RU"/>
        </a:p>
      </dgm:t>
    </dgm:pt>
    <dgm:pt modelId="{3B0AE8E8-8B0D-44A0-BB52-1E043D011A27}" type="pres">
      <dgm:prSet presAssocID="{4F382097-669E-447C-8F28-76C6CF5143DB}" presName="root2" presStyleCnt="0"/>
      <dgm:spPr/>
    </dgm:pt>
    <dgm:pt modelId="{FC46C220-9188-482D-8AE6-AF65819BC762}" type="pres">
      <dgm:prSet presAssocID="{4F382097-669E-447C-8F28-76C6CF5143DB}" presName="LevelTwoTextNode" presStyleLbl="asst1" presStyleIdx="0" presStyleCnt="1">
        <dgm:presLayoutVars>
          <dgm:chPref val="3"/>
        </dgm:presLayoutVars>
      </dgm:prSet>
      <dgm:spPr/>
      <dgm:t>
        <a:bodyPr/>
        <a:lstStyle/>
        <a:p>
          <a:endParaRPr lang="ru-RU"/>
        </a:p>
      </dgm:t>
    </dgm:pt>
    <dgm:pt modelId="{1FE3112E-49E7-41D9-85BE-6C2E7ED1DFEE}" type="pres">
      <dgm:prSet presAssocID="{4F382097-669E-447C-8F28-76C6CF5143DB}" presName="level3hierChild" presStyleCnt="0"/>
      <dgm:spPr/>
    </dgm:pt>
    <dgm:pt modelId="{A50F55BB-D199-477F-A417-9C04E8FA7BB6}" type="pres">
      <dgm:prSet presAssocID="{A008FFCB-F9D1-437B-9860-8D0BB9F800E4}" presName="conn2-1" presStyleLbl="parChTrans1D2" presStyleIdx="1" presStyleCnt="3"/>
      <dgm:spPr/>
      <dgm:t>
        <a:bodyPr/>
        <a:lstStyle/>
        <a:p>
          <a:endParaRPr lang="ru-RU"/>
        </a:p>
      </dgm:t>
    </dgm:pt>
    <dgm:pt modelId="{E2ADB394-A8AE-4E1F-857D-78B15F6960F9}" type="pres">
      <dgm:prSet presAssocID="{A008FFCB-F9D1-437B-9860-8D0BB9F800E4}" presName="connTx" presStyleLbl="parChTrans1D2" presStyleIdx="1" presStyleCnt="3"/>
      <dgm:spPr/>
      <dgm:t>
        <a:bodyPr/>
        <a:lstStyle/>
        <a:p>
          <a:endParaRPr lang="ru-RU"/>
        </a:p>
      </dgm:t>
    </dgm:pt>
    <dgm:pt modelId="{57046E11-AA7D-46E7-8A7A-E50FA33F8BFC}" type="pres">
      <dgm:prSet presAssocID="{1F356BD7-9346-4F49-A116-A379136362A5}" presName="root2" presStyleCnt="0"/>
      <dgm:spPr/>
    </dgm:pt>
    <dgm:pt modelId="{F4BCDAF0-E041-499B-BEC6-29C3038966B2}" type="pres">
      <dgm:prSet presAssocID="{1F356BD7-9346-4F49-A116-A379136362A5}" presName="LevelTwoTextNode" presStyleLbl="node2" presStyleIdx="0" presStyleCnt="2">
        <dgm:presLayoutVars>
          <dgm:chPref val="3"/>
        </dgm:presLayoutVars>
      </dgm:prSet>
      <dgm:spPr/>
      <dgm:t>
        <a:bodyPr/>
        <a:lstStyle/>
        <a:p>
          <a:endParaRPr lang="ru-RU"/>
        </a:p>
      </dgm:t>
    </dgm:pt>
    <dgm:pt modelId="{C40CFB76-F19F-4A3C-984B-E742D5D92CAA}" type="pres">
      <dgm:prSet presAssocID="{1F356BD7-9346-4F49-A116-A379136362A5}" presName="level3hierChild" presStyleCnt="0"/>
      <dgm:spPr/>
    </dgm:pt>
    <dgm:pt modelId="{5A3C19BC-B2CB-48A5-BCAF-3E738940F484}" type="pres">
      <dgm:prSet presAssocID="{F17F284D-AFF9-489A-BA27-2D6550F8DBEB}" presName="conn2-1" presStyleLbl="parChTrans1D2" presStyleIdx="2" presStyleCnt="3"/>
      <dgm:spPr/>
      <dgm:t>
        <a:bodyPr/>
        <a:lstStyle/>
        <a:p>
          <a:endParaRPr lang="ru-RU"/>
        </a:p>
      </dgm:t>
    </dgm:pt>
    <dgm:pt modelId="{E9EFAED2-148A-4D18-8676-562E767BE019}" type="pres">
      <dgm:prSet presAssocID="{F17F284D-AFF9-489A-BA27-2D6550F8DBEB}" presName="connTx" presStyleLbl="parChTrans1D2" presStyleIdx="2" presStyleCnt="3"/>
      <dgm:spPr/>
      <dgm:t>
        <a:bodyPr/>
        <a:lstStyle/>
        <a:p>
          <a:endParaRPr lang="ru-RU"/>
        </a:p>
      </dgm:t>
    </dgm:pt>
    <dgm:pt modelId="{801C3384-751D-41FD-BAD0-FBD31E9CF95A}" type="pres">
      <dgm:prSet presAssocID="{C5E26ACA-87FF-4AF1-BBF9-FEF95597C2CB}" presName="root2" presStyleCnt="0"/>
      <dgm:spPr/>
    </dgm:pt>
    <dgm:pt modelId="{754884A4-CFBC-459E-BFA5-9F6D954D1541}" type="pres">
      <dgm:prSet presAssocID="{C5E26ACA-87FF-4AF1-BBF9-FEF95597C2CB}" presName="LevelTwoTextNode" presStyleLbl="node2" presStyleIdx="1" presStyleCnt="2">
        <dgm:presLayoutVars>
          <dgm:chPref val="3"/>
        </dgm:presLayoutVars>
      </dgm:prSet>
      <dgm:spPr/>
      <dgm:t>
        <a:bodyPr/>
        <a:lstStyle/>
        <a:p>
          <a:endParaRPr lang="ru-RU"/>
        </a:p>
      </dgm:t>
    </dgm:pt>
    <dgm:pt modelId="{0F84F785-776B-4873-BAA1-B732970C1B48}" type="pres">
      <dgm:prSet presAssocID="{C5E26ACA-87FF-4AF1-BBF9-FEF95597C2CB}" presName="level3hierChild" presStyleCnt="0"/>
      <dgm:spPr/>
    </dgm:pt>
    <dgm:pt modelId="{AD98940A-FE12-4899-9549-4B05F2E05FFC}" type="pres">
      <dgm:prSet presAssocID="{570AC75D-6BE4-47B8-852B-57CBB2FE9C40}" presName="conn2-1" presStyleLbl="parChTrans1D3" presStyleIdx="0" presStyleCnt="3"/>
      <dgm:spPr/>
      <dgm:t>
        <a:bodyPr/>
        <a:lstStyle/>
        <a:p>
          <a:endParaRPr lang="ru-RU"/>
        </a:p>
      </dgm:t>
    </dgm:pt>
    <dgm:pt modelId="{6BBA69B3-3BF5-47FE-A571-4352B0C9D0AE}" type="pres">
      <dgm:prSet presAssocID="{570AC75D-6BE4-47B8-852B-57CBB2FE9C40}" presName="connTx" presStyleLbl="parChTrans1D3" presStyleIdx="0" presStyleCnt="3"/>
      <dgm:spPr/>
      <dgm:t>
        <a:bodyPr/>
        <a:lstStyle/>
        <a:p>
          <a:endParaRPr lang="ru-RU"/>
        </a:p>
      </dgm:t>
    </dgm:pt>
    <dgm:pt modelId="{27079867-3BFE-438D-AB47-26C83AADBBF6}" type="pres">
      <dgm:prSet presAssocID="{4B55A839-5666-4D96-B12C-A102C17A0FDF}" presName="root2" presStyleCnt="0"/>
      <dgm:spPr/>
    </dgm:pt>
    <dgm:pt modelId="{DBF0D6E8-454A-4BDB-886F-462413F86D66}" type="pres">
      <dgm:prSet presAssocID="{4B55A839-5666-4D96-B12C-A102C17A0FDF}" presName="LevelTwoTextNode" presStyleLbl="node3" presStyleIdx="0" presStyleCnt="3">
        <dgm:presLayoutVars>
          <dgm:chPref val="3"/>
        </dgm:presLayoutVars>
      </dgm:prSet>
      <dgm:spPr/>
      <dgm:t>
        <a:bodyPr/>
        <a:lstStyle/>
        <a:p>
          <a:endParaRPr lang="ru-RU"/>
        </a:p>
      </dgm:t>
    </dgm:pt>
    <dgm:pt modelId="{BB2E9403-55D6-46D8-9510-800DD101E47E}" type="pres">
      <dgm:prSet presAssocID="{4B55A839-5666-4D96-B12C-A102C17A0FDF}" presName="level3hierChild" presStyleCnt="0"/>
      <dgm:spPr/>
    </dgm:pt>
    <dgm:pt modelId="{EF5283EF-816D-4B5D-B680-59DCF492830E}" type="pres">
      <dgm:prSet presAssocID="{DC6447F8-1F50-41DF-A3B6-5DE97EB25288}" presName="conn2-1" presStyleLbl="parChTrans1D3" presStyleIdx="1" presStyleCnt="3"/>
      <dgm:spPr/>
      <dgm:t>
        <a:bodyPr/>
        <a:lstStyle/>
        <a:p>
          <a:endParaRPr lang="ru-RU"/>
        </a:p>
      </dgm:t>
    </dgm:pt>
    <dgm:pt modelId="{D6C5588E-762B-45A4-8D90-1242D88FD067}" type="pres">
      <dgm:prSet presAssocID="{DC6447F8-1F50-41DF-A3B6-5DE97EB25288}" presName="connTx" presStyleLbl="parChTrans1D3" presStyleIdx="1" presStyleCnt="3"/>
      <dgm:spPr/>
      <dgm:t>
        <a:bodyPr/>
        <a:lstStyle/>
        <a:p>
          <a:endParaRPr lang="ru-RU"/>
        </a:p>
      </dgm:t>
    </dgm:pt>
    <dgm:pt modelId="{1C38590C-3B74-40AA-AC79-6F9D151673F1}" type="pres">
      <dgm:prSet presAssocID="{4078A961-027C-4ACB-9D56-05DA53E36E72}" presName="root2" presStyleCnt="0"/>
      <dgm:spPr/>
    </dgm:pt>
    <dgm:pt modelId="{889C35C7-1E9C-4355-BBB9-065295B5B864}" type="pres">
      <dgm:prSet presAssocID="{4078A961-027C-4ACB-9D56-05DA53E36E72}" presName="LevelTwoTextNode" presStyleLbl="node3" presStyleIdx="1" presStyleCnt="3">
        <dgm:presLayoutVars>
          <dgm:chPref val="3"/>
        </dgm:presLayoutVars>
      </dgm:prSet>
      <dgm:spPr/>
      <dgm:t>
        <a:bodyPr/>
        <a:lstStyle/>
        <a:p>
          <a:endParaRPr lang="ru-RU"/>
        </a:p>
      </dgm:t>
    </dgm:pt>
    <dgm:pt modelId="{2B469387-0672-47B2-8D97-496CCE317EB9}" type="pres">
      <dgm:prSet presAssocID="{4078A961-027C-4ACB-9D56-05DA53E36E72}" presName="level3hierChild" presStyleCnt="0"/>
      <dgm:spPr/>
    </dgm:pt>
    <dgm:pt modelId="{C9171A59-25B1-4D7A-A80E-739997762F85}" type="pres">
      <dgm:prSet presAssocID="{26096EAB-AF3B-4961-A8C3-0A5F159BAE98}" presName="conn2-1" presStyleLbl="parChTrans1D3" presStyleIdx="2" presStyleCnt="3"/>
      <dgm:spPr/>
      <dgm:t>
        <a:bodyPr/>
        <a:lstStyle/>
        <a:p>
          <a:endParaRPr lang="ru-RU"/>
        </a:p>
      </dgm:t>
    </dgm:pt>
    <dgm:pt modelId="{D979B822-FA32-47E0-BE54-D4544F4504B5}" type="pres">
      <dgm:prSet presAssocID="{26096EAB-AF3B-4961-A8C3-0A5F159BAE98}" presName="connTx" presStyleLbl="parChTrans1D3" presStyleIdx="2" presStyleCnt="3"/>
      <dgm:spPr/>
      <dgm:t>
        <a:bodyPr/>
        <a:lstStyle/>
        <a:p>
          <a:endParaRPr lang="ru-RU"/>
        </a:p>
      </dgm:t>
    </dgm:pt>
    <dgm:pt modelId="{D4386A09-246C-4A38-86A6-44934F2DB251}" type="pres">
      <dgm:prSet presAssocID="{00732599-A81E-4398-9BBF-EDABEBD31A83}" presName="root2" presStyleCnt="0"/>
      <dgm:spPr/>
    </dgm:pt>
    <dgm:pt modelId="{14D74590-0197-46C5-B69F-73707E38DE04}" type="pres">
      <dgm:prSet presAssocID="{00732599-A81E-4398-9BBF-EDABEBD31A83}" presName="LevelTwoTextNode" presStyleLbl="node3" presStyleIdx="2" presStyleCnt="3">
        <dgm:presLayoutVars>
          <dgm:chPref val="3"/>
        </dgm:presLayoutVars>
      </dgm:prSet>
      <dgm:spPr/>
      <dgm:t>
        <a:bodyPr/>
        <a:lstStyle/>
        <a:p>
          <a:endParaRPr lang="ru-RU"/>
        </a:p>
      </dgm:t>
    </dgm:pt>
    <dgm:pt modelId="{B4445B0C-A985-46C9-BC0E-E989EA9CBACB}" type="pres">
      <dgm:prSet presAssocID="{00732599-A81E-4398-9BBF-EDABEBD31A83}" presName="level3hierChild" presStyleCnt="0"/>
      <dgm:spPr/>
    </dgm:pt>
  </dgm:ptLst>
  <dgm:cxnLst>
    <dgm:cxn modelId="{9FEB84CB-C1F3-47E1-AEF5-83AA582658FB}" type="presOf" srcId="{570AC75D-6BE4-47B8-852B-57CBB2FE9C40}" destId="{6BBA69B3-3BF5-47FE-A571-4352B0C9D0AE}" srcOrd="1" destOrd="0" presId="urn:microsoft.com/office/officeart/2005/8/layout/hierarchy2"/>
    <dgm:cxn modelId="{2C7790BD-1C64-43C2-8CD1-F6AA7748A2A0}" type="presOf" srcId="{26096EAB-AF3B-4961-A8C3-0A5F159BAE98}" destId="{D979B822-FA32-47E0-BE54-D4544F4504B5}" srcOrd="1" destOrd="0" presId="urn:microsoft.com/office/officeart/2005/8/layout/hierarchy2"/>
    <dgm:cxn modelId="{445E66A2-3946-4CFE-9BB9-095AD06B3F27}" type="presOf" srcId="{B80F8C2C-8308-467C-87CC-B505A4B11DBD}" destId="{43558F96-4D80-4646-9C47-9D2C3E3AB4F6}" srcOrd="0" destOrd="0" presId="urn:microsoft.com/office/officeart/2005/8/layout/hierarchy2"/>
    <dgm:cxn modelId="{AE99B3D8-9877-4A6C-A22B-84743FB48A55}" type="presOf" srcId="{A008FFCB-F9D1-437B-9860-8D0BB9F800E4}" destId="{A50F55BB-D199-477F-A417-9C04E8FA7BB6}" srcOrd="0" destOrd="0" presId="urn:microsoft.com/office/officeart/2005/8/layout/hierarchy2"/>
    <dgm:cxn modelId="{80B287EB-D3E9-410B-B708-C3971E24A4E0}" type="presOf" srcId="{00732599-A81E-4398-9BBF-EDABEBD31A83}" destId="{14D74590-0197-46C5-B69F-73707E38DE04}" srcOrd="0" destOrd="0" presId="urn:microsoft.com/office/officeart/2005/8/layout/hierarchy2"/>
    <dgm:cxn modelId="{5C9F8FC6-25C6-4CC6-B09B-E19AD6251B95}" srcId="{5E58BF8D-A489-4450-9D80-E10993EEF7C7}" destId="{B80F8C2C-8308-467C-87CC-B505A4B11DBD}" srcOrd="0" destOrd="0" parTransId="{D6D67FE0-4C3E-4222-B03E-345E4E190B6A}" sibTransId="{FE4CF982-4904-4A00-B925-8EB82CE05086}"/>
    <dgm:cxn modelId="{896E9E3F-BF7B-46C7-98B1-0D84C1AB4FA1}" srcId="{B80F8C2C-8308-467C-87CC-B505A4B11DBD}" destId="{1F356BD7-9346-4F49-A116-A379136362A5}" srcOrd="1" destOrd="0" parTransId="{A008FFCB-F9D1-437B-9860-8D0BB9F800E4}" sibTransId="{D6952634-94DD-4DE9-8142-0686D215A9DB}"/>
    <dgm:cxn modelId="{C80865DB-6669-488C-9B12-B06906F0F17D}" type="presOf" srcId="{EDD67FC5-6974-45E0-BE7B-81E4FE51FB46}" destId="{47C60697-8C9D-409D-8A51-D36443595CEC}" srcOrd="0" destOrd="0" presId="urn:microsoft.com/office/officeart/2005/8/layout/hierarchy2"/>
    <dgm:cxn modelId="{2B017B33-88AE-42B0-A531-23514435E347}" type="presOf" srcId="{C5E26ACA-87FF-4AF1-BBF9-FEF95597C2CB}" destId="{754884A4-CFBC-459E-BFA5-9F6D954D1541}" srcOrd="0" destOrd="0" presId="urn:microsoft.com/office/officeart/2005/8/layout/hierarchy2"/>
    <dgm:cxn modelId="{CEBE44F6-04EB-4F72-9B0A-38F94ABDEEEF}" type="presOf" srcId="{F17F284D-AFF9-489A-BA27-2D6550F8DBEB}" destId="{E9EFAED2-148A-4D18-8676-562E767BE019}" srcOrd="1" destOrd="0" presId="urn:microsoft.com/office/officeart/2005/8/layout/hierarchy2"/>
    <dgm:cxn modelId="{16C034B0-0B8A-4558-B155-4B0E8E9695DD}" type="presOf" srcId="{4F382097-669E-447C-8F28-76C6CF5143DB}" destId="{FC46C220-9188-482D-8AE6-AF65819BC762}" srcOrd="0" destOrd="0" presId="urn:microsoft.com/office/officeart/2005/8/layout/hierarchy2"/>
    <dgm:cxn modelId="{95E79249-8122-47CB-B655-D63EC3DEB3F0}" type="presOf" srcId="{EDD67FC5-6974-45E0-BE7B-81E4FE51FB46}" destId="{780E4496-C6D1-4710-83A9-48BF870FEA1B}" srcOrd="1" destOrd="0" presId="urn:microsoft.com/office/officeart/2005/8/layout/hierarchy2"/>
    <dgm:cxn modelId="{D408DF80-50BB-4629-AFB1-492C4B324335}" srcId="{C5E26ACA-87FF-4AF1-BBF9-FEF95597C2CB}" destId="{00732599-A81E-4398-9BBF-EDABEBD31A83}" srcOrd="2" destOrd="0" parTransId="{26096EAB-AF3B-4961-A8C3-0A5F159BAE98}" sibTransId="{25387887-8195-492C-ABB1-175C59FCE62B}"/>
    <dgm:cxn modelId="{0E9F728E-8034-43D5-BC26-2E3F803D64E2}" type="presOf" srcId="{A008FFCB-F9D1-437B-9860-8D0BB9F800E4}" destId="{E2ADB394-A8AE-4E1F-857D-78B15F6960F9}" srcOrd="1" destOrd="0" presId="urn:microsoft.com/office/officeart/2005/8/layout/hierarchy2"/>
    <dgm:cxn modelId="{8AC91B8E-EE41-48BD-8B77-92E5942301F6}" srcId="{C5E26ACA-87FF-4AF1-BBF9-FEF95597C2CB}" destId="{4B55A839-5666-4D96-B12C-A102C17A0FDF}" srcOrd="0" destOrd="0" parTransId="{570AC75D-6BE4-47B8-852B-57CBB2FE9C40}" sibTransId="{6D431503-5B7C-4B30-BC09-CF8D2A9FCDDE}"/>
    <dgm:cxn modelId="{C5022BDB-F1EE-4F27-8C01-2F4292CEA548}" srcId="{C5E26ACA-87FF-4AF1-BBF9-FEF95597C2CB}" destId="{4078A961-027C-4ACB-9D56-05DA53E36E72}" srcOrd="1" destOrd="0" parTransId="{DC6447F8-1F50-41DF-A3B6-5DE97EB25288}" sibTransId="{13AF929A-0ED8-4DAF-A1BE-9F4C04028CA1}"/>
    <dgm:cxn modelId="{DAB7003A-CE10-499A-A6E7-7D30BA012224}" type="presOf" srcId="{F17F284D-AFF9-489A-BA27-2D6550F8DBEB}" destId="{5A3C19BC-B2CB-48A5-BCAF-3E738940F484}" srcOrd="0" destOrd="0" presId="urn:microsoft.com/office/officeart/2005/8/layout/hierarchy2"/>
    <dgm:cxn modelId="{3AF01B22-E4F4-493D-9EB3-98DB356FB53D}" srcId="{B80F8C2C-8308-467C-87CC-B505A4B11DBD}" destId="{4F382097-669E-447C-8F28-76C6CF5143DB}" srcOrd="0" destOrd="0" parTransId="{EDD67FC5-6974-45E0-BE7B-81E4FE51FB46}" sibTransId="{00FDD7B8-F280-49DE-9FFB-3DC27AAB1625}"/>
    <dgm:cxn modelId="{6AF4FFE1-D713-4BBC-AD2A-B445927FA34D}" type="presOf" srcId="{DC6447F8-1F50-41DF-A3B6-5DE97EB25288}" destId="{EF5283EF-816D-4B5D-B680-59DCF492830E}" srcOrd="0" destOrd="0" presId="urn:microsoft.com/office/officeart/2005/8/layout/hierarchy2"/>
    <dgm:cxn modelId="{ED308A9D-1702-4716-8378-196EBC5D1D84}" srcId="{B80F8C2C-8308-467C-87CC-B505A4B11DBD}" destId="{C5E26ACA-87FF-4AF1-BBF9-FEF95597C2CB}" srcOrd="2" destOrd="0" parTransId="{F17F284D-AFF9-489A-BA27-2D6550F8DBEB}" sibTransId="{7B31E2DA-E4D6-4173-9878-E8BC91C21FF8}"/>
    <dgm:cxn modelId="{4ECED3B8-DB6F-4E75-967D-57B3AFA2769B}" type="presOf" srcId="{26096EAB-AF3B-4961-A8C3-0A5F159BAE98}" destId="{C9171A59-25B1-4D7A-A80E-739997762F85}" srcOrd="0" destOrd="0" presId="urn:microsoft.com/office/officeart/2005/8/layout/hierarchy2"/>
    <dgm:cxn modelId="{103FE489-8F0F-4CF0-B587-CC69264517A6}" type="presOf" srcId="{1F356BD7-9346-4F49-A116-A379136362A5}" destId="{F4BCDAF0-E041-499B-BEC6-29C3038966B2}" srcOrd="0" destOrd="0" presId="urn:microsoft.com/office/officeart/2005/8/layout/hierarchy2"/>
    <dgm:cxn modelId="{A332E14D-4F03-440C-B336-2B413B47675A}" type="presOf" srcId="{DC6447F8-1F50-41DF-A3B6-5DE97EB25288}" destId="{D6C5588E-762B-45A4-8D90-1242D88FD067}" srcOrd="1" destOrd="0" presId="urn:microsoft.com/office/officeart/2005/8/layout/hierarchy2"/>
    <dgm:cxn modelId="{2C5348E9-AC19-437E-B9FB-275360B969D3}" type="presOf" srcId="{570AC75D-6BE4-47B8-852B-57CBB2FE9C40}" destId="{AD98940A-FE12-4899-9549-4B05F2E05FFC}" srcOrd="0" destOrd="0" presId="urn:microsoft.com/office/officeart/2005/8/layout/hierarchy2"/>
    <dgm:cxn modelId="{B019507A-6A99-4716-B331-61D6A92AAC8B}" type="presOf" srcId="{4B55A839-5666-4D96-B12C-A102C17A0FDF}" destId="{DBF0D6E8-454A-4BDB-886F-462413F86D66}" srcOrd="0" destOrd="0" presId="urn:microsoft.com/office/officeart/2005/8/layout/hierarchy2"/>
    <dgm:cxn modelId="{E617C2E4-A7B4-4170-8D38-FE2F43A08AD9}" type="presOf" srcId="{5E58BF8D-A489-4450-9D80-E10993EEF7C7}" destId="{C8D21A2C-9EB0-4E35-B8A3-16C091ECB506}" srcOrd="0" destOrd="0" presId="urn:microsoft.com/office/officeart/2005/8/layout/hierarchy2"/>
    <dgm:cxn modelId="{6727E371-E041-4BE9-A183-2D8349A6F844}" type="presOf" srcId="{4078A961-027C-4ACB-9D56-05DA53E36E72}" destId="{889C35C7-1E9C-4355-BBB9-065295B5B864}" srcOrd="0" destOrd="0" presId="urn:microsoft.com/office/officeart/2005/8/layout/hierarchy2"/>
    <dgm:cxn modelId="{C3BAC369-417E-41A3-8528-0A8996E5C980}" type="presParOf" srcId="{C8D21A2C-9EB0-4E35-B8A3-16C091ECB506}" destId="{6D749D52-96CE-4BB2-B197-D6E8AB1C4DB0}" srcOrd="0" destOrd="0" presId="urn:microsoft.com/office/officeart/2005/8/layout/hierarchy2"/>
    <dgm:cxn modelId="{D62651B3-0857-4051-82BE-082EEC733F48}" type="presParOf" srcId="{6D749D52-96CE-4BB2-B197-D6E8AB1C4DB0}" destId="{43558F96-4D80-4646-9C47-9D2C3E3AB4F6}" srcOrd="0" destOrd="0" presId="urn:microsoft.com/office/officeart/2005/8/layout/hierarchy2"/>
    <dgm:cxn modelId="{1C74728E-8482-4138-B36A-AE0BF121B8AE}" type="presParOf" srcId="{6D749D52-96CE-4BB2-B197-D6E8AB1C4DB0}" destId="{594B3F4B-46C4-4D1C-8CB1-4D4A29CCF8CD}" srcOrd="1" destOrd="0" presId="urn:microsoft.com/office/officeart/2005/8/layout/hierarchy2"/>
    <dgm:cxn modelId="{08B8BB8F-175B-49FB-87A8-0DC639006DEF}" type="presParOf" srcId="{594B3F4B-46C4-4D1C-8CB1-4D4A29CCF8CD}" destId="{47C60697-8C9D-409D-8A51-D36443595CEC}" srcOrd="0" destOrd="0" presId="urn:microsoft.com/office/officeart/2005/8/layout/hierarchy2"/>
    <dgm:cxn modelId="{ACE3F6E5-88CA-4A91-8542-2B1CBE540A01}" type="presParOf" srcId="{47C60697-8C9D-409D-8A51-D36443595CEC}" destId="{780E4496-C6D1-4710-83A9-48BF870FEA1B}" srcOrd="0" destOrd="0" presId="urn:microsoft.com/office/officeart/2005/8/layout/hierarchy2"/>
    <dgm:cxn modelId="{6351C6CA-FC39-4F20-9128-DB8AE7596015}" type="presParOf" srcId="{594B3F4B-46C4-4D1C-8CB1-4D4A29CCF8CD}" destId="{3B0AE8E8-8B0D-44A0-BB52-1E043D011A27}" srcOrd="1" destOrd="0" presId="urn:microsoft.com/office/officeart/2005/8/layout/hierarchy2"/>
    <dgm:cxn modelId="{D19BED5E-C83A-49F5-896C-46ED7E90BA02}" type="presParOf" srcId="{3B0AE8E8-8B0D-44A0-BB52-1E043D011A27}" destId="{FC46C220-9188-482D-8AE6-AF65819BC762}" srcOrd="0" destOrd="0" presId="urn:microsoft.com/office/officeart/2005/8/layout/hierarchy2"/>
    <dgm:cxn modelId="{B617F180-E619-4154-B24C-E7B7F5E28A5F}" type="presParOf" srcId="{3B0AE8E8-8B0D-44A0-BB52-1E043D011A27}" destId="{1FE3112E-49E7-41D9-85BE-6C2E7ED1DFEE}" srcOrd="1" destOrd="0" presId="urn:microsoft.com/office/officeart/2005/8/layout/hierarchy2"/>
    <dgm:cxn modelId="{92AFBE75-C72C-41BF-8A11-A84E9E6FB07E}" type="presParOf" srcId="{594B3F4B-46C4-4D1C-8CB1-4D4A29CCF8CD}" destId="{A50F55BB-D199-477F-A417-9C04E8FA7BB6}" srcOrd="2" destOrd="0" presId="urn:microsoft.com/office/officeart/2005/8/layout/hierarchy2"/>
    <dgm:cxn modelId="{BB03112F-755B-48A6-AF57-34A0B54B1F75}" type="presParOf" srcId="{A50F55BB-D199-477F-A417-9C04E8FA7BB6}" destId="{E2ADB394-A8AE-4E1F-857D-78B15F6960F9}" srcOrd="0" destOrd="0" presId="urn:microsoft.com/office/officeart/2005/8/layout/hierarchy2"/>
    <dgm:cxn modelId="{B660300E-955A-4560-B6B5-AF8ABE3A96DA}" type="presParOf" srcId="{594B3F4B-46C4-4D1C-8CB1-4D4A29CCF8CD}" destId="{57046E11-AA7D-46E7-8A7A-E50FA33F8BFC}" srcOrd="3" destOrd="0" presId="urn:microsoft.com/office/officeart/2005/8/layout/hierarchy2"/>
    <dgm:cxn modelId="{3E8A6EE7-892E-445A-9EE5-6A5A7A0D9BBA}" type="presParOf" srcId="{57046E11-AA7D-46E7-8A7A-E50FA33F8BFC}" destId="{F4BCDAF0-E041-499B-BEC6-29C3038966B2}" srcOrd="0" destOrd="0" presId="urn:microsoft.com/office/officeart/2005/8/layout/hierarchy2"/>
    <dgm:cxn modelId="{DA401AA4-5A76-4695-AC9F-17ACF7EAB806}" type="presParOf" srcId="{57046E11-AA7D-46E7-8A7A-E50FA33F8BFC}" destId="{C40CFB76-F19F-4A3C-984B-E742D5D92CAA}" srcOrd="1" destOrd="0" presId="urn:microsoft.com/office/officeart/2005/8/layout/hierarchy2"/>
    <dgm:cxn modelId="{C742A0F2-D360-4D0C-B0EC-63D244498050}" type="presParOf" srcId="{594B3F4B-46C4-4D1C-8CB1-4D4A29CCF8CD}" destId="{5A3C19BC-B2CB-48A5-BCAF-3E738940F484}" srcOrd="4" destOrd="0" presId="urn:microsoft.com/office/officeart/2005/8/layout/hierarchy2"/>
    <dgm:cxn modelId="{2594D40B-2351-4D3F-B3B7-75B93502BDE2}" type="presParOf" srcId="{5A3C19BC-B2CB-48A5-BCAF-3E738940F484}" destId="{E9EFAED2-148A-4D18-8676-562E767BE019}" srcOrd="0" destOrd="0" presId="urn:microsoft.com/office/officeart/2005/8/layout/hierarchy2"/>
    <dgm:cxn modelId="{38B95D01-D23E-459F-8CAD-2CCA078A7F12}" type="presParOf" srcId="{594B3F4B-46C4-4D1C-8CB1-4D4A29CCF8CD}" destId="{801C3384-751D-41FD-BAD0-FBD31E9CF95A}" srcOrd="5" destOrd="0" presId="urn:microsoft.com/office/officeart/2005/8/layout/hierarchy2"/>
    <dgm:cxn modelId="{5D58B9E9-84E8-45D6-8F19-894E12CD0070}" type="presParOf" srcId="{801C3384-751D-41FD-BAD0-FBD31E9CF95A}" destId="{754884A4-CFBC-459E-BFA5-9F6D954D1541}" srcOrd="0" destOrd="0" presId="urn:microsoft.com/office/officeart/2005/8/layout/hierarchy2"/>
    <dgm:cxn modelId="{92FEF7D7-D127-491D-BA6D-551EE18E2C27}" type="presParOf" srcId="{801C3384-751D-41FD-BAD0-FBD31E9CF95A}" destId="{0F84F785-776B-4873-BAA1-B732970C1B48}" srcOrd="1" destOrd="0" presId="urn:microsoft.com/office/officeart/2005/8/layout/hierarchy2"/>
    <dgm:cxn modelId="{D638E08F-2DD6-462E-B462-EE554BD818FB}" type="presParOf" srcId="{0F84F785-776B-4873-BAA1-B732970C1B48}" destId="{AD98940A-FE12-4899-9549-4B05F2E05FFC}" srcOrd="0" destOrd="0" presId="urn:microsoft.com/office/officeart/2005/8/layout/hierarchy2"/>
    <dgm:cxn modelId="{F808D083-FDA7-4271-B42F-9264A847DC96}" type="presParOf" srcId="{AD98940A-FE12-4899-9549-4B05F2E05FFC}" destId="{6BBA69B3-3BF5-47FE-A571-4352B0C9D0AE}" srcOrd="0" destOrd="0" presId="urn:microsoft.com/office/officeart/2005/8/layout/hierarchy2"/>
    <dgm:cxn modelId="{132DAAEA-55B2-4407-8E9C-38FAED17B9BC}" type="presParOf" srcId="{0F84F785-776B-4873-BAA1-B732970C1B48}" destId="{27079867-3BFE-438D-AB47-26C83AADBBF6}" srcOrd="1" destOrd="0" presId="urn:microsoft.com/office/officeart/2005/8/layout/hierarchy2"/>
    <dgm:cxn modelId="{B0942E5E-212E-430F-A0F8-53A252ECB277}" type="presParOf" srcId="{27079867-3BFE-438D-AB47-26C83AADBBF6}" destId="{DBF0D6E8-454A-4BDB-886F-462413F86D66}" srcOrd="0" destOrd="0" presId="urn:microsoft.com/office/officeart/2005/8/layout/hierarchy2"/>
    <dgm:cxn modelId="{E64DD596-BE48-4D0C-B315-74C74C6685F6}" type="presParOf" srcId="{27079867-3BFE-438D-AB47-26C83AADBBF6}" destId="{BB2E9403-55D6-46D8-9510-800DD101E47E}" srcOrd="1" destOrd="0" presId="urn:microsoft.com/office/officeart/2005/8/layout/hierarchy2"/>
    <dgm:cxn modelId="{37770995-41C5-4E4D-9017-08E66A34DC66}" type="presParOf" srcId="{0F84F785-776B-4873-BAA1-B732970C1B48}" destId="{EF5283EF-816D-4B5D-B680-59DCF492830E}" srcOrd="2" destOrd="0" presId="urn:microsoft.com/office/officeart/2005/8/layout/hierarchy2"/>
    <dgm:cxn modelId="{6CFFF569-1571-48AC-B119-A4093AF808E2}" type="presParOf" srcId="{EF5283EF-816D-4B5D-B680-59DCF492830E}" destId="{D6C5588E-762B-45A4-8D90-1242D88FD067}" srcOrd="0" destOrd="0" presId="urn:microsoft.com/office/officeart/2005/8/layout/hierarchy2"/>
    <dgm:cxn modelId="{E9030498-6559-45D7-9DB0-01B1381B4768}" type="presParOf" srcId="{0F84F785-776B-4873-BAA1-B732970C1B48}" destId="{1C38590C-3B74-40AA-AC79-6F9D151673F1}" srcOrd="3" destOrd="0" presId="urn:microsoft.com/office/officeart/2005/8/layout/hierarchy2"/>
    <dgm:cxn modelId="{0FB5714C-5BF8-4228-BC86-53C18FDBB33B}" type="presParOf" srcId="{1C38590C-3B74-40AA-AC79-6F9D151673F1}" destId="{889C35C7-1E9C-4355-BBB9-065295B5B864}" srcOrd="0" destOrd="0" presId="urn:microsoft.com/office/officeart/2005/8/layout/hierarchy2"/>
    <dgm:cxn modelId="{C5B87617-3D5B-4DFC-9BF3-CE4E23D615C3}" type="presParOf" srcId="{1C38590C-3B74-40AA-AC79-6F9D151673F1}" destId="{2B469387-0672-47B2-8D97-496CCE317EB9}" srcOrd="1" destOrd="0" presId="urn:microsoft.com/office/officeart/2005/8/layout/hierarchy2"/>
    <dgm:cxn modelId="{DB110EDF-399C-4B6C-94C9-2D90288B21D5}" type="presParOf" srcId="{0F84F785-776B-4873-BAA1-B732970C1B48}" destId="{C9171A59-25B1-4D7A-A80E-739997762F85}" srcOrd="4" destOrd="0" presId="urn:microsoft.com/office/officeart/2005/8/layout/hierarchy2"/>
    <dgm:cxn modelId="{C8884B47-8EE7-4E3E-8485-289822178DB8}" type="presParOf" srcId="{C9171A59-25B1-4D7A-A80E-739997762F85}" destId="{D979B822-FA32-47E0-BE54-D4544F4504B5}" srcOrd="0" destOrd="0" presId="urn:microsoft.com/office/officeart/2005/8/layout/hierarchy2"/>
    <dgm:cxn modelId="{D5364862-AA61-438A-8164-1DBE707B534E}" type="presParOf" srcId="{0F84F785-776B-4873-BAA1-B732970C1B48}" destId="{D4386A09-246C-4A38-86A6-44934F2DB251}" srcOrd="5" destOrd="0" presId="urn:microsoft.com/office/officeart/2005/8/layout/hierarchy2"/>
    <dgm:cxn modelId="{EFD1F826-9B52-4210-B701-DE8C9D2C119B}" type="presParOf" srcId="{D4386A09-246C-4A38-86A6-44934F2DB251}" destId="{14D74590-0197-46C5-B69F-73707E38DE04}" srcOrd="0" destOrd="0" presId="urn:microsoft.com/office/officeart/2005/8/layout/hierarchy2"/>
    <dgm:cxn modelId="{893B8FAD-C035-4842-AA0B-AAE829DAC5F3}" type="presParOf" srcId="{D4386A09-246C-4A38-86A6-44934F2DB251}" destId="{B4445B0C-A985-46C9-BC0E-E989EA9CBACB}"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558F96-4D80-4646-9C47-9D2C3E3AB4F6}">
      <dsp:nvSpPr>
        <dsp:cNvPr id="0" name=""/>
        <dsp:cNvSpPr/>
      </dsp:nvSpPr>
      <dsp:spPr>
        <a:xfrm>
          <a:off x="336" y="821779"/>
          <a:ext cx="1287731" cy="643865"/>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effectLst/>
            </a:rPr>
            <a:t>Compressor stage</a:t>
          </a:r>
          <a:endParaRPr lang="ru-RU" sz="1100" b="1" kern="1200" dirty="0">
            <a:effectLst/>
          </a:endParaRPr>
        </a:p>
      </dsp:txBody>
      <dsp:txXfrm>
        <a:off x="19194" y="840637"/>
        <a:ext cx="1250015" cy="606149"/>
      </dsp:txXfrm>
    </dsp:sp>
    <dsp:sp modelId="{47C60697-8C9D-409D-8A51-D36443595CEC}">
      <dsp:nvSpPr>
        <dsp:cNvPr id="0" name=""/>
        <dsp:cNvSpPr/>
      </dsp:nvSpPr>
      <dsp:spPr>
        <a:xfrm rot="18289469">
          <a:off x="1094620" y="754351"/>
          <a:ext cx="901986" cy="38276"/>
        </a:xfrm>
        <a:custGeom>
          <a:avLst/>
          <a:gdLst/>
          <a:ahLst/>
          <a:cxnLst/>
          <a:rect l="0" t="0" r="0" b="0"/>
          <a:pathLst>
            <a:path>
              <a:moveTo>
                <a:pt x="0" y="19138"/>
              </a:moveTo>
              <a:lnTo>
                <a:pt x="901986" y="19138"/>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b="1" kern="1200">
            <a:effectLst>
              <a:outerShdw blurRad="38100" dist="38100" dir="2700000" algn="tl">
                <a:srgbClr val="000000">
                  <a:alpha val="43137"/>
                </a:srgbClr>
              </a:outerShdw>
            </a:effectLst>
          </a:endParaRPr>
        </a:p>
      </dsp:txBody>
      <dsp:txXfrm>
        <a:off x="1523064" y="750939"/>
        <a:ext cx="45099" cy="45099"/>
      </dsp:txXfrm>
    </dsp:sp>
    <dsp:sp modelId="{FC46C220-9188-482D-8AE6-AF65819BC762}">
      <dsp:nvSpPr>
        <dsp:cNvPr id="0" name=""/>
        <dsp:cNvSpPr/>
      </dsp:nvSpPr>
      <dsp:spPr>
        <a:xfrm>
          <a:off x="1803160" y="81333"/>
          <a:ext cx="1287731" cy="643865"/>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effectLst/>
            </a:rPr>
            <a:t>Inlet guide vane (IGV)</a:t>
          </a:r>
          <a:endParaRPr lang="ru-RU" sz="1100" b="1" kern="1200" dirty="0">
            <a:effectLst/>
          </a:endParaRPr>
        </a:p>
      </dsp:txBody>
      <dsp:txXfrm>
        <a:off x="1822018" y="100191"/>
        <a:ext cx="1250015" cy="606149"/>
      </dsp:txXfrm>
    </dsp:sp>
    <dsp:sp modelId="{A50F55BB-D199-477F-A417-9C04E8FA7BB6}">
      <dsp:nvSpPr>
        <dsp:cNvPr id="0" name=""/>
        <dsp:cNvSpPr/>
      </dsp:nvSpPr>
      <dsp:spPr>
        <a:xfrm>
          <a:off x="1288067" y="1124573"/>
          <a:ext cx="515092" cy="38276"/>
        </a:xfrm>
        <a:custGeom>
          <a:avLst/>
          <a:gdLst/>
          <a:ahLst/>
          <a:cxnLst/>
          <a:rect l="0" t="0" r="0" b="0"/>
          <a:pathLst>
            <a:path>
              <a:moveTo>
                <a:pt x="0" y="19138"/>
              </a:moveTo>
              <a:lnTo>
                <a:pt x="515092" y="19138"/>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b="1" kern="1200">
            <a:effectLst>
              <a:outerShdw blurRad="38100" dist="38100" dir="2700000" algn="tl">
                <a:srgbClr val="000000">
                  <a:alpha val="43137"/>
                </a:srgbClr>
              </a:outerShdw>
            </a:effectLst>
          </a:endParaRPr>
        </a:p>
      </dsp:txBody>
      <dsp:txXfrm>
        <a:off x="1532736" y="1130834"/>
        <a:ext cx="25754" cy="25754"/>
      </dsp:txXfrm>
    </dsp:sp>
    <dsp:sp modelId="{F4BCDAF0-E041-499B-BEC6-29C3038966B2}">
      <dsp:nvSpPr>
        <dsp:cNvPr id="0" name=""/>
        <dsp:cNvSpPr/>
      </dsp:nvSpPr>
      <dsp:spPr>
        <a:xfrm>
          <a:off x="1803160" y="821779"/>
          <a:ext cx="1287731" cy="643865"/>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effectLst/>
            </a:rPr>
            <a:t>Rotor wheel (RW)</a:t>
          </a:r>
        </a:p>
        <a:p>
          <a:pPr lvl="0" algn="ctr" defTabSz="488950">
            <a:lnSpc>
              <a:spcPct val="90000"/>
            </a:lnSpc>
            <a:spcBef>
              <a:spcPct val="0"/>
            </a:spcBef>
            <a:spcAft>
              <a:spcPct val="35000"/>
            </a:spcAft>
          </a:pPr>
          <a:r>
            <a:rPr lang="en-US" sz="1100" b="1" kern="1200" dirty="0">
              <a:effectLst/>
            </a:rPr>
            <a:t>(mandatory element)</a:t>
          </a:r>
          <a:endParaRPr lang="ru-RU" sz="800" b="1" kern="1200" dirty="0">
            <a:effectLst/>
          </a:endParaRPr>
        </a:p>
      </dsp:txBody>
      <dsp:txXfrm>
        <a:off x="1822018" y="840637"/>
        <a:ext cx="1250015" cy="606149"/>
      </dsp:txXfrm>
    </dsp:sp>
    <dsp:sp modelId="{5A3C19BC-B2CB-48A5-BCAF-3E738940F484}">
      <dsp:nvSpPr>
        <dsp:cNvPr id="0" name=""/>
        <dsp:cNvSpPr/>
      </dsp:nvSpPr>
      <dsp:spPr>
        <a:xfrm rot="3310531">
          <a:off x="1094620" y="1494796"/>
          <a:ext cx="901986" cy="38276"/>
        </a:xfrm>
        <a:custGeom>
          <a:avLst/>
          <a:gdLst/>
          <a:ahLst/>
          <a:cxnLst/>
          <a:rect l="0" t="0" r="0" b="0"/>
          <a:pathLst>
            <a:path>
              <a:moveTo>
                <a:pt x="0" y="19138"/>
              </a:moveTo>
              <a:lnTo>
                <a:pt x="901986" y="19138"/>
              </a:lnTo>
            </a:path>
          </a:pathLst>
        </a:custGeom>
        <a:noFill/>
        <a:ln w="12700" cap="flat" cmpd="sng" algn="ctr">
          <a:solidFill>
            <a:schemeClr val="dk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b="1" kern="1200">
            <a:effectLst>
              <a:outerShdw blurRad="38100" dist="38100" dir="2700000" algn="tl">
                <a:srgbClr val="000000">
                  <a:alpha val="43137"/>
                </a:srgbClr>
              </a:outerShdw>
            </a:effectLst>
          </a:endParaRPr>
        </a:p>
      </dsp:txBody>
      <dsp:txXfrm>
        <a:off x="1523064" y="1491385"/>
        <a:ext cx="45099" cy="45099"/>
      </dsp:txXfrm>
    </dsp:sp>
    <dsp:sp modelId="{754884A4-CFBC-459E-BFA5-9F6D954D1541}">
      <dsp:nvSpPr>
        <dsp:cNvPr id="0" name=""/>
        <dsp:cNvSpPr/>
      </dsp:nvSpPr>
      <dsp:spPr>
        <a:xfrm>
          <a:off x="1803160" y="1562224"/>
          <a:ext cx="1287731" cy="643865"/>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effectLst/>
            </a:rPr>
            <a:t>Outlet system</a:t>
          </a:r>
          <a:endParaRPr lang="ru-RU" sz="1100" b="1" kern="1200" dirty="0">
            <a:effectLst/>
          </a:endParaRPr>
        </a:p>
      </dsp:txBody>
      <dsp:txXfrm>
        <a:off x="1822018" y="1581082"/>
        <a:ext cx="1250015" cy="606149"/>
      </dsp:txXfrm>
    </dsp:sp>
    <dsp:sp modelId="{AD98940A-FE12-4899-9549-4B05F2E05FFC}">
      <dsp:nvSpPr>
        <dsp:cNvPr id="0" name=""/>
        <dsp:cNvSpPr/>
      </dsp:nvSpPr>
      <dsp:spPr>
        <a:xfrm rot="18289469">
          <a:off x="2897445" y="1494796"/>
          <a:ext cx="901986" cy="38276"/>
        </a:xfrm>
        <a:custGeom>
          <a:avLst/>
          <a:gdLst/>
          <a:ahLst/>
          <a:cxnLst/>
          <a:rect l="0" t="0" r="0" b="0"/>
          <a:pathLst>
            <a:path>
              <a:moveTo>
                <a:pt x="0" y="19138"/>
              </a:moveTo>
              <a:lnTo>
                <a:pt x="901986" y="19138"/>
              </a:lnTo>
            </a:path>
          </a:pathLst>
        </a:custGeom>
        <a:no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325889" y="1491385"/>
        <a:ext cx="45099" cy="45099"/>
      </dsp:txXfrm>
    </dsp:sp>
    <dsp:sp modelId="{DBF0D6E8-454A-4BDB-886F-462413F86D66}">
      <dsp:nvSpPr>
        <dsp:cNvPr id="0" name=""/>
        <dsp:cNvSpPr/>
      </dsp:nvSpPr>
      <dsp:spPr>
        <a:xfrm>
          <a:off x="3605985" y="821779"/>
          <a:ext cx="1287731" cy="643865"/>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effectLst/>
            </a:rPr>
            <a:t>Slot</a:t>
          </a:r>
          <a:r>
            <a:rPr lang="en-US" sz="1100" b="1" kern="1200" baseline="0" dirty="0">
              <a:effectLst/>
            </a:rPr>
            <a:t> diffuser</a:t>
          </a:r>
          <a:endParaRPr lang="ru-RU" sz="1100" b="1" kern="1200" dirty="0">
            <a:effectLst/>
          </a:endParaRPr>
        </a:p>
      </dsp:txBody>
      <dsp:txXfrm>
        <a:off x="3624843" y="840637"/>
        <a:ext cx="1250015" cy="606149"/>
      </dsp:txXfrm>
    </dsp:sp>
    <dsp:sp modelId="{EF5283EF-816D-4B5D-B680-59DCF492830E}">
      <dsp:nvSpPr>
        <dsp:cNvPr id="0" name=""/>
        <dsp:cNvSpPr/>
      </dsp:nvSpPr>
      <dsp:spPr>
        <a:xfrm>
          <a:off x="3090892" y="1865019"/>
          <a:ext cx="515092" cy="38276"/>
        </a:xfrm>
        <a:custGeom>
          <a:avLst/>
          <a:gdLst/>
          <a:ahLst/>
          <a:cxnLst/>
          <a:rect l="0" t="0" r="0" b="0"/>
          <a:pathLst>
            <a:path>
              <a:moveTo>
                <a:pt x="0" y="19138"/>
              </a:moveTo>
              <a:lnTo>
                <a:pt x="515092" y="19138"/>
              </a:lnTo>
            </a:path>
          </a:pathLst>
        </a:custGeom>
        <a:no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335561" y="1871280"/>
        <a:ext cx="25754" cy="25754"/>
      </dsp:txXfrm>
    </dsp:sp>
    <dsp:sp modelId="{889C35C7-1E9C-4355-BBB9-065295B5B864}">
      <dsp:nvSpPr>
        <dsp:cNvPr id="0" name=""/>
        <dsp:cNvSpPr/>
      </dsp:nvSpPr>
      <dsp:spPr>
        <a:xfrm>
          <a:off x="3605985" y="1562224"/>
          <a:ext cx="1287731" cy="643865"/>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effectLst/>
            </a:rPr>
            <a:t>Vane diffuser (GV)</a:t>
          </a:r>
          <a:endParaRPr lang="ru-RU" sz="1100" b="1" kern="1200" dirty="0">
            <a:effectLst/>
          </a:endParaRPr>
        </a:p>
      </dsp:txBody>
      <dsp:txXfrm>
        <a:off x="3624843" y="1581082"/>
        <a:ext cx="1250015" cy="606149"/>
      </dsp:txXfrm>
    </dsp:sp>
    <dsp:sp modelId="{C9171A59-25B1-4D7A-A80E-739997762F85}">
      <dsp:nvSpPr>
        <dsp:cNvPr id="0" name=""/>
        <dsp:cNvSpPr/>
      </dsp:nvSpPr>
      <dsp:spPr>
        <a:xfrm rot="3310531">
          <a:off x="2897445" y="2235242"/>
          <a:ext cx="901986" cy="38276"/>
        </a:xfrm>
        <a:custGeom>
          <a:avLst/>
          <a:gdLst/>
          <a:ahLst/>
          <a:cxnLst/>
          <a:rect l="0" t="0" r="0" b="0"/>
          <a:pathLst>
            <a:path>
              <a:moveTo>
                <a:pt x="0" y="19138"/>
              </a:moveTo>
              <a:lnTo>
                <a:pt x="901986" y="19138"/>
              </a:lnTo>
            </a:path>
          </a:pathLst>
        </a:custGeom>
        <a:no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3325889" y="2231831"/>
        <a:ext cx="45099" cy="45099"/>
      </dsp:txXfrm>
    </dsp:sp>
    <dsp:sp modelId="{14D74590-0197-46C5-B69F-73707E38DE04}">
      <dsp:nvSpPr>
        <dsp:cNvPr id="0" name=""/>
        <dsp:cNvSpPr/>
      </dsp:nvSpPr>
      <dsp:spPr>
        <a:xfrm>
          <a:off x="3605985" y="2302670"/>
          <a:ext cx="1287731" cy="643865"/>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effectLst/>
            </a:rPr>
            <a:t>Volute</a:t>
          </a:r>
          <a:endParaRPr lang="ru-RU" sz="1100" b="1" kern="1200" dirty="0">
            <a:effectLst/>
          </a:endParaRPr>
        </a:p>
      </dsp:txBody>
      <dsp:txXfrm>
        <a:off x="3624843" y="2321528"/>
        <a:ext cx="1250015" cy="60614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77D36C68-DDAB-4D09-8E72-8E937BD7768C}" type="datetimeFigureOut">
              <a:rPr lang="ru-RU" smtClean="0"/>
              <a:pPr/>
              <a:t>06.02.2018</a:t>
            </a:fld>
            <a:endParaRPr lang="ru-RU"/>
          </a:p>
        </p:txBody>
      </p:sp>
      <p:sp>
        <p:nvSpPr>
          <p:cNvPr id="4" name="Образ слайда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956"/>
            <a:ext cx="5486400" cy="447627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0048289E-2F4B-4BDB-9E3D-307BE649A8BF}" type="slidenum">
              <a:rPr lang="ru-RU" smtClean="0"/>
              <a:pPr/>
              <a:t>‹#›</a:t>
            </a:fld>
            <a:endParaRPr lang="ru-RU"/>
          </a:p>
        </p:txBody>
      </p:sp>
    </p:spTree>
    <p:extLst>
      <p:ext uri="{BB962C8B-B14F-4D97-AF65-F5344CB8AC3E}">
        <p14:creationId xmlns:p14="http://schemas.microsoft.com/office/powerpoint/2010/main" val="940579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multitran.ru/c/m.exe?t=2493676_1_2&amp;s1=%EE%F2%E4%E5%EB%FC%ED%E0%FF%20%E4%E5%F2%E0%EB%FC"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multitran.ru/c/m.exe?t=1168731_1_2&amp;s1=%E4%E8%F4%F4%F3%E7%E8%EE%ED%ED%E0%FF%20%F1%E2%E0%F0%EA%E0"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multitran.ru/c/m.exe?t=4323240_1_2&amp;s1=%EF%F0%E8%20%FD%F2%EE%EC"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1</a:t>
            </a:fld>
            <a:endParaRPr lang="ru-RU"/>
          </a:p>
        </p:txBody>
      </p:sp>
    </p:spTree>
    <p:extLst>
      <p:ext uri="{BB962C8B-B14F-4D97-AF65-F5344CB8AC3E}">
        <p14:creationId xmlns:p14="http://schemas.microsoft.com/office/powerpoint/2010/main" val="1342260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kern="1200" dirty="0">
                <a:solidFill>
                  <a:schemeClr val="tx1"/>
                </a:solidFill>
                <a:latin typeface="+mn-lt"/>
                <a:ea typeface="+mn-ea"/>
                <a:cs typeface="+mn-cs"/>
              </a:rPr>
              <a:t>Figure shows the main turbomachinery applications.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ru-RU" sz="1400" kern="1200" dirty="0">
              <a:solidFill>
                <a:schemeClr val="tx1"/>
              </a:solidFill>
              <a:latin typeface="+mn-lt"/>
              <a:ea typeface="+mn-ea"/>
              <a:cs typeface="+mn-cs"/>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kern="1200" dirty="0">
                <a:solidFill>
                  <a:schemeClr val="tx1"/>
                </a:solidFill>
                <a:latin typeface="+mn-lt"/>
                <a:ea typeface="+mn-ea"/>
                <a:cs typeface="+mn-cs"/>
              </a:rPr>
              <a:t>It is seen that they are used in all areas of industry and everyday life.</a:t>
            </a:r>
            <a:endParaRPr lang="ru-RU" sz="1400" kern="1200" dirty="0">
              <a:solidFill>
                <a:schemeClr val="tx1"/>
              </a:solidFill>
              <a:latin typeface="+mn-lt"/>
              <a:ea typeface="+mn-ea"/>
              <a:cs typeface="+mn-cs"/>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ru-RU" sz="1400" kern="1200" dirty="0">
              <a:solidFill>
                <a:schemeClr val="tx1"/>
              </a:solidFill>
              <a:latin typeface="+mn-lt"/>
              <a:ea typeface="+mn-ea"/>
              <a:cs typeface="+mn-cs"/>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ru-RU" sz="1400" kern="1200" dirty="0">
              <a:solidFill>
                <a:schemeClr val="tx1"/>
              </a:solidFill>
              <a:latin typeface="+mn-lt"/>
              <a:ea typeface="+mn-ea"/>
              <a:cs typeface="+mn-cs"/>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ru-RU" sz="1400"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10</a:t>
            </a:fld>
            <a:endParaRPr lang="ru-RU"/>
          </a:p>
        </p:txBody>
      </p:sp>
    </p:spTree>
    <p:extLst>
      <p:ext uri="{BB962C8B-B14F-4D97-AF65-F5344CB8AC3E}">
        <p14:creationId xmlns:p14="http://schemas.microsoft.com/office/powerpoint/2010/main" val="2952127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if the turbomachinery would not be invented, mankind has now remained at the level of ancient time development.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dirty="0">
              <a:solidFill>
                <a:schemeClr val="tx1"/>
              </a:solidFill>
              <a:latin typeface="+mn-lt"/>
              <a:ea typeface="+mn-ea"/>
              <a:cs typeface="+mn-cs"/>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The most typical examples of </a:t>
            </a:r>
            <a:r>
              <a:rPr lang="en-US" sz="1200" kern="1200" dirty="0" err="1">
                <a:solidFill>
                  <a:schemeClr val="tx1"/>
                </a:solidFill>
                <a:latin typeface="+mn-lt"/>
                <a:ea typeface="+mn-ea"/>
                <a:cs typeface="+mn-cs"/>
              </a:rPr>
              <a:t>turbomachinery</a:t>
            </a:r>
            <a:r>
              <a:rPr lang="en-US" sz="1200" kern="1200" dirty="0">
                <a:solidFill>
                  <a:schemeClr val="tx1"/>
                </a:solidFill>
                <a:latin typeface="+mn-lt"/>
                <a:ea typeface="+mn-ea"/>
                <a:cs typeface="+mn-cs"/>
              </a:rPr>
              <a:t> applications is given below. </a:t>
            </a:r>
            <a:endParaRPr lang="ru-RU" sz="12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11</a:t>
            </a:fld>
            <a:endParaRPr lang="ru-RU"/>
          </a:p>
        </p:txBody>
      </p:sp>
    </p:spTree>
    <p:extLst>
      <p:ext uri="{BB962C8B-B14F-4D97-AF65-F5344CB8AC3E}">
        <p14:creationId xmlns:p14="http://schemas.microsoft.com/office/powerpoint/2010/main" val="2201169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indent="-342900">
              <a:buFont typeface="+mj-lt"/>
              <a:buAutoNum type="arabicPeriod"/>
            </a:pPr>
            <a:r>
              <a:rPr lang="en-US" sz="1400" kern="1200" dirty="0">
                <a:solidFill>
                  <a:schemeClr val="tx1"/>
                </a:solidFill>
                <a:latin typeface="+mn-lt"/>
                <a:ea typeface="+mn-ea"/>
                <a:cs typeface="+mn-cs"/>
              </a:rPr>
              <a:t>the blade machines is an important part of the modern world and widespread:</a:t>
            </a:r>
          </a:p>
          <a:p>
            <a:pPr marL="342900" lvl="0" indent="-342900">
              <a:buFont typeface="+mj-lt"/>
              <a:buAutoNum type="arabicPeriod"/>
            </a:pPr>
            <a:r>
              <a:rPr lang="en-US" sz="1400" kern="1200" dirty="0">
                <a:solidFill>
                  <a:schemeClr val="tx1"/>
                </a:solidFill>
                <a:latin typeface="+mn-lt"/>
                <a:ea typeface="+mn-ea"/>
                <a:cs typeface="+mn-cs"/>
              </a:rPr>
              <a:t>electricity is generated by steam, gas, hydraulic and wind turbines;</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air transport operations are carried out by means of gas turbine engines;</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the ship's main </a:t>
            </a:r>
            <a:r>
              <a:rPr lang="en-US" sz="1400" b="1" kern="1200" dirty="0">
                <a:solidFill>
                  <a:schemeClr val="tx1"/>
                </a:solidFill>
                <a:latin typeface="+mn-lt"/>
                <a:ea typeface="+mn-ea"/>
                <a:cs typeface="+mn-cs"/>
              </a:rPr>
              <a:t>propulsion plant </a:t>
            </a:r>
            <a:r>
              <a:rPr lang="en-US" sz="1400" kern="1200" dirty="0">
                <a:solidFill>
                  <a:schemeClr val="tx1"/>
                </a:solidFill>
                <a:latin typeface="+mn-lt"/>
                <a:ea typeface="+mn-ea"/>
                <a:cs typeface="+mn-cs"/>
              </a:rPr>
              <a:t>is screw;</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the ship's power plants are steam or gas turbines and diesel engines with turbocharged;</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90% of diesel engines are equipped with turbocharged;</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in the cooling systems of the internal combustion engines there are pumps and fans;</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pumps supply homes with water;</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fuel is introduced in the rocket engine by vane pumps, which rotate using the turbine;</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air circulation in ventilation and air conditioning systems of buildings is organized by fans;</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modern electronics and computers require cooling, which is organized by the fans;</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dental drill rotates using the turbine.</a:t>
            </a:r>
            <a:endParaRPr lang="ru-RU" sz="14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12</a:t>
            </a:fld>
            <a:endParaRPr lang="ru-RU"/>
          </a:p>
        </p:txBody>
      </p:sp>
    </p:spTree>
    <p:extLst>
      <p:ext uri="{BB962C8B-B14F-4D97-AF65-F5344CB8AC3E}">
        <p14:creationId xmlns:p14="http://schemas.microsoft.com/office/powerpoint/2010/main" val="3914788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Table shows the possible ranges of the main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parameters.</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13</a:t>
            </a:fld>
            <a:endParaRPr lang="ru-RU"/>
          </a:p>
        </p:txBody>
      </p:sp>
    </p:spTree>
    <p:extLst>
      <p:ext uri="{BB962C8B-B14F-4D97-AF65-F5344CB8AC3E}">
        <p14:creationId xmlns:p14="http://schemas.microsoft.com/office/powerpoint/2010/main" val="2960323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Energy interaction between turbomachinery and working fluid flow is carried out by means of specially profiled elements, which are called </a:t>
            </a:r>
            <a:r>
              <a:rPr lang="en-US" sz="1200" b="1" i="1" kern="1200" dirty="0">
                <a:solidFill>
                  <a:schemeClr val="tx1"/>
                </a:solidFill>
                <a:effectLst/>
                <a:latin typeface="+mn-lt"/>
                <a:ea typeface="+mn-ea"/>
                <a:cs typeface="+mn-cs"/>
              </a:rPr>
              <a:t>blades </a:t>
            </a:r>
            <a:r>
              <a:rPr lang="en-US" sz="1200" kern="1200" dirty="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They are the main elements of turbomachinery.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general, the blade consists of three main parts: airfoil, root, and shroud segment.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Blade </a:t>
            </a:r>
            <a:r>
              <a:rPr lang="en-US" sz="1200" i="1" kern="1200" dirty="0">
                <a:solidFill>
                  <a:schemeClr val="tx1"/>
                </a:solidFill>
                <a:effectLst/>
                <a:latin typeface="+mn-lt"/>
                <a:ea typeface="+mn-ea"/>
                <a:cs typeface="+mn-cs"/>
              </a:rPr>
              <a:t>airfoil</a:t>
            </a:r>
            <a:r>
              <a:rPr lang="en-US" sz="1200" kern="1200" dirty="0">
                <a:solidFill>
                  <a:schemeClr val="tx1"/>
                </a:solidFill>
                <a:effectLst/>
                <a:latin typeface="+mn-lt"/>
                <a:ea typeface="+mn-ea"/>
                <a:cs typeface="+mn-cs"/>
              </a:rPr>
              <a:t> is the specially profiled aerodynamic surface through which the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carries the energy exchange with the working fluid flow.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is an indispensable element of the turbomachinery blades.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Other elements may present or absent depending on the type, application or size of the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However, the airfoil will always present.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airfoil has two lateral sides.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convex side is called a </a:t>
            </a:r>
            <a:r>
              <a:rPr lang="en-US" sz="1200" i="1" kern="1200" dirty="0">
                <a:solidFill>
                  <a:schemeClr val="tx1"/>
                </a:solidFill>
                <a:effectLst/>
                <a:latin typeface="+mn-lt"/>
                <a:ea typeface="+mn-ea"/>
                <a:cs typeface="+mn-cs"/>
              </a:rPr>
              <a:t>suction side</a:t>
            </a:r>
            <a:r>
              <a:rPr lang="en-US" sz="1200" kern="1200" dirty="0">
                <a:solidFill>
                  <a:schemeClr val="tx1"/>
                </a:solidFill>
                <a:effectLst/>
                <a:latin typeface="+mn-lt"/>
                <a:ea typeface="+mn-ea"/>
                <a:cs typeface="+mn-cs"/>
              </a:rPr>
              <a:t>, and a concave side is a </a:t>
            </a:r>
            <a:r>
              <a:rPr lang="en-US" sz="1200" i="1" kern="1200" dirty="0">
                <a:solidFill>
                  <a:schemeClr val="tx1"/>
                </a:solidFill>
                <a:effectLst/>
                <a:latin typeface="+mn-lt"/>
                <a:ea typeface="+mn-ea"/>
                <a:cs typeface="+mn-cs"/>
              </a:rPr>
              <a:t>pressure side</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blade edge which is first in downstream direction is called </a:t>
            </a:r>
            <a:r>
              <a:rPr lang="en-US" sz="1200" i="1" kern="1200" dirty="0">
                <a:solidFill>
                  <a:schemeClr val="tx1"/>
                </a:solidFill>
                <a:effectLst/>
                <a:latin typeface="+mn-lt"/>
                <a:ea typeface="+mn-ea"/>
                <a:cs typeface="+mn-cs"/>
              </a:rPr>
              <a:t>leading edge</a:t>
            </a:r>
            <a:r>
              <a:rPr lang="en-US" sz="1200" kern="1200" dirty="0">
                <a:solidFill>
                  <a:schemeClr val="tx1"/>
                </a:solidFill>
                <a:effectLst/>
                <a:latin typeface="+mn-lt"/>
                <a:ea typeface="+mn-ea"/>
                <a:cs typeface="+mn-cs"/>
              </a:rPr>
              <a:t>, the edge which is the last in downstream direction is called </a:t>
            </a:r>
            <a:r>
              <a:rPr lang="en-US" sz="1200" i="1" kern="1200" dirty="0">
                <a:solidFill>
                  <a:schemeClr val="tx1"/>
                </a:solidFill>
                <a:effectLst/>
                <a:latin typeface="+mn-lt"/>
                <a:ea typeface="+mn-ea"/>
                <a:cs typeface="+mn-cs"/>
              </a:rPr>
              <a:t>trailing edge</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14</a:t>
            </a:fld>
            <a:endParaRPr lang="ru-RU"/>
          </a:p>
        </p:txBody>
      </p:sp>
    </p:spTree>
    <p:extLst>
      <p:ext uri="{BB962C8B-B14F-4D97-AF65-F5344CB8AC3E}">
        <p14:creationId xmlns:p14="http://schemas.microsoft.com/office/powerpoint/2010/main" val="2165594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Blade airfoil is attached to the disk or the casing.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If the blade is the </a:t>
            </a:r>
            <a:r>
              <a:rPr lang="en-US" sz="1200" u="none" strike="noStrike" kern="1200" dirty="0">
                <a:solidFill>
                  <a:schemeClr val="tx1"/>
                </a:solidFill>
                <a:effectLst/>
                <a:latin typeface="+mn-lt"/>
                <a:ea typeface="+mn-ea"/>
                <a:cs typeface="+mn-cs"/>
                <a:hlinkClick r:id="rId3"/>
              </a:rPr>
              <a:t>separate part</a:t>
            </a:r>
            <a:r>
              <a:rPr lang="en-US" sz="1200" kern="1200" dirty="0">
                <a:solidFill>
                  <a:schemeClr val="tx1"/>
                </a:solidFill>
                <a:effectLst/>
                <a:latin typeface="+mn-lt"/>
                <a:ea typeface="+mn-ea"/>
                <a:cs typeface="+mn-cs"/>
              </a:rPr>
              <a:t>, its fastening and fixing is performed with the help of the root.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Root type "dovetail" with longitudinal and transverse grooves are most widely used in the axial compressor of GTE and GTU.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the first case, a groove, into which the blade is inserted, is directed along the rotation axis at a small angle.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the second case, the groove is cut along the disk in circumferential direction.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Sometimes, in the first compressor stages and in particular in fan stages of GTE, the strength of the "dovetail" root is not sufficient to hold the blades.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this case, the "tree root" type is used.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number of "tree" tiers is typically 2...3.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Similar roots are used in aircraft axial turbines or in turbines for power generation.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Number of "tree" tiers pairs can reach 5</a:t>
            </a:r>
            <a:r>
              <a:rPr lang="ru-RU"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If the disc or casing have a complex configuration, or to reduce the rotor weight, the blades are made integrally with other structural elements.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Rotor blades, manufactured integrally with the disk, are called the blades of type </a:t>
            </a:r>
            <a:r>
              <a:rPr lang="en-US" sz="1200" i="1" kern="1200" dirty="0">
                <a:solidFill>
                  <a:schemeClr val="tx1"/>
                </a:solidFill>
                <a:effectLst/>
                <a:latin typeface="+mn-lt"/>
                <a:ea typeface="+mn-ea"/>
                <a:cs typeface="+mn-cs"/>
              </a:rPr>
              <a:t>"BLISK"</a:t>
            </a:r>
            <a:r>
              <a:rPr lang="en-US" sz="1200" kern="1200" dirty="0">
                <a:solidFill>
                  <a:schemeClr val="tx1"/>
                </a:solidFill>
                <a:effectLst/>
                <a:latin typeface="+mn-lt"/>
                <a:ea typeface="+mn-ea"/>
                <a:cs typeface="+mn-cs"/>
              </a:rPr>
              <a:t> (abbreviation from </a:t>
            </a:r>
            <a:r>
              <a:rPr lang="en-US" sz="1200" i="1" kern="1200" dirty="0">
                <a:solidFill>
                  <a:schemeClr val="tx1"/>
                </a:solidFill>
                <a:effectLst/>
                <a:latin typeface="+mn-lt"/>
                <a:ea typeface="+mn-ea"/>
                <a:cs typeface="+mn-cs"/>
              </a:rPr>
              <a:t>bladed disk</a:t>
            </a:r>
            <a:r>
              <a:rPr lang="en-US" sz="1200" kern="1200" dirty="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These rotor wheels can be manufactured by powder </a:t>
            </a:r>
            <a:r>
              <a:rPr lang="en-US" sz="1200" b="1" kern="1200" dirty="0">
                <a:solidFill>
                  <a:schemeClr val="tx1"/>
                </a:solidFill>
                <a:effectLst/>
                <a:latin typeface="+mn-lt"/>
                <a:ea typeface="+mn-ea"/>
                <a:cs typeface="+mn-cs"/>
              </a:rPr>
              <a:t>metallurgy methods, investment casting, friction welding or machined from a single piece.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 is possible to reduce the weight of rotor wheels by more than 30% and increase the critical rotation frequency in axial turbomachinery due to the rejection of the root junction.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Further development of the technology "BLISK" are the wheels, made by "BLING" technology.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They represent a rotor wheel with blades made integrally with the disk. On the inner surface the disk is reinforced </a:t>
            </a:r>
            <a:r>
              <a:rPr lang="en-US" sz="1200" b="1" kern="1200" dirty="0" err="1">
                <a:solidFill>
                  <a:schemeClr val="tx1"/>
                </a:solidFill>
                <a:effectLst/>
                <a:latin typeface="+mn-lt"/>
                <a:ea typeface="+mn-ea"/>
                <a:cs typeface="+mn-cs"/>
              </a:rPr>
              <a:t>metalcomposite</a:t>
            </a:r>
            <a:r>
              <a:rPr lang="en-US" sz="1200" b="1" kern="1200" dirty="0">
                <a:solidFill>
                  <a:schemeClr val="tx1"/>
                </a:solidFill>
                <a:effectLst/>
                <a:latin typeface="+mn-lt"/>
                <a:ea typeface="+mn-ea"/>
                <a:cs typeface="+mn-cs"/>
              </a:rPr>
              <a:t> matrix, </a:t>
            </a:r>
            <a:r>
              <a:rPr lang="en-US" sz="1200" kern="1200" dirty="0">
                <a:solidFill>
                  <a:schemeClr val="tx1"/>
                </a:solidFill>
                <a:effectLst/>
                <a:latin typeface="+mn-lt"/>
                <a:ea typeface="+mn-ea"/>
                <a:cs typeface="+mn-cs"/>
              </a:rPr>
              <a:t>which improves its carrying capacity.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Reinforcement is carried out by the </a:t>
            </a:r>
            <a:r>
              <a:rPr lang="en-US" sz="1200" u="none" strike="noStrike" kern="1200" dirty="0">
                <a:solidFill>
                  <a:schemeClr val="tx1"/>
                </a:solidFill>
                <a:effectLst/>
                <a:latin typeface="+mn-lt"/>
                <a:ea typeface="+mn-ea"/>
                <a:cs typeface="+mn-cs"/>
                <a:hlinkClick r:id="rId4"/>
              </a:rPr>
              <a:t>diffusion welding</a:t>
            </a:r>
            <a:r>
              <a:rPr lang="en-US" sz="1200" kern="1200" dirty="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design allows to reduce the rotor wheel weight to 70% (relative to the disk with separate blades) and again go back to the drum rotor (Figure 1.2.9), the use of which is limited by the strength characteristics.</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16</a:t>
            </a:fld>
            <a:endParaRPr lang="ru-RU"/>
          </a:p>
        </p:txBody>
      </p:sp>
    </p:spTree>
    <p:extLst>
      <p:ext uri="{BB962C8B-B14F-4D97-AF65-F5344CB8AC3E}">
        <p14:creationId xmlns:p14="http://schemas.microsoft.com/office/powerpoint/2010/main" val="2761488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i="1" kern="1200" dirty="0">
                <a:solidFill>
                  <a:schemeClr val="tx1"/>
                </a:solidFill>
                <a:effectLst/>
                <a:latin typeface="+mn-lt"/>
                <a:ea typeface="+mn-ea"/>
                <a:cs typeface="+mn-cs"/>
              </a:rPr>
              <a:t>Shroud segment</a:t>
            </a:r>
            <a:r>
              <a:rPr lang="en-US" sz="1200" kern="1200" dirty="0">
                <a:solidFill>
                  <a:schemeClr val="tx1"/>
                </a:solidFill>
                <a:effectLst/>
                <a:latin typeface="+mn-lt"/>
                <a:ea typeface="+mn-ea"/>
                <a:cs typeface="+mn-cs"/>
              </a:rPr>
              <a:t> is not a mandatory element.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There are two approaches of the shroud segment implementation.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the first case, shroud segment is located in the flow path of the turbomachinery, usually in the long blades.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interacting with gas flow, such blades are prone to high oscillations, that can lead to their destruction.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complete ring is formed in contact with adjacent blade shroud segments, which considerably increases the wheel </a:t>
            </a:r>
            <a:r>
              <a:rPr lang="en-US" sz="1200" b="1" kern="1200" dirty="0">
                <a:solidFill>
                  <a:schemeClr val="tx1"/>
                </a:solidFill>
                <a:effectLst/>
                <a:latin typeface="+mn-lt"/>
                <a:ea typeface="+mn-ea"/>
                <a:cs typeface="+mn-cs"/>
              </a:rPr>
              <a:t>rigidity. </a:t>
            </a:r>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oscillation energy is consumed on the friction of shroud segments about each other, causing the significant reduction of the oscillation amplitude.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Such shroud segment performs only anti-vibration function.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Because such shroud segment is located in the flow path of the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its flow reduces the efficiency approximately by 1...2%.</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Shroud segment of such type is usually applied in the GTE axial compressor and steam engine.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There are known designs of turbines of steam-turbine plant, industrial gas turbines and aviation GTE in which </a:t>
            </a:r>
            <a:r>
              <a:rPr lang="en-US" sz="1200" b="1" kern="1200" dirty="0">
                <a:solidFill>
                  <a:schemeClr val="tx1"/>
                </a:solidFill>
                <a:effectLst/>
                <a:latin typeface="+mn-lt"/>
                <a:ea typeface="+mn-ea"/>
                <a:cs typeface="+mn-cs"/>
              </a:rPr>
              <a:t>steel rope </a:t>
            </a:r>
            <a:r>
              <a:rPr lang="en-US" sz="1200" kern="1200" dirty="0">
                <a:solidFill>
                  <a:schemeClr val="tx1"/>
                </a:solidFill>
                <a:effectLst/>
                <a:latin typeface="+mn-lt"/>
                <a:ea typeface="+mn-ea"/>
                <a:cs typeface="+mn-cs"/>
              </a:rPr>
              <a:t>passed through the wheel blades can be applied as the shroud segment.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0048289E-2F4B-4BDB-9E3D-307BE649A8BF}" type="slidenum">
              <a:rPr lang="ru-RU" smtClean="0"/>
              <a:pPr/>
              <a:t>17</a:t>
            </a:fld>
            <a:endParaRPr lang="ru-RU"/>
          </a:p>
        </p:txBody>
      </p:sp>
    </p:spTree>
    <p:extLst>
      <p:ext uri="{BB962C8B-B14F-4D97-AF65-F5344CB8AC3E}">
        <p14:creationId xmlns:p14="http://schemas.microsoft.com/office/powerpoint/2010/main" val="3737831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In the second case, shroud segment is located on the peripheral surface of the blades.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 performs anti-vibration function as well.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 However, the installation of the shroud segment significantly changes the leakage into the </a:t>
            </a:r>
            <a:r>
              <a:rPr lang="en-US" sz="1200" b="1" kern="1200" dirty="0">
                <a:solidFill>
                  <a:schemeClr val="tx1"/>
                </a:solidFill>
                <a:effectLst/>
                <a:latin typeface="+mn-lt"/>
                <a:ea typeface="+mn-ea"/>
                <a:cs typeface="+mn-cs"/>
              </a:rPr>
              <a:t>radial gap, </a:t>
            </a:r>
            <a:r>
              <a:rPr lang="en-US" sz="1200" kern="1200" dirty="0">
                <a:solidFill>
                  <a:schemeClr val="tx1"/>
                </a:solidFill>
                <a:effectLst/>
                <a:latin typeface="+mn-lt"/>
                <a:ea typeface="+mn-ea"/>
                <a:cs typeface="+mn-cs"/>
              </a:rPr>
              <a:t>which improves the turbine efficiency by 1...2%.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Such shroud segment is widely used in axial turbomachinery.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 is almost a mandatory element for the blades of GTE axial turbines except for the first highly loaded stages, where their use is limited by strength criteria.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Sometimes, rotors wheels with a shroud segments are applied in radial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(e.g. closed wheels), but their use is limited due to the difficulties production and in ensuring the sufficient safety margins</a:t>
            </a:r>
            <a:endParaRPr lang="ru-RU" sz="1200" kern="1200" dirty="0">
              <a:solidFill>
                <a:schemeClr val="tx1"/>
              </a:solidFill>
              <a:effectLst/>
              <a:latin typeface="+mn-lt"/>
              <a:ea typeface="+mn-ea"/>
              <a:cs typeface="+mn-cs"/>
            </a:endParaRPr>
          </a:p>
          <a:p>
            <a:endParaRPr lang="ru-RU" dirty="0"/>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18</a:t>
            </a:fld>
            <a:endParaRPr lang="ru-RU"/>
          </a:p>
        </p:txBody>
      </p:sp>
    </p:spTree>
    <p:extLst>
      <p:ext uri="{BB962C8B-B14F-4D97-AF65-F5344CB8AC3E}">
        <p14:creationId xmlns:p14="http://schemas.microsoft.com/office/powerpoint/2010/main" val="1216870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Set of blades mounted on the rim of the disk or in a ring casing is called </a:t>
            </a:r>
            <a:r>
              <a:rPr lang="en-US" sz="1200" b="1" i="1" kern="1200" dirty="0">
                <a:solidFill>
                  <a:schemeClr val="tx1"/>
                </a:solidFill>
                <a:effectLst/>
                <a:latin typeface="+mn-lt"/>
                <a:ea typeface="+mn-ea"/>
                <a:cs typeface="+mn-cs"/>
              </a:rPr>
              <a:t>blade row </a:t>
            </a:r>
            <a:r>
              <a:rPr lang="en-US" sz="1200" kern="1200" dirty="0">
                <a:solidFill>
                  <a:schemeClr val="tx1"/>
                </a:solidFill>
                <a:effectLst/>
                <a:latin typeface="+mn-lt"/>
                <a:ea typeface="+mn-ea"/>
                <a:cs typeface="+mn-cs"/>
              </a:rPr>
              <a:t>(BR).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rows can be moving and fixed.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blades installed in the disk, which is connected to the drive shaft, form a movable blade row which is called </a:t>
            </a:r>
            <a:r>
              <a:rPr lang="en-US" sz="1200" b="1" i="1" kern="1200" dirty="0">
                <a:solidFill>
                  <a:schemeClr val="tx1"/>
                </a:solidFill>
                <a:effectLst/>
                <a:latin typeface="+mn-lt"/>
                <a:ea typeface="+mn-ea"/>
                <a:cs typeface="+mn-cs"/>
              </a:rPr>
              <a:t>rotor wheel</a:t>
            </a:r>
            <a:r>
              <a:rPr lang="en-US" sz="1200" kern="1200" dirty="0">
                <a:solidFill>
                  <a:schemeClr val="tx1"/>
                </a:solidFill>
                <a:effectLst/>
                <a:latin typeface="+mn-lt"/>
                <a:ea typeface="+mn-ea"/>
                <a:cs typeface="+mn-cs"/>
              </a:rPr>
              <a:t> (RW).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Fixed blades, installed in the casing, form </a:t>
            </a:r>
            <a:r>
              <a:rPr lang="en-US" sz="1200" b="1" i="1" kern="1200" dirty="0">
                <a:solidFill>
                  <a:schemeClr val="tx1"/>
                </a:solidFill>
                <a:effectLst/>
                <a:latin typeface="+mn-lt"/>
                <a:ea typeface="+mn-ea"/>
                <a:cs typeface="+mn-cs"/>
              </a:rPr>
              <a:t>guide vanes</a:t>
            </a:r>
            <a:r>
              <a:rPr lang="en-US" sz="1200" kern="1200" dirty="0">
                <a:solidFill>
                  <a:schemeClr val="tx1"/>
                </a:solidFill>
                <a:effectLst/>
                <a:latin typeface="+mn-lt"/>
                <a:ea typeface="+mn-ea"/>
                <a:cs typeface="+mn-cs"/>
              </a:rPr>
              <a:t> (GV) in compressor, and </a:t>
            </a:r>
            <a:r>
              <a:rPr lang="en-US" sz="1200" b="1" i="1" kern="1200" dirty="0">
                <a:solidFill>
                  <a:schemeClr val="tx1"/>
                </a:solidFill>
                <a:effectLst/>
                <a:latin typeface="+mn-lt"/>
                <a:ea typeface="+mn-ea"/>
                <a:cs typeface="+mn-cs"/>
              </a:rPr>
              <a:t>nozzle blades</a:t>
            </a:r>
            <a:r>
              <a:rPr lang="en-US" sz="1200" kern="1200" dirty="0">
                <a:solidFill>
                  <a:schemeClr val="tx1"/>
                </a:solidFill>
                <a:effectLst/>
                <a:latin typeface="+mn-lt"/>
                <a:ea typeface="+mn-ea"/>
                <a:cs typeface="+mn-cs"/>
              </a:rPr>
              <a:t> (NB) in turbine.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Moving and fixed rows usually alternate in the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19</a:t>
            </a:fld>
            <a:endParaRPr lang="ru-RU"/>
          </a:p>
        </p:txBody>
      </p:sp>
    </p:spTree>
    <p:extLst>
      <p:ext uri="{BB962C8B-B14F-4D97-AF65-F5344CB8AC3E}">
        <p14:creationId xmlns:p14="http://schemas.microsoft.com/office/powerpoint/2010/main" val="1219331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Rotor</a:t>
            </a:r>
            <a:r>
              <a:rPr lang="en-US" sz="1200" kern="1200" dirty="0">
                <a:solidFill>
                  <a:schemeClr val="tx1"/>
                </a:solidFill>
                <a:effectLst/>
                <a:latin typeface="+mn-lt"/>
                <a:ea typeface="+mn-ea"/>
                <a:cs typeface="+mn-cs"/>
              </a:rPr>
              <a:t> – rotating turbomachinery shaft with details mounted on it (blades, disks, hubs, separators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Stator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casing with fixed elements mounted on it</a:t>
            </a:r>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20</a:t>
            </a:fld>
            <a:endParaRPr lang="ru-RU"/>
          </a:p>
        </p:txBody>
      </p:sp>
    </p:spTree>
    <p:extLst>
      <p:ext uri="{BB962C8B-B14F-4D97-AF65-F5344CB8AC3E}">
        <p14:creationId xmlns:p14="http://schemas.microsoft.com/office/powerpoint/2010/main" val="148649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50000"/>
              </a:lnSpc>
            </a:pPr>
            <a:endParaRPr lang="ru-RU" sz="14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0048289E-2F4B-4BDB-9E3D-307BE649A8BF}" type="slidenum">
              <a:rPr lang="ru-RU" smtClean="0"/>
              <a:pPr/>
              <a:t>2</a:t>
            </a:fld>
            <a:endParaRPr lang="ru-RU"/>
          </a:p>
        </p:txBody>
      </p:sp>
    </p:spTree>
    <p:extLst>
      <p:ext uri="{BB962C8B-B14F-4D97-AF65-F5344CB8AC3E}">
        <p14:creationId xmlns:p14="http://schemas.microsoft.com/office/powerpoint/2010/main" val="422915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kern="1200" dirty="0">
                <a:solidFill>
                  <a:schemeClr val="tx1"/>
                </a:solidFill>
                <a:effectLst/>
                <a:latin typeface="+mn-lt"/>
                <a:ea typeface="+mn-ea"/>
                <a:cs typeface="+mn-cs"/>
              </a:rPr>
              <a:t>Turbomachinery stage</a:t>
            </a:r>
            <a:r>
              <a:rPr lang="en-US" sz="1200" kern="1200" dirty="0">
                <a:solidFill>
                  <a:schemeClr val="tx1"/>
                </a:solidFill>
                <a:effectLst/>
                <a:latin typeface="+mn-lt"/>
                <a:ea typeface="+mn-ea"/>
                <a:cs typeface="+mn-cs"/>
              </a:rPr>
              <a:t> is the set of one rotor wheel and fixed elements of flow path, providing supply and extraction of the working fluid.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Axial compressor stage consists of moving rotor wheel (RW) and fixed guide vane (GV)</a:t>
            </a:r>
            <a:r>
              <a:rPr lang="ru-RU"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 is worth noting that RW is installed before GV in compressor. However, this rule has an exception.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Fixed row - inlet guide vane (IGV) - can be installed before RW of the first (or single) compressor stage. IGV is used for pre-twist creation to increase compressor efficiency and specific work.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this case, compressor stage consists of three rows IGV+RW+GV .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number of sources IGV does not belong to any stages, and it is considered as the part of the input device.</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21</a:t>
            </a:fld>
            <a:endParaRPr lang="ru-RU"/>
          </a:p>
        </p:txBody>
      </p:sp>
    </p:spTree>
    <p:extLst>
      <p:ext uri="{BB962C8B-B14F-4D97-AF65-F5344CB8AC3E}">
        <p14:creationId xmlns:p14="http://schemas.microsoft.com/office/powerpoint/2010/main" val="1680633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Centrifugal compressor stage is the most general case of compressor stage.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structure of the output system may include </a:t>
            </a:r>
            <a:r>
              <a:rPr lang="en-US" sz="1200" b="1" i="1" kern="1200" dirty="0">
                <a:solidFill>
                  <a:schemeClr val="tx1"/>
                </a:solidFill>
                <a:effectLst/>
                <a:latin typeface="+mn-lt"/>
                <a:ea typeface="+mn-ea"/>
                <a:cs typeface="+mn-cs"/>
              </a:rPr>
              <a:t>slot and vane diffuser</a:t>
            </a:r>
            <a:r>
              <a:rPr lang="en-US" sz="1200" kern="1200" dirty="0">
                <a:solidFill>
                  <a:schemeClr val="tx1"/>
                </a:solidFill>
                <a:effectLst/>
                <a:latin typeface="+mn-lt"/>
                <a:ea typeface="+mn-ea"/>
                <a:cs typeface="+mn-cs"/>
              </a:rPr>
              <a:t> as well as </a:t>
            </a:r>
            <a:r>
              <a:rPr lang="en-US" sz="1200" b="1" i="1" kern="1200" dirty="0">
                <a:solidFill>
                  <a:schemeClr val="tx1"/>
                </a:solidFill>
                <a:effectLst/>
                <a:latin typeface="+mn-lt"/>
                <a:ea typeface="+mn-ea"/>
                <a:cs typeface="+mn-cs"/>
              </a:rPr>
              <a:t>volute (spiral casing)</a:t>
            </a:r>
            <a:r>
              <a:rPr lang="en-US" sz="1200" kern="1200" dirty="0">
                <a:solidFill>
                  <a:schemeClr val="tx1"/>
                </a:solidFill>
                <a:effectLst/>
                <a:latin typeface="+mn-lt"/>
                <a:ea typeface="+mn-ea"/>
                <a:cs typeface="+mn-cs"/>
              </a:rPr>
              <a:t> .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Slot diffuser (SD) is used only in radial compressors.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is intended for flow deceleration and static pressure increase.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SD has the form of radial or inclined slit, in which the flow moves from the center to the periphery.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cross-sectional area and the pressure increase due to the rise of the cross section radius.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main advantages of such diffuser are simplicity and the possibility of inhibition of supersonic flow with low losses.</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Vane diffuser (VD) is a fixed blade row and performs the same function as the SD.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Guide vane is the specific case of vane diffuser.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comparison with the slot diffuser, vane diffuser has a smaller radial length (at the same pressure ratio) and smaller energy losses at a subsonic flow of the blade.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If supersonic flow is got into vane diffuser inlet leading-edge shock waves is formed before blades, which results in higher losses. Therefore, vane diffusers do not apply separately in centrifugal compressors.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Slot diffusers is always preceded, in which the flow velocity is decelerated to subsonic speeds.</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Volute or spiral casing</a:t>
            </a:r>
            <a:r>
              <a:rPr lang="en-US" sz="1200" kern="1200" dirty="0">
                <a:solidFill>
                  <a:schemeClr val="tx1"/>
                </a:solidFill>
                <a:effectLst/>
                <a:latin typeface="+mn-lt"/>
                <a:ea typeface="+mn-ea"/>
                <a:cs typeface="+mn-cs"/>
              </a:rPr>
              <a:t> is a specially shaped channel in which the flow deceleration and its collection occurs for the supply in single collecting canal (pipeline).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latter directs the flow further, for example, in the cylinders of internal combustion engine (ICE). Volute may have one or more outlets.</a:t>
            </a: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22</a:t>
            </a:fld>
            <a:endParaRPr lang="ru-RU"/>
          </a:p>
        </p:txBody>
      </p:sp>
    </p:spTree>
    <p:extLst>
      <p:ext uri="{BB962C8B-B14F-4D97-AF65-F5344CB8AC3E}">
        <p14:creationId xmlns:p14="http://schemas.microsoft.com/office/powerpoint/2010/main" val="4173112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Turbine stage consists of the fixed nozzle blades and the moving rotor wheel. In turbine, the fixed row always precedes the moving row </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0048289E-2F4B-4BDB-9E3D-307BE649A8BF}" type="slidenum">
              <a:rPr lang="ru-RU" smtClean="0"/>
              <a:pPr/>
              <a:t>23</a:t>
            </a:fld>
            <a:endParaRPr lang="ru-RU"/>
          </a:p>
        </p:txBody>
      </p:sp>
    </p:spTree>
    <p:extLst>
      <p:ext uri="{BB962C8B-B14F-4D97-AF65-F5344CB8AC3E}">
        <p14:creationId xmlns:p14="http://schemas.microsoft.com/office/powerpoint/2010/main" val="463606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In centripetal turbine input system can function as the NB.</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input system includes a </a:t>
                </a:r>
                <a:r>
                  <a:rPr lang="en-US" sz="1200" b="1" i="1" kern="1200" dirty="0">
                    <a:solidFill>
                      <a:schemeClr val="tx1"/>
                    </a:solidFill>
                    <a:effectLst/>
                    <a:latin typeface="+mn-lt"/>
                    <a:ea typeface="+mn-ea"/>
                    <a:cs typeface="+mn-cs"/>
                  </a:rPr>
                  <a:t>volute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case if the working fluid is supplied to the turbine via conduit) </a:t>
                </a:r>
                <a:r>
                  <a:rPr lang="en-US" sz="1200" b="1" i="1" kern="1200" dirty="0">
                    <a:solidFill>
                      <a:schemeClr val="tx1"/>
                    </a:solidFill>
                    <a:effectLst/>
                    <a:latin typeface="+mn-lt"/>
                    <a:ea typeface="+mn-ea"/>
                    <a:cs typeface="+mn-cs"/>
                  </a:rPr>
                  <a:t>slotted channel</a:t>
                </a:r>
                <a:r>
                  <a:rPr lang="en-US" sz="1200" kern="1200" dirty="0">
                    <a:solidFill>
                      <a:schemeClr val="tx1"/>
                    </a:solidFill>
                    <a:effectLst/>
                    <a:latin typeface="+mn-lt"/>
                    <a:ea typeface="+mn-ea"/>
                    <a:cs typeface="+mn-cs"/>
                  </a:rPr>
                  <a:t> and </a:t>
                </a:r>
                <a:r>
                  <a:rPr lang="en-US" sz="1200" b="1" i="1" kern="1200" dirty="0">
                    <a:solidFill>
                      <a:schemeClr val="tx1"/>
                    </a:solidFill>
                    <a:effectLst/>
                    <a:latin typeface="+mn-lt"/>
                    <a:ea typeface="+mn-ea"/>
                    <a:cs typeface="+mn-cs"/>
                  </a:rPr>
                  <a:t>nozzle blades</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volute</a:t>
                </a:r>
                <a:r>
                  <a:rPr lang="en-US" sz="1200" kern="1200" dirty="0">
                    <a:solidFill>
                      <a:schemeClr val="tx1"/>
                    </a:solidFill>
                    <a:effectLst/>
                    <a:latin typeface="+mn-lt"/>
                    <a:ea typeface="+mn-ea"/>
                    <a:cs typeface="+mn-cs"/>
                  </a:rPr>
                  <a:t> of radial turbine is designed for uniform supply of the working fluid to the nozzle blades circumferentially from the manifold. </a:t>
                </a: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Furthermore, the flow in the turbine volute is accompanied by acceleration and expansion of the gas flow.</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slotted channel and NB are designed to accelerate the flow.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Slotted channel </a:t>
                </a:r>
                <a:r>
                  <a:rPr lang="en-US" sz="1200" kern="1200" dirty="0">
                    <a:solidFill>
                      <a:schemeClr val="tx1"/>
                    </a:solidFill>
                    <a:effectLst/>
                    <a:latin typeface="+mn-lt"/>
                    <a:ea typeface="+mn-ea"/>
                    <a:cs typeface="+mn-cs"/>
                  </a:rPr>
                  <a:t>is a radial or inclined slit, in which the gas flows from the periphery toward the center of the turbomachinery.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Due to the reduction of the radius, the passage area decreases, leading to acceleration and expansion of the flow. NB perform the same function, but the expansion occurs in a fixed blade row with converging channels.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usage of bladed NB reduces the diametrical dimensions of the turbine, in addition it is often installed after volute to align the flow at the RW inlet.</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input system does not necessarily have all the elements.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Often, the NB is not installed in the supercharging units to simplify the construction.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radial turbine turbochargers this allows to reduce their costs by </a:t>
                </a:r>
                <a:r>
                  <a:rPr lang="en-US" sz="1200" i="1" kern="1200" dirty="0">
                    <a:solidFill>
                      <a:schemeClr val="tx1"/>
                    </a:solidFill>
                    <a:effectLst/>
                    <a:latin typeface="+mn-lt"/>
                    <a:ea typeface="+mn-ea"/>
                    <a:cs typeface="+mn-cs"/>
                  </a:rPr>
                  <a:t>15-20%</a:t>
                </a:r>
                <a:r>
                  <a:rPr lang="en-US" sz="1200" kern="1200" dirty="0">
                    <a:solidFill>
                      <a:schemeClr val="tx1"/>
                    </a:solidFill>
                    <a:effectLst/>
                    <a:latin typeface="+mn-lt"/>
                    <a:ea typeface="+mn-ea"/>
                    <a:cs typeface="+mn-cs"/>
                  </a:rPr>
                  <a:t> [18].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Output diffuser</a:t>
                </a:r>
                <a:r>
                  <a:rPr lang="en-US" sz="1200" kern="1200" dirty="0">
                    <a:solidFill>
                      <a:schemeClr val="tx1"/>
                    </a:solidFill>
                    <a:effectLst/>
                    <a:latin typeface="+mn-lt"/>
                    <a:ea typeface="+mn-ea"/>
                    <a:cs typeface="+mn-cs"/>
                  </a:rPr>
                  <a:t> is an expandable channel, and it is designed for the static pressure reduction at the outlet of the turbine RW.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increases the pressure drop in turbine </a:t>
                </a:r>
                <a14:m>
                  <m:oMath xmlns:m="http://schemas.openxmlformats.org/officeDocument/2006/math">
                    <m:sSub>
                      <m:sSubPr>
                        <m:ctrlPr>
                          <a:rPr lang="ru-RU" sz="1200" i="1" kern="1200">
                            <a:solidFill>
                              <a:schemeClr val="tx1"/>
                            </a:solidFill>
                            <a:effectLst/>
                            <a:latin typeface="Cambria Math"/>
                            <a:ea typeface="+mn-ea"/>
                            <a:cs typeface="+mn-cs"/>
                          </a:rPr>
                        </m:ctrlPr>
                      </m:sSubPr>
                      <m:e>
                        <m:r>
                          <a:rPr lang="ru-RU" sz="1200" i="1" kern="1200">
                            <a:solidFill>
                              <a:schemeClr val="tx1"/>
                            </a:solidFill>
                            <a:effectLst/>
                            <a:latin typeface="Cambria Math" panose="02040503050406030204" pitchFamily="18" charset="0"/>
                            <a:ea typeface="+mn-ea"/>
                            <a:cs typeface="+mn-cs"/>
                          </a:rPr>
                          <m:t>𝜋</m:t>
                        </m:r>
                      </m:e>
                      <m:sub>
                        <m:r>
                          <a:rPr lang="ru-RU" sz="1200" i="1" kern="1200">
                            <a:solidFill>
                              <a:schemeClr val="tx1"/>
                            </a:solidFill>
                            <a:effectLst/>
                            <a:latin typeface="Cambria Math" panose="02040503050406030204" pitchFamily="18" charset="0"/>
                            <a:ea typeface="+mn-ea"/>
                            <a:cs typeface="+mn-cs"/>
                          </a:rPr>
                          <m:t>𝑡</m:t>
                        </m:r>
                      </m:sub>
                    </m:sSub>
                    <m:r>
                      <a:rPr lang="en-US" sz="1200" kern="1200">
                        <a:solidFill>
                          <a:schemeClr val="tx1"/>
                        </a:solidFill>
                        <a:effectLst/>
                        <a:latin typeface="Cambria Math" panose="02040503050406030204" pitchFamily="18" charset="0"/>
                        <a:ea typeface="+mn-ea"/>
                        <a:cs typeface="+mn-cs"/>
                      </a:rPr>
                      <m:t>=</m:t>
                    </m:r>
                    <m:f>
                      <m:fPr>
                        <m:type m:val="skw"/>
                        <m:ctrlPr>
                          <a:rPr lang="ru-RU" sz="1200" i="1" kern="1200">
                            <a:solidFill>
                              <a:schemeClr val="tx1"/>
                            </a:solidFill>
                            <a:effectLst/>
                            <a:latin typeface="Cambria Math"/>
                            <a:ea typeface="+mn-ea"/>
                            <a:cs typeface="+mn-cs"/>
                          </a:rPr>
                        </m:ctrlPr>
                      </m:fPr>
                      <m:num>
                        <m:sSubSup>
                          <m:sSubSupPr>
                            <m:ctrlPr>
                              <a:rPr lang="ru-RU" sz="1200" i="1" kern="1200">
                                <a:solidFill>
                                  <a:schemeClr val="tx1"/>
                                </a:solidFill>
                                <a:effectLst/>
                                <a:latin typeface="Cambria Math"/>
                                <a:ea typeface="+mn-ea"/>
                                <a:cs typeface="+mn-cs"/>
                              </a:rPr>
                            </m:ctrlPr>
                          </m:sSubSupPr>
                          <m:e>
                            <m:r>
                              <a:rPr lang="ru-RU" sz="1200" kern="1200">
                                <a:solidFill>
                                  <a:schemeClr val="tx1"/>
                                </a:solidFill>
                                <a:effectLst/>
                                <a:latin typeface="Cambria Math" panose="02040503050406030204" pitchFamily="18" charset="0"/>
                                <a:ea typeface="+mn-ea"/>
                                <a:cs typeface="+mn-cs"/>
                              </a:rPr>
                              <m:t>р</m:t>
                            </m:r>
                          </m:e>
                          <m:sub>
                            <m:r>
                              <a:rPr lang="en-US" sz="1200" i="1" kern="1200">
                                <a:solidFill>
                                  <a:schemeClr val="tx1"/>
                                </a:solidFill>
                                <a:effectLst/>
                                <a:latin typeface="Cambria Math" panose="02040503050406030204" pitchFamily="18" charset="0"/>
                                <a:ea typeface="+mn-ea"/>
                                <a:cs typeface="+mn-cs"/>
                              </a:rPr>
                              <m:t>𝑔</m:t>
                            </m:r>
                          </m:sub>
                          <m:sup>
                            <m:r>
                              <a:rPr lang="en-US" sz="1200" i="1" kern="1200">
                                <a:solidFill>
                                  <a:schemeClr val="tx1"/>
                                </a:solidFill>
                                <a:effectLst/>
                                <a:latin typeface="Cambria Math" panose="02040503050406030204" pitchFamily="18" charset="0"/>
                                <a:ea typeface="+mn-ea"/>
                                <a:cs typeface="+mn-cs"/>
                              </a:rPr>
                              <m:t>∗</m:t>
                            </m:r>
                          </m:sup>
                        </m:sSubSup>
                      </m:num>
                      <m:den>
                        <m:sSub>
                          <m:sSubPr>
                            <m:ctrlPr>
                              <a:rPr lang="ru-RU" sz="1200" i="1" kern="1200">
                                <a:solidFill>
                                  <a:schemeClr val="tx1"/>
                                </a:solidFill>
                                <a:effectLst/>
                                <a:latin typeface="Cambria Math"/>
                                <a:ea typeface="+mn-ea"/>
                                <a:cs typeface="+mn-cs"/>
                              </a:rPr>
                            </m:ctrlPr>
                          </m:sSubPr>
                          <m:e>
                            <m:r>
                              <a:rPr lang="ru-RU" sz="1200" kern="1200">
                                <a:solidFill>
                                  <a:schemeClr val="tx1"/>
                                </a:solidFill>
                                <a:effectLst/>
                                <a:latin typeface="Cambria Math" panose="02040503050406030204" pitchFamily="18" charset="0"/>
                                <a:ea typeface="+mn-ea"/>
                                <a:cs typeface="+mn-cs"/>
                              </a:rPr>
                              <m:t>р</m:t>
                            </m:r>
                          </m:e>
                          <m:sub>
                            <m:r>
                              <m:rPr>
                                <m:sty m:val="p"/>
                              </m:rPr>
                              <a:rPr lang="en-US" sz="1200" kern="1200">
                                <a:solidFill>
                                  <a:schemeClr val="tx1"/>
                                </a:solidFill>
                                <a:effectLst/>
                                <a:latin typeface="Cambria Math" panose="02040503050406030204" pitchFamily="18" charset="0"/>
                                <a:ea typeface="+mn-ea"/>
                                <a:cs typeface="+mn-cs"/>
                              </a:rPr>
                              <m:t>t</m:t>
                            </m:r>
                          </m:sub>
                        </m:sSub>
                      </m:den>
                    </m:f>
                  </m:oMath>
                </a14:m>
                <a:r>
                  <a:rPr lang="en-US" sz="1200" kern="1200" dirty="0">
                    <a:solidFill>
                      <a:schemeClr val="tx1"/>
                    </a:solidFill>
                    <a:effectLst/>
                    <a:latin typeface="+mn-lt"/>
                    <a:ea typeface="+mn-ea"/>
                    <a:cs typeface="+mn-cs"/>
                  </a:rPr>
                  <a:t>, which in turn improves the work:</a:t>
                </a:r>
                <a:endParaRPr lang="ru-RU" sz="1200" kern="1200" dirty="0">
                  <a:solidFill>
                    <a:schemeClr val="tx1"/>
                  </a:solidFill>
                  <a:effectLst/>
                  <a:latin typeface="+mn-lt"/>
                  <a:ea typeface="+mn-ea"/>
                  <a:cs typeface="+mn-cs"/>
                </a:endParaRPr>
              </a:p>
              <a:p>
                <a:endParaRPr lang="ru-RU" dirty="0"/>
              </a:p>
            </p:txBody>
          </p:sp>
        </mc:Choice>
        <mc:Fallback xmlns="">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centripetal turbine input system can function as the NB.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input system includes a </a:t>
                </a:r>
                <a:r>
                  <a:rPr lang="en-US" sz="1200" b="1" i="1" kern="1200" dirty="0" smtClean="0">
                    <a:solidFill>
                      <a:schemeClr val="tx1"/>
                    </a:solidFill>
                    <a:effectLst/>
                    <a:latin typeface="+mn-lt"/>
                    <a:ea typeface="+mn-ea"/>
                    <a:cs typeface="+mn-cs"/>
                  </a:rPr>
                  <a:t>volute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case if the working fluid is supplied to the turbine via conduit) </a:t>
                </a:r>
                <a:r>
                  <a:rPr lang="en-US" sz="1200" b="1" i="1" kern="1200" dirty="0" smtClean="0">
                    <a:solidFill>
                      <a:schemeClr val="tx1"/>
                    </a:solidFill>
                    <a:effectLst/>
                    <a:latin typeface="+mn-lt"/>
                    <a:ea typeface="+mn-ea"/>
                    <a:cs typeface="+mn-cs"/>
                  </a:rPr>
                  <a:t>slotted channel</a:t>
                </a:r>
                <a:r>
                  <a:rPr lang="en-US" sz="1200"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nozzle blades</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a:t>
                </a:r>
                <a:r>
                  <a:rPr lang="en-US" sz="1200" b="1" i="1" kern="1200" dirty="0" smtClean="0">
                    <a:solidFill>
                      <a:schemeClr val="tx1"/>
                    </a:solidFill>
                    <a:effectLst/>
                    <a:latin typeface="+mn-lt"/>
                    <a:ea typeface="+mn-ea"/>
                    <a:cs typeface="+mn-cs"/>
                  </a:rPr>
                  <a:t>volute</a:t>
                </a:r>
                <a:r>
                  <a:rPr lang="en-US" sz="1200" kern="1200" dirty="0" smtClean="0">
                    <a:solidFill>
                      <a:schemeClr val="tx1"/>
                    </a:solidFill>
                    <a:effectLst/>
                    <a:latin typeface="+mn-lt"/>
                    <a:ea typeface="+mn-ea"/>
                    <a:cs typeface="+mn-cs"/>
                  </a:rPr>
                  <a:t> of radial turbine is designed for uniform supply of the working fluid to the nozzle blades circumferentially from the manifold. </a:t>
                </a:r>
                <a:endParaRPr lang="ru-RU"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Furthermore, the flow in the turbine volute is accompanied by acceleration and expansion of the gas flow.</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slotted channel and NB are designed to accelerate the flow.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dirty="0" smtClean="0">
                    <a:solidFill>
                      <a:schemeClr val="tx1"/>
                    </a:solidFill>
                    <a:effectLst/>
                    <a:latin typeface="+mn-lt"/>
                    <a:ea typeface="+mn-ea"/>
                    <a:cs typeface="+mn-cs"/>
                  </a:rPr>
                  <a:t>Slotted </a:t>
                </a:r>
                <a:r>
                  <a:rPr lang="en-US" sz="1200" b="1" i="1" kern="1200" dirty="0">
                    <a:solidFill>
                      <a:schemeClr val="tx1"/>
                    </a:solidFill>
                    <a:effectLst/>
                    <a:latin typeface="+mn-lt"/>
                    <a:ea typeface="+mn-ea"/>
                    <a:cs typeface="+mn-cs"/>
                  </a:rPr>
                  <a:t>channel </a:t>
                </a:r>
                <a:r>
                  <a:rPr lang="en-US" sz="1200" kern="1200" dirty="0">
                    <a:solidFill>
                      <a:schemeClr val="tx1"/>
                    </a:solidFill>
                    <a:effectLst/>
                    <a:latin typeface="+mn-lt"/>
                    <a:ea typeface="+mn-ea"/>
                    <a:cs typeface="+mn-cs"/>
                  </a:rPr>
                  <a:t>is a radial or inclined slit, in which the gas flows from the periphery toward the center of the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Due </a:t>
                </a:r>
                <a:r>
                  <a:rPr lang="en-US" sz="1200" kern="1200" dirty="0">
                    <a:solidFill>
                      <a:schemeClr val="tx1"/>
                    </a:solidFill>
                    <a:effectLst/>
                    <a:latin typeface="+mn-lt"/>
                    <a:ea typeface="+mn-ea"/>
                    <a:cs typeface="+mn-cs"/>
                  </a:rPr>
                  <a:t>to the reduction of the radius, the passage area decreases, leading to acceleration and expansion of the flow. NB perform the same function, but the expansion occurs in a fixed blade row with converging channels.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usage of bladed NB reduces the diametrical dimensions of the turbine, in addition it is often installed after volute to align the flow at the RW </a:t>
                </a:r>
                <a:r>
                  <a:rPr lang="en-US" sz="1200" kern="1200" dirty="0" smtClean="0">
                    <a:solidFill>
                      <a:schemeClr val="tx1"/>
                    </a:solidFill>
                    <a:effectLst/>
                    <a:latin typeface="+mn-lt"/>
                    <a:ea typeface="+mn-ea"/>
                    <a:cs typeface="+mn-cs"/>
                  </a:rPr>
                  <a:t>inlet.</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input system does not necessarily have all the elements.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Often</a:t>
                </a:r>
                <a:r>
                  <a:rPr lang="en-US" sz="1200" kern="1200" dirty="0">
                    <a:solidFill>
                      <a:schemeClr val="tx1"/>
                    </a:solidFill>
                    <a:effectLst/>
                    <a:latin typeface="+mn-lt"/>
                    <a:ea typeface="+mn-ea"/>
                    <a:cs typeface="+mn-cs"/>
                  </a:rPr>
                  <a:t>, the NB is not installed in the supercharging units to simplify the construction.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radial turbine turbochargers this allows to reduce their costs by </a:t>
                </a:r>
                <a:r>
                  <a:rPr lang="en-US" sz="1200" i="1" kern="1200" dirty="0">
                    <a:solidFill>
                      <a:schemeClr val="tx1"/>
                    </a:solidFill>
                    <a:effectLst/>
                    <a:latin typeface="+mn-lt"/>
                    <a:ea typeface="+mn-ea"/>
                    <a:cs typeface="+mn-cs"/>
                  </a:rPr>
                  <a:t>15-20%</a:t>
                </a:r>
                <a:r>
                  <a:rPr lang="en-US" sz="1200" kern="1200" dirty="0">
                    <a:solidFill>
                      <a:schemeClr val="tx1"/>
                    </a:solidFill>
                    <a:effectLst/>
                    <a:latin typeface="+mn-lt"/>
                    <a:ea typeface="+mn-ea"/>
                    <a:cs typeface="+mn-cs"/>
                  </a:rPr>
                  <a:t> [18].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Output diffuser</a:t>
                </a:r>
                <a:r>
                  <a:rPr lang="en-US" sz="1200" kern="1200" dirty="0">
                    <a:solidFill>
                      <a:schemeClr val="tx1"/>
                    </a:solidFill>
                    <a:effectLst/>
                    <a:latin typeface="+mn-lt"/>
                    <a:ea typeface="+mn-ea"/>
                    <a:cs typeface="+mn-cs"/>
                  </a:rPr>
                  <a:t> is an expandable channel, and it is designed for the static pressure reduction at the outlet of the turbine RW.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This </a:t>
                </a:r>
                <a:r>
                  <a:rPr lang="en-US" sz="1200" kern="1200" dirty="0">
                    <a:solidFill>
                      <a:schemeClr val="tx1"/>
                    </a:solidFill>
                    <a:effectLst/>
                    <a:latin typeface="+mn-lt"/>
                    <a:ea typeface="+mn-ea"/>
                    <a:cs typeface="+mn-cs"/>
                  </a:rPr>
                  <a:t>increases the pressure drop in turbine </a:t>
                </a:r>
                <a:r>
                  <a:rPr lang="ru-RU" sz="1200" i="0" kern="1200">
                    <a:solidFill>
                      <a:schemeClr val="tx1"/>
                    </a:solidFill>
                    <a:effectLst/>
                    <a:latin typeface="+mn-lt"/>
                    <a:ea typeface="+mn-ea"/>
                    <a:cs typeface="+mn-cs"/>
                  </a:rPr>
                  <a:t>𝜋_𝑡</a:t>
                </a:r>
                <a:r>
                  <a:rPr lang="en-US" sz="1200" i="0" kern="1200">
                    <a:solidFill>
                      <a:schemeClr val="tx1"/>
                    </a:solidFill>
                    <a:effectLst/>
                    <a:latin typeface="+mn-lt"/>
                    <a:ea typeface="+mn-ea"/>
                    <a:cs typeface="+mn-cs"/>
                  </a:rPr>
                  <a:t>=</a:t>
                </a:r>
                <a:r>
                  <a:rPr lang="ru-RU" sz="1200" i="0" kern="1200">
                    <a:solidFill>
                      <a:schemeClr val="tx1"/>
                    </a:solidFill>
                    <a:effectLst/>
                    <a:latin typeface="+mn-lt"/>
                    <a:ea typeface="+mn-ea"/>
                    <a:cs typeface="+mn-cs"/>
                  </a:rPr>
                  <a:t>(р_</a:t>
                </a:r>
                <a:r>
                  <a:rPr lang="en-US" sz="1200" i="0" kern="1200">
                    <a:solidFill>
                      <a:schemeClr val="tx1"/>
                    </a:solidFill>
                    <a:effectLst/>
                    <a:latin typeface="+mn-lt"/>
                    <a:ea typeface="+mn-ea"/>
                    <a:cs typeface="+mn-cs"/>
                  </a:rPr>
                  <a:t>𝑔^∗</a:t>
                </a:r>
                <a:r>
                  <a:rPr lang="ru-RU" sz="1200" i="0" kern="1200">
                    <a:solidFill>
                      <a:schemeClr val="tx1"/>
                    </a:solidFill>
                    <a:effectLst/>
                    <a:latin typeface="+mn-lt"/>
                    <a:ea typeface="+mn-ea"/>
                    <a:cs typeface="+mn-cs"/>
                  </a:rPr>
                  <a:t>)⁄р_</a:t>
                </a:r>
                <a:r>
                  <a:rPr lang="en-US" sz="1200" i="0" kern="1200">
                    <a:solidFill>
                      <a:schemeClr val="tx1"/>
                    </a:solidFill>
                    <a:effectLst/>
                    <a:latin typeface="+mn-lt"/>
                    <a:ea typeface="+mn-ea"/>
                    <a:cs typeface="+mn-cs"/>
                  </a:rPr>
                  <a:t>t </a:t>
                </a:r>
                <a:r>
                  <a:rPr lang="en-US" sz="1200" kern="1200" dirty="0">
                    <a:solidFill>
                      <a:schemeClr val="tx1"/>
                    </a:solidFill>
                    <a:effectLst/>
                    <a:latin typeface="+mn-lt"/>
                    <a:ea typeface="+mn-ea"/>
                    <a:cs typeface="+mn-cs"/>
                  </a:rPr>
                  <a:t>, which in turn improves the work:</a:t>
                </a:r>
                <a:endParaRPr lang="ru-RU" sz="1200" kern="1200" dirty="0">
                  <a:solidFill>
                    <a:schemeClr val="tx1"/>
                  </a:solidFill>
                  <a:effectLst/>
                  <a:latin typeface="+mn-lt"/>
                  <a:ea typeface="+mn-ea"/>
                  <a:cs typeface="+mn-cs"/>
                </a:endParaRPr>
              </a:p>
              <a:p>
                <a:endParaRPr lang="ru-RU" dirty="0"/>
              </a:p>
            </p:txBody>
          </p:sp>
        </mc:Fallback>
      </mc:AlternateContent>
      <p:sp>
        <p:nvSpPr>
          <p:cNvPr id="4" name="Номер слайда 3"/>
          <p:cNvSpPr>
            <a:spLocks noGrp="1"/>
          </p:cNvSpPr>
          <p:nvPr>
            <p:ph type="sldNum" sz="quarter" idx="10"/>
          </p:nvPr>
        </p:nvSpPr>
        <p:spPr/>
        <p:txBody>
          <a:bodyPr/>
          <a:lstStyle/>
          <a:p>
            <a:fld id="{0048289E-2F4B-4BDB-9E3D-307BE649A8BF}" type="slidenum">
              <a:rPr lang="ru-RU" smtClean="0"/>
              <a:pPr/>
              <a:t>24</a:t>
            </a:fld>
            <a:endParaRPr lang="ru-RU"/>
          </a:p>
        </p:txBody>
      </p:sp>
    </p:spTree>
    <p:extLst>
      <p:ext uri="{BB962C8B-B14F-4D97-AF65-F5344CB8AC3E}">
        <p14:creationId xmlns:p14="http://schemas.microsoft.com/office/powerpoint/2010/main" val="3080648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Flow parameters in turbomachinery often analyzed in the control sections, which are usually at the inlet and outlet of the blade rows.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The designations </a:t>
            </a:r>
            <a:r>
              <a:rPr lang="en-US" sz="1200" kern="1200" dirty="0">
                <a:solidFill>
                  <a:schemeClr val="tx1"/>
                </a:solidFill>
                <a:effectLst/>
                <a:latin typeface="+mn-lt"/>
                <a:ea typeface="+mn-ea"/>
                <a:cs typeface="+mn-cs"/>
              </a:rPr>
              <a:t>of these sections are standardized and common to all types of turbomachinery:</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0</a:t>
            </a:r>
            <a:r>
              <a:rPr lang="en-US" sz="1200" kern="1200" dirty="0">
                <a:solidFill>
                  <a:schemeClr val="tx1"/>
                </a:solidFill>
                <a:effectLst/>
                <a:latin typeface="+mn-lt"/>
                <a:ea typeface="+mn-ea"/>
                <a:cs typeface="+mn-cs"/>
              </a:rPr>
              <a:t> – inlet to the stationary blade row, located in front of the RW (turbine NB or compressor inlet guide vanes (IGV));</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 inlet to the rotor row;</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 outlet of the rotor row, the inlet to the next stationary row;</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3 </a:t>
            </a:r>
            <a:r>
              <a:rPr lang="en-US" sz="1200" kern="1200" dirty="0">
                <a:solidFill>
                  <a:schemeClr val="tx1"/>
                </a:solidFill>
                <a:effectLst/>
                <a:latin typeface="+mn-lt"/>
                <a:ea typeface="+mn-ea"/>
                <a:cs typeface="+mn-cs"/>
              </a:rPr>
              <a:t>– outlet of the guide vane (GV).</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numbers are used as indexes to write a parameter and indicate belonging of the parameter to a specific section.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example, </a:t>
            </a:r>
            <a:r>
              <a:rPr lang="ru-RU" sz="1200" i="1" kern="1200" dirty="0">
                <a:solidFill>
                  <a:schemeClr val="tx1"/>
                </a:solidFill>
                <a:effectLst/>
                <a:latin typeface="+mn-lt"/>
                <a:ea typeface="+mn-ea"/>
                <a:cs typeface="+mn-cs"/>
              </a:rPr>
              <a:t>р</a:t>
            </a:r>
            <a:r>
              <a:rPr lang="en-US" sz="1200" i="1" kern="1200" baseline="-25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 means the pressure in a section 1, i.e. at the RW inlet: </a:t>
            </a:r>
            <a:r>
              <a:rPr lang="ru-RU" sz="1200" i="1" kern="1200" dirty="0">
                <a:solidFill>
                  <a:schemeClr val="tx1"/>
                </a:solidFill>
                <a:effectLst/>
                <a:latin typeface="+mn-lt"/>
                <a:ea typeface="+mn-ea"/>
                <a:cs typeface="+mn-cs"/>
              </a:rPr>
              <a:t>с</a:t>
            </a:r>
            <a:r>
              <a:rPr lang="en-US" sz="1200" i="1" kern="1200" baseline="-25000" dirty="0">
                <a:solidFill>
                  <a:schemeClr val="tx1"/>
                </a:solidFill>
                <a:effectLst/>
                <a:latin typeface="+mn-lt"/>
                <a:ea typeface="+mn-ea"/>
                <a:cs typeface="+mn-cs"/>
              </a:rPr>
              <a:t>0</a:t>
            </a:r>
            <a:r>
              <a:rPr lang="en-US" sz="1200" kern="1200" dirty="0">
                <a:solidFill>
                  <a:schemeClr val="tx1"/>
                </a:solidFill>
                <a:effectLst/>
                <a:latin typeface="+mn-lt"/>
                <a:ea typeface="+mn-ea"/>
                <a:cs typeface="+mn-cs"/>
              </a:rPr>
              <a:t> - means the absolute velocity at the nozzle blades inlet.</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25</a:t>
            </a:fld>
            <a:endParaRPr lang="ru-RU"/>
          </a:p>
        </p:txBody>
      </p:sp>
    </p:spTree>
    <p:extLst>
      <p:ext uri="{BB962C8B-B14F-4D97-AF65-F5344CB8AC3E}">
        <p14:creationId xmlns:p14="http://schemas.microsoft.com/office/powerpoint/2010/main" val="206791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In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theory, the gas flow is usually considered in the following coordinate system including 3 main axes:</a:t>
            </a:r>
            <a:endParaRPr lang="ru-R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axis (axial direction) - </a:t>
            </a:r>
            <a:r>
              <a:rPr lang="en-US" sz="1200" b="1" kern="1200" dirty="0">
                <a:solidFill>
                  <a:schemeClr val="tx1"/>
                </a:solidFill>
                <a:effectLst/>
                <a:latin typeface="+mn-lt"/>
                <a:ea typeface="+mn-ea"/>
                <a:cs typeface="+mn-cs"/>
              </a:rPr>
              <a:t>coincide</a:t>
            </a:r>
            <a:r>
              <a:rPr lang="en-US" sz="1200" kern="1200" dirty="0">
                <a:solidFill>
                  <a:schemeClr val="tx1"/>
                </a:solidFill>
                <a:effectLst/>
                <a:latin typeface="+mn-lt"/>
                <a:ea typeface="+mn-ea"/>
                <a:cs typeface="+mn-cs"/>
              </a:rPr>
              <a:t> with the axis of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rotation;</a:t>
            </a:r>
            <a:endParaRPr lang="ru-R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 axis (the radial direction) - directed along the radius;</a:t>
            </a:r>
            <a:endParaRPr lang="ru-R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u </a:t>
            </a:r>
            <a:r>
              <a:rPr lang="en-US" sz="1200" kern="1200" dirty="0">
                <a:solidFill>
                  <a:schemeClr val="tx1"/>
                </a:solidFill>
                <a:effectLst/>
                <a:latin typeface="+mn-lt"/>
                <a:ea typeface="+mn-ea"/>
                <a:cs typeface="+mn-cs"/>
              </a:rPr>
              <a:t>axis (circumferential (tangential) direction) - perpendicular to the first two.</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Any velocity vector can be decomposed into the projection in the adopted coordinate system.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err="1">
                <a:solidFill>
                  <a:schemeClr val="tx1"/>
                </a:solidFill>
                <a:effectLst/>
                <a:latin typeface="+mn-lt"/>
                <a:ea typeface="+mn-ea"/>
                <a:cs typeface="+mn-cs"/>
              </a:rPr>
              <a:t>c</a:t>
            </a:r>
            <a:r>
              <a:rPr lang="en-US" sz="1200" i="1" kern="1200" baseline="-25000" dirty="0" err="1">
                <a:solidFill>
                  <a:schemeClr val="tx1"/>
                </a:solidFill>
                <a:effectLst/>
                <a:latin typeface="+mn-lt"/>
                <a:ea typeface="+mn-ea"/>
                <a:cs typeface="+mn-cs"/>
              </a:rPr>
              <a:t>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axial projection;</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err="1">
                <a:solidFill>
                  <a:schemeClr val="tx1"/>
                </a:solidFill>
                <a:effectLst/>
                <a:latin typeface="+mn-lt"/>
                <a:ea typeface="+mn-ea"/>
                <a:cs typeface="+mn-cs"/>
              </a:rPr>
              <a:t>c</a:t>
            </a:r>
            <a:r>
              <a:rPr lang="en-US" sz="1200" i="1" kern="1200" baseline="-25000" dirty="0" err="1">
                <a:solidFill>
                  <a:schemeClr val="tx1"/>
                </a:solidFill>
                <a:effectLst/>
                <a:latin typeface="+mn-lt"/>
                <a:ea typeface="+mn-ea"/>
                <a:cs typeface="+mn-cs"/>
              </a:rPr>
              <a:t>r</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radial projection;</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c</a:t>
            </a:r>
            <a:r>
              <a:rPr lang="en-US" sz="1200" i="1" kern="1200" baseline="-25000" dirty="0">
                <a:solidFill>
                  <a:schemeClr val="tx1"/>
                </a:solidFill>
                <a:effectLst/>
                <a:latin typeface="+mn-lt"/>
                <a:ea typeface="+mn-ea"/>
                <a:cs typeface="+mn-cs"/>
              </a:rPr>
              <a:t>u</a:t>
            </a:r>
            <a:r>
              <a:rPr lang="en-US" sz="1200" kern="1200" dirty="0">
                <a:solidFill>
                  <a:schemeClr val="tx1"/>
                </a:solidFill>
                <a:effectLst/>
                <a:latin typeface="+mn-lt"/>
                <a:ea typeface="+mn-ea"/>
                <a:cs typeface="+mn-cs"/>
              </a:rPr>
              <a:t> – circumferential projection;</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c</a:t>
            </a:r>
            <a:r>
              <a:rPr lang="en-US" sz="1200" i="1" kern="1200" baseline="-25000" dirty="0">
                <a:solidFill>
                  <a:schemeClr val="tx1"/>
                </a:solidFill>
                <a:effectLst/>
                <a:latin typeface="+mn-lt"/>
                <a:ea typeface="+mn-ea"/>
                <a:cs typeface="+mn-cs"/>
              </a:rPr>
              <a:t>m</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meridional</a:t>
            </a:r>
            <a:r>
              <a:rPr lang="en-US" sz="1200" kern="1200" dirty="0">
                <a:solidFill>
                  <a:schemeClr val="tx1"/>
                </a:solidFill>
                <a:effectLst/>
                <a:latin typeface="+mn-lt"/>
                <a:ea typeface="+mn-ea"/>
                <a:cs typeface="+mn-cs"/>
              </a:rPr>
              <a:t> projection.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Meridional</a:t>
            </a:r>
            <a:r>
              <a:rPr lang="en-US" sz="1200" kern="1200" dirty="0">
                <a:solidFill>
                  <a:schemeClr val="tx1"/>
                </a:solidFill>
                <a:effectLst/>
                <a:latin typeface="+mn-lt"/>
                <a:ea typeface="+mn-ea"/>
                <a:cs typeface="+mn-cs"/>
              </a:rPr>
              <a:t> cross-section - cross-section by the plane passing through the axis of rotation. It gives you a better understanding about the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geometry and design. However, it does not provide comprehensive information about the geometry of the blade airfoil. Any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drawing is actually its </a:t>
            </a:r>
            <a:r>
              <a:rPr lang="en-US" sz="1200" kern="1200" dirty="0" err="1">
                <a:solidFill>
                  <a:schemeClr val="tx1"/>
                </a:solidFill>
                <a:effectLst/>
                <a:latin typeface="+mn-lt"/>
                <a:ea typeface="+mn-ea"/>
                <a:cs typeface="+mn-cs"/>
              </a:rPr>
              <a:t>meridional</a:t>
            </a:r>
            <a:r>
              <a:rPr lang="en-US" sz="1200" kern="1200" dirty="0">
                <a:solidFill>
                  <a:schemeClr val="tx1"/>
                </a:solidFill>
                <a:effectLst/>
                <a:latin typeface="+mn-lt"/>
                <a:ea typeface="+mn-ea"/>
                <a:cs typeface="+mn-cs"/>
              </a:rPr>
              <a:t> cross section</a:t>
            </a:r>
            <a:r>
              <a:rPr lang="ru-RU"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2. The cross-section by plane perpendicular to the axis of rotation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Cylindrical cross section</a:t>
            </a:r>
            <a:r>
              <a:rPr lang="en-US" sz="1200" kern="1200" dirty="0">
                <a:solidFill>
                  <a:schemeClr val="tx1"/>
                </a:solidFill>
                <a:effectLst/>
                <a:latin typeface="+mn-lt"/>
                <a:ea typeface="+mn-ea"/>
                <a:cs typeface="+mn-cs"/>
              </a:rPr>
              <a:t> - circular (constant along the axis of rotation of the radius) or conical (alternating along the axis of rotation of the radius) section, the axis of which coincides with the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axis opened out in the plane.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cross section gives the most complete information about the blades shape </a:t>
            </a:r>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26</a:t>
            </a:fld>
            <a:endParaRPr lang="ru-RU"/>
          </a:p>
        </p:txBody>
      </p:sp>
    </p:spTree>
    <p:extLst>
      <p:ext uri="{BB962C8B-B14F-4D97-AF65-F5344CB8AC3E}">
        <p14:creationId xmlns:p14="http://schemas.microsoft.com/office/powerpoint/2010/main" val="1095511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55000" lnSpcReduction="20000"/>
          </a:bodyPr>
          <a:lstStyle/>
          <a:p>
            <a:pPr marL="342900" indent="-342900">
              <a:buFont typeface="+mj-lt"/>
              <a:buAutoNum type="arabicPeriod"/>
            </a:pPr>
            <a:r>
              <a:rPr lang="en-US" sz="1400" kern="1200" dirty="0">
                <a:solidFill>
                  <a:schemeClr val="tx1"/>
                </a:solidFill>
                <a:latin typeface="+mn-lt"/>
                <a:ea typeface="+mn-ea"/>
                <a:cs typeface="+mn-cs"/>
              </a:rPr>
              <a:t>The geometrical parameters of the </a:t>
            </a:r>
            <a:r>
              <a:rPr lang="en-US" sz="1400" kern="1200" dirty="0" err="1">
                <a:solidFill>
                  <a:schemeClr val="tx1"/>
                </a:solidFill>
                <a:latin typeface="+mn-lt"/>
                <a:ea typeface="+mn-ea"/>
                <a:cs typeface="+mn-cs"/>
              </a:rPr>
              <a:t>turbomachinery</a:t>
            </a:r>
            <a:r>
              <a:rPr lang="en-US" sz="1400" kern="1200" dirty="0">
                <a:solidFill>
                  <a:schemeClr val="tx1"/>
                </a:solidFill>
                <a:latin typeface="+mn-lt"/>
                <a:ea typeface="+mn-ea"/>
                <a:cs typeface="+mn-cs"/>
              </a:rPr>
              <a:t> can be divided into two groups. </a:t>
            </a:r>
          </a:p>
          <a:p>
            <a:pPr marL="342900" indent="-342900">
              <a:buFont typeface="+mj-lt"/>
              <a:buAutoNum type="arabicPeriod"/>
            </a:pPr>
            <a:r>
              <a:rPr lang="en-US" sz="1400" kern="1200" dirty="0">
                <a:solidFill>
                  <a:schemeClr val="tx1"/>
                </a:solidFill>
                <a:latin typeface="+mn-lt"/>
                <a:ea typeface="+mn-ea"/>
                <a:cs typeface="+mn-cs"/>
              </a:rPr>
              <a:t>The first group describes the flow path parameters, the second - the blade row and airfoil geometry.</a:t>
            </a:r>
            <a:endParaRPr lang="ru-RU" sz="1400" kern="1200" dirty="0">
              <a:solidFill>
                <a:schemeClr val="tx1"/>
              </a:solidFill>
              <a:latin typeface="+mn-lt"/>
              <a:ea typeface="+mn-ea"/>
              <a:cs typeface="+mn-cs"/>
            </a:endParaRPr>
          </a:p>
          <a:p>
            <a:pPr marL="342900" indent="-342900">
              <a:buFont typeface="+mj-lt"/>
              <a:buAutoNum type="arabicPeriod"/>
            </a:pPr>
            <a:r>
              <a:rPr lang="en-US" sz="1400" kern="1200" dirty="0">
                <a:solidFill>
                  <a:schemeClr val="tx1"/>
                </a:solidFill>
                <a:latin typeface="+mn-lt"/>
                <a:ea typeface="+mn-ea"/>
                <a:cs typeface="+mn-cs"/>
              </a:rPr>
              <a:t>The first group includes a number of dimensional parameters:</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peripheral diameter of the flow path ;</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hub diameter of the flow path ;</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mid-diameter of the flow path:</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height of the blade:</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row width (axial chord) S.</a:t>
            </a:r>
            <a:endParaRPr lang="ru-RU" sz="1400" kern="1200" dirty="0">
              <a:solidFill>
                <a:schemeClr val="tx1"/>
              </a:solidFill>
              <a:latin typeface="+mn-lt"/>
              <a:ea typeface="+mn-ea"/>
              <a:cs typeface="+mn-cs"/>
            </a:endParaRPr>
          </a:p>
          <a:p>
            <a:pPr marL="342900" indent="-342900">
              <a:buFont typeface="+mj-lt"/>
              <a:buAutoNum type="arabicPeriod"/>
            </a:pPr>
            <a:r>
              <a:rPr lang="en-US" sz="1400" kern="1200" dirty="0" err="1">
                <a:solidFill>
                  <a:schemeClr val="tx1"/>
                </a:solidFill>
                <a:latin typeface="+mn-lt"/>
                <a:ea typeface="+mn-ea"/>
                <a:cs typeface="+mn-cs"/>
              </a:rPr>
              <a:t>Nondimensional</a:t>
            </a:r>
            <a:r>
              <a:rPr lang="en-US" sz="1400" kern="1200" dirty="0">
                <a:solidFill>
                  <a:schemeClr val="tx1"/>
                </a:solidFill>
                <a:latin typeface="+mn-lt"/>
                <a:ea typeface="+mn-ea"/>
                <a:cs typeface="+mn-cs"/>
              </a:rPr>
              <a:t> parameters that describe the </a:t>
            </a:r>
            <a:r>
              <a:rPr lang="en-US" sz="1400" kern="1200" dirty="0" err="1">
                <a:solidFill>
                  <a:schemeClr val="tx1"/>
                </a:solidFill>
                <a:latin typeface="+mn-lt"/>
                <a:ea typeface="+mn-ea"/>
                <a:cs typeface="+mn-cs"/>
              </a:rPr>
              <a:t>meridional</a:t>
            </a:r>
            <a:r>
              <a:rPr lang="en-US" sz="1400" kern="1200" dirty="0">
                <a:solidFill>
                  <a:schemeClr val="tx1"/>
                </a:solidFill>
                <a:latin typeface="+mn-lt"/>
                <a:ea typeface="+mn-ea"/>
                <a:cs typeface="+mn-cs"/>
              </a:rPr>
              <a:t> cross-section are often used along with the dimensional parameters:</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blade aspect ratio:</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relative hub diameter: </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when describing of the turbine geometry, the parameter close to the physical meaning of the</a:t>
            </a:r>
            <a:r>
              <a:rPr lang="ru-RU" sz="1400" kern="1200" dirty="0">
                <a:solidFill>
                  <a:schemeClr val="tx1"/>
                </a:solidFill>
                <a:latin typeface="+mn-lt"/>
                <a:ea typeface="+mn-ea"/>
                <a:cs typeface="+mn-cs"/>
              </a:rPr>
              <a:t> </a:t>
            </a:r>
            <a:r>
              <a:rPr lang="en-US" sz="1400" kern="1200" dirty="0">
                <a:solidFill>
                  <a:schemeClr val="tx1"/>
                </a:solidFill>
                <a:latin typeface="+mn-lt"/>
                <a:ea typeface="+mn-ea"/>
                <a:cs typeface="+mn-cs"/>
              </a:rPr>
              <a:t>parameter is often used. </a:t>
            </a:r>
          </a:p>
          <a:p>
            <a:pPr marL="342900" indent="-342900">
              <a:buFont typeface="+mj-lt"/>
              <a:buAutoNum type="arabicPeriod"/>
            </a:pPr>
            <a:r>
              <a:rPr lang="en-US" sz="1400" kern="1200" dirty="0">
                <a:solidFill>
                  <a:schemeClr val="tx1"/>
                </a:solidFill>
                <a:latin typeface="+mn-lt"/>
                <a:ea typeface="+mn-ea"/>
                <a:cs typeface="+mn-cs"/>
              </a:rPr>
              <a:t>The relative diameters are associated with both the level of losses in the BR and the stress level in the blades.</a:t>
            </a:r>
            <a:endParaRPr lang="ru-RU" sz="1400" kern="1200" dirty="0">
              <a:solidFill>
                <a:schemeClr val="tx1"/>
              </a:solidFill>
              <a:latin typeface="+mn-lt"/>
              <a:ea typeface="+mn-ea"/>
              <a:cs typeface="+mn-cs"/>
            </a:endParaRPr>
          </a:p>
          <a:p>
            <a:pPr marL="342900" indent="-342900">
              <a:buFont typeface="+mj-lt"/>
              <a:buAutoNum type="arabicPeriod"/>
            </a:pPr>
            <a:r>
              <a:rPr lang="en-US" sz="1400" kern="1200" dirty="0">
                <a:solidFill>
                  <a:schemeClr val="tx1"/>
                </a:solidFill>
                <a:latin typeface="+mn-lt"/>
                <a:ea typeface="+mn-ea"/>
                <a:cs typeface="+mn-cs"/>
              </a:rPr>
              <a:t> the blade row and airfoil geometry</a:t>
            </a:r>
          </a:p>
          <a:p>
            <a:pPr marL="342900" indent="-342900">
              <a:buFont typeface="+mj-lt"/>
              <a:buAutoNum type="arabicPeriod"/>
            </a:pPr>
            <a:r>
              <a:rPr lang="en-US" sz="1400" kern="1200" dirty="0">
                <a:solidFill>
                  <a:schemeClr val="tx1"/>
                </a:solidFill>
                <a:latin typeface="+mn-lt"/>
                <a:ea typeface="+mn-ea"/>
                <a:cs typeface="+mn-cs"/>
              </a:rPr>
              <a:t>The most important and commonly used ones are the following:</a:t>
            </a:r>
            <a:endParaRPr lang="ru-RU" sz="1400" kern="1200" dirty="0">
              <a:solidFill>
                <a:schemeClr val="tx1"/>
              </a:solidFill>
              <a:latin typeface="+mn-lt"/>
              <a:ea typeface="+mn-ea"/>
              <a:cs typeface="+mn-cs"/>
            </a:endParaRPr>
          </a:p>
          <a:p>
            <a:pPr marL="342900" indent="-342900">
              <a:buFont typeface="+mj-lt"/>
              <a:buAutoNum type="arabicPeriod"/>
            </a:pPr>
            <a:r>
              <a:rPr lang="en-US" sz="1400" b="1" i="1" kern="1200" dirty="0">
                <a:solidFill>
                  <a:schemeClr val="tx1"/>
                </a:solidFill>
                <a:latin typeface="+mn-lt"/>
                <a:ea typeface="+mn-ea"/>
                <a:cs typeface="+mn-cs"/>
              </a:rPr>
              <a:t>Camber line of airfoil</a:t>
            </a:r>
            <a:r>
              <a:rPr lang="en-US" sz="1400" kern="1200" dirty="0">
                <a:solidFill>
                  <a:schemeClr val="tx1"/>
                </a:solidFill>
                <a:latin typeface="+mn-lt"/>
                <a:ea typeface="+mn-ea"/>
                <a:cs typeface="+mn-cs"/>
              </a:rPr>
              <a:t>- geometric locus of the center of the circles inscribed in the profile.</a:t>
            </a:r>
            <a:endParaRPr lang="ru-RU" sz="1400" kern="1200" dirty="0">
              <a:solidFill>
                <a:schemeClr val="tx1"/>
              </a:solidFill>
              <a:latin typeface="+mn-lt"/>
              <a:ea typeface="+mn-ea"/>
              <a:cs typeface="+mn-cs"/>
            </a:endParaRPr>
          </a:p>
          <a:p>
            <a:pPr marL="342900" indent="-342900">
              <a:buFont typeface="+mj-lt"/>
              <a:buAutoNum type="arabicPeriod"/>
            </a:pPr>
            <a:r>
              <a:rPr lang="en-US" sz="1400" b="1" i="1" kern="1200" dirty="0">
                <a:solidFill>
                  <a:schemeClr val="tx1"/>
                </a:solidFill>
                <a:latin typeface="+mn-lt"/>
                <a:ea typeface="+mn-ea"/>
                <a:cs typeface="+mn-cs"/>
              </a:rPr>
              <a:t>Cascade front </a:t>
            </a:r>
            <a:r>
              <a:rPr lang="en-US" sz="1400" kern="1200" dirty="0">
                <a:solidFill>
                  <a:schemeClr val="tx1"/>
                </a:solidFill>
                <a:latin typeface="+mn-lt"/>
                <a:ea typeface="+mn-ea"/>
                <a:cs typeface="+mn-cs"/>
              </a:rPr>
              <a:t>- the line connecting the end points of the airfoil at the inlet and outlet of the blade row. </a:t>
            </a:r>
            <a:endParaRPr lang="ru-RU" sz="1400" kern="1200" dirty="0">
              <a:solidFill>
                <a:schemeClr val="tx1"/>
              </a:solidFill>
              <a:latin typeface="+mn-lt"/>
              <a:ea typeface="+mn-ea"/>
              <a:cs typeface="+mn-cs"/>
            </a:endParaRPr>
          </a:p>
          <a:p>
            <a:pPr marL="342900" indent="-342900">
              <a:buFont typeface="+mj-lt"/>
              <a:buAutoNum type="arabicPeriod"/>
            </a:pPr>
            <a:r>
              <a:rPr lang="en-US" sz="1400" kern="1200" dirty="0">
                <a:solidFill>
                  <a:schemeClr val="tx1"/>
                </a:solidFill>
                <a:latin typeface="+mn-lt"/>
                <a:ea typeface="+mn-ea"/>
                <a:cs typeface="+mn-cs"/>
              </a:rPr>
              <a:t>The line connecting the points of airfoil camber line intersection with the its contour is called a </a:t>
            </a:r>
            <a:r>
              <a:rPr lang="en-US" sz="1400" b="1" i="1" kern="1200" dirty="0">
                <a:solidFill>
                  <a:schemeClr val="tx1"/>
                </a:solidFill>
                <a:latin typeface="+mn-lt"/>
                <a:ea typeface="+mn-ea"/>
                <a:cs typeface="+mn-cs"/>
              </a:rPr>
              <a:t>chord of airfoil</a:t>
            </a:r>
            <a:r>
              <a:rPr lang="en-US" sz="1400" kern="1200" dirty="0">
                <a:solidFill>
                  <a:schemeClr val="tx1"/>
                </a:solidFill>
                <a:latin typeface="+mn-lt"/>
                <a:ea typeface="+mn-ea"/>
                <a:cs typeface="+mn-cs"/>
              </a:rPr>
              <a:t> and is denoted by the letter </a:t>
            </a:r>
            <a:r>
              <a:rPr lang="en-US" sz="1400" i="1" kern="1200" dirty="0">
                <a:solidFill>
                  <a:schemeClr val="tx1"/>
                </a:solidFill>
                <a:latin typeface="+mn-lt"/>
                <a:ea typeface="+mn-ea"/>
                <a:cs typeface="+mn-cs"/>
              </a:rPr>
              <a:t>b.</a:t>
            </a:r>
            <a:endParaRPr lang="ru-RU" sz="1400" kern="1200" dirty="0">
              <a:solidFill>
                <a:schemeClr val="tx1"/>
              </a:solidFill>
              <a:latin typeface="+mn-lt"/>
              <a:ea typeface="+mn-ea"/>
              <a:cs typeface="+mn-cs"/>
            </a:endParaRPr>
          </a:p>
          <a:p>
            <a:pPr marL="342900" indent="-342900">
              <a:buFont typeface="+mj-lt"/>
              <a:buAutoNum type="arabicPeriod"/>
            </a:pPr>
            <a:r>
              <a:rPr lang="en-US" sz="1400" b="1" i="1" kern="1200" dirty="0">
                <a:solidFill>
                  <a:schemeClr val="tx1"/>
                </a:solidFill>
                <a:latin typeface="+mn-lt"/>
                <a:ea typeface="+mn-ea"/>
                <a:cs typeface="+mn-cs"/>
              </a:rPr>
              <a:t>Stagger angle (</a:t>
            </a:r>
            <a:r>
              <a:rPr lang="ru-RU" sz="1400" b="1" i="1" kern="1200" dirty="0">
                <a:solidFill>
                  <a:schemeClr val="tx1"/>
                </a:solidFill>
                <a:latin typeface="+mn-lt"/>
                <a:ea typeface="+mn-ea"/>
                <a:cs typeface="+mn-cs"/>
                <a:sym typeface="Symbol"/>
              </a:rPr>
              <a:t></a:t>
            </a:r>
            <a:r>
              <a:rPr lang="en-US" sz="1400" b="1" i="1" kern="1200" dirty="0">
                <a:solidFill>
                  <a:schemeClr val="tx1"/>
                </a:solidFill>
                <a:latin typeface="+mn-lt"/>
                <a:ea typeface="+mn-ea"/>
                <a:cs typeface="+mn-cs"/>
              </a:rPr>
              <a:t>) </a:t>
            </a:r>
            <a:r>
              <a:rPr lang="en-US" sz="1400" kern="1200" dirty="0">
                <a:solidFill>
                  <a:schemeClr val="tx1"/>
                </a:solidFill>
                <a:latin typeface="+mn-lt"/>
                <a:ea typeface="+mn-ea"/>
                <a:cs typeface="+mn-cs"/>
              </a:rPr>
              <a:t>- the angle between the chord of airfoil and the cascade front.</a:t>
            </a:r>
            <a:endParaRPr lang="ru-RU" sz="1400" kern="1200" dirty="0">
              <a:solidFill>
                <a:schemeClr val="tx1"/>
              </a:solidFill>
              <a:latin typeface="+mn-lt"/>
              <a:ea typeface="+mn-ea"/>
              <a:cs typeface="+mn-cs"/>
            </a:endParaRPr>
          </a:p>
          <a:p>
            <a:pPr marL="342900" indent="-342900">
              <a:buFont typeface="+mj-lt"/>
              <a:buAutoNum type="arabicPeriod"/>
            </a:pPr>
            <a:r>
              <a:rPr lang="en-US" sz="1400" b="1" i="1" kern="1200" dirty="0">
                <a:solidFill>
                  <a:schemeClr val="tx1"/>
                </a:solidFill>
                <a:latin typeface="+mn-lt"/>
                <a:ea typeface="+mn-ea"/>
                <a:cs typeface="+mn-cs"/>
              </a:rPr>
              <a:t>Blade angles at the inlet and outlet </a:t>
            </a:r>
            <a:r>
              <a:rPr lang="en-US" sz="1400" i="1" kern="1200" dirty="0">
                <a:solidFill>
                  <a:schemeClr val="tx1"/>
                </a:solidFill>
                <a:latin typeface="+mn-lt"/>
                <a:ea typeface="+mn-ea"/>
                <a:cs typeface="+mn-cs"/>
              </a:rPr>
              <a:t>-</a:t>
            </a:r>
            <a:r>
              <a:rPr lang="en-US" sz="1400" kern="1200" dirty="0">
                <a:solidFill>
                  <a:schemeClr val="tx1"/>
                </a:solidFill>
                <a:latin typeface="+mn-lt"/>
                <a:ea typeface="+mn-ea"/>
                <a:cs typeface="+mn-cs"/>
              </a:rPr>
              <a:t> the angles between the tangent to the camber line of airfoil and the front at the points of its intersection at the leading and trailing edges respectively.</a:t>
            </a:r>
            <a:endParaRPr lang="ru-RU" sz="1400" kern="1200" dirty="0">
              <a:solidFill>
                <a:schemeClr val="tx1"/>
              </a:solidFill>
              <a:latin typeface="+mn-lt"/>
              <a:ea typeface="+mn-ea"/>
              <a:cs typeface="+mn-cs"/>
            </a:endParaRPr>
          </a:p>
          <a:p>
            <a:pPr marL="342900" indent="-342900">
              <a:buFont typeface="+mj-lt"/>
              <a:buAutoNum type="arabicPeriod"/>
            </a:pPr>
            <a:r>
              <a:rPr lang="en-US" sz="1400" b="1" i="1" kern="1200" dirty="0">
                <a:solidFill>
                  <a:schemeClr val="tx1"/>
                </a:solidFill>
                <a:latin typeface="+mn-lt"/>
                <a:ea typeface="+mn-ea"/>
                <a:cs typeface="+mn-cs"/>
              </a:rPr>
              <a:t>Blade-camber angle</a:t>
            </a:r>
            <a:r>
              <a:rPr lang="en-US" sz="1400" kern="1200" dirty="0">
                <a:solidFill>
                  <a:schemeClr val="tx1"/>
                </a:solidFill>
                <a:latin typeface="+mn-lt"/>
                <a:ea typeface="+mn-ea"/>
                <a:cs typeface="+mn-cs"/>
              </a:rPr>
              <a:t> (</a:t>
            </a:r>
            <a:r>
              <a:rPr lang="ru-RU" sz="1400" i="1" kern="1200" dirty="0">
                <a:solidFill>
                  <a:schemeClr val="tx1"/>
                </a:solidFill>
                <a:latin typeface="+mn-lt"/>
                <a:ea typeface="+mn-ea"/>
                <a:cs typeface="+mn-cs"/>
              </a:rPr>
              <a:t> </a:t>
            </a:r>
            <a:r>
              <a:rPr lang="en-US" sz="1400" i="1" kern="1200" dirty="0">
                <a:solidFill>
                  <a:schemeClr val="tx1"/>
                </a:solidFill>
                <a:latin typeface="+mn-lt"/>
                <a:ea typeface="+mn-ea"/>
                <a:cs typeface="+mn-cs"/>
                <a:sym typeface="Symbol"/>
              </a:rPr>
              <a:t>)</a:t>
            </a:r>
            <a:r>
              <a:rPr lang="en-US" sz="1400" b="1" i="1" kern="1200" dirty="0">
                <a:solidFill>
                  <a:schemeClr val="tx1"/>
                </a:solidFill>
                <a:latin typeface="+mn-lt"/>
                <a:ea typeface="+mn-ea"/>
                <a:cs typeface="+mn-cs"/>
              </a:rPr>
              <a:t> - </a:t>
            </a:r>
            <a:r>
              <a:rPr lang="en-US" sz="1400" kern="1200" dirty="0">
                <a:solidFill>
                  <a:schemeClr val="tx1"/>
                </a:solidFill>
                <a:latin typeface="+mn-lt"/>
                <a:ea typeface="+mn-ea"/>
                <a:cs typeface="+mn-cs"/>
              </a:rPr>
              <a:t>the angle between the tangent to the camber line at the points of intersection with the profile line.</a:t>
            </a:r>
            <a:endParaRPr lang="ru-RU" sz="1400" kern="1200" dirty="0">
              <a:solidFill>
                <a:schemeClr val="tx1"/>
              </a:solidFill>
              <a:latin typeface="+mn-lt"/>
              <a:ea typeface="+mn-ea"/>
              <a:cs typeface="+mn-cs"/>
            </a:endParaRPr>
          </a:p>
          <a:p>
            <a:pPr marL="342900" indent="-342900">
              <a:buFont typeface="+mj-lt"/>
              <a:buAutoNum type="arabicPeriod"/>
            </a:pPr>
            <a:r>
              <a:rPr lang="en-US" sz="1400" b="1" i="1" kern="1200" dirty="0">
                <a:solidFill>
                  <a:schemeClr val="tx1"/>
                </a:solidFill>
                <a:latin typeface="+mn-lt"/>
                <a:ea typeface="+mn-ea"/>
                <a:cs typeface="+mn-cs"/>
              </a:rPr>
              <a:t>Maximum airfoil camber of camber line (f) - </a:t>
            </a:r>
            <a:r>
              <a:rPr lang="en-US" sz="1400" kern="1200" dirty="0">
                <a:solidFill>
                  <a:schemeClr val="tx1"/>
                </a:solidFill>
                <a:latin typeface="+mn-lt"/>
                <a:ea typeface="+mn-ea"/>
                <a:cs typeface="+mn-cs"/>
              </a:rPr>
              <a:t>distance from the chord to the farthest point of the camber line.</a:t>
            </a:r>
            <a:endParaRPr lang="ru-RU" sz="1400" kern="1200" dirty="0">
              <a:solidFill>
                <a:schemeClr val="tx1"/>
              </a:solidFill>
              <a:latin typeface="+mn-lt"/>
              <a:ea typeface="+mn-ea"/>
              <a:cs typeface="+mn-cs"/>
            </a:endParaRPr>
          </a:p>
          <a:p>
            <a:pPr marL="342900" indent="-342900">
              <a:buFont typeface="+mj-lt"/>
              <a:buAutoNum type="arabicPeriod"/>
            </a:pPr>
            <a:r>
              <a:rPr lang="en-US" sz="1400" b="1" i="1" kern="1200" dirty="0">
                <a:solidFill>
                  <a:schemeClr val="tx1"/>
                </a:solidFill>
                <a:latin typeface="+mn-lt"/>
                <a:ea typeface="+mn-ea"/>
                <a:cs typeface="+mn-cs"/>
              </a:rPr>
              <a:t>The maximum thickness of the profile</a:t>
            </a:r>
            <a:r>
              <a:rPr lang="en-US" sz="1400" kern="1200" dirty="0">
                <a:solidFill>
                  <a:schemeClr val="tx1"/>
                </a:solidFill>
                <a:latin typeface="+mn-lt"/>
                <a:ea typeface="+mn-ea"/>
                <a:cs typeface="+mn-cs"/>
              </a:rPr>
              <a:t> - the maximum diameter of the circle inscribed in the profile.</a:t>
            </a:r>
            <a:endParaRPr lang="ru-RU" sz="1400" kern="1200" dirty="0">
              <a:solidFill>
                <a:schemeClr val="tx1"/>
              </a:solidFill>
              <a:latin typeface="+mn-lt"/>
              <a:ea typeface="+mn-ea"/>
              <a:cs typeface="+mn-cs"/>
            </a:endParaRPr>
          </a:p>
          <a:p>
            <a:pPr marL="342900" indent="-342900">
              <a:buFont typeface="+mj-lt"/>
              <a:buAutoNum type="arabicPeriod"/>
            </a:pPr>
            <a:r>
              <a:rPr lang="en-US" sz="1400" b="1" i="1" kern="1200" dirty="0">
                <a:solidFill>
                  <a:schemeClr val="tx1"/>
                </a:solidFill>
                <a:latin typeface="+mn-lt"/>
                <a:ea typeface="+mn-ea"/>
                <a:cs typeface="+mn-cs"/>
              </a:rPr>
              <a:t>Coordinate of position of the maximum thickness</a:t>
            </a:r>
            <a:r>
              <a:rPr lang="en-US" sz="1400" kern="1200" dirty="0">
                <a:solidFill>
                  <a:schemeClr val="tx1"/>
                </a:solidFill>
                <a:latin typeface="+mn-lt"/>
                <a:ea typeface="+mn-ea"/>
                <a:cs typeface="+mn-cs"/>
              </a:rPr>
              <a:t> - the distance along the chord from the leading edge to the point of the center of maximum thickness position.</a:t>
            </a:r>
            <a:endParaRPr lang="ru-RU" sz="1400" kern="1200" dirty="0">
              <a:solidFill>
                <a:schemeClr val="tx1"/>
              </a:solidFill>
              <a:latin typeface="+mn-lt"/>
              <a:ea typeface="+mn-ea"/>
              <a:cs typeface="+mn-cs"/>
            </a:endParaRPr>
          </a:p>
          <a:p>
            <a:pPr marL="342900" indent="-342900">
              <a:buFont typeface="+mj-lt"/>
              <a:buAutoNum type="arabicPeriod"/>
            </a:pPr>
            <a:r>
              <a:rPr lang="en-US" sz="1400" b="1" i="1" kern="1200" dirty="0">
                <a:solidFill>
                  <a:schemeClr val="tx1"/>
                </a:solidFill>
                <a:latin typeface="+mn-lt"/>
                <a:ea typeface="+mn-ea"/>
                <a:cs typeface="+mn-cs"/>
              </a:rPr>
              <a:t>Cascade pitch (t) </a:t>
            </a:r>
            <a:r>
              <a:rPr lang="en-US" sz="1400" kern="1200" dirty="0">
                <a:solidFill>
                  <a:schemeClr val="tx1"/>
                </a:solidFill>
                <a:latin typeface="+mn-lt"/>
                <a:ea typeface="+mn-ea"/>
                <a:cs typeface="+mn-cs"/>
              </a:rPr>
              <a:t>- the distance between the corresponding points of two adjacent profiles.</a:t>
            </a:r>
            <a:endParaRPr lang="ru-RU" sz="1400" kern="1200" dirty="0">
              <a:solidFill>
                <a:schemeClr val="tx1"/>
              </a:solidFill>
              <a:latin typeface="+mn-lt"/>
              <a:ea typeface="+mn-ea"/>
              <a:cs typeface="+mn-cs"/>
            </a:endParaRPr>
          </a:p>
          <a:p>
            <a:pPr marL="342900" indent="-342900">
              <a:buFont typeface="+mj-lt"/>
              <a:buAutoNum type="arabicPeriod"/>
            </a:pPr>
            <a:r>
              <a:rPr lang="en-US" sz="1400" b="1" i="1" kern="1200" dirty="0">
                <a:solidFill>
                  <a:schemeClr val="tx1"/>
                </a:solidFill>
                <a:latin typeface="+mn-lt"/>
                <a:ea typeface="+mn-ea"/>
                <a:cs typeface="+mn-cs"/>
              </a:rPr>
              <a:t>Cascade throat </a:t>
            </a:r>
            <a:r>
              <a:rPr lang="en-US" sz="1400" kern="1200" dirty="0">
                <a:solidFill>
                  <a:schemeClr val="tx1"/>
                </a:solidFill>
                <a:latin typeface="+mn-lt"/>
                <a:ea typeface="+mn-ea"/>
                <a:cs typeface="+mn-cs"/>
              </a:rPr>
              <a:t>- the minimum diameter of the circle inscribed in the channel between adjacent profiles.</a:t>
            </a:r>
            <a:endParaRPr lang="ru-RU" sz="1400" kern="1200" dirty="0">
              <a:solidFill>
                <a:schemeClr val="tx1"/>
              </a:solidFill>
              <a:latin typeface="+mn-lt"/>
              <a:ea typeface="+mn-ea"/>
              <a:cs typeface="+mn-cs"/>
            </a:endParaRPr>
          </a:p>
          <a:p>
            <a:pPr marL="342900" indent="-342900">
              <a:buFont typeface="+mj-lt"/>
              <a:buAutoNum type="arabicPeriod"/>
            </a:pPr>
            <a:r>
              <a:rPr lang="en-US" sz="1400" b="1" i="1" kern="1200" dirty="0">
                <a:solidFill>
                  <a:schemeClr val="tx1"/>
                </a:solidFill>
                <a:latin typeface="+mn-lt"/>
                <a:ea typeface="+mn-ea"/>
                <a:cs typeface="+mn-cs"/>
              </a:rPr>
              <a:t>Incidence angle</a:t>
            </a:r>
            <a:r>
              <a:rPr lang="en-US" sz="1400" kern="1200" dirty="0">
                <a:solidFill>
                  <a:schemeClr val="tx1"/>
                </a:solidFill>
                <a:latin typeface="+mn-lt"/>
                <a:ea typeface="+mn-ea"/>
                <a:cs typeface="+mn-cs"/>
              </a:rPr>
              <a:t> </a:t>
            </a:r>
            <a:r>
              <a:rPr lang="en-US" sz="1400" b="1" i="1" kern="1200" dirty="0">
                <a:solidFill>
                  <a:schemeClr val="tx1"/>
                </a:solidFill>
                <a:latin typeface="+mn-lt"/>
                <a:ea typeface="+mn-ea"/>
                <a:cs typeface="+mn-cs"/>
              </a:rPr>
              <a:t>(</a:t>
            </a:r>
            <a:r>
              <a:rPr lang="en-US" sz="1400" b="1" i="1" kern="1200" dirty="0" err="1">
                <a:solidFill>
                  <a:schemeClr val="tx1"/>
                </a:solidFill>
                <a:latin typeface="+mn-lt"/>
                <a:ea typeface="+mn-ea"/>
                <a:cs typeface="+mn-cs"/>
              </a:rPr>
              <a:t>i</a:t>
            </a:r>
            <a:r>
              <a:rPr lang="en-US" sz="1400" b="1" i="1" kern="1200" dirty="0">
                <a:solidFill>
                  <a:schemeClr val="tx1"/>
                </a:solidFill>
                <a:latin typeface="+mn-lt"/>
                <a:ea typeface="+mn-ea"/>
                <a:cs typeface="+mn-cs"/>
              </a:rPr>
              <a:t>)</a:t>
            </a:r>
            <a:r>
              <a:rPr lang="en-US" sz="1400" kern="1200" dirty="0">
                <a:solidFill>
                  <a:schemeClr val="tx1"/>
                </a:solidFill>
                <a:latin typeface="+mn-lt"/>
                <a:ea typeface="+mn-ea"/>
                <a:cs typeface="+mn-cs"/>
              </a:rPr>
              <a:t> - the difference between the blade and the actual angle of the flow on the leading edge.</a:t>
            </a:r>
            <a:endParaRPr lang="ru-RU" sz="1400" kern="1200" dirty="0">
              <a:solidFill>
                <a:schemeClr val="tx1"/>
              </a:solidFill>
              <a:latin typeface="+mn-lt"/>
              <a:ea typeface="+mn-ea"/>
              <a:cs typeface="+mn-cs"/>
            </a:endParaRPr>
          </a:p>
          <a:p>
            <a:pPr marL="342900" indent="-342900">
              <a:buFont typeface="+mj-lt"/>
              <a:buAutoNum type="arabicPeriod"/>
            </a:pPr>
            <a:r>
              <a:rPr lang="en-US" sz="1400" b="1" i="1" kern="1200" dirty="0">
                <a:solidFill>
                  <a:schemeClr val="tx1"/>
                </a:solidFill>
                <a:latin typeface="+mn-lt"/>
                <a:ea typeface="+mn-ea"/>
                <a:cs typeface="+mn-cs"/>
              </a:rPr>
              <a:t>Angle of lag (deviation) (</a:t>
            </a:r>
            <a:r>
              <a:rPr lang="ru-RU" sz="1400" b="1" i="1" kern="1200" dirty="0">
                <a:solidFill>
                  <a:schemeClr val="tx1"/>
                </a:solidFill>
                <a:latin typeface="+mn-lt"/>
                <a:ea typeface="+mn-ea"/>
                <a:cs typeface="+mn-cs"/>
                <a:sym typeface="Symbol"/>
              </a:rPr>
              <a:t></a:t>
            </a:r>
            <a:r>
              <a:rPr lang="en-US" sz="1400" b="1" i="1" kern="1200" dirty="0">
                <a:solidFill>
                  <a:schemeClr val="tx1"/>
                </a:solidFill>
                <a:latin typeface="+mn-lt"/>
                <a:ea typeface="+mn-ea"/>
                <a:cs typeface="+mn-cs"/>
              </a:rPr>
              <a:t>)</a:t>
            </a:r>
            <a:r>
              <a:rPr lang="en-US" sz="1400" kern="1200" dirty="0">
                <a:solidFill>
                  <a:schemeClr val="tx1"/>
                </a:solidFill>
                <a:latin typeface="+mn-lt"/>
                <a:ea typeface="+mn-ea"/>
                <a:cs typeface="+mn-cs"/>
              </a:rPr>
              <a:t> </a:t>
            </a:r>
            <a:r>
              <a:rPr lang="en-US" sz="1400" b="1" i="1" kern="1200" dirty="0">
                <a:solidFill>
                  <a:schemeClr val="tx1"/>
                </a:solidFill>
                <a:latin typeface="+mn-lt"/>
                <a:ea typeface="+mn-ea"/>
                <a:cs typeface="+mn-cs"/>
              </a:rPr>
              <a:t>- </a:t>
            </a:r>
            <a:r>
              <a:rPr lang="en-US" sz="1400" kern="1200" dirty="0">
                <a:solidFill>
                  <a:schemeClr val="tx1"/>
                </a:solidFill>
                <a:latin typeface="+mn-lt"/>
                <a:ea typeface="+mn-ea"/>
                <a:cs typeface="+mn-cs"/>
              </a:rPr>
              <a:t>the difference between the blade and the actual angle of the outlet flow:</a:t>
            </a:r>
            <a:endParaRPr lang="ru-RU" sz="1400" kern="1200" dirty="0">
              <a:solidFill>
                <a:schemeClr val="tx1"/>
              </a:solidFill>
              <a:latin typeface="+mn-lt"/>
              <a:ea typeface="+mn-ea"/>
              <a:cs typeface="+mn-cs"/>
            </a:endParaRPr>
          </a:p>
          <a:p>
            <a:pPr marL="342900" indent="-342900">
              <a:buFont typeface="+mj-lt"/>
              <a:buAutoNum type="arabicPeriod"/>
            </a:pPr>
            <a:r>
              <a:rPr lang="en-US" sz="1400" kern="1200" dirty="0" err="1">
                <a:solidFill>
                  <a:schemeClr val="tx1"/>
                </a:solidFill>
                <a:latin typeface="+mn-lt"/>
                <a:ea typeface="+mn-ea"/>
                <a:cs typeface="+mn-cs"/>
              </a:rPr>
              <a:t>Nondimensional</a:t>
            </a:r>
            <a:r>
              <a:rPr lang="en-US" sz="1400" kern="1200" dirty="0">
                <a:solidFill>
                  <a:schemeClr val="tx1"/>
                </a:solidFill>
                <a:latin typeface="+mn-lt"/>
                <a:ea typeface="+mn-ea"/>
                <a:cs typeface="+mn-cs"/>
              </a:rPr>
              <a:t> parameters are often used along with the dimensional parameters to describe the </a:t>
            </a:r>
            <a:r>
              <a:rPr lang="en-US" sz="1400" kern="1200" dirty="0" err="1">
                <a:solidFill>
                  <a:schemeClr val="tx1"/>
                </a:solidFill>
                <a:latin typeface="+mn-lt"/>
                <a:ea typeface="+mn-ea"/>
                <a:cs typeface="+mn-cs"/>
              </a:rPr>
              <a:t>turbomachinery</a:t>
            </a:r>
            <a:r>
              <a:rPr lang="en-US" sz="1400" kern="1200" dirty="0">
                <a:solidFill>
                  <a:schemeClr val="tx1"/>
                </a:solidFill>
                <a:latin typeface="+mn-lt"/>
                <a:ea typeface="+mn-ea"/>
                <a:cs typeface="+mn-cs"/>
              </a:rPr>
              <a:t> geometry:</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cascade solidity ;</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relative pitch ;</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blade aspect ratio ;</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relative cascade throat :</a:t>
            </a:r>
            <a:endParaRPr lang="ru-RU" sz="1400" kern="1200" dirty="0">
              <a:solidFill>
                <a:schemeClr val="tx1"/>
              </a:solidFill>
              <a:latin typeface="+mn-lt"/>
              <a:ea typeface="+mn-ea"/>
              <a:cs typeface="+mn-cs"/>
            </a:endParaRPr>
          </a:p>
          <a:p>
            <a:pPr marL="342900" lvl="0" indent="-342900">
              <a:buFont typeface="+mj-lt"/>
              <a:buAutoNum type="arabicPeriod"/>
            </a:pPr>
            <a:r>
              <a:rPr lang="en-US" sz="1400" kern="1200" dirty="0">
                <a:solidFill>
                  <a:schemeClr val="tx1"/>
                </a:solidFill>
                <a:latin typeface="+mn-lt"/>
                <a:ea typeface="+mn-ea"/>
                <a:cs typeface="+mn-cs"/>
              </a:rPr>
              <a:t>relative coordinate of airfoil maximum thickness position: </a:t>
            </a:r>
            <a:endParaRPr lang="ru-RU" sz="1400" kern="1200" dirty="0">
              <a:solidFill>
                <a:schemeClr val="tx1"/>
              </a:solidFill>
              <a:latin typeface="+mn-lt"/>
              <a:ea typeface="+mn-ea"/>
              <a:cs typeface="+mn-cs"/>
            </a:endParaRPr>
          </a:p>
          <a:p>
            <a:pPr marL="228600" indent="-228600">
              <a:buFont typeface="+mj-lt"/>
              <a:buAutoNum type="arabicPeriod"/>
            </a:pPr>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27</a:t>
            </a:fld>
            <a:endParaRPr lang="ru-RU"/>
          </a:p>
        </p:txBody>
      </p:sp>
    </p:spTree>
    <p:extLst>
      <p:ext uri="{BB962C8B-B14F-4D97-AF65-F5344CB8AC3E}">
        <p14:creationId xmlns:p14="http://schemas.microsoft.com/office/powerpoint/2010/main" val="3152285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kern="1200" dirty="0">
                <a:solidFill>
                  <a:schemeClr val="tx1"/>
                </a:solidFill>
                <a:latin typeface="+mn-lt"/>
                <a:ea typeface="+mn-ea"/>
                <a:cs typeface="+mn-cs"/>
              </a:rPr>
              <a:t>Turbomachinery can be classified according to several criteria.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sz="1400" kern="1200" dirty="0">
              <a:solidFill>
                <a:schemeClr val="tx1"/>
              </a:solidFill>
              <a:latin typeface="+mn-lt"/>
              <a:ea typeface="+mn-ea"/>
              <a:cs typeface="+mn-cs"/>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kern="1200" dirty="0">
                <a:solidFill>
                  <a:schemeClr val="tx1"/>
                </a:solidFill>
                <a:latin typeface="+mn-lt"/>
                <a:ea typeface="+mn-ea"/>
                <a:cs typeface="+mn-cs"/>
              </a:rPr>
              <a:t>Table shows the possible variants of its classification. </a:t>
            </a:r>
            <a:endParaRPr lang="ru-RU" sz="14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28</a:t>
            </a:fld>
            <a:endParaRPr lang="ru-RU"/>
          </a:p>
        </p:txBody>
      </p:sp>
    </p:spTree>
    <p:extLst>
      <p:ext uri="{BB962C8B-B14F-4D97-AF65-F5344CB8AC3E}">
        <p14:creationId xmlns:p14="http://schemas.microsoft.com/office/powerpoint/2010/main" val="2093773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29</a:t>
            </a:fld>
            <a:endParaRPr lang="ru-RU"/>
          </a:p>
        </p:txBody>
      </p:sp>
    </p:spTree>
    <p:extLst>
      <p:ext uri="{BB962C8B-B14F-4D97-AF65-F5344CB8AC3E}">
        <p14:creationId xmlns:p14="http://schemas.microsoft.com/office/powerpoint/2010/main" val="2272546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In practice, turbomachinery are most often classified according to </a:t>
            </a:r>
            <a:r>
              <a:rPr lang="en-US" sz="1200" b="1" i="1" kern="1200" dirty="0">
                <a:solidFill>
                  <a:schemeClr val="tx1"/>
                </a:solidFill>
                <a:effectLst/>
                <a:latin typeface="+mn-lt"/>
                <a:ea typeface="+mn-ea"/>
                <a:cs typeface="+mn-cs"/>
              </a:rPr>
              <a:t>the main direction of the working fluid movement</a:t>
            </a:r>
            <a:r>
              <a:rPr lang="en-US" sz="1200" kern="1200" dirty="0">
                <a:solidFill>
                  <a:schemeClr val="tx1"/>
                </a:solidFill>
                <a:effectLst/>
                <a:latin typeface="+mn-lt"/>
                <a:ea typeface="+mn-ea"/>
                <a:cs typeface="+mn-cs"/>
              </a:rPr>
              <a: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ru-RU" sz="1200" kern="1200" dirty="0">
              <a:solidFill>
                <a:schemeClr val="tx1"/>
              </a:solidFill>
              <a:effectLst/>
              <a:latin typeface="+mn-lt"/>
              <a:ea typeface="+mn-ea"/>
              <a:cs typeface="+mn-cs"/>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On this basis, they are divided into </a:t>
            </a:r>
            <a:r>
              <a:rPr lang="en-US" sz="1200" b="1" i="1" kern="1200" dirty="0">
                <a:solidFill>
                  <a:schemeClr val="tx1"/>
                </a:solidFill>
                <a:effectLst/>
                <a:latin typeface="+mn-lt"/>
                <a:ea typeface="+mn-ea"/>
                <a:cs typeface="+mn-cs"/>
              </a:rPr>
              <a:t>axial, centrifugal, centripetal and diagonal.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ru-RU" sz="1200" b="1" i="1" kern="1200" dirty="0">
              <a:solidFill>
                <a:schemeClr val="tx1"/>
              </a:solidFill>
              <a:effectLst/>
              <a:latin typeface="+mn-lt"/>
              <a:ea typeface="+mn-ea"/>
              <a:cs typeface="+mn-cs"/>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Diagram illustrating the blade machines differences of different types is shown in Figure </a:t>
            </a:r>
            <a:endParaRPr lang="ru-RU" sz="1400" kern="1200" dirty="0">
              <a:solidFill>
                <a:schemeClr val="tx1"/>
              </a:solidFill>
              <a:latin typeface="+mn-lt"/>
              <a:ea typeface="+mn-ea"/>
              <a:cs typeface="+mn-cs"/>
            </a:endParaRPr>
          </a:p>
          <a:p>
            <a:endParaRPr lang="ru-RU" sz="1200" kern="1200" dirty="0">
              <a:solidFill>
                <a:schemeClr val="tx1"/>
              </a:solidFill>
              <a:latin typeface="+mn-lt"/>
              <a:ea typeface="+mn-ea"/>
              <a:cs typeface="+mn-cs"/>
            </a:endParaRPr>
          </a:p>
          <a:p>
            <a:endParaRPr lang="ru-RU" sz="12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30</a:t>
            </a:fld>
            <a:endParaRPr lang="ru-RU"/>
          </a:p>
        </p:txBody>
      </p:sp>
    </p:spTree>
    <p:extLst>
      <p:ext uri="{BB962C8B-B14F-4D97-AF65-F5344CB8AC3E}">
        <p14:creationId xmlns:p14="http://schemas.microsoft.com/office/powerpoint/2010/main" val="2270319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50000"/>
              </a:lnSpc>
            </a:pPr>
            <a:r>
              <a:rPr lang="en-US" sz="1400" b="1" i="1" kern="1200" dirty="0">
                <a:solidFill>
                  <a:schemeClr val="tx1"/>
                </a:solidFill>
                <a:effectLst/>
                <a:latin typeface="+mn-lt"/>
                <a:ea typeface="+mn-ea"/>
                <a:cs typeface="+mn-cs"/>
              </a:rPr>
              <a:t>Turbomachinery </a:t>
            </a:r>
            <a:r>
              <a:rPr lang="en-US" sz="1400" kern="1200" dirty="0">
                <a:solidFill>
                  <a:schemeClr val="tx1"/>
                </a:solidFill>
                <a:effectLst/>
                <a:latin typeface="+mn-lt"/>
                <a:ea typeface="+mn-ea"/>
                <a:cs typeface="+mn-cs"/>
              </a:rPr>
              <a:t>is a device in which there is a conversion of energy due to the constant flow of the moving rotor element by liquid or gas moving with a high speed. </a:t>
            </a:r>
          </a:p>
          <a:p>
            <a:pPr>
              <a:lnSpc>
                <a:spcPct val="150000"/>
              </a:lnSpc>
            </a:pPr>
            <a:endParaRPr lang="ru-RU" sz="1400" kern="1200" dirty="0">
              <a:solidFill>
                <a:schemeClr val="tx1"/>
              </a:solidFill>
              <a:effectLst/>
              <a:latin typeface="+mn-lt"/>
              <a:ea typeface="+mn-ea"/>
              <a:cs typeface="+mn-cs"/>
            </a:endParaRPr>
          </a:p>
          <a:p>
            <a:pPr>
              <a:lnSpc>
                <a:spcPct val="150000"/>
              </a:lnSpc>
            </a:pPr>
            <a:r>
              <a:rPr lang="en-US" sz="1400" kern="1200" dirty="0">
                <a:solidFill>
                  <a:schemeClr val="tx1"/>
                </a:solidFill>
                <a:effectLst/>
                <a:latin typeface="+mn-lt"/>
                <a:ea typeface="+mn-ea"/>
                <a:cs typeface="+mn-cs"/>
              </a:rPr>
              <a:t>Turbomachinery can also be called blade machines.</a:t>
            </a:r>
          </a:p>
          <a:p>
            <a:pPr>
              <a:lnSpc>
                <a:spcPct val="150000"/>
              </a:lnSpc>
            </a:pPr>
            <a:endParaRPr lang="ru-RU" sz="1400" kern="1200" dirty="0">
              <a:solidFill>
                <a:schemeClr val="tx1"/>
              </a:solidFill>
              <a:effectLst/>
              <a:latin typeface="+mn-lt"/>
              <a:ea typeface="+mn-ea"/>
              <a:cs typeface="+mn-cs"/>
            </a:endParaRPr>
          </a:p>
          <a:p>
            <a:pPr>
              <a:lnSpc>
                <a:spcPct val="150000"/>
              </a:lnSpc>
            </a:pPr>
            <a:r>
              <a:rPr lang="en-US" sz="1400" kern="1200" dirty="0">
                <a:solidFill>
                  <a:schemeClr val="tx1"/>
                </a:solidFill>
                <a:effectLst/>
                <a:latin typeface="+mn-lt"/>
                <a:ea typeface="+mn-ea"/>
                <a:cs typeface="+mn-cs"/>
              </a:rPr>
              <a:t>These two definitions – turbomachinery and blade machine – are synonymous. </a:t>
            </a:r>
          </a:p>
          <a:p>
            <a:pPr>
              <a:lnSpc>
                <a:spcPct val="150000"/>
              </a:lnSpc>
            </a:pPr>
            <a:endParaRPr lang="ru-RU" sz="1400" kern="1200" dirty="0">
              <a:solidFill>
                <a:schemeClr val="tx1"/>
              </a:solidFill>
              <a:effectLst/>
              <a:latin typeface="+mn-lt"/>
              <a:ea typeface="+mn-ea"/>
              <a:cs typeface="+mn-cs"/>
            </a:endParaRPr>
          </a:p>
          <a:p>
            <a:pPr>
              <a:lnSpc>
                <a:spcPct val="150000"/>
              </a:lnSpc>
            </a:pPr>
            <a:r>
              <a:rPr lang="en-US" sz="1400" kern="1200" dirty="0">
                <a:solidFill>
                  <a:schemeClr val="tx1"/>
                </a:solidFill>
                <a:effectLst/>
                <a:latin typeface="+mn-lt"/>
                <a:ea typeface="+mn-ea"/>
                <a:cs typeface="+mn-cs"/>
              </a:rPr>
              <a:t>In the turbomachinery, mechanical energy can be supplied to the liquid or gas flow or extracted from it. </a:t>
            </a:r>
          </a:p>
          <a:p>
            <a:pPr>
              <a:lnSpc>
                <a:spcPct val="150000"/>
              </a:lnSpc>
            </a:pPr>
            <a:endParaRPr lang="en-US" sz="1400" kern="1200" dirty="0">
              <a:solidFill>
                <a:schemeClr val="tx1"/>
              </a:solidFill>
              <a:effectLst/>
              <a:latin typeface="+mn-lt"/>
              <a:ea typeface="+mn-ea"/>
              <a:cs typeface="+mn-cs"/>
            </a:endParaRPr>
          </a:p>
          <a:p>
            <a:pPr>
              <a:lnSpc>
                <a:spcPct val="150000"/>
              </a:lnSpc>
            </a:pPr>
            <a:r>
              <a:rPr lang="en-US" sz="1400" kern="1200" dirty="0">
                <a:solidFill>
                  <a:schemeClr val="tx1"/>
                </a:solidFill>
                <a:effectLst/>
                <a:latin typeface="+mn-lt"/>
                <a:ea typeface="+mn-ea"/>
                <a:cs typeface="+mn-cs"/>
              </a:rPr>
              <a:t>In the first case, the supplied energy is expended on momentum transfer, forcing the flow to move in a prescribed direction (for example, through the pipeline), and/or on the increase of the working fluid pressure. </a:t>
            </a:r>
          </a:p>
          <a:p>
            <a:pPr>
              <a:lnSpc>
                <a:spcPct val="150000"/>
              </a:lnSpc>
            </a:pPr>
            <a:endParaRPr lang="ru-RU" sz="1400" kern="1200" dirty="0">
              <a:solidFill>
                <a:schemeClr val="tx1"/>
              </a:solidFill>
              <a:effectLst/>
              <a:latin typeface="+mn-lt"/>
              <a:ea typeface="+mn-ea"/>
              <a:cs typeface="+mn-cs"/>
            </a:endParaRPr>
          </a:p>
          <a:p>
            <a:pPr>
              <a:lnSpc>
                <a:spcPct val="150000"/>
              </a:lnSpc>
            </a:pPr>
            <a:r>
              <a:rPr lang="en-US" sz="1400" kern="1200" dirty="0">
                <a:solidFill>
                  <a:schemeClr val="tx1"/>
                </a:solidFill>
                <a:effectLst/>
                <a:latin typeface="+mn-lt"/>
                <a:ea typeface="+mn-ea"/>
                <a:cs typeface="+mn-cs"/>
              </a:rPr>
              <a:t>In the second case, existing kinetic and/or potential energy of the flow are converted to mechanical energy.</a:t>
            </a:r>
            <a:endParaRPr lang="ru-RU" sz="14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0048289E-2F4B-4BDB-9E3D-307BE649A8BF}" type="slidenum">
              <a:rPr lang="ru-RU" smtClean="0"/>
              <a:pPr/>
              <a:t>3</a:t>
            </a:fld>
            <a:endParaRPr lang="ru-RU"/>
          </a:p>
        </p:txBody>
      </p:sp>
    </p:spTree>
    <p:extLst>
      <p:ext uri="{BB962C8B-B14F-4D97-AF65-F5344CB8AC3E}">
        <p14:creationId xmlns:p14="http://schemas.microsoft.com/office/powerpoint/2010/main" val="2783441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In </a:t>
                </a:r>
                <a:r>
                  <a:rPr lang="en-US" sz="1200" b="1" i="1" kern="1200" dirty="0">
                    <a:solidFill>
                      <a:schemeClr val="tx1"/>
                    </a:solidFill>
                    <a:effectLst/>
                    <a:latin typeface="+mn-lt"/>
                    <a:ea typeface="+mn-ea"/>
                    <a:cs typeface="+mn-cs"/>
                  </a:rPr>
                  <a:t>axial BM</a:t>
                </a:r>
                <a:r>
                  <a:rPr lang="en-US" sz="1200" kern="1200" dirty="0">
                    <a:solidFill>
                      <a:schemeClr val="tx1"/>
                    </a:solidFill>
                    <a:effectLst/>
                    <a:latin typeface="+mn-lt"/>
                    <a:ea typeface="+mn-ea"/>
                    <a:cs typeface="+mn-cs"/>
                  </a:rPr>
                  <a:t>, the direction of the working fluid in the meridional plane coincides with the direction of the RW rotation axis or close to it.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streamlines are arranged on a surface close to the cylindrical, and their axis coincides with the axis of BM.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Axial </a:t>
                </a:r>
                <a:r>
                  <a:rPr lang="en-US" sz="1200" kern="1200" dirty="0" err="1">
                    <a:solidFill>
                      <a:schemeClr val="tx1"/>
                    </a:solidFill>
                    <a:effectLst/>
                    <a:latin typeface="+mn-lt"/>
                    <a:ea typeface="+mn-ea"/>
                    <a:cs typeface="+mn-cs"/>
                  </a:rPr>
                  <a:t>turbomachines</a:t>
                </a:r>
                <a:r>
                  <a:rPr lang="en-US" sz="1200" kern="1200" dirty="0">
                    <a:solidFill>
                      <a:schemeClr val="tx1"/>
                    </a:solidFill>
                    <a:effectLst/>
                    <a:latin typeface="+mn-lt"/>
                    <a:ea typeface="+mn-ea"/>
                    <a:cs typeface="+mn-cs"/>
                  </a:rPr>
                  <a:t> are characterized by increased efficiency (</a:t>
                </a:r>
                <a:r>
                  <a:rPr lang="en-US" sz="1200" i="1" kern="1200" dirty="0">
                    <a:solidFill>
                      <a:schemeClr val="tx1"/>
                    </a:solidFill>
                    <a:effectLst/>
                    <a:latin typeface="+mn-lt"/>
                    <a:ea typeface="+mn-ea"/>
                    <a:cs typeface="+mn-cs"/>
                  </a:rPr>
                  <a:t>0.9-0.92</a:t>
                </a:r>
                <a:r>
                  <a:rPr lang="en-US" sz="1200" kern="1200" dirty="0">
                    <a:solidFill>
                      <a:schemeClr val="tx1"/>
                    </a:solidFill>
                    <a:effectLst/>
                    <a:latin typeface="+mn-lt"/>
                    <a:ea typeface="+mn-ea"/>
                    <a:cs typeface="+mn-cs"/>
                  </a:rPr>
                  <a:t> - the largest value compared with other types), but moderate pressure ratios (</a:t>
                </a:r>
                <a14:m>
                  <m:oMath xmlns:m="http://schemas.openxmlformats.org/officeDocument/2006/math">
                    <m:sSubSup>
                      <m:sSubSupPr>
                        <m:ctrlPr>
                          <a:rPr lang="ru-RU" sz="1200" i="1" kern="1200">
                            <a:solidFill>
                              <a:schemeClr val="tx1"/>
                            </a:solidFill>
                            <a:effectLst/>
                            <a:latin typeface="Cambria Math"/>
                            <a:ea typeface="+mn-ea"/>
                            <a:cs typeface="+mn-cs"/>
                          </a:rPr>
                        </m:ctrlPr>
                      </m:sSubSupPr>
                      <m:e>
                        <m:r>
                          <a:rPr lang="en-US" sz="1200" i="1" kern="1200">
                            <a:solidFill>
                              <a:schemeClr val="tx1"/>
                            </a:solidFill>
                            <a:effectLst/>
                            <a:latin typeface="Cambria Math" panose="02040503050406030204" pitchFamily="18" charset="0"/>
                            <a:ea typeface="+mn-ea"/>
                            <a:cs typeface="+mn-cs"/>
                          </a:rPr>
                          <m:t>𝜋</m:t>
                        </m:r>
                      </m:e>
                      <m:sub>
                        <m:r>
                          <a:rPr lang="en-US" sz="1200" i="1" kern="1200">
                            <a:solidFill>
                              <a:schemeClr val="tx1"/>
                            </a:solidFill>
                            <a:effectLst/>
                            <a:latin typeface="Cambria Math" panose="02040503050406030204" pitchFamily="18" charset="0"/>
                            <a:ea typeface="+mn-ea"/>
                            <a:cs typeface="+mn-cs"/>
                          </a:rPr>
                          <m:t>𝑐</m:t>
                        </m:r>
                      </m:sub>
                      <m:sup>
                        <m:r>
                          <a:rPr lang="en-US" sz="1200" i="1" kern="1200">
                            <a:solidFill>
                              <a:schemeClr val="tx1"/>
                            </a:solidFill>
                            <a:effectLst/>
                            <a:latin typeface="Cambria Math" panose="02040503050406030204" pitchFamily="18" charset="0"/>
                            <a:ea typeface="+mn-ea"/>
                            <a:cs typeface="+mn-cs"/>
                          </a:rPr>
                          <m:t>∗</m:t>
                        </m:r>
                      </m:sup>
                    </m:sSubSup>
                  </m:oMath>
                </a14:m>
                <a:r>
                  <a:rPr lang="en-US" sz="1200" kern="1200" dirty="0">
                    <a:solidFill>
                      <a:schemeClr val="tx1"/>
                    </a:solidFill>
                    <a:effectLst/>
                    <a:latin typeface="+mn-lt"/>
                    <a:ea typeface="+mn-ea"/>
                    <a:cs typeface="+mn-cs"/>
                  </a:rPr>
                  <a:t> up to </a:t>
                </a:r>
                <a:r>
                  <a:rPr lang="en-US" sz="1200" i="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and expansion.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a:t>
                </a:r>
                <a:r>
                  <a:rPr lang="en-US" sz="1200" b="1" i="1" kern="1200" dirty="0">
                    <a:solidFill>
                      <a:schemeClr val="tx1"/>
                    </a:solidFill>
                    <a:effectLst/>
                    <a:latin typeface="+mn-lt"/>
                    <a:ea typeface="+mn-ea"/>
                    <a:cs typeface="+mn-cs"/>
                  </a:rPr>
                  <a:t>centrifugal BM</a:t>
                </a:r>
                <a:r>
                  <a:rPr lang="en-US" sz="1200" kern="1200" dirty="0">
                    <a:solidFill>
                      <a:schemeClr val="tx1"/>
                    </a:solidFill>
                    <a:effectLst/>
                    <a:latin typeface="+mn-lt"/>
                    <a:ea typeface="+mn-ea"/>
                    <a:cs typeface="+mn-cs"/>
                  </a:rPr>
                  <a:t> the movement of the working fluid in the meridional plane is performed from the center to the periphery in a direction close to perpendicular to the axis of rotation. </a:t>
                </a: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main advantage of the centrifugal compressor compared to the axial is possibility to obtain larger pressure ratio </a:t>
                </a:r>
                <a14:m>
                  <m:oMath xmlns:m="http://schemas.openxmlformats.org/officeDocument/2006/math">
                    <m:sSubSup>
                      <m:sSubSupPr>
                        <m:ctrlPr>
                          <a:rPr lang="ru-RU" sz="1200" i="1" kern="1200">
                            <a:solidFill>
                              <a:schemeClr val="tx1"/>
                            </a:solidFill>
                            <a:effectLst/>
                            <a:latin typeface="Cambria Math"/>
                            <a:ea typeface="+mn-ea"/>
                            <a:cs typeface="+mn-cs"/>
                          </a:rPr>
                        </m:ctrlPr>
                      </m:sSubSupPr>
                      <m:e>
                        <m:r>
                          <a:rPr lang="en-US" sz="1200" i="1" kern="1200">
                            <a:solidFill>
                              <a:schemeClr val="tx1"/>
                            </a:solidFill>
                            <a:effectLst/>
                            <a:latin typeface="Cambria Math" panose="02040503050406030204" pitchFamily="18" charset="0"/>
                            <a:ea typeface="+mn-ea"/>
                            <a:cs typeface="+mn-cs"/>
                          </a:rPr>
                          <m:t>𝜋</m:t>
                        </m:r>
                      </m:e>
                      <m:sub>
                        <m:r>
                          <a:rPr lang="en-US" sz="1200" i="1" kern="1200">
                            <a:solidFill>
                              <a:schemeClr val="tx1"/>
                            </a:solidFill>
                            <a:effectLst/>
                            <a:latin typeface="Cambria Math" panose="02040503050406030204" pitchFamily="18" charset="0"/>
                            <a:ea typeface="+mn-ea"/>
                            <a:cs typeface="+mn-cs"/>
                          </a:rPr>
                          <m:t>𝑐</m:t>
                        </m:r>
                      </m:sub>
                      <m:sup>
                        <m:r>
                          <a:rPr lang="en-US" sz="1200" i="1" kern="1200">
                            <a:solidFill>
                              <a:schemeClr val="tx1"/>
                            </a:solidFill>
                            <a:effectLst/>
                            <a:latin typeface="Cambria Math" panose="02040503050406030204" pitchFamily="18" charset="0"/>
                            <a:ea typeface="+mn-ea"/>
                            <a:cs typeface="+mn-cs"/>
                          </a:rPr>
                          <m:t>∗</m:t>
                        </m:r>
                      </m:sup>
                    </m:sSubSup>
                  </m:oMath>
                </a14:m>
                <a:r>
                  <a:rPr lang="en-US" sz="1200" kern="1200" dirty="0">
                    <a:solidFill>
                      <a:schemeClr val="tx1"/>
                    </a:solidFill>
                    <a:effectLst/>
                    <a:latin typeface="+mn-lt"/>
                    <a:ea typeface="+mn-ea"/>
                    <a:cs typeface="+mn-cs"/>
                  </a:rPr>
                  <a:t> in one stage.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Often, it exceeds the value of 5...6, and it can exceed 12 in advanced aircraft compressors [17].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efficiency of centrifugal compressor stage </a:t>
                </a:r>
                <a14:m>
                  <m:oMath xmlns:m="http://schemas.openxmlformats.org/officeDocument/2006/math">
                    <m:sSubSup>
                      <m:sSubSupPr>
                        <m:ctrlPr>
                          <a:rPr lang="ru-RU" sz="1200" i="1" kern="1200">
                            <a:solidFill>
                              <a:schemeClr val="tx1"/>
                            </a:solidFill>
                            <a:effectLst/>
                            <a:latin typeface="Cambria Math"/>
                            <a:ea typeface="+mn-ea"/>
                            <a:cs typeface="+mn-cs"/>
                          </a:rPr>
                        </m:ctrlPr>
                      </m:sSubSupPr>
                      <m:e>
                        <m:r>
                          <a:rPr lang="ru-RU" sz="1200" i="1" kern="1200">
                            <a:solidFill>
                              <a:schemeClr val="tx1"/>
                            </a:solidFill>
                            <a:effectLst/>
                            <a:latin typeface="Cambria Math" panose="02040503050406030204" pitchFamily="18" charset="0"/>
                            <a:ea typeface="+mn-ea"/>
                            <a:cs typeface="+mn-cs"/>
                          </a:rPr>
                          <m:t>𝜂</m:t>
                        </m:r>
                      </m:e>
                      <m:sub>
                        <m:r>
                          <a:rPr lang="ru-RU" sz="1200" i="1" kern="1200">
                            <a:solidFill>
                              <a:schemeClr val="tx1"/>
                            </a:solidFill>
                            <a:effectLst/>
                            <a:latin typeface="Cambria Math" panose="02040503050406030204" pitchFamily="18" charset="0"/>
                            <a:ea typeface="+mn-ea"/>
                            <a:cs typeface="+mn-cs"/>
                          </a:rPr>
                          <m:t>𝑐</m:t>
                        </m:r>
                      </m:sub>
                      <m:sup>
                        <m:r>
                          <a:rPr lang="en-US" sz="1200" i="1" kern="1200">
                            <a:solidFill>
                              <a:schemeClr val="tx1"/>
                            </a:solidFill>
                            <a:effectLst/>
                            <a:latin typeface="Cambria Math" panose="02040503050406030204" pitchFamily="18" charset="0"/>
                            <a:ea typeface="+mn-ea"/>
                            <a:cs typeface="+mn-cs"/>
                          </a:rPr>
                          <m:t>∗</m:t>
                        </m:r>
                      </m:sup>
                    </m:sSubSup>
                  </m:oMath>
                </a14:m>
                <a:r>
                  <a:rPr lang="en-US" sz="1200" kern="1200" dirty="0">
                    <a:solidFill>
                      <a:schemeClr val="tx1"/>
                    </a:solidFill>
                    <a:effectLst/>
                    <a:latin typeface="+mn-lt"/>
                    <a:ea typeface="+mn-ea"/>
                    <a:cs typeface="+mn-cs"/>
                  </a:rPr>
                  <a:t> does not exceed the value of 0.85 [1,17], which is considerably less than in the axial.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efficiency values, close to the specified value, are typical for compressors of aircraft GTE with relatively high capacity.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However, unlike the axial compressors, while reducing the dimension of the compressor in mass flow rates and, as a consequence, reducing the blade height, the reduction of the centrifugal compressor efficiency is not so significant.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this reason, the centrifugal compressor usually exceeds the axial one in efficiency at low mass flow rates of the working fluid.</a:t>
                </a:r>
                <a:endParaRPr lang="ru-RU" sz="1200" kern="1200" dirty="0">
                  <a:solidFill>
                    <a:schemeClr val="tx1"/>
                  </a:solidFill>
                  <a:effectLst/>
                  <a:latin typeface="+mn-lt"/>
                  <a:ea typeface="+mn-ea"/>
                  <a:cs typeface="+mn-cs"/>
                </a:endParaRPr>
              </a:p>
              <a:p>
                <a:endParaRPr lang="ru-RU" dirty="0"/>
              </a:p>
            </p:txBody>
          </p:sp>
        </mc:Choice>
        <mc:Fallback xmlns="">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a:t>
                </a:r>
                <a:r>
                  <a:rPr lang="en-US" sz="1200" b="1" i="1" kern="1200" dirty="0">
                    <a:solidFill>
                      <a:schemeClr val="tx1"/>
                    </a:solidFill>
                    <a:effectLst/>
                    <a:latin typeface="+mn-lt"/>
                    <a:ea typeface="+mn-ea"/>
                    <a:cs typeface="+mn-cs"/>
                  </a:rPr>
                  <a:t>axial BM</a:t>
                </a:r>
                <a:r>
                  <a:rPr lang="en-US" sz="1200" kern="1200" dirty="0">
                    <a:solidFill>
                      <a:schemeClr val="tx1"/>
                    </a:solidFill>
                    <a:effectLst/>
                    <a:latin typeface="+mn-lt"/>
                    <a:ea typeface="+mn-ea"/>
                    <a:cs typeface="+mn-cs"/>
                  </a:rPr>
                  <a:t>, the direction of the working fluid in the </a:t>
                </a:r>
                <a:r>
                  <a:rPr lang="en-US" sz="1200" kern="1200" dirty="0" err="1">
                    <a:solidFill>
                      <a:schemeClr val="tx1"/>
                    </a:solidFill>
                    <a:effectLst/>
                    <a:latin typeface="+mn-lt"/>
                    <a:ea typeface="+mn-ea"/>
                    <a:cs typeface="+mn-cs"/>
                  </a:rPr>
                  <a:t>meridional</a:t>
                </a:r>
                <a:r>
                  <a:rPr lang="en-US" sz="1200" kern="1200" dirty="0">
                    <a:solidFill>
                      <a:schemeClr val="tx1"/>
                    </a:solidFill>
                    <a:effectLst/>
                    <a:latin typeface="+mn-lt"/>
                    <a:ea typeface="+mn-ea"/>
                    <a:cs typeface="+mn-cs"/>
                  </a:rPr>
                  <a:t> plane coincides with the direction of the RW rotation axis or close to it.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streamlines are arranged on a surface close to the cylindrical, and their axis coincides with the axis of BM.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Axial </a:t>
                </a:r>
                <a:r>
                  <a:rPr lang="en-US" sz="1200" kern="1200" dirty="0" err="1">
                    <a:solidFill>
                      <a:schemeClr val="tx1"/>
                    </a:solidFill>
                    <a:effectLst/>
                    <a:latin typeface="+mn-lt"/>
                    <a:ea typeface="+mn-ea"/>
                    <a:cs typeface="+mn-cs"/>
                  </a:rPr>
                  <a:t>turbomachines</a:t>
                </a:r>
                <a:r>
                  <a:rPr lang="en-US" sz="1200" kern="1200" dirty="0">
                    <a:solidFill>
                      <a:schemeClr val="tx1"/>
                    </a:solidFill>
                    <a:effectLst/>
                    <a:latin typeface="+mn-lt"/>
                    <a:ea typeface="+mn-ea"/>
                    <a:cs typeface="+mn-cs"/>
                  </a:rPr>
                  <a:t> are characterized by increased efficiency (</a:t>
                </a:r>
                <a:r>
                  <a:rPr lang="en-US" sz="1200" i="1" kern="1200" dirty="0">
                    <a:solidFill>
                      <a:schemeClr val="tx1"/>
                    </a:solidFill>
                    <a:effectLst/>
                    <a:latin typeface="+mn-lt"/>
                    <a:ea typeface="+mn-ea"/>
                    <a:cs typeface="+mn-cs"/>
                  </a:rPr>
                  <a:t>0.9-0.92</a:t>
                </a:r>
                <a:r>
                  <a:rPr lang="en-US" sz="1200" kern="1200" dirty="0">
                    <a:solidFill>
                      <a:schemeClr val="tx1"/>
                    </a:solidFill>
                    <a:effectLst/>
                    <a:latin typeface="+mn-lt"/>
                    <a:ea typeface="+mn-ea"/>
                    <a:cs typeface="+mn-cs"/>
                  </a:rPr>
                  <a:t> - the largest value compared with other types), but moderate pressure ratios (</a:t>
                </a:r>
                <a:r>
                  <a:rPr lang="en-US" sz="1200" i="0" kern="1200">
                    <a:solidFill>
                      <a:schemeClr val="tx1"/>
                    </a:solidFill>
                    <a:effectLst/>
                    <a:latin typeface="+mn-lt"/>
                    <a:ea typeface="+mn-ea"/>
                    <a:cs typeface="+mn-cs"/>
                  </a:rPr>
                  <a:t>𝜋</a:t>
                </a:r>
                <a:r>
                  <a:rPr lang="ru-RU"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𝑐^∗</a:t>
                </a:r>
                <a:r>
                  <a:rPr lang="en-US" sz="1200" kern="1200" dirty="0">
                    <a:solidFill>
                      <a:schemeClr val="tx1"/>
                    </a:solidFill>
                    <a:effectLst/>
                    <a:latin typeface="+mn-lt"/>
                    <a:ea typeface="+mn-ea"/>
                    <a:cs typeface="+mn-cs"/>
                  </a:rPr>
                  <a:t> up to </a:t>
                </a:r>
                <a:r>
                  <a:rPr lang="en-US" sz="1200" i="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and expansion.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However</a:t>
                </a:r>
                <a:r>
                  <a:rPr lang="en-US" sz="1200" kern="1200" dirty="0">
                    <a:solidFill>
                      <a:schemeClr val="tx1"/>
                    </a:solidFill>
                    <a:effectLst/>
                    <a:latin typeface="+mn-lt"/>
                    <a:ea typeface="+mn-ea"/>
                    <a:cs typeface="+mn-cs"/>
                  </a:rPr>
                  <a:t>, gas-dynamic efficiency of axial stages essentially depends on the size of the blade machine.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Axial </a:t>
                </a:r>
                <a:r>
                  <a:rPr lang="en-US" sz="1200" kern="1200" dirty="0" err="1">
                    <a:solidFill>
                      <a:schemeClr val="tx1"/>
                    </a:solidFill>
                    <a:effectLst/>
                    <a:latin typeface="+mn-lt"/>
                    <a:ea typeface="+mn-ea"/>
                    <a:cs typeface="+mn-cs"/>
                  </a:rPr>
                  <a:t>turbomachines</a:t>
                </a:r>
                <a:r>
                  <a:rPr lang="en-US" sz="1200" kern="1200" dirty="0">
                    <a:solidFill>
                      <a:schemeClr val="tx1"/>
                    </a:solidFill>
                    <a:effectLst/>
                    <a:latin typeface="+mn-lt"/>
                    <a:ea typeface="+mn-ea"/>
                    <a:cs typeface="+mn-cs"/>
                  </a:rPr>
                  <a:t> at small mass flow rates of the working fluid (less than </a:t>
                </a:r>
                <a:r>
                  <a:rPr lang="en-US" sz="1200" i="1" kern="1200" dirty="0">
                    <a:solidFill>
                      <a:schemeClr val="tx1"/>
                    </a:solidFill>
                    <a:effectLst/>
                    <a:latin typeface="+mn-lt"/>
                    <a:ea typeface="+mn-ea"/>
                    <a:cs typeface="+mn-cs"/>
                  </a:rPr>
                  <a:t>5 kg/s</a:t>
                </a:r>
                <a:r>
                  <a:rPr lang="en-US" sz="1200" kern="1200" dirty="0">
                    <a:solidFill>
                      <a:schemeClr val="tx1"/>
                    </a:solidFill>
                    <a:effectLst/>
                    <a:latin typeface="+mn-lt"/>
                    <a:ea typeface="+mn-ea"/>
                    <a:cs typeface="+mn-cs"/>
                  </a:rPr>
                  <a:t>) have small blade heights.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This </a:t>
                </a:r>
                <a:r>
                  <a:rPr lang="en-US" sz="1200" kern="1200" dirty="0">
                    <a:solidFill>
                      <a:schemeClr val="tx1"/>
                    </a:solidFill>
                    <a:effectLst/>
                    <a:latin typeface="+mn-lt"/>
                    <a:ea typeface="+mn-ea"/>
                    <a:cs typeface="+mn-cs"/>
                  </a:rPr>
                  <a:t>leads to an increase in the influence of the processes occurring in the boundary layers and radial clearance on the flow in the blade passages and significant reduction of the efficiency.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Therefore</a:t>
                </a:r>
                <a:r>
                  <a:rPr lang="en-US" sz="1200" kern="1200" dirty="0">
                    <a:solidFill>
                      <a:schemeClr val="tx1"/>
                    </a:solidFill>
                    <a:effectLst/>
                    <a:latin typeface="+mn-lt"/>
                    <a:ea typeface="+mn-ea"/>
                    <a:cs typeface="+mn-cs"/>
                  </a:rPr>
                  <a:t>, the efficiency of axial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decreases with the decrease of the mass flow rate of the working fluid, and they can be worse than other types of blade machines at mass flow rate less than 5 </a:t>
                </a:r>
                <a:r>
                  <a:rPr lang="en-US" sz="1200" kern="1200" dirty="0" smtClean="0">
                    <a:solidFill>
                      <a:schemeClr val="tx1"/>
                    </a:solidFill>
                    <a:effectLst/>
                    <a:latin typeface="+mn-lt"/>
                    <a:ea typeface="+mn-ea"/>
                    <a:cs typeface="+mn-cs"/>
                  </a:rPr>
                  <a:t>kg/s.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An </a:t>
                </a:r>
                <a:r>
                  <a:rPr lang="en-US" sz="1200" kern="1200" dirty="0">
                    <a:solidFill>
                      <a:schemeClr val="tx1"/>
                    </a:solidFill>
                    <a:effectLst/>
                    <a:latin typeface="+mn-lt"/>
                    <a:ea typeface="+mn-ea"/>
                    <a:cs typeface="+mn-cs"/>
                  </a:rPr>
                  <a:t>important advantage of axial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is the easy creation of multistage designs of the successive stages.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Indeed</a:t>
                </a:r>
                <a:r>
                  <a:rPr lang="en-US" sz="1200" kern="1200" dirty="0">
                    <a:solidFill>
                      <a:schemeClr val="tx1"/>
                    </a:solidFill>
                    <a:effectLst/>
                    <a:latin typeface="+mn-lt"/>
                    <a:ea typeface="+mn-ea"/>
                    <a:cs typeface="+mn-cs"/>
                  </a:rPr>
                  <a:t>, the flow leaving one stage in axial machines usually falls into the next one without transitional channels and additional flow turns.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This </a:t>
                </a:r>
                <a:r>
                  <a:rPr lang="en-US" sz="1200" kern="1200" dirty="0">
                    <a:solidFill>
                      <a:schemeClr val="tx1"/>
                    </a:solidFill>
                    <a:effectLst/>
                    <a:latin typeface="+mn-lt"/>
                    <a:ea typeface="+mn-ea"/>
                    <a:cs typeface="+mn-cs"/>
                  </a:rPr>
                  <a:t>is not accompanied by a significant drop in efficiency.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This </a:t>
                </a:r>
                <a:r>
                  <a:rPr lang="en-US" sz="1200" kern="1200" dirty="0">
                    <a:solidFill>
                      <a:schemeClr val="tx1"/>
                    </a:solidFill>
                    <a:effectLst/>
                    <a:latin typeface="+mn-lt"/>
                    <a:ea typeface="+mn-ea"/>
                    <a:cs typeface="+mn-cs"/>
                  </a:rPr>
                  <a:t>quality allows to get higher total compression and expansion ratio with small losses in axial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a:t>
                </a:r>
                <a:r>
                  <a:rPr lang="en-US" sz="1200" b="1" i="1" kern="1200" dirty="0">
                    <a:solidFill>
                      <a:schemeClr val="tx1"/>
                    </a:solidFill>
                    <a:effectLst/>
                    <a:latin typeface="+mn-lt"/>
                    <a:ea typeface="+mn-ea"/>
                    <a:cs typeface="+mn-cs"/>
                  </a:rPr>
                  <a:t>centrifugal BM</a:t>
                </a:r>
                <a:r>
                  <a:rPr lang="en-US" sz="1200" kern="1200" dirty="0">
                    <a:solidFill>
                      <a:schemeClr val="tx1"/>
                    </a:solidFill>
                    <a:effectLst/>
                    <a:latin typeface="+mn-lt"/>
                    <a:ea typeface="+mn-ea"/>
                    <a:cs typeface="+mn-cs"/>
                  </a:rPr>
                  <a:t> the movement of the working fluid in the </a:t>
                </a:r>
                <a:r>
                  <a:rPr lang="en-US" sz="1200" kern="1200" dirty="0" err="1">
                    <a:solidFill>
                      <a:schemeClr val="tx1"/>
                    </a:solidFill>
                    <a:effectLst/>
                    <a:latin typeface="+mn-lt"/>
                    <a:ea typeface="+mn-ea"/>
                    <a:cs typeface="+mn-cs"/>
                  </a:rPr>
                  <a:t>meridional</a:t>
                </a:r>
                <a:r>
                  <a:rPr lang="en-US" sz="1200" kern="1200" dirty="0">
                    <a:solidFill>
                      <a:schemeClr val="tx1"/>
                    </a:solidFill>
                    <a:effectLst/>
                    <a:latin typeface="+mn-lt"/>
                    <a:ea typeface="+mn-ea"/>
                    <a:cs typeface="+mn-cs"/>
                  </a:rPr>
                  <a:t> plane is performed from the center to the periphery in a direction close to perpendicular to the axis of rotation.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main advantage of the centrifugal compressor compared to the axial is possibility to obtain larger pressure ratio </a:t>
                </a:r>
                <a:r>
                  <a:rPr lang="en-US" sz="1200" i="0" kern="1200">
                    <a:solidFill>
                      <a:schemeClr val="tx1"/>
                    </a:solidFill>
                    <a:effectLst/>
                    <a:latin typeface="+mn-lt"/>
                    <a:ea typeface="+mn-ea"/>
                    <a:cs typeface="+mn-cs"/>
                  </a:rPr>
                  <a:t>𝜋</a:t>
                </a:r>
                <a:r>
                  <a:rPr lang="ru-RU"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𝑐^∗</a:t>
                </a:r>
                <a:r>
                  <a:rPr lang="en-US" sz="1200" kern="1200" dirty="0">
                    <a:solidFill>
                      <a:schemeClr val="tx1"/>
                    </a:solidFill>
                    <a:effectLst/>
                    <a:latin typeface="+mn-lt"/>
                    <a:ea typeface="+mn-ea"/>
                    <a:cs typeface="+mn-cs"/>
                  </a:rPr>
                  <a:t> in one stage.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Often</a:t>
                </a:r>
                <a:r>
                  <a:rPr lang="en-US" sz="1200" kern="1200" dirty="0">
                    <a:solidFill>
                      <a:schemeClr val="tx1"/>
                    </a:solidFill>
                    <a:effectLst/>
                    <a:latin typeface="+mn-lt"/>
                    <a:ea typeface="+mn-ea"/>
                    <a:cs typeface="+mn-cs"/>
                  </a:rPr>
                  <a:t>, it exceeds the value of 5...6, and it can exceed 12 in advanced aircraft compressors [17].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efficiency of centrifugal compressor stage </a:t>
                </a:r>
                <a:r>
                  <a:rPr lang="ru-RU" sz="1200" i="0" kern="1200">
                    <a:solidFill>
                      <a:schemeClr val="tx1"/>
                    </a:solidFill>
                    <a:effectLst/>
                    <a:latin typeface="+mn-lt"/>
                    <a:ea typeface="+mn-ea"/>
                    <a:cs typeface="+mn-cs"/>
                  </a:rPr>
                  <a:t>𝜂_𝑐^</a:t>
                </a:r>
                <a:r>
                  <a:rPr lang="en-US"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does not exceed the value of 0.85 [1,17], which is considerably less than in the axial.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efficiency values, close to the specified value, are typical for compressors of aircraft GTE with relatively high capacity.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However</a:t>
                </a:r>
                <a:r>
                  <a:rPr lang="en-US" sz="1200" kern="1200" dirty="0">
                    <a:solidFill>
                      <a:schemeClr val="tx1"/>
                    </a:solidFill>
                    <a:effectLst/>
                    <a:latin typeface="+mn-lt"/>
                    <a:ea typeface="+mn-ea"/>
                    <a:cs typeface="+mn-cs"/>
                  </a:rPr>
                  <a:t>, unlike the axial compressors, while reducing the dimension of the compressor in mass flow rates and, as a consequence, reducing the blade height, the reduction of the centrifugal compressor efficiency is not so </a:t>
                </a:r>
                <a:r>
                  <a:rPr lang="en-US" sz="1200" kern="1200" dirty="0" smtClean="0">
                    <a:solidFill>
                      <a:schemeClr val="tx1"/>
                    </a:solidFill>
                    <a:effectLst/>
                    <a:latin typeface="+mn-lt"/>
                    <a:ea typeface="+mn-ea"/>
                    <a:cs typeface="+mn-cs"/>
                  </a:rPr>
                  <a:t>significant.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For </a:t>
                </a:r>
                <a:r>
                  <a:rPr lang="en-US" sz="1200" kern="1200" dirty="0">
                    <a:solidFill>
                      <a:schemeClr val="tx1"/>
                    </a:solidFill>
                    <a:effectLst/>
                    <a:latin typeface="+mn-lt"/>
                    <a:ea typeface="+mn-ea"/>
                    <a:cs typeface="+mn-cs"/>
                  </a:rPr>
                  <a:t>this reason, the centrifugal compressor usually exceeds the axial one in efficiency at low mass flow rates of the working fluid.</a:t>
                </a:r>
                <a:endParaRPr lang="ru-RU" sz="1200" kern="1200" dirty="0">
                  <a:solidFill>
                    <a:schemeClr val="tx1"/>
                  </a:solidFill>
                  <a:effectLst/>
                  <a:latin typeface="+mn-lt"/>
                  <a:ea typeface="+mn-ea"/>
                  <a:cs typeface="+mn-cs"/>
                </a:endParaRPr>
              </a:p>
              <a:p>
                <a:endParaRPr lang="ru-RU" dirty="0"/>
              </a:p>
            </p:txBody>
          </p:sp>
        </mc:Fallback>
      </mc:AlternateContent>
      <p:sp>
        <p:nvSpPr>
          <p:cNvPr id="4" name="Номер слайда 3"/>
          <p:cNvSpPr>
            <a:spLocks noGrp="1"/>
          </p:cNvSpPr>
          <p:nvPr>
            <p:ph type="sldNum" sz="quarter" idx="10"/>
          </p:nvPr>
        </p:nvSpPr>
        <p:spPr/>
        <p:txBody>
          <a:bodyPr/>
          <a:lstStyle/>
          <a:p>
            <a:fld id="{0048289E-2F4B-4BDB-9E3D-307BE649A8BF}" type="slidenum">
              <a:rPr lang="ru-RU" smtClean="0"/>
              <a:pPr/>
              <a:t>31</a:t>
            </a:fld>
            <a:endParaRPr lang="ru-RU"/>
          </a:p>
        </p:txBody>
      </p:sp>
    </p:spTree>
    <p:extLst>
      <p:ext uri="{BB962C8B-B14F-4D97-AF65-F5344CB8AC3E}">
        <p14:creationId xmlns:p14="http://schemas.microsoft.com/office/powerpoint/2010/main" val="2887566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However, gas-dynamic efficiency of axial stages essentially depends on the size of the blade machine.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Axial turbomachines at small mass flow rates of the working fluid (less than </a:t>
            </a:r>
            <a:r>
              <a:rPr lang="en-US" sz="1200" i="1" kern="1200" dirty="0">
                <a:solidFill>
                  <a:schemeClr val="tx1"/>
                </a:solidFill>
                <a:effectLst/>
                <a:latin typeface="+mn-lt"/>
                <a:ea typeface="+mn-ea"/>
                <a:cs typeface="+mn-cs"/>
              </a:rPr>
              <a:t>5 kg/s</a:t>
            </a:r>
            <a:r>
              <a:rPr lang="en-US" sz="1200" kern="1200" dirty="0">
                <a:solidFill>
                  <a:schemeClr val="tx1"/>
                </a:solidFill>
                <a:effectLst/>
                <a:latin typeface="+mn-lt"/>
                <a:ea typeface="+mn-ea"/>
                <a:cs typeface="+mn-cs"/>
              </a:rPr>
              <a:t>) have small blade heights.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leads to an increase in the influence of the processes occurring in the boundary layers and radial clearance on the flow in the blade passages and significant reduction of the efficiency.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Therefore, the efficiency of axial turbomachinery decreases with the decrease of the mass flow rate of the working fluid, and they can be worse than other types of blade machines at mass flow rate less than 5 kg/s.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 important advantage of axial turbomachinery is the easy creation of multistage designs of the successive stages.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Indeed, the flow leaving one stage in axial machines usually falls into the next one without transitional channels and additional flow turns.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is not accompanied by a significant drop in efficiency.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quality allows to get higher total compression and expansion ratio with small losses in axial turbomachinery.</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advantages of centrifugal compressors are also relatively simple structure, fewer parts, more favorable flow characteristics and less sensitive to operating conditions.</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disadvantages of this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type include the complexity of the organization of multistage compression process without substantially reducing the efficiency, increasing the diametric dimensions and weight.</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Indeed, to direct the working fluid from the periphery of the first stage to the inlet of the second stage it is necessary to turn the flow through 90</a:t>
            </a:r>
            <a:r>
              <a:rPr lang="en-US" sz="1200" kern="1200" dirty="0">
                <a:solidFill>
                  <a:schemeClr val="tx1"/>
                </a:solidFill>
                <a:effectLst/>
                <a:latin typeface="+mn-lt"/>
                <a:ea typeface="+mn-ea"/>
                <a:cs typeface="+mn-cs"/>
                <a:sym typeface="Symbol"/>
              </a:rPr>
              <a:t></a:t>
            </a:r>
            <a:r>
              <a:rPr lang="en-US" sz="1200" kern="1200" dirty="0">
                <a:solidFill>
                  <a:schemeClr val="tx1"/>
                </a:solidFill>
                <a:effectLst/>
                <a:latin typeface="+mn-lt"/>
                <a:ea typeface="+mn-ea"/>
                <a:cs typeface="+mn-cs"/>
              </a:rPr>
              <a:t> three times, which will lead to additional losses.</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a:t>
            </a:r>
            <a:r>
              <a:rPr lang="en-US" sz="1200" b="1" i="1" kern="1200" dirty="0">
                <a:solidFill>
                  <a:schemeClr val="tx1"/>
                </a:solidFill>
                <a:effectLst/>
                <a:latin typeface="+mn-lt"/>
                <a:ea typeface="+mn-ea"/>
                <a:cs typeface="+mn-cs"/>
              </a:rPr>
              <a:t>centripetal BM</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movement of the working fluid in the </a:t>
            </a:r>
            <a:r>
              <a:rPr lang="en-US" sz="1200" kern="1200" dirty="0" err="1">
                <a:solidFill>
                  <a:schemeClr val="tx1"/>
                </a:solidFill>
                <a:effectLst/>
                <a:latin typeface="+mn-lt"/>
                <a:ea typeface="+mn-ea"/>
                <a:cs typeface="+mn-cs"/>
              </a:rPr>
              <a:t>meridional</a:t>
            </a:r>
            <a:r>
              <a:rPr lang="en-US" sz="1200" kern="1200" dirty="0">
                <a:solidFill>
                  <a:schemeClr val="tx1"/>
                </a:solidFill>
                <a:effectLst/>
                <a:latin typeface="+mn-lt"/>
                <a:ea typeface="+mn-ea"/>
                <a:cs typeface="+mn-cs"/>
              </a:rPr>
              <a:t> plane is also carried out in a direction close to perpendicular to the rotational axis, but in the direction from the periphery to the center.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Only turbine can be centripetal.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efficiency of centripetal turbine (reaches 0.88) is higher than the efficiency of the centrifugal machine, but does not reach the value of the efficiency of axial turbines.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Due to the movement of the working fluid against the action inertial forces, the centrifugal turbines can obtain greater expansion ratio, or to implement a similar expansion rates at a lower velocities level and thus losses. Centripetal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is similar to centrifugal in terms of technology and the possibility of organizing a multistage process.</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Diagonal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represents an intermediate type between the axial and radial (centrifugal and centripetal).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Their parameters are between the parameters of these types of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0048289E-2F4B-4BDB-9E3D-307BE649A8BF}" type="slidenum">
              <a:rPr lang="ru-RU" smtClean="0"/>
              <a:pPr/>
              <a:t>32</a:t>
            </a:fld>
            <a:endParaRPr lang="ru-RU"/>
          </a:p>
        </p:txBody>
      </p:sp>
    </p:spTree>
    <p:extLst>
      <p:ext uri="{BB962C8B-B14F-4D97-AF65-F5344CB8AC3E}">
        <p14:creationId xmlns:p14="http://schemas.microsoft.com/office/powerpoint/2010/main" val="3242787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By analyzing these data, we should not conclude that a particular type of blade machines is good or bad.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comparison should be made with regard to the conditions in which the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will be operated.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example, the ground GTU and aircraft GTE have a relatively high mass flow rate of the working fluid (measured in tens of kilograms per second) and compression ratio (more than 30).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is obvious that high efficiency at high mass flow rates and the ability to create highly efficient and compact multistage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are important requirements for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of such products, as no one of their type can get the required parameters in a single stage.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Such requirements are best met mainly by axial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some cases, axial-centrifugal multistage compressors that are a combination of axial and centrifugal stages can be used in GTU with low thrust and low mass flow rates of the working fluid to enhance the efficiency of the compressor.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centrifugal stage is always a closing.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is installed instead of multiple axial stages having ultra-small heights of rotor blades, which particularly affects the influence of radial clearances and secondary flows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Such compressors, despite some loss of efficiency (compared with the axial compressor of the same degree of compression) have significantly smaller linear dimensions and weight</a:t>
            </a:r>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33</a:t>
            </a:fld>
            <a:endParaRPr lang="ru-RU"/>
          </a:p>
        </p:txBody>
      </p:sp>
    </p:spTree>
    <p:extLst>
      <p:ext uri="{BB962C8B-B14F-4D97-AF65-F5344CB8AC3E}">
        <p14:creationId xmlns:p14="http://schemas.microsoft.com/office/powerpoint/2010/main" val="2348367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superchargers of ICE are characterized by a small working fluid mass flow (up to 1 kg/s) and a moderate compression/expansion ratio (up to 3 [12], and gasoline engines have no more than 1,8-2).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Furthermore, the ICE turbocharger must have simple construction to reduce the cost of mass production of car engines.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Centripetal and centrifugal machines satisfy these requirements.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They are superior to the axial blade machines in efficiency in the range of considered mass flow and allow to obtain the required degree of compression in one stage (as opposed to axial) </a:t>
            </a:r>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34</a:t>
            </a:fld>
            <a:endParaRPr lang="ru-RU"/>
          </a:p>
        </p:txBody>
      </p:sp>
    </p:spTree>
    <p:extLst>
      <p:ext uri="{BB962C8B-B14F-4D97-AF65-F5344CB8AC3E}">
        <p14:creationId xmlns:p14="http://schemas.microsoft.com/office/powerpoint/2010/main" val="1029263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Gas turbine engine is a heat engine operating according to a closed thermodynamic </a:t>
                </a:r>
                <a:r>
                  <a:rPr lang="en-US" sz="1200" kern="1200" dirty="0" err="1">
                    <a:solidFill>
                      <a:schemeClr val="tx1"/>
                    </a:solidFill>
                    <a:effectLst/>
                    <a:latin typeface="+mn-lt"/>
                    <a:ea typeface="+mn-ea"/>
                    <a:cs typeface="+mn-cs"/>
                  </a:rPr>
                  <a:t>Brayton</a:t>
                </a:r>
                <a:r>
                  <a:rPr lang="en-US" sz="1200" kern="1200" dirty="0">
                    <a:solidFill>
                      <a:schemeClr val="tx1"/>
                    </a:solidFill>
                    <a:effectLst/>
                    <a:latin typeface="+mn-lt"/>
                    <a:ea typeface="+mn-ea"/>
                    <a:cs typeface="+mn-cs"/>
                  </a:rPr>
                  <a:t> cycle, resulting in effective work generation. </a:t>
                </a: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Then it is</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converted into the movement of the aircraft (in the case of GTE, or useful work at the output shaft (in the case of ground GTU</a:t>
                </a: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result of the gas turbine engines operation is the </a:t>
                </a:r>
                <a:r>
                  <a:rPr lang="en-US" sz="1200" i="1" kern="1200" dirty="0">
                    <a:solidFill>
                      <a:schemeClr val="tx1"/>
                    </a:solidFill>
                    <a:effectLst/>
                    <a:latin typeface="+mn-lt"/>
                    <a:ea typeface="+mn-ea"/>
                    <a:cs typeface="+mn-cs"/>
                  </a:rPr>
                  <a:t>thrust (P)</a:t>
                </a:r>
                <a:r>
                  <a:rPr lang="en-US" sz="1200" kern="1200" dirty="0">
                    <a:solidFill>
                      <a:schemeClr val="tx1"/>
                    </a:solidFill>
                    <a:effectLst/>
                    <a:latin typeface="+mn-lt"/>
                    <a:ea typeface="+mn-ea"/>
                    <a:cs typeface="+mn-cs"/>
                  </a:rPr>
                  <a:t> - the force that is applied to the aircraft and eventually makes it move. </a:t>
                </a: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principle of its production, according to the </a:t>
                </a:r>
                <a:r>
                  <a:rPr lang="en-US" sz="1200" kern="1200" dirty="0" err="1">
                    <a:solidFill>
                      <a:schemeClr val="tx1"/>
                    </a:solidFill>
                    <a:effectLst/>
                    <a:latin typeface="+mn-lt"/>
                    <a:ea typeface="+mn-ea"/>
                    <a:cs typeface="+mn-cs"/>
                  </a:rPr>
                  <a:t>Stechkin</a:t>
                </a:r>
                <a:r>
                  <a:rPr lang="en-US" sz="1200" kern="1200" dirty="0">
                    <a:solidFill>
                      <a:schemeClr val="tx1"/>
                    </a:solidFill>
                    <a:effectLst/>
                    <a:latin typeface="+mn-lt"/>
                    <a:ea typeface="+mn-ea"/>
                    <a:cs typeface="+mn-cs"/>
                  </a:rPr>
                  <a:t> formula, is based on dropping the working fluid with high speed in the direction opposite to the motion:</a:t>
                </a: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High speed gas flow is created through the nozzle, which is a narrowing channel (</a:t>
                </a:r>
                <a:r>
                  <a:rPr lang="en-US" sz="1200" kern="1200" dirty="0" err="1">
                    <a:solidFill>
                      <a:schemeClr val="tx1"/>
                    </a:solidFill>
                    <a:effectLst/>
                    <a:latin typeface="+mn-lt"/>
                    <a:ea typeface="+mn-ea"/>
                    <a:cs typeface="+mn-cs"/>
                  </a:rPr>
                  <a:t>confusor</a:t>
                </a:r>
                <a:r>
                  <a:rPr lang="en-US" sz="1200" kern="1200" dirty="0">
                    <a:solidFill>
                      <a:schemeClr val="tx1"/>
                    </a:solidFill>
                    <a:effectLst/>
                    <a:latin typeface="+mn-lt"/>
                    <a:ea typeface="+mn-ea"/>
                    <a:cs typeface="+mn-cs"/>
                  </a:rPr>
                  <a:t>) at subsonic pressure differentials. </a:t>
                </a: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the case of supersonic pressure drops, the nozzle is in the form of a de Laval nozzle.</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accelerate the flow the nozzle must create a pressure difference between its inlet and outlet.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case, the pressure at the inlet to the nozzle must be greater than the outlet pressure. Considering that during the aircraft flight, gas jet exits in the atmosphere, it is necessary to create high pressure at the nozzle inlet for receiving the high-speed flow.</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result of the ground GTU operating (as well as aircraft engines of indirect reaction) is the power and torque at the output shaft, which are then transmitted to the consumer (to drive a generator, gas pumping units (GPU), propeller, etc.). The useful power is generated by turbine in such engines. For its operation, as in the case of the GTE nozzle a pressure differential must be created between the inlet and the outlet.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Thus, the increased pressure at the </a:t>
                </a:r>
                <a:r>
                  <a:rPr lang="ru-RU" sz="1200" kern="1200" dirty="0">
                    <a:solidFill>
                      <a:schemeClr val="tx1"/>
                    </a:solidFill>
                    <a:effectLst/>
                    <a:latin typeface="+mn-lt"/>
                    <a:ea typeface="+mn-ea"/>
                    <a:cs typeface="+mn-cs"/>
                  </a:rPr>
                  <a:t>с</a:t>
                </a:r>
                <a:r>
                  <a:rPr lang="en-US" sz="1200" kern="1200" dirty="0" err="1">
                    <a:solidFill>
                      <a:schemeClr val="tx1"/>
                    </a:solidFill>
                    <a:effectLst/>
                    <a:latin typeface="+mn-lt"/>
                    <a:ea typeface="+mn-ea"/>
                    <a:cs typeface="+mn-cs"/>
                  </a:rPr>
                  <a:t>omponent</a:t>
                </a:r>
                <a:r>
                  <a:rPr lang="en-US" sz="1200" kern="1200" dirty="0">
                    <a:solidFill>
                      <a:schemeClr val="tx1"/>
                    </a:solidFill>
                    <a:effectLst/>
                    <a:latin typeface="+mn-lt"/>
                    <a:ea typeface="+mn-ea"/>
                    <a:cs typeface="+mn-cs"/>
                  </a:rPr>
                  <a:t> inlet, which is key to the functioning of the system (compressor or turbine) must be created for the work, as gas turbine engines, and the ground GTU.</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increased pressure required to operate the engine can be obtained from a compressor. Strictly speaking, any compression device (volumetric, screw compressors etc.) can be used for such purposes. However, bladed compressors compress air continuously rather than by portions. This allows to implement processes in all engine nodes simultaneously rather than sequentially, such as in a piston engine. As a result, it increases the flow rate of the working fluid by several orders and proportionally increases the capacity of the power plant with its small sizes (see table 1.1.3).</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operation of the compressor, the mechanical energy from an external source must be supplied to it necessarily. To drive the compressor any power generator (electric motor, ICE, etc.) can be used, but the gas turbine allows to receive high power at small own size, which is especially important for GTE.</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Obviously, this equation is valid only in one case, when </a:t>
                </a:r>
                <a14:m>
                  <m:oMath xmlns:m="http://schemas.openxmlformats.org/officeDocument/2006/math">
                    <m:sSup>
                      <m:sSupPr>
                        <m:ctrlPr>
                          <a:rPr lang="ru-RU" sz="1200" i="1" kern="1200">
                            <a:solidFill>
                              <a:schemeClr val="tx1"/>
                            </a:solidFill>
                            <a:effectLst/>
                            <a:latin typeface="Cambria Math"/>
                            <a:ea typeface="+mn-ea"/>
                            <a:cs typeface="+mn-cs"/>
                          </a:rPr>
                        </m:ctrlPr>
                      </m:sSupPr>
                      <m:e>
                        <m:sSub>
                          <m:sSubPr>
                            <m:ctrlPr>
                              <a:rPr lang="ru-RU" sz="1200" i="1" kern="1200">
                                <a:solidFill>
                                  <a:schemeClr val="tx1"/>
                                </a:solidFill>
                                <a:effectLst/>
                                <a:latin typeface="Cambria Math"/>
                                <a:ea typeface="+mn-ea"/>
                                <a:cs typeface="+mn-cs"/>
                              </a:rPr>
                            </m:ctrlPr>
                          </m:sSubPr>
                          <m:e>
                            <m:sSup>
                              <m:sSupPr>
                                <m:ctrlPr>
                                  <a:rPr lang="ru-RU" sz="1200" i="1" kern="1200">
                                    <a:solidFill>
                                      <a:schemeClr val="tx1"/>
                                    </a:solidFill>
                                    <a:effectLst/>
                                    <a:latin typeface="Cambria Math"/>
                                    <a:ea typeface="+mn-ea"/>
                                    <a:cs typeface="+mn-cs"/>
                                  </a:rPr>
                                </m:ctrlPr>
                              </m:sSupPr>
                              <m:e>
                                <m:sSub>
                                  <m:sSubPr>
                                    <m:ctrlPr>
                                      <a:rPr lang="ru-RU" sz="1200" i="1" kern="1200">
                                        <a:solidFill>
                                          <a:schemeClr val="tx1"/>
                                        </a:solidFill>
                                        <a:effectLst/>
                                        <a:latin typeface="Cambria Math"/>
                                        <a:ea typeface="+mn-ea"/>
                                        <a:cs typeface="+mn-cs"/>
                                      </a:rPr>
                                    </m:ctrlPr>
                                  </m:sSubPr>
                                  <m:e>
                                    <m:r>
                                      <m:rPr>
                                        <m:sty m:val="p"/>
                                      </m:rPr>
                                      <a:rPr lang="ru-RU" sz="1200" kern="1200">
                                        <a:solidFill>
                                          <a:schemeClr val="tx1"/>
                                        </a:solidFill>
                                        <a:effectLst/>
                                        <a:latin typeface="Cambria Math" panose="02040503050406030204" pitchFamily="18" charset="0"/>
                                        <a:ea typeface="+mn-ea"/>
                                        <a:cs typeface="+mn-cs"/>
                                      </a:rPr>
                                      <m:t>π</m:t>
                                    </m:r>
                                  </m:e>
                                  <m:sub>
                                    <m:r>
                                      <m:rPr>
                                        <m:sty m:val="p"/>
                                      </m:rPr>
                                      <a:rPr lang="en-US" sz="1200" kern="1200">
                                        <a:solidFill>
                                          <a:schemeClr val="tx1"/>
                                        </a:solidFill>
                                        <a:effectLst/>
                                        <a:latin typeface="Cambria Math" panose="02040503050406030204" pitchFamily="18" charset="0"/>
                                        <a:ea typeface="+mn-ea"/>
                                        <a:cs typeface="+mn-cs"/>
                                      </a:rPr>
                                      <m:t>c</m:t>
                                    </m:r>
                                  </m:sub>
                                </m:sSub>
                              </m:e>
                              <m:sup>
                                <m:r>
                                  <a:rPr lang="en-US" sz="1200" i="1" kern="1200">
                                    <a:solidFill>
                                      <a:schemeClr val="tx1"/>
                                    </a:solidFill>
                                    <a:effectLst/>
                                    <a:latin typeface="Cambria Math" panose="02040503050406030204" pitchFamily="18" charset="0"/>
                                    <a:ea typeface="+mn-ea"/>
                                    <a:cs typeface="+mn-cs"/>
                                  </a:rPr>
                                  <m:t>∗</m:t>
                                </m:r>
                              </m:sup>
                            </m:sSup>
                            <m:r>
                              <a:rPr lang="en-US" sz="1200" kern="1200">
                                <a:solidFill>
                                  <a:schemeClr val="tx1"/>
                                </a:solidFill>
                                <a:effectLst/>
                                <a:latin typeface="Cambria Math" panose="02040503050406030204" pitchFamily="18" charset="0"/>
                                <a:ea typeface="+mn-ea"/>
                                <a:cs typeface="+mn-cs"/>
                              </a:rPr>
                              <m:t>=</m:t>
                            </m:r>
                            <m:r>
                              <m:rPr>
                                <m:sty m:val="p"/>
                              </m:rPr>
                              <a:rPr lang="ru-RU" sz="1200" kern="1200">
                                <a:solidFill>
                                  <a:schemeClr val="tx1"/>
                                </a:solidFill>
                                <a:effectLst/>
                                <a:latin typeface="Cambria Math" panose="02040503050406030204" pitchFamily="18" charset="0"/>
                                <a:ea typeface="+mn-ea"/>
                                <a:cs typeface="+mn-cs"/>
                              </a:rPr>
                              <m:t>π</m:t>
                            </m:r>
                          </m:e>
                          <m:sub>
                            <m:r>
                              <a:rPr lang="ru-RU" sz="1200" kern="1200">
                                <a:solidFill>
                                  <a:schemeClr val="tx1"/>
                                </a:solidFill>
                                <a:effectLst/>
                                <a:latin typeface="Cambria Math" panose="02040503050406030204" pitchFamily="18" charset="0"/>
                                <a:ea typeface="+mn-ea"/>
                                <a:cs typeface="+mn-cs"/>
                              </a:rPr>
                              <m:t>т</m:t>
                            </m:r>
                          </m:sub>
                        </m:sSub>
                      </m:e>
                      <m:sup>
                        <m:r>
                          <a:rPr lang="en-US" sz="1200" i="1" kern="1200">
                            <a:solidFill>
                              <a:schemeClr val="tx1"/>
                            </a:solidFill>
                            <a:effectLst/>
                            <a:latin typeface="Cambria Math" panose="02040503050406030204" pitchFamily="18" charset="0"/>
                            <a:ea typeface="+mn-ea"/>
                            <a:cs typeface="+mn-cs"/>
                          </a:rPr>
                          <m:t>∗</m:t>
                        </m:r>
                      </m:sup>
                    </m:sSup>
                  </m:oMath>
                </a14:m>
                <a:r>
                  <a:rPr lang="en-US" sz="1200" kern="1200" dirty="0">
                    <a:solidFill>
                      <a:schemeClr val="tx1"/>
                    </a:solidFill>
                    <a:effectLst/>
                    <a:latin typeface="+mn-lt"/>
                    <a:ea typeface="+mn-ea"/>
                    <a:cs typeface="+mn-cs"/>
                  </a:rPr>
                  <a:t>. That is, in the turbocharger, consisting only of the compressor and turbine, pressure ratio of the compressor </a:t>
                </a:r>
                <a14:m>
                  <m:oMath xmlns:m="http://schemas.openxmlformats.org/officeDocument/2006/math">
                    <m:sSup>
                      <m:sSupPr>
                        <m:ctrlPr>
                          <a:rPr lang="ru-RU" sz="1200" i="1" kern="1200">
                            <a:solidFill>
                              <a:schemeClr val="tx1"/>
                            </a:solidFill>
                            <a:effectLst/>
                            <a:latin typeface="Cambria Math"/>
                            <a:ea typeface="+mn-ea"/>
                            <a:cs typeface="+mn-cs"/>
                          </a:rPr>
                        </m:ctrlPr>
                      </m:sSupPr>
                      <m:e>
                        <m:sSub>
                          <m:sSubPr>
                            <m:ctrlPr>
                              <a:rPr lang="ru-RU" sz="1200" i="1" kern="1200">
                                <a:solidFill>
                                  <a:schemeClr val="tx1"/>
                                </a:solidFill>
                                <a:effectLst/>
                                <a:latin typeface="Cambria Math"/>
                                <a:ea typeface="+mn-ea"/>
                                <a:cs typeface="+mn-cs"/>
                              </a:rPr>
                            </m:ctrlPr>
                          </m:sSubPr>
                          <m:e>
                            <m:r>
                              <m:rPr>
                                <m:sty m:val="p"/>
                              </m:rPr>
                              <a:rPr lang="ru-RU" sz="1200" kern="1200">
                                <a:solidFill>
                                  <a:schemeClr val="tx1"/>
                                </a:solidFill>
                                <a:effectLst/>
                                <a:latin typeface="Cambria Math" panose="02040503050406030204" pitchFamily="18" charset="0"/>
                                <a:ea typeface="+mn-ea"/>
                                <a:cs typeface="+mn-cs"/>
                              </a:rPr>
                              <m:t>π</m:t>
                            </m:r>
                          </m:e>
                          <m:sub>
                            <m:r>
                              <m:rPr>
                                <m:sty m:val="p"/>
                              </m:rPr>
                              <a:rPr lang="en-US" sz="1200" kern="1200">
                                <a:solidFill>
                                  <a:schemeClr val="tx1"/>
                                </a:solidFill>
                                <a:effectLst/>
                                <a:latin typeface="Cambria Math" panose="02040503050406030204" pitchFamily="18" charset="0"/>
                                <a:ea typeface="+mn-ea"/>
                                <a:cs typeface="+mn-cs"/>
                              </a:rPr>
                              <m:t>c</m:t>
                            </m:r>
                          </m:sub>
                        </m:sSub>
                      </m:e>
                      <m:sup>
                        <m:r>
                          <a:rPr lang="en-US" sz="1200" i="1" kern="1200">
                            <a:solidFill>
                              <a:schemeClr val="tx1"/>
                            </a:solidFill>
                            <a:effectLst/>
                            <a:latin typeface="Cambria Math" panose="02040503050406030204" pitchFamily="18" charset="0"/>
                            <a:ea typeface="+mn-ea"/>
                            <a:cs typeface="+mn-cs"/>
                          </a:rPr>
                          <m:t>∗</m:t>
                        </m:r>
                      </m:sup>
                    </m:sSup>
                  </m:oMath>
                </a14:m>
                <a:r>
                  <a:rPr lang="en-US" sz="1200" kern="1200" dirty="0">
                    <a:solidFill>
                      <a:schemeClr val="tx1"/>
                    </a:solidFill>
                    <a:effectLst/>
                    <a:latin typeface="+mn-lt"/>
                    <a:ea typeface="+mn-ea"/>
                    <a:cs typeface="+mn-cs"/>
                  </a:rPr>
                  <a:t> equals to the degree of gas expansion in the turbine </a:t>
                </a:r>
                <a14:m>
                  <m:oMath xmlns:m="http://schemas.openxmlformats.org/officeDocument/2006/math">
                    <m:sSup>
                      <m:sSupPr>
                        <m:ctrlPr>
                          <a:rPr lang="ru-RU" sz="1200" i="1" kern="1200">
                            <a:solidFill>
                              <a:schemeClr val="tx1"/>
                            </a:solidFill>
                            <a:effectLst/>
                            <a:latin typeface="Cambria Math"/>
                            <a:ea typeface="+mn-ea"/>
                            <a:cs typeface="+mn-cs"/>
                          </a:rPr>
                        </m:ctrlPr>
                      </m:sSupPr>
                      <m:e>
                        <m:sSub>
                          <m:sSubPr>
                            <m:ctrlPr>
                              <a:rPr lang="ru-RU" sz="1200" i="1" kern="1200">
                                <a:solidFill>
                                  <a:schemeClr val="tx1"/>
                                </a:solidFill>
                                <a:effectLst/>
                                <a:latin typeface="Cambria Math"/>
                                <a:ea typeface="+mn-ea"/>
                                <a:cs typeface="+mn-cs"/>
                              </a:rPr>
                            </m:ctrlPr>
                          </m:sSubPr>
                          <m:e>
                            <m:r>
                              <m:rPr>
                                <m:sty m:val="p"/>
                              </m:rPr>
                              <a:rPr lang="ru-RU" sz="1200" kern="1200">
                                <a:solidFill>
                                  <a:schemeClr val="tx1"/>
                                </a:solidFill>
                                <a:effectLst/>
                                <a:latin typeface="Cambria Math" panose="02040503050406030204" pitchFamily="18" charset="0"/>
                                <a:ea typeface="+mn-ea"/>
                                <a:cs typeface="+mn-cs"/>
                              </a:rPr>
                              <m:t>π</m:t>
                            </m:r>
                          </m:e>
                          <m:sub>
                            <m:r>
                              <a:rPr lang="ru-RU" sz="1200" kern="1200">
                                <a:solidFill>
                                  <a:schemeClr val="tx1"/>
                                </a:solidFill>
                                <a:effectLst/>
                                <a:latin typeface="Cambria Math" panose="02040503050406030204" pitchFamily="18" charset="0"/>
                                <a:ea typeface="+mn-ea"/>
                                <a:cs typeface="+mn-cs"/>
                              </a:rPr>
                              <m:t>т</m:t>
                            </m:r>
                          </m:sub>
                        </m:sSub>
                      </m:e>
                      <m:sup>
                        <m:r>
                          <a:rPr lang="en-US" sz="1200" i="1" kern="1200">
                            <a:solidFill>
                              <a:schemeClr val="tx1"/>
                            </a:solidFill>
                            <a:effectLst/>
                            <a:latin typeface="Cambria Math" panose="02040503050406030204" pitchFamily="18" charset="0"/>
                            <a:ea typeface="+mn-ea"/>
                            <a:cs typeface="+mn-cs"/>
                          </a:rPr>
                          <m:t>∗</m:t>
                        </m:r>
                      </m:sup>
                    </m:sSup>
                  </m:oMath>
                </a14:m>
                <a:r>
                  <a:rPr lang="en-US" sz="1200" kern="1200" dirty="0">
                    <a:solidFill>
                      <a:schemeClr val="tx1"/>
                    </a:solidFill>
                    <a:effectLst/>
                    <a:latin typeface="+mn-lt"/>
                    <a:ea typeface="+mn-ea"/>
                    <a:cs typeface="+mn-cs"/>
                  </a:rPr>
                  <a:t> and the outlet turbine pressure equals to the pressure at the system entrance. Thus, the device consisting only of the compressor and the turbine does not create high pressure at the outlet.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can be confirmed by analyzing the p-v diagram of the working process of the engine (with the described assumptions </a:t>
                </a:r>
                <a:r>
                  <a:rPr lang="en-US" sz="1200" i="1" kern="1200" dirty="0" err="1">
                    <a:solidFill>
                      <a:schemeClr val="tx1"/>
                    </a:solidFill>
                    <a:effectLst/>
                    <a:latin typeface="+mn-lt"/>
                    <a:ea typeface="+mn-ea"/>
                    <a:cs typeface="+mn-cs"/>
                  </a:rPr>
                  <a:t>G</a:t>
                </a:r>
                <a:r>
                  <a:rPr lang="en-US" sz="1200" i="1" kern="1200" baseline="-25000" dirty="0" err="1">
                    <a:solidFill>
                      <a:schemeClr val="tx1"/>
                    </a:solidFill>
                    <a:effectLst/>
                    <a:latin typeface="+mn-lt"/>
                    <a:ea typeface="+mn-ea"/>
                    <a:cs typeface="+mn-cs"/>
                  </a:rPr>
                  <a:t>air</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const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Lr</a:t>
                </a:r>
                <a:r>
                  <a:rPr lang="en-US" sz="1200" i="1"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sym typeface="Symbol"/>
                  </a:rPr>
                  <a:t></a:t>
                </a:r>
                <a:r>
                  <a:rPr lang="en-US" sz="1200" i="1" kern="1200" dirty="0">
                    <a:solidFill>
                      <a:schemeClr val="tx1"/>
                    </a:solidFill>
                    <a:effectLst/>
                    <a:latin typeface="+mn-lt"/>
                    <a:ea typeface="+mn-ea"/>
                    <a:cs typeface="+mn-cs"/>
                  </a:rPr>
                  <a:t>0)</a:t>
                </a:r>
                <a:r>
                  <a:rPr lang="en-US" sz="1200" kern="1200" dirty="0">
                    <a:solidFill>
                      <a:schemeClr val="tx1"/>
                    </a:solidFill>
                    <a:effectLst/>
                    <a:latin typeface="+mn-lt"/>
                    <a:ea typeface="+mn-ea"/>
                    <a:cs typeface="+mn-cs"/>
                  </a:rPr>
                  <a:t>. For such engine, the </a:t>
                </a:r>
                <a:r>
                  <a:rPr lang="en-US" sz="1200" kern="1200" dirty="0" err="1">
                    <a:solidFill>
                      <a:schemeClr val="tx1"/>
                    </a:solidFill>
                    <a:effectLst/>
                    <a:latin typeface="+mn-lt"/>
                    <a:ea typeface="+mn-ea"/>
                    <a:cs typeface="+mn-cs"/>
                  </a:rPr>
                  <a:t>Brayton</a:t>
                </a:r>
                <a:r>
                  <a:rPr lang="en-US" sz="1200" kern="1200" dirty="0">
                    <a:solidFill>
                      <a:schemeClr val="tx1"/>
                    </a:solidFill>
                    <a:effectLst/>
                    <a:latin typeface="+mn-lt"/>
                    <a:ea typeface="+mn-ea"/>
                    <a:cs typeface="+mn-cs"/>
                  </a:rPr>
                  <a:t> cycle degenerates into a line, and its useful work will tend to zero.</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normal operation of the turbocharger turbine inlet gas is </a:t>
                </a:r>
                <a:r>
                  <a:rPr lang="en-US" sz="1200" b="1" kern="1200" dirty="0">
                    <a:solidFill>
                      <a:schemeClr val="tx1"/>
                    </a:solidFill>
                    <a:effectLst/>
                    <a:latin typeface="+mn-lt"/>
                    <a:ea typeface="+mn-ea"/>
                    <a:cs typeface="+mn-cs"/>
                  </a:rPr>
                  <a:t>preheated</a:t>
                </a:r>
                <a:r>
                  <a:rPr lang="en-US" sz="1200" kern="1200" dirty="0">
                    <a:solidFill>
                      <a:schemeClr val="tx1"/>
                    </a:solidFill>
                    <a:effectLst/>
                    <a:latin typeface="+mn-lt"/>
                    <a:ea typeface="+mn-ea"/>
                    <a:cs typeface="+mn-cs"/>
                  </a:rPr>
                  <a:t> using the combustion chamber. This allows us to increase the efficiency of gas and reach the work required to drive the compressor with a lower degree of expansion </a:t>
                </a:r>
                <a14:m>
                  <m:oMath xmlns:m="http://schemas.openxmlformats.org/officeDocument/2006/math">
                    <m:sSup>
                      <m:sSupPr>
                        <m:ctrlPr>
                          <a:rPr lang="ru-RU" sz="1200" i="1" kern="1200">
                            <a:solidFill>
                              <a:schemeClr val="tx1"/>
                            </a:solidFill>
                            <a:effectLst/>
                            <a:latin typeface="Cambria Math"/>
                            <a:ea typeface="+mn-ea"/>
                            <a:cs typeface="+mn-cs"/>
                          </a:rPr>
                        </m:ctrlPr>
                      </m:sSupPr>
                      <m:e>
                        <m:sSub>
                          <m:sSubPr>
                            <m:ctrlPr>
                              <a:rPr lang="ru-RU" sz="1200" i="1" kern="1200">
                                <a:solidFill>
                                  <a:schemeClr val="tx1"/>
                                </a:solidFill>
                                <a:effectLst/>
                                <a:latin typeface="Cambria Math"/>
                                <a:ea typeface="+mn-ea"/>
                                <a:cs typeface="+mn-cs"/>
                              </a:rPr>
                            </m:ctrlPr>
                          </m:sSubPr>
                          <m:e>
                            <m:r>
                              <m:rPr>
                                <m:sty m:val="p"/>
                              </m:rPr>
                              <a:rPr lang="ru-RU" sz="1200" kern="1200">
                                <a:solidFill>
                                  <a:schemeClr val="tx1"/>
                                </a:solidFill>
                                <a:effectLst/>
                                <a:latin typeface="Cambria Math" panose="02040503050406030204" pitchFamily="18" charset="0"/>
                                <a:ea typeface="+mn-ea"/>
                                <a:cs typeface="+mn-cs"/>
                              </a:rPr>
                              <m:t>π</m:t>
                            </m:r>
                          </m:e>
                          <m:sub>
                            <m:r>
                              <a:rPr lang="ru-RU" sz="1200" kern="1200">
                                <a:solidFill>
                                  <a:schemeClr val="tx1"/>
                                </a:solidFill>
                                <a:effectLst/>
                                <a:latin typeface="Cambria Math" panose="02040503050406030204" pitchFamily="18" charset="0"/>
                                <a:ea typeface="+mn-ea"/>
                                <a:cs typeface="+mn-cs"/>
                              </a:rPr>
                              <m:t>т</m:t>
                            </m:r>
                          </m:sub>
                        </m:sSub>
                      </m:e>
                      <m:sup>
                        <m:r>
                          <a:rPr lang="en-US" sz="1200" i="1" kern="1200">
                            <a:solidFill>
                              <a:schemeClr val="tx1"/>
                            </a:solidFill>
                            <a:effectLst/>
                            <a:latin typeface="Cambria Math" panose="02040503050406030204" pitchFamily="18" charset="0"/>
                            <a:ea typeface="+mn-ea"/>
                            <a:cs typeface="+mn-cs"/>
                          </a:rPr>
                          <m:t>∗</m:t>
                        </m:r>
                      </m:sup>
                    </m:sSup>
                  </m:oMath>
                </a14:m>
                <a:r>
                  <a:rPr lang="en-US" sz="1200" kern="1200" dirty="0">
                    <a:solidFill>
                      <a:schemeClr val="tx1"/>
                    </a:solidFill>
                    <a:effectLst/>
                    <a:latin typeface="+mn-lt"/>
                    <a:ea typeface="+mn-ea"/>
                    <a:cs typeface="+mn-cs"/>
                  </a:rPr>
                  <a:t> (as can be seen from the equation of specific ideal turbine work (*)). As a result, a considerable residual pressure remains at the outlet of turbine, which can be used to obtain high-speed jet in the nozzle or for the operation of drive turbine in ground GTU.</a:t>
                </a:r>
                <a:endParaRPr lang="ru-RU"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p:txBody>
          </p:sp>
        </mc:Choice>
        <mc:Fallback xmlns="">
          <p:sp>
            <p:nvSpPr>
              <p:cNvPr id="3" name="Заметки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Gas turbine engine is a heat engine operating according to a closed thermodynamic </a:t>
                </a:r>
                <a:r>
                  <a:rPr lang="en-US" sz="1200" kern="1200" dirty="0" err="1" smtClean="0">
                    <a:solidFill>
                      <a:schemeClr val="tx1"/>
                    </a:solidFill>
                    <a:effectLst/>
                    <a:latin typeface="+mn-lt"/>
                    <a:ea typeface="+mn-ea"/>
                    <a:cs typeface="+mn-cs"/>
                  </a:rPr>
                  <a:t>Brayton</a:t>
                </a:r>
                <a:r>
                  <a:rPr lang="en-US" sz="1200" kern="1200" dirty="0" smtClean="0">
                    <a:solidFill>
                      <a:schemeClr val="tx1"/>
                    </a:solidFill>
                    <a:effectLst/>
                    <a:latin typeface="+mn-lt"/>
                    <a:ea typeface="+mn-ea"/>
                    <a:cs typeface="+mn-cs"/>
                  </a:rPr>
                  <a:t> cycle, resulting in effective work generation. </a:t>
                </a:r>
                <a:endParaRPr lang="ru-RU"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Then it is</a:t>
                </a:r>
                <a:endParaRPr lang="ru-RU"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 converted into the movement of the aircraft (in the case of GTE, or useful work at the output shaft (in the case of ground GTU</a:t>
                </a:r>
                <a:endParaRPr lang="ru-RU"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result of the gas turbine engines operation is the </a:t>
                </a:r>
                <a:r>
                  <a:rPr lang="en-US" sz="1200" i="1" kern="1200" dirty="0" smtClean="0">
                    <a:solidFill>
                      <a:schemeClr val="tx1"/>
                    </a:solidFill>
                    <a:effectLst/>
                    <a:latin typeface="+mn-lt"/>
                    <a:ea typeface="+mn-ea"/>
                    <a:cs typeface="+mn-cs"/>
                  </a:rPr>
                  <a:t>thrust (P)</a:t>
                </a:r>
                <a:r>
                  <a:rPr lang="en-US" sz="1200" kern="1200" dirty="0" smtClean="0">
                    <a:solidFill>
                      <a:schemeClr val="tx1"/>
                    </a:solidFill>
                    <a:effectLst/>
                    <a:latin typeface="+mn-lt"/>
                    <a:ea typeface="+mn-ea"/>
                    <a:cs typeface="+mn-cs"/>
                  </a:rPr>
                  <a:t> - the force that is applied to the aircraft and eventually makes it move. </a:t>
                </a:r>
                <a:endParaRPr lang="ru-RU"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principle of its production, according to the </a:t>
                </a:r>
                <a:r>
                  <a:rPr lang="en-US" sz="1200" kern="1200" dirty="0" err="1" smtClean="0">
                    <a:solidFill>
                      <a:schemeClr val="tx1"/>
                    </a:solidFill>
                    <a:effectLst/>
                    <a:latin typeface="+mn-lt"/>
                    <a:ea typeface="+mn-ea"/>
                    <a:cs typeface="+mn-cs"/>
                  </a:rPr>
                  <a:t>Stechkin</a:t>
                </a:r>
                <a:r>
                  <a:rPr lang="en-US" sz="1200" kern="1200" dirty="0" smtClean="0">
                    <a:solidFill>
                      <a:schemeClr val="tx1"/>
                    </a:solidFill>
                    <a:effectLst/>
                    <a:latin typeface="+mn-lt"/>
                    <a:ea typeface="+mn-ea"/>
                    <a:cs typeface="+mn-cs"/>
                  </a:rPr>
                  <a:t> formula, is based on dropping the working fluid with high speed in the direction opposite to the motion:</a:t>
                </a:r>
                <a:endParaRPr lang="ru-RU"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High speed gas flow is created through the nozzle, which is a narrowing channel (</a:t>
                </a:r>
                <a:r>
                  <a:rPr lang="en-US" sz="1200" kern="1200" dirty="0" err="1" smtClean="0">
                    <a:solidFill>
                      <a:schemeClr val="tx1"/>
                    </a:solidFill>
                    <a:effectLst/>
                    <a:latin typeface="+mn-lt"/>
                    <a:ea typeface="+mn-ea"/>
                    <a:cs typeface="+mn-cs"/>
                  </a:rPr>
                  <a:t>confusor</a:t>
                </a:r>
                <a:r>
                  <a:rPr lang="en-US" sz="1200" kern="1200" dirty="0" smtClean="0">
                    <a:solidFill>
                      <a:schemeClr val="tx1"/>
                    </a:solidFill>
                    <a:effectLst/>
                    <a:latin typeface="+mn-lt"/>
                    <a:ea typeface="+mn-ea"/>
                    <a:cs typeface="+mn-cs"/>
                  </a:rPr>
                  <a:t>) at subsonic pressure differentials. </a:t>
                </a:r>
                <a:endParaRPr lang="ru-RU"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In the case of supersonic pressure drops, the nozzle is in the form of a de Laval nozzle.</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accelerate the flow the nozzle must create a pressure difference between its inlet and outlet.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case, the pressure at the inlet to the nozzle must be greater than the outlet pressure. Considering that during the aircraft flight, gas jet exits in the atmosphere, it is necessary to create high pressure at the nozzle inlet for receiving the high-speed flow.</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result of the ground GTU operating (as well as aircraft engines of indirect reaction) is the power and torque at the output shaft, which are then transmitted to the consumer (to drive a generator, gas pumping units (GPU), propeller, etc.). The useful power is generated by turbine in such engines. For its operation, as in the case of the GTE nozzle a pressure differential must be created between the inlet and the outlet.</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Thus, the increased pressure at the </a:t>
                </a:r>
                <a:r>
                  <a:rPr lang="ru-RU" sz="1200" kern="1200" dirty="0" smtClean="0">
                    <a:solidFill>
                      <a:schemeClr val="tx1"/>
                    </a:solidFill>
                    <a:effectLst/>
                    <a:latin typeface="+mn-lt"/>
                    <a:ea typeface="+mn-ea"/>
                    <a:cs typeface="+mn-cs"/>
                  </a:rPr>
                  <a:t>с</a:t>
                </a:r>
                <a:r>
                  <a:rPr lang="en-US" sz="1200" kern="1200" dirty="0" err="1" smtClean="0">
                    <a:solidFill>
                      <a:schemeClr val="tx1"/>
                    </a:solidFill>
                    <a:effectLst/>
                    <a:latin typeface="+mn-lt"/>
                    <a:ea typeface="+mn-ea"/>
                    <a:cs typeface="+mn-cs"/>
                  </a:rPr>
                  <a:t>omponent</a:t>
                </a:r>
                <a:r>
                  <a:rPr lang="en-US" sz="1200" kern="1200" dirty="0" smtClean="0">
                    <a:solidFill>
                      <a:schemeClr val="tx1"/>
                    </a:solidFill>
                    <a:effectLst/>
                    <a:latin typeface="+mn-lt"/>
                    <a:ea typeface="+mn-ea"/>
                    <a:cs typeface="+mn-cs"/>
                  </a:rPr>
                  <a:t> inlet, which is key to the functioning of the system (compressor or turbine) must be created for the work, as gas turbine engines, and the ground GTU.</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increased pressure required to operate the engine can be obtained from a compressor. Strictly speaking, any compression device (volumetric, screw compressors etc.) can be used for such purposes. However, bladed compressors compress air continuously rather than by portions. This allows to implement processes in all engine nodes simultaneously rather than sequentially, such as in a piston engine. As a result, it increases the flow rate of the working fluid by several orders and proportionally increases the capacity of the power plant with its small sizes (see table 1.1.3).</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the operation of the compressor, the mechanical energy from an external source must be supplied to it necessarily. To drive the compressor any power generator (electric motor, ICE, etc.) can be used, but the gas turbine allows to receive high power at small own size, which is especially important for GTE.</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Obviously, this equation is valid only in one case, when </a:t>
                </a:r>
                <a:r>
                  <a:rPr lang="ru-RU" sz="1200" i="0" kern="1200">
                    <a:solidFill>
                      <a:schemeClr val="tx1"/>
                    </a:solidFill>
                    <a:effectLst/>
                    <a:latin typeface="+mn-lt"/>
                    <a:ea typeface="+mn-ea"/>
                    <a:cs typeface="+mn-cs"/>
                  </a:rPr>
                  <a:t>〖〖〖π_</a:t>
                </a:r>
                <a:r>
                  <a:rPr lang="en-US" sz="1200" i="0" kern="1200">
                    <a:solidFill>
                      <a:schemeClr val="tx1"/>
                    </a:solidFill>
                    <a:effectLst/>
                    <a:latin typeface="+mn-lt"/>
                    <a:ea typeface="+mn-ea"/>
                    <a:cs typeface="+mn-cs"/>
                  </a:rPr>
                  <a:t>c</a:t>
                </a:r>
                <a:r>
                  <a:rPr lang="ru-RU"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ru-RU" sz="1200" i="0" kern="1200">
                    <a:solidFill>
                      <a:schemeClr val="tx1"/>
                    </a:solidFill>
                    <a:effectLst/>
                    <a:latin typeface="+mn-lt"/>
                    <a:ea typeface="+mn-ea"/>
                    <a:cs typeface="+mn-cs"/>
                  </a:rPr>
                  <a:t>π〗_т〗^</a:t>
                </a:r>
                <a:r>
                  <a:rPr lang="en-US"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That is, in the turbocharger, consisting only of the compressor and turbine, pressure ratio of the compressor </a:t>
                </a:r>
                <a:r>
                  <a:rPr lang="ru-RU" sz="1200" i="0" kern="1200">
                    <a:solidFill>
                      <a:schemeClr val="tx1"/>
                    </a:solidFill>
                    <a:effectLst/>
                    <a:latin typeface="+mn-lt"/>
                    <a:ea typeface="+mn-ea"/>
                    <a:cs typeface="+mn-cs"/>
                  </a:rPr>
                  <a:t>〖π_</a:t>
                </a:r>
                <a:r>
                  <a:rPr lang="en-US" sz="1200" i="0" kern="1200">
                    <a:solidFill>
                      <a:schemeClr val="tx1"/>
                    </a:solidFill>
                    <a:effectLst/>
                    <a:latin typeface="+mn-lt"/>
                    <a:ea typeface="+mn-ea"/>
                    <a:cs typeface="+mn-cs"/>
                  </a:rPr>
                  <a:t>c</a:t>
                </a:r>
                <a:r>
                  <a:rPr lang="ru-RU"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equals to the degree of gas expansion in the turbine </a:t>
                </a:r>
                <a:r>
                  <a:rPr lang="ru-RU" sz="1200" i="0" kern="1200">
                    <a:solidFill>
                      <a:schemeClr val="tx1"/>
                    </a:solidFill>
                    <a:effectLst/>
                    <a:latin typeface="+mn-lt"/>
                    <a:ea typeface="+mn-ea"/>
                    <a:cs typeface="+mn-cs"/>
                  </a:rPr>
                  <a:t>〖π_т〗^</a:t>
                </a:r>
                <a:r>
                  <a:rPr lang="en-US"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and the outlet turbine pressure equals to the pressure at the system entrance. Thus, the device consisting only of the compressor and the turbine does not create high pressure at the outlet.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can be confirmed by analyzing the p-v diagram of the working process of the engine (with the described assumptions </a:t>
                </a:r>
                <a:r>
                  <a:rPr lang="en-US" sz="1200" i="1" kern="1200" dirty="0" err="1">
                    <a:solidFill>
                      <a:schemeClr val="tx1"/>
                    </a:solidFill>
                    <a:effectLst/>
                    <a:latin typeface="+mn-lt"/>
                    <a:ea typeface="+mn-ea"/>
                    <a:cs typeface="+mn-cs"/>
                  </a:rPr>
                  <a:t>G</a:t>
                </a:r>
                <a:r>
                  <a:rPr lang="en-US" sz="1200" i="1" kern="1200" baseline="-25000" dirty="0" err="1">
                    <a:solidFill>
                      <a:schemeClr val="tx1"/>
                    </a:solidFill>
                    <a:effectLst/>
                    <a:latin typeface="+mn-lt"/>
                    <a:ea typeface="+mn-ea"/>
                    <a:cs typeface="+mn-cs"/>
                  </a:rPr>
                  <a:t>air</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const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Lr</a:t>
                </a:r>
                <a:r>
                  <a:rPr lang="en-US" sz="1200" i="1"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sym typeface="Symbol"/>
                  </a:rPr>
                  <a:t></a:t>
                </a:r>
                <a:r>
                  <a:rPr lang="en-US" sz="1200" i="1" kern="1200" dirty="0">
                    <a:solidFill>
                      <a:schemeClr val="tx1"/>
                    </a:solidFill>
                    <a:effectLst/>
                    <a:latin typeface="+mn-lt"/>
                    <a:ea typeface="+mn-ea"/>
                    <a:cs typeface="+mn-cs"/>
                  </a:rPr>
                  <a:t>0)</a:t>
                </a:r>
                <a:r>
                  <a:rPr lang="en-US" sz="1200" kern="1200" dirty="0">
                    <a:solidFill>
                      <a:schemeClr val="tx1"/>
                    </a:solidFill>
                    <a:effectLst/>
                    <a:latin typeface="+mn-lt"/>
                    <a:ea typeface="+mn-ea"/>
                    <a:cs typeface="+mn-cs"/>
                  </a:rPr>
                  <a:t>. For such engine, the </a:t>
                </a:r>
                <a:r>
                  <a:rPr lang="en-US" sz="1200" kern="1200" dirty="0" err="1">
                    <a:solidFill>
                      <a:schemeClr val="tx1"/>
                    </a:solidFill>
                    <a:effectLst/>
                    <a:latin typeface="+mn-lt"/>
                    <a:ea typeface="+mn-ea"/>
                    <a:cs typeface="+mn-cs"/>
                  </a:rPr>
                  <a:t>Brayton</a:t>
                </a:r>
                <a:r>
                  <a:rPr lang="en-US" sz="1200" kern="1200" dirty="0">
                    <a:solidFill>
                      <a:schemeClr val="tx1"/>
                    </a:solidFill>
                    <a:effectLst/>
                    <a:latin typeface="+mn-lt"/>
                    <a:ea typeface="+mn-ea"/>
                    <a:cs typeface="+mn-cs"/>
                  </a:rPr>
                  <a:t> cycle degenerates into a line, and its useful work will tend to zero.</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normal operation of the turbocharger turbine inlet gas is preheated using the combustion chamber. This allows us to increase the efficiency of gas and reach the work required to drive the compressor with a lower degree of expansion </a:t>
                </a:r>
                <a:r>
                  <a:rPr lang="ru-RU" sz="1200" i="0" kern="1200">
                    <a:solidFill>
                      <a:schemeClr val="tx1"/>
                    </a:solidFill>
                    <a:effectLst/>
                    <a:latin typeface="+mn-lt"/>
                    <a:ea typeface="+mn-ea"/>
                    <a:cs typeface="+mn-cs"/>
                  </a:rPr>
                  <a:t>〖π_т〗^</a:t>
                </a:r>
                <a:r>
                  <a:rPr lang="en-US"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(as can be seen from the equation of specific ideal turbine work (*)). As a result, a considerable residual pressure remains at the outlet of turbine, which can be used to obtain high-speed jet in the nozzle or for the operation of drive turbine in ground GTU.</a:t>
                </a:r>
                <a:endParaRPr lang="ru-RU" sz="1200" kern="1200" dirty="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p:txBody>
          </p:sp>
        </mc:Fallback>
      </mc:AlternateContent>
      <p:sp>
        <p:nvSpPr>
          <p:cNvPr id="4" name="Номер слайда 3"/>
          <p:cNvSpPr>
            <a:spLocks noGrp="1"/>
          </p:cNvSpPr>
          <p:nvPr>
            <p:ph type="sldNum" sz="quarter" idx="10"/>
          </p:nvPr>
        </p:nvSpPr>
        <p:spPr/>
        <p:txBody>
          <a:bodyPr/>
          <a:lstStyle/>
          <a:p>
            <a:fld id="{0048289E-2F4B-4BDB-9E3D-307BE649A8BF}" type="slidenum">
              <a:rPr lang="ru-RU" smtClean="0"/>
              <a:pPr/>
              <a:t>35</a:t>
            </a:fld>
            <a:endParaRPr lang="ru-RU"/>
          </a:p>
        </p:txBody>
      </p:sp>
    </p:spTree>
    <p:extLst>
      <p:ext uri="{BB962C8B-B14F-4D97-AF65-F5344CB8AC3E}">
        <p14:creationId xmlns:p14="http://schemas.microsoft.com/office/powerpoint/2010/main" val="2808534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Analyzing the above, we can finally create a scheme of GTE (GTU).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consists of the following components:</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Input device</a:t>
                </a:r>
                <a:r>
                  <a:rPr lang="en-US" sz="1200" kern="1200" dirty="0">
                    <a:solidFill>
                      <a:schemeClr val="tx1"/>
                    </a:solidFill>
                    <a:effectLst/>
                    <a:latin typeface="+mn-lt"/>
                    <a:ea typeface="+mn-ea"/>
                    <a:cs typeface="+mn-cs"/>
                  </a:rPr>
                  <a:t> in the form of a subsonic or supersonic diffuser intended for pre-compression of the working fluid entering the engine and its direction to the compressor.</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Compressor</a:t>
                </a:r>
                <a:r>
                  <a:rPr lang="en-US" sz="1200" kern="1200" dirty="0">
                    <a:solidFill>
                      <a:schemeClr val="tx1"/>
                    </a:solidFill>
                    <a:effectLst/>
                    <a:latin typeface="+mn-lt"/>
                    <a:ea typeface="+mn-ea"/>
                    <a:cs typeface="+mn-cs"/>
                  </a:rPr>
                  <a:t> is designed to continuously compress the incoming working fluid to the required level of pressure ratio</a:t>
                </a:r>
                <a14:m>
                  <m:oMath xmlns:m="http://schemas.openxmlformats.org/officeDocument/2006/math">
                    <m:sSup>
                      <m:sSupPr>
                        <m:ctrlPr>
                          <a:rPr lang="ru-RU" sz="1200" i="1" kern="1200">
                            <a:solidFill>
                              <a:schemeClr val="tx1"/>
                            </a:solidFill>
                            <a:effectLst/>
                            <a:latin typeface="Cambria Math"/>
                            <a:ea typeface="+mn-ea"/>
                            <a:cs typeface="+mn-cs"/>
                          </a:rPr>
                        </m:ctrlPr>
                      </m:sSupPr>
                      <m:e>
                        <m:sSub>
                          <m:sSubPr>
                            <m:ctrlPr>
                              <a:rPr lang="ru-RU" sz="1200" i="1" kern="1200">
                                <a:solidFill>
                                  <a:schemeClr val="tx1"/>
                                </a:solidFill>
                                <a:effectLst/>
                                <a:latin typeface="Cambria Math"/>
                                <a:ea typeface="+mn-ea"/>
                                <a:cs typeface="+mn-cs"/>
                              </a:rPr>
                            </m:ctrlPr>
                          </m:sSubPr>
                          <m:e>
                            <m:r>
                              <a:rPr lang="ru-RU" sz="1200" i="1" kern="1200">
                                <a:solidFill>
                                  <a:schemeClr val="tx1"/>
                                </a:solidFill>
                                <a:effectLst/>
                                <a:latin typeface="Cambria Math" panose="02040503050406030204" pitchFamily="18" charset="0"/>
                                <a:ea typeface="+mn-ea"/>
                                <a:cs typeface="+mn-cs"/>
                              </a:rPr>
                              <m:t> </m:t>
                            </m:r>
                            <m:r>
                              <a:rPr lang="ru-RU" sz="1200" i="1" kern="1200">
                                <a:solidFill>
                                  <a:schemeClr val="tx1"/>
                                </a:solidFill>
                                <a:effectLst/>
                                <a:latin typeface="Cambria Math" panose="02040503050406030204" pitchFamily="18" charset="0"/>
                                <a:ea typeface="+mn-ea"/>
                                <a:cs typeface="+mn-cs"/>
                              </a:rPr>
                              <m:t>𝜋</m:t>
                            </m:r>
                          </m:e>
                          <m:sub>
                            <m:r>
                              <m:rPr>
                                <m:sty m:val="p"/>
                              </m:rPr>
                              <a:rPr lang="en-US" sz="1200" kern="1200">
                                <a:solidFill>
                                  <a:schemeClr val="tx1"/>
                                </a:solidFill>
                                <a:effectLst/>
                                <a:latin typeface="Cambria Math" panose="02040503050406030204" pitchFamily="18" charset="0"/>
                                <a:ea typeface="+mn-ea"/>
                                <a:cs typeface="+mn-cs"/>
                              </a:rPr>
                              <m:t>c</m:t>
                            </m:r>
                          </m:sub>
                        </m:sSub>
                      </m:e>
                      <m:sup>
                        <m:r>
                          <a:rPr lang="en-US" sz="1200" i="1" kern="1200">
                            <a:solidFill>
                              <a:schemeClr val="tx1"/>
                            </a:solidFill>
                            <a:effectLst/>
                            <a:latin typeface="Cambria Math" panose="02040503050406030204" pitchFamily="18" charset="0"/>
                            <a:ea typeface="+mn-ea"/>
                            <a:cs typeface="+mn-cs"/>
                          </a:rPr>
                          <m:t>∗</m:t>
                        </m:r>
                      </m:sup>
                    </m:sSup>
                  </m:oMath>
                </a14:m>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 carry out the compression, mechanical work </a:t>
                </a:r>
                <a14:m>
                  <m:oMath xmlns:m="http://schemas.openxmlformats.org/officeDocument/2006/math">
                    <m:sSub>
                      <m:sSubPr>
                        <m:ctrlPr>
                          <a:rPr lang="ru-RU" sz="1200" i="1" kern="1200">
                            <a:solidFill>
                              <a:schemeClr val="tx1"/>
                            </a:solidFill>
                            <a:effectLst/>
                            <a:latin typeface="Cambria Math"/>
                            <a:ea typeface="+mn-ea"/>
                            <a:cs typeface="+mn-cs"/>
                          </a:rPr>
                        </m:ctrlPr>
                      </m:sSubPr>
                      <m:e>
                        <m:r>
                          <a:rPr lang="ru-RU" sz="1200" i="1" kern="1200">
                            <a:solidFill>
                              <a:schemeClr val="tx1"/>
                            </a:solidFill>
                            <a:effectLst/>
                            <a:latin typeface="Cambria Math" panose="02040503050406030204" pitchFamily="18" charset="0"/>
                            <a:ea typeface="+mn-ea"/>
                            <a:cs typeface="+mn-cs"/>
                          </a:rPr>
                          <m:t>𝐿</m:t>
                        </m:r>
                      </m:e>
                      <m:sub>
                        <m:r>
                          <m:rPr>
                            <m:sty m:val="p"/>
                          </m:rPr>
                          <a:rPr lang="en-US" sz="1200" kern="1200">
                            <a:solidFill>
                              <a:schemeClr val="tx1"/>
                            </a:solidFill>
                            <a:effectLst/>
                            <a:latin typeface="Cambria Math" panose="02040503050406030204" pitchFamily="18" charset="0"/>
                            <a:ea typeface="+mn-ea"/>
                            <a:cs typeface="+mn-cs"/>
                          </a:rPr>
                          <m:t>c</m:t>
                        </m:r>
                      </m:sub>
                    </m:sSub>
                  </m:oMath>
                </a14:m>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from the outside is supplied to the compressor, whereby the total pressure and total temperature of the working fluid increases, reaching the output values </a:t>
                </a:r>
                <a14:m>
                  <m:oMath xmlns:m="http://schemas.openxmlformats.org/officeDocument/2006/math">
                    <m:sSup>
                      <m:sSupPr>
                        <m:ctrlPr>
                          <a:rPr lang="ru-RU" sz="1200" i="1" kern="1200">
                            <a:solidFill>
                              <a:schemeClr val="tx1"/>
                            </a:solidFill>
                            <a:effectLst/>
                            <a:latin typeface="Cambria Math"/>
                            <a:ea typeface="+mn-ea"/>
                            <a:cs typeface="+mn-cs"/>
                          </a:rPr>
                        </m:ctrlPr>
                      </m:sSupPr>
                      <m:e>
                        <m:sSub>
                          <m:sSubPr>
                            <m:ctrlPr>
                              <a:rPr lang="ru-RU" sz="1200" i="1" kern="1200">
                                <a:solidFill>
                                  <a:schemeClr val="tx1"/>
                                </a:solidFill>
                                <a:effectLst/>
                                <a:latin typeface="Cambria Math"/>
                                <a:ea typeface="+mn-ea"/>
                                <a:cs typeface="+mn-cs"/>
                              </a:rPr>
                            </m:ctrlPr>
                          </m:sSubPr>
                          <m:e>
                            <m:r>
                              <a:rPr lang="ru-RU" sz="1200" i="1" kern="1200">
                                <a:solidFill>
                                  <a:schemeClr val="tx1"/>
                                </a:solidFill>
                                <a:effectLst/>
                                <a:latin typeface="Cambria Math" panose="02040503050406030204" pitchFamily="18" charset="0"/>
                                <a:ea typeface="+mn-ea"/>
                                <a:cs typeface="+mn-cs"/>
                              </a:rPr>
                              <m:t>𝑝</m:t>
                            </m:r>
                          </m:e>
                          <m:sub>
                            <m:r>
                              <m:rPr>
                                <m:sty m:val="p"/>
                              </m:rPr>
                              <a:rPr lang="en-US" sz="1200" kern="1200">
                                <a:solidFill>
                                  <a:schemeClr val="tx1"/>
                                </a:solidFill>
                                <a:effectLst/>
                                <a:latin typeface="Cambria Math" panose="02040503050406030204" pitchFamily="18" charset="0"/>
                                <a:ea typeface="+mn-ea"/>
                                <a:cs typeface="+mn-cs"/>
                              </a:rPr>
                              <m:t>c</m:t>
                            </m:r>
                          </m:sub>
                        </m:sSub>
                      </m:e>
                      <m:sup>
                        <m:r>
                          <a:rPr lang="en-US" sz="1200" i="1" kern="1200">
                            <a:solidFill>
                              <a:schemeClr val="tx1"/>
                            </a:solidFill>
                            <a:effectLst/>
                            <a:latin typeface="Cambria Math" panose="02040503050406030204" pitchFamily="18" charset="0"/>
                            <a:ea typeface="+mn-ea"/>
                            <a:cs typeface="+mn-cs"/>
                          </a:rPr>
                          <m:t>∗</m:t>
                        </m:r>
                      </m:sup>
                    </m:sSup>
                  </m:oMath>
                </a14:m>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14:m>
                  <m:oMath xmlns:m="http://schemas.openxmlformats.org/officeDocument/2006/math">
                    <m:sSup>
                      <m:sSupPr>
                        <m:ctrlPr>
                          <a:rPr lang="ru-RU" sz="1200" i="1" kern="1200">
                            <a:solidFill>
                              <a:schemeClr val="tx1"/>
                            </a:solidFill>
                            <a:effectLst/>
                            <a:latin typeface="Cambria Math"/>
                            <a:ea typeface="+mn-ea"/>
                            <a:cs typeface="+mn-cs"/>
                          </a:rPr>
                        </m:ctrlPr>
                      </m:sSupPr>
                      <m:e>
                        <m:sSub>
                          <m:sSubPr>
                            <m:ctrlPr>
                              <a:rPr lang="ru-RU" sz="1200" i="1" kern="1200">
                                <a:solidFill>
                                  <a:schemeClr val="tx1"/>
                                </a:solidFill>
                                <a:effectLst/>
                                <a:latin typeface="Cambria Math"/>
                                <a:ea typeface="+mn-ea"/>
                                <a:cs typeface="+mn-cs"/>
                              </a:rPr>
                            </m:ctrlPr>
                          </m:sSubPr>
                          <m:e>
                            <m:r>
                              <a:rPr lang="ru-RU" sz="1200" i="1" kern="1200">
                                <a:solidFill>
                                  <a:schemeClr val="tx1"/>
                                </a:solidFill>
                                <a:effectLst/>
                                <a:latin typeface="Cambria Math" panose="02040503050406030204" pitchFamily="18" charset="0"/>
                                <a:ea typeface="+mn-ea"/>
                                <a:cs typeface="+mn-cs"/>
                              </a:rPr>
                              <m:t>𝑇</m:t>
                            </m:r>
                          </m:e>
                          <m:sub>
                            <m:r>
                              <m:rPr>
                                <m:sty m:val="p"/>
                              </m:rPr>
                              <a:rPr lang="en-US" sz="1200" kern="1200">
                                <a:solidFill>
                                  <a:schemeClr val="tx1"/>
                                </a:solidFill>
                                <a:effectLst/>
                                <a:latin typeface="Cambria Math" panose="02040503050406030204" pitchFamily="18" charset="0"/>
                                <a:ea typeface="+mn-ea"/>
                                <a:cs typeface="+mn-cs"/>
                              </a:rPr>
                              <m:t>c</m:t>
                            </m:r>
                          </m:sub>
                        </m:sSub>
                      </m:e>
                      <m:sup>
                        <m:r>
                          <a:rPr lang="en-US" sz="1200" i="1" kern="1200">
                            <a:solidFill>
                              <a:schemeClr val="tx1"/>
                            </a:solidFill>
                            <a:effectLst/>
                            <a:latin typeface="Cambria Math" panose="02040503050406030204" pitchFamily="18" charset="0"/>
                            <a:ea typeface="+mn-ea"/>
                            <a:cs typeface="+mn-cs"/>
                          </a:rPr>
                          <m:t>∗</m:t>
                        </m:r>
                      </m:sup>
                    </m:sSup>
                  </m:oMath>
                </a14:m>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Combustion chamber</a:t>
                </a:r>
                <a:r>
                  <a:rPr lang="en-US" sz="1200" kern="1200" dirty="0">
                    <a:solidFill>
                      <a:schemeClr val="tx1"/>
                    </a:solidFill>
                    <a:effectLst/>
                    <a:latin typeface="+mn-lt"/>
                    <a:ea typeface="+mn-ea"/>
                    <a:cs typeface="+mn-cs"/>
                  </a:rPr>
                  <a:t> – a device in which the continuous combustion of fuel (kerosene) at </a:t>
                </a:r>
                <a:r>
                  <a:rPr lang="en-US" sz="1200" i="1" kern="1200" dirty="0">
                    <a:solidFill>
                      <a:schemeClr val="tx1"/>
                    </a:solidFill>
                    <a:effectLst/>
                    <a:latin typeface="+mn-lt"/>
                    <a:ea typeface="+mn-ea"/>
                    <a:cs typeface="+mn-cs"/>
                  </a:rPr>
                  <a:t>p=</a:t>
                </a:r>
                <a:r>
                  <a:rPr lang="en-US" sz="1200" i="1" kern="1200" dirty="0" err="1">
                    <a:solidFill>
                      <a:schemeClr val="tx1"/>
                    </a:solidFill>
                    <a:effectLst/>
                    <a:latin typeface="+mn-lt"/>
                    <a:ea typeface="+mn-ea"/>
                    <a:cs typeface="+mn-cs"/>
                  </a:rPr>
                  <a:t>const</a:t>
                </a:r>
                <a:r>
                  <a:rPr lang="en-US" sz="1200" kern="1200" dirty="0">
                    <a:solidFill>
                      <a:schemeClr val="tx1"/>
                    </a:solidFill>
                    <a:effectLst/>
                    <a:latin typeface="+mn-lt"/>
                    <a:ea typeface="+mn-ea"/>
                    <a:cs typeface="+mn-cs"/>
                  </a:rPr>
                  <a:t> in a flow of compressed working fluid is performed, whereby required amount of the heat </a:t>
                </a:r>
                <a14:m>
                  <m:oMath xmlns:m="http://schemas.openxmlformats.org/officeDocument/2006/math">
                    <m:sSub>
                      <m:sSubPr>
                        <m:ctrlPr>
                          <a:rPr lang="ru-RU"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rPr>
                          <m:t>𝑄</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is supplied to the gas, and the temperature increases to the calculated value </a:t>
                </a:r>
                <a14:m>
                  <m:oMath xmlns:m="http://schemas.openxmlformats.org/officeDocument/2006/math">
                    <m:sSup>
                      <m:sSupPr>
                        <m:ctrlPr>
                          <a:rPr lang="ru-RU" sz="1200" i="1" kern="1200">
                            <a:solidFill>
                              <a:schemeClr val="tx1"/>
                            </a:solidFill>
                            <a:effectLst/>
                            <a:latin typeface="Cambria Math"/>
                            <a:ea typeface="+mn-ea"/>
                            <a:cs typeface="+mn-cs"/>
                          </a:rPr>
                        </m:ctrlPr>
                      </m:sSupPr>
                      <m:e>
                        <m:sSub>
                          <m:sSubPr>
                            <m:ctrlPr>
                              <a:rPr lang="ru-RU" sz="1200" i="1" kern="1200">
                                <a:solidFill>
                                  <a:schemeClr val="tx1"/>
                                </a:solidFill>
                                <a:effectLst/>
                                <a:latin typeface="Cambria Math"/>
                                <a:ea typeface="+mn-ea"/>
                                <a:cs typeface="+mn-cs"/>
                              </a:rPr>
                            </m:ctrlPr>
                          </m:sSubPr>
                          <m:e>
                            <m:r>
                              <a:rPr lang="ru-RU" sz="1200" i="1" kern="1200">
                                <a:solidFill>
                                  <a:schemeClr val="tx1"/>
                                </a:solidFill>
                                <a:effectLst/>
                                <a:latin typeface="Cambria Math" panose="02040503050406030204" pitchFamily="18" charset="0"/>
                                <a:ea typeface="+mn-ea"/>
                                <a:cs typeface="+mn-cs"/>
                              </a:rPr>
                              <m:t>𝑇</m:t>
                            </m:r>
                          </m:e>
                          <m:sub>
                            <m:r>
                              <m:rPr>
                                <m:sty m:val="p"/>
                              </m:rPr>
                              <a:rPr lang="en-US" sz="1200" kern="1200">
                                <a:solidFill>
                                  <a:schemeClr val="tx1"/>
                                </a:solidFill>
                                <a:effectLst/>
                                <a:latin typeface="Cambria Math" panose="02040503050406030204" pitchFamily="18" charset="0"/>
                                <a:ea typeface="+mn-ea"/>
                                <a:cs typeface="+mn-cs"/>
                              </a:rPr>
                              <m:t>g</m:t>
                            </m:r>
                          </m:sub>
                        </m:sSub>
                      </m:e>
                      <m:sup>
                        <m:r>
                          <a:rPr lang="en-US" sz="1200" i="1" kern="1200">
                            <a:solidFill>
                              <a:schemeClr val="tx1"/>
                            </a:solidFill>
                            <a:effectLst/>
                            <a:latin typeface="Cambria Math" panose="02040503050406030204" pitchFamily="18" charset="0"/>
                            <a:ea typeface="+mn-ea"/>
                            <a:cs typeface="+mn-cs"/>
                          </a:rPr>
                          <m:t>∗</m:t>
                        </m:r>
                      </m:sup>
                    </m:sSup>
                  </m:oMath>
                </a14:m>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Turbine</a:t>
                </a:r>
                <a:r>
                  <a:rPr lang="en-US" sz="1200" kern="1200" dirty="0">
                    <a:solidFill>
                      <a:schemeClr val="tx1"/>
                    </a:solidFill>
                    <a:effectLst/>
                    <a:latin typeface="+mn-lt"/>
                    <a:ea typeface="+mn-ea"/>
                    <a:cs typeface="+mn-cs"/>
                  </a:rPr>
                  <a:t> is designed to generate the power required to drive the compressor. In ground GTU the portion of the power produced by turbine is transmitted to the output shaft. As a result of the work of the working fluid in the turbine, its pressure and the temperature decrease, reaching the output values </a:t>
                </a:r>
                <a14:m>
                  <m:oMath xmlns:m="http://schemas.openxmlformats.org/officeDocument/2006/math">
                    <m:sSubSup>
                      <m:sSubSupPr>
                        <m:ctrlPr>
                          <a:rPr lang="ru-RU" sz="1200" i="1" kern="1200">
                            <a:solidFill>
                              <a:schemeClr val="tx1"/>
                            </a:solidFill>
                            <a:effectLst/>
                            <a:latin typeface="Cambria Math"/>
                            <a:ea typeface="+mn-ea"/>
                            <a:cs typeface="+mn-cs"/>
                          </a:rPr>
                        </m:ctrlPr>
                      </m:sSubSupPr>
                      <m:e>
                        <m:r>
                          <a:rPr lang="ru-RU" sz="1200" i="1" kern="1200">
                            <a:solidFill>
                              <a:schemeClr val="tx1"/>
                            </a:solidFill>
                            <a:effectLst/>
                            <a:latin typeface="Cambria Math" panose="02040503050406030204" pitchFamily="18" charset="0"/>
                            <a:ea typeface="+mn-ea"/>
                            <a:cs typeface="+mn-cs"/>
                          </a:rPr>
                          <m:t>𝑝</m:t>
                        </m:r>
                      </m:e>
                      <m:sub>
                        <m:r>
                          <a:rPr lang="ru-RU" sz="1200" i="1" kern="1200">
                            <a:solidFill>
                              <a:schemeClr val="tx1"/>
                            </a:solidFill>
                            <a:effectLst/>
                            <a:latin typeface="Cambria Math" panose="02040503050406030204" pitchFamily="18" charset="0"/>
                            <a:ea typeface="+mn-ea"/>
                            <a:cs typeface="+mn-cs"/>
                          </a:rPr>
                          <m:t>т</m:t>
                        </m:r>
                      </m:sub>
                      <m:sup>
                        <m:r>
                          <a:rPr lang="en-US" sz="1200" i="1" kern="1200">
                            <a:solidFill>
                              <a:schemeClr val="tx1"/>
                            </a:solidFill>
                            <a:effectLst/>
                            <a:latin typeface="Cambria Math" panose="02040503050406030204" pitchFamily="18" charset="0"/>
                            <a:ea typeface="+mn-ea"/>
                            <a:cs typeface="+mn-cs"/>
                          </a:rPr>
                          <m:t>∗</m:t>
                        </m:r>
                      </m:sup>
                    </m:sSubSup>
                  </m:oMath>
                </a14:m>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14:m>
                  <m:oMath xmlns:m="http://schemas.openxmlformats.org/officeDocument/2006/math">
                    <m:sSubSup>
                      <m:sSubSupPr>
                        <m:ctrlPr>
                          <a:rPr lang="ru-RU" sz="1200" i="1" kern="1200">
                            <a:solidFill>
                              <a:schemeClr val="tx1"/>
                            </a:solidFill>
                            <a:effectLst/>
                            <a:latin typeface="Cambria Math"/>
                            <a:ea typeface="+mn-ea"/>
                            <a:cs typeface="+mn-cs"/>
                          </a:rPr>
                        </m:ctrlPr>
                      </m:sSubSupPr>
                      <m:e>
                        <m:r>
                          <a:rPr lang="en-US" sz="1200" i="1" kern="1200">
                            <a:solidFill>
                              <a:schemeClr val="tx1"/>
                            </a:solidFill>
                            <a:effectLst/>
                            <a:latin typeface="Cambria Math" panose="02040503050406030204" pitchFamily="18" charset="0"/>
                            <a:ea typeface="+mn-ea"/>
                            <a:cs typeface="+mn-cs"/>
                          </a:rPr>
                          <m:t>𝑇</m:t>
                        </m:r>
                      </m:e>
                      <m:sub>
                        <m:r>
                          <a:rPr lang="ru-RU" sz="1200" i="1" kern="1200">
                            <a:solidFill>
                              <a:schemeClr val="tx1"/>
                            </a:solidFill>
                            <a:effectLst/>
                            <a:latin typeface="Cambria Math" panose="02040503050406030204" pitchFamily="18" charset="0"/>
                            <a:ea typeface="+mn-ea"/>
                            <a:cs typeface="+mn-cs"/>
                          </a:rPr>
                          <m:t>т</m:t>
                        </m:r>
                      </m:sub>
                      <m:sup>
                        <m:r>
                          <a:rPr lang="en-US" sz="1200" i="1" kern="1200">
                            <a:solidFill>
                              <a:schemeClr val="tx1"/>
                            </a:solidFill>
                            <a:effectLst/>
                            <a:latin typeface="Cambria Math" panose="02040503050406030204" pitchFamily="18" charset="0"/>
                            <a:ea typeface="+mn-ea"/>
                            <a:cs typeface="+mn-cs"/>
                          </a:rPr>
                          <m:t>∗</m:t>
                        </m:r>
                      </m:sup>
                    </m:sSubSup>
                  </m:oMath>
                </a14:m>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Jet nozzle</a:t>
                </a:r>
                <a:r>
                  <a:rPr lang="en-US" sz="1200" kern="1200" dirty="0">
                    <a:solidFill>
                      <a:schemeClr val="tx1"/>
                    </a:solidFill>
                    <a:effectLst/>
                    <a:latin typeface="+mn-lt"/>
                    <a:ea typeface="+mn-ea"/>
                    <a:cs typeface="+mn-cs"/>
                  </a:rPr>
                  <a:t> is intended to further expand of the heated and compressed working fluid, whereby the potential energy of the gas jet exiting the turbine is converted into kinetic energy of the jet, and is used for propulsion. In the ground GTU the nozzle serves to output of the exhaust outside of the engine.</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appearance of modern two-circuit turbojet engines is shown in Figure 1.3.4.</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device consisting of an input device, a compressor, a combustion chamber and a turbine is called </a:t>
                </a:r>
                <a:r>
                  <a:rPr lang="en-US" sz="1200" b="1" i="1" kern="1200" dirty="0">
                    <a:solidFill>
                      <a:schemeClr val="tx1"/>
                    </a:solidFill>
                    <a:effectLst/>
                    <a:latin typeface="+mn-lt"/>
                    <a:ea typeface="+mn-ea"/>
                    <a:cs typeface="+mn-cs"/>
                  </a:rPr>
                  <a:t>gas generator</a:t>
                </a:r>
                <a:r>
                  <a:rPr lang="en-US" sz="1200" kern="1200" dirty="0">
                    <a:solidFill>
                      <a:schemeClr val="tx1"/>
                    </a:solidFill>
                    <a:effectLst/>
                    <a:latin typeface="+mn-lt"/>
                    <a:ea typeface="+mn-ea"/>
                    <a:cs typeface="+mn-cs"/>
                  </a:rPr>
                  <a:t> and is destined to produce a high-pressure hot gas. It should be emphasized here that the gas generator of GTE is one of the most complex and tense in operation devices in modern technology. Great efforts of the world's leading concerns and scientific organization (such as </a:t>
                </a:r>
                <a:r>
                  <a:rPr lang="en-US" sz="1200" i="1" kern="1200" dirty="0">
                    <a:solidFill>
                      <a:schemeClr val="tx1"/>
                    </a:solidFill>
                    <a:effectLst/>
                    <a:latin typeface="+mn-lt"/>
                    <a:ea typeface="+mn-ea"/>
                    <a:cs typeface="+mn-cs"/>
                  </a:rPr>
                  <a:t>Rolls Royse, Pratt &amp; Whitney, </a:t>
                </a:r>
                <a:r>
                  <a:rPr lang="en-US" sz="1200" i="1" kern="1200" dirty="0" err="1">
                    <a:solidFill>
                      <a:schemeClr val="tx1"/>
                    </a:solidFill>
                    <a:effectLst/>
                    <a:latin typeface="+mn-lt"/>
                    <a:ea typeface="+mn-ea"/>
                    <a:cs typeface="+mn-cs"/>
                  </a:rPr>
                  <a:t>Safran</a:t>
                </a:r>
                <a:r>
                  <a:rPr lang="en-US" sz="1200" i="1" kern="1200" dirty="0">
                    <a:solidFill>
                      <a:schemeClr val="tx1"/>
                    </a:solidFill>
                    <a:effectLst/>
                    <a:latin typeface="+mn-lt"/>
                    <a:ea typeface="+mn-ea"/>
                    <a:cs typeface="+mn-cs"/>
                  </a:rPr>
                  <a:t>, General Electric, UEC-Saturn</a:t>
                </a:r>
                <a:r>
                  <a:rPr lang="en-US" sz="1200" kern="1200" dirty="0">
                    <a:solidFill>
                      <a:schemeClr val="tx1"/>
                    </a:solidFill>
                    <a:effectLst/>
                    <a:latin typeface="+mn-lt"/>
                    <a:ea typeface="+mn-ea"/>
                    <a:cs typeface="+mn-cs"/>
                  </a:rPr>
                  <a:t>, etc.) are spent on the design and improvement of the device, which serves "just" to produce a heated high-pressure gas.</a:t>
                </a:r>
                <a:endParaRPr lang="ru-RU" sz="1200" kern="1200" dirty="0">
                  <a:solidFill>
                    <a:schemeClr val="tx1"/>
                  </a:solidFill>
                  <a:effectLst/>
                  <a:latin typeface="+mn-lt"/>
                  <a:ea typeface="+mn-ea"/>
                  <a:cs typeface="+mn-cs"/>
                </a:endParaRPr>
              </a:p>
              <a:p>
                <a:endParaRPr lang="ru-RU" dirty="0"/>
              </a:p>
            </p:txBody>
          </p:sp>
        </mc:Choice>
        <mc:Fallback xmlns="">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Analyzing the above, we can finally create a scheme of GTE (GTU).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It consists of the following components:</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Input device</a:t>
                </a:r>
                <a:r>
                  <a:rPr lang="en-US" sz="1200" kern="1200" dirty="0">
                    <a:solidFill>
                      <a:schemeClr val="tx1"/>
                    </a:solidFill>
                    <a:effectLst/>
                    <a:latin typeface="+mn-lt"/>
                    <a:ea typeface="+mn-ea"/>
                    <a:cs typeface="+mn-cs"/>
                  </a:rPr>
                  <a:t> in the form of a subsonic or supersonic diffuser intended for pre-compression of the working fluid entering the engine and its direction to the compressor.</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Compressor</a:t>
                </a:r>
                <a:r>
                  <a:rPr lang="en-US" sz="1200" kern="1200" dirty="0">
                    <a:solidFill>
                      <a:schemeClr val="tx1"/>
                    </a:solidFill>
                    <a:effectLst/>
                    <a:latin typeface="+mn-lt"/>
                    <a:ea typeface="+mn-ea"/>
                    <a:cs typeface="+mn-cs"/>
                  </a:rPr>
                  <a:t> is designed to continuously compress the incoming working fluid to the required level of pressure ratio</a:t>
                </a:r>
                <a:r>
                  <a:rPr lang="ru-RU" sz="1200" i="0" kern="1200">
                    <a:solidFill>
                      <a:schemeClr val="tx1"/>
                    </a:solidFill>
                    <a:effectLst/>
                    <a:latin typeface="+mn-lt"/>
                    <a:ea typeface="+mn-ea"/>
                    <a:cs typeface="+mn-cs"/>
                  </a:rPr>
                  <a:t>〖〖 𝜋〗_</a:t>
                </a:r>
                <a:r>
                  <a:rPr lang="en-US" sz="1200" i="0" kern="1200">
                    <a:solidFill>
                      <a:schemeClr val="tx1"/>
                    </a:solidFill>
                    <a:effectLst/>
                    <a:latin typeface="+mn-lt"/>
                    <a:ea typeface="+mn-ea"/>
                    <a:cs typeface="+mn-cs"/>
                  </a:rPr>
                  <a:t>c</a:t>
                </a:r>
                <a:r>
                  <a:rPr lang="ru-RU"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To </a:t>
                </a:r>
                <a:r>
                  <a:rPr lang="en-US" sz="1200" kern="1200" dirty="0">
                    <a:solidFill>
                      <a:schemeClr val="tx1"/>
                    </a:solidFill>
                    <a:effectLst/>
                    <a:latin typeface="+mn-lt"/>
                    <a:ea typeface="+mn-ea"/>
                    <a:cs typeface="+mn-cs"/>
                  </a:rPr>
                  <a:t>carry out the compression, mechanical work </a:t>
                </a:r>
                <a:r>
                  <a:rPr lang="ru-RU" sz="1200" i="0" kern="1200">
                    <a:solidFill>
                      <a:schemeClr val="tx1"/>
                    </a:solidFill>
                    <a:effectLst/>
                    <a:latin typeface="+mn-lt"/>
                    <a:ea typeface="+mn-ea"/>
                    <a:cs typeface="+mn-cs"/>
                  </a:rPr>
                  <a:t>𝐿_</a:t>
                </a:r>
                <a:r>
                  <a:rPr lang="en-US" sz="1200" i="0" kern="1200">
                    <a:solidFill>
                      <a:schemeClr val="tx1"/>
                    </a:solidFill>
                    <a:effectLst/>
                    <a:latin typeface="+mn-lt"/>
                    <a:ea typeface="+mn-ea"/>
                    <a:cs typeface="+mn-cs"/>
                  </a:rPr>
                  <a:t>c</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from the outside is supplied to the compressor, whereby the total pressure and total temperature of the working fluid increases, reaching the output values </a:t>
                </a:r>
                <a:r>
                  <a:rPr lang="ru-RU" sz="1200" i="0" kern="1200">
                    <a:solidFill>
                      <a:schemeClr val="tx1"/>
                    </a:solidFill>
                    <a:effectLst/>
                    <a:latin typeface="+mn-lt"/>
                    <a:ea typeface="+mn-ea"/>
                    <a:cs typeface="+mn-cs"/>
                  </a:rPr>
                  <a:t>〖𝑝_</a:t>
                </a:r>
                <a:r>
                  <a:rPr lang="en-US" sz="1200" i="0" kern="1200">
                    <a:solidFill>
                      <a:schemeClr val="tx1"/>
                    </a:solidFill>
                    <a:effectLst/>
                    <a:latin typeface="+mn-lt"/>
                    <a:ea typeface="+mn-ea"/>
                    <a:cs typeface="+mn-cs"/>
                  </a:rPr>
                  <a:t>c</a:t>
                </a:r>
                <a:r>
                  <a:rPr lang="ru-RU"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ru-RU" sz="1200" i="0" kern="1200">
                    <a:solidFill>
                      <a:schemeClr val="tx1"/>
                    </a:solidFill>
                    <a:effectLst/>
                    <a:latin typeface="+mn-lt"/>
                    <a:ea typeface="+mn-ea"/>
                    <a:cs typeface="+mn-cs"/>
                  </a:rPr>
                  <a:t>〖𝑇_</a:t>
                </a:r>
                <a:r>
                  <a:rPr lang="en-US" sz="1200" i="0" kern="1200">
                    <a:solidFill>
                      <a:schemeClr val="tx1"/>
                    </a:solidFill>
                    <a:effectLst/>
                    <a:latin typeface="+mn-lt"/>
                    <a:ea typeface="+mn-ea"/>
                    <a:cs typeface="+mn-cs"/>
                  </a:rPr>
                  <a:t>c</a:t>
                </a:r>
                <a:r>
                  <a:rPr lang="ru-RU"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Combustion chamber</a:t>
                </a:r>
                <a:r>
                  <a:rPr lang="en-US" sz="1200" kern="1200" dirty="0">
                    <a:solidFill>
                      <a:schemeClr val="tx1"/>
                    </a:solidFill>
                    <a:effectLst/>
                    <a:latin typeface="+mn-lt"/>
                    <a:ea typeface="+mn-ea"/>
                    <a:cs typeface="+mn-cs"/>
                  </a:rPr>
                  <a:t> – a device in which the continuous combustion of fuel (kerosene) at </a:t>
                </a:r>
                <a:r>
                  <a:rPr lang="en-US" sz="1200" i="1" kern="1200" dirty="0">
                    <a:solidFill>
                      <a:schemeClr val="tx1"/>
                    </a:solidFill>
                    <a:effectLst/>
                    <a:latin typeface="+mn-lt"/>
                    <a:ea typeface="+mn-ea"/>
                    <a:cs typeface="+mn-cs"/>
                  </a:rPr>
                  <a:t>p=</a:t>
                </a:r>
                <a:r>
                  <a:rPr lang="en-US" sz="1200" i="1" kern="1200" dirty="0" err="1">
                    <a:solidFill>
                      <a:schemeClr val="tx1"/>
                    </a:solidFill>
                    <a:effectLst/>
                    <a:latin typeface="+mn-lt"/>
                    <a:ea typeface="+mn-ea"/>
                    <a:cs typeface="+mn-cs"/>
                  </a:rPr>
                  <a:t>const</a:t>
                </a:r>
                <a:r>
                  <a:rPr lang="en-US" sz="1200" kern="1200" dirty="0">
                    <a:solidFill>
                      <a:schemeClr val="tx1"/>
                    </a:solidFill>
                    <a:effectLst/>
                    <a:latin typeface="+mn-lt"/>
                    <a:ea typeface="+mn-ea"/>
                    <a:cs typeface="+mn-cs"/>
                  </a:rPr>
                  <a:t> in a flow of compressed working fluid is performed, whereby required amount of the heat </a:t>
                </a:r>
                <a:r>
                  <a:rPr lang="en-US" sz="1200" i="0" kern="1200">
                    <a:solidFill>
                      <a:schemeClr val="tx1"/>
                    </a:solidFill>
                    <a:effectLst/>
                    <a:latin typeface="+mn-lt"/>
                    <a:ea typeface="+mn-ea"/>
                    <a:cs typeface="+mn-cs"/>
                  </a:rPr>
                  <a:t>𝑄</a:t>
                </a:r>
                <a:r>
                  <a:rPr lang="ru-RU"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1</a:t>
                </a:r>
                <a:r>
                  <a:rPr lang="en-US" sz="1200" kern="1200" dirty="0">
                    <a:solidFill>
                      <a:schemeClr val="tx1"/>
                    </a:solidFill>
                    <a:effectLst/>
                    <a:latin typeface="+mn-lt"/>
                    <a:ea typeface="+mn-ea"/>
                    <a:cs typeface="+mn-cs"/>
                  </a:rPr>
                  <a:t>, is supplied to the gas, and the temperature increases to the calculated value </a:t>
                </a:r>
                <a:r>
                  <a:rPr lang="ru-RU" sz="1200" i="0" kern="1200">
                    <a:solidFill>
                      <a:schemeClr val="tx1"/>
                    </a:solidFill>
                    <a:effectLst/>
                    <a:latin typeface="+mn-lt"/>
                    <a:ea typeface="+mn-ea"/>
                    <a:cs typeface="+mn-cs"/>
                  </a:rPr>
                  <a:t>〖𝑇_</a:t>
                </a:r>
                <a:r>
                  <a:rPr lang="en-US" sz="1200" i="0" kern="1200">
                    <a:solidFill>
                      <a:schemeClr val="tx1"/>
                    </a:solidFill>
                    <a:effectLst/>
                    <a:latin typeface="+mn-lt"/>
                    <a:ea typeface="+mn-ea"/>
                    <a:cs typeface="+mn-cs"/>
                  </a:rPr>
                  <a:t>g</a:t>
                </a:r>
                <a:r>
                  <a:rPr lang="ru-RU"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Turbine</a:t>
                </a:r>
                <a:r>
                  <a:rPr lang="en-US" sz="1200" kern="1200" dirty="0">
                    <a:solidFill>
                      <a:schemeClr val="tx1"/>
                    </a:solidFill>
                    <a:effectLst/>
                    <a:latin typeface="+mn-lt"/>
                    <a:ea typeface="+mn-ea"/>
                    <a:cs typeface="+mn-cs"/>
                  </a:rPr>
                  <a:t> is designed to generate the power required to drive the compressor. In ground GTU the portion of the power produced by turbine is transmitted to the output shaft. As a result of the work of the working fluid in the turbine, its pressure and the temperature decrease, reaching the output values </a:t>
                </a:r>
                <a:r>
                  <a:rPr lang="ru-RU" sz="1200" i="0" kern="1200">
                    <a:solidFill>
                      <a:schemeClr val="tx1"/>
                    </a:solidFill>
                    <a:effectLst/>
                    <a:latin typeface="+mn-lt"/>
                    <a:ea typeface="+mn-ea"/>
                    <a:cs typeface="+mn-cs"/>
                  </a:rPr>
                  <a:t>𝑝_т^</a:t>
                </a:r>
                <a:r>
                  <a:rPr lang="en-US" sz="1200" i="0" kern="1200">
                    <a:solidFill>
                      <a:schemeClr val="tx1"/>
                    </a:solidFill>
                    <a:effectLst/>
                    <a:latin typeface="+mn-lt"/>
                    <a:ea typeface="+mn-ea"/>
                    <a:cs typeface="+mn-cs"/>
                  </a:rPr>
                  <a:t>∗</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0" kern="1200">
                    <a:solidFill>
                      <a:schemeClr val="tx1"/>
                    </a:solidFill>
                    <a:effectLst/>
                    <a:latin typeface="+mn-lt"/>
                    <a:ea typeface="+mn-ea"/>
                    <a:cs typeface="+mn-cs"/>
                  </a:rPr>
                  <a:t>𝑇</a:t>
                </a:r>
                <a:r>
                  <a:rPr lang="ru-RU" sz="1200" i="0" kern="1200">
                    <a:solidFill>
                      <a:schemeClr val="tx1"/>
                    </a:solidFill>
                    <a:effectLst/>
                    <a:latin typeface="+mn-lt"/>
                    <a:ea typeface="+mn-ea"/>
                    <a:cs typeface="+mn-cs"/>
                  </a:rPr>
                  <a:t>_т^</a:t>
                </a:r>
                <a:r>
                  <a:rPr lang="en-US"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Jet nozzle</a:t>
                </a:r>
                <a:r>
                  <a:rPr lang="en-US" sz="1200" kern="1200" dirty="0">
                    <a:solidFill>
                      <a:schemeClr val="tx1"/>
                    </a:solidFill>
                    <a:effectLst/>
                    <a:latin typeface="+mn-lt"/>
                    <a:ea typeface="+mn-ea"/>
                    <a:cs typeface="+mn-cs"/>
                  </a:rPr>
                  <a:t> is intended to further expand of the heated and compressed working fluid, whereby the potential energy of the gas jet exiting the turbine is converted into kinetic energy of the jet, and is used for propulsion. In the ground GTU the nozzle serves to output of the exhaust outside of the engine.</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appearance of modern two-circuit turbojet engines is shown in Figure 1.3.4.</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device consisting of an input device, a compressor, a combustion chamber and a turbine is called </a:t>
                </a:r>
                <a:r>
                  <a:rPr lang="en-US" sz="1200" b="1" i="1" kern="1200" dirty="0">
                    <a:solidFill>
                      <a:schemeClr val="tx1"/>
                    </a:solidFill>
                    <a:effectLst/>
                    <a:latin typeface="+mn-lt"/>
                    <a:ea typeface="+mn-ea"/>
                    <a:cs typeface="+mn-cs"/>
                  </a:rPr>
                  <a:t>gas generator</a:t>
                </a:r>
                <a:r>
                  <a:rPr lang="en-US" sz="1200" kern="1200" dirty="0">
                    <a:solidFill>
                      <a:schemeClr val="tx1"/>
                    </a:solidFill>
                    <a:effectLst/>
                    <a:latin typeface="+mn-lt"/>
                    <a:ea typeface="+mn-ea"/>
                    <a:cs typeface="+mn-cs"/>
                  </a:rPr>
                  <a:t> and is destined to produce a high-pressure hot gas. It should be emphasized here that the gas generator of GTE is one of the most complex and tense in operation devices in modern technology. Great efforts of the world's leading concerns and scientific organization (such as </a:t>
                </a:r>
                <a:r>
                  <a:rPr lang="en-US" sz="1200" i="1" kern="1200" dirty="0">
                    <a:solidFill>
                      <a:schemeClr val="tx1"/>
                    </a:solidFill>
                    <a:effectLst/>
                    <a:latin typeface="+mn-lt"/>
                    <a:ea typeface="+mn-ea"/>
                    <a:cs typeface="+mn-cs"/>
                  </a:rPr>
                  <a:t>Rolls Royse, Pratt &amp; Whitney, </a:t>
                </a:r>
                <a:r>
                  <a:rPr lang="en-US" sz="1200" i="1" kern="1200" dirty="0" err="1">
                    <a:solidFill>
                      <a:schemeClr val="tx1"/>
                    </a:solidFill>
                    <a:effectLst/>
                    <a:latin typeface="+mn-lt"/>
                    <a:ea typeface="+mn-ea"/>
                    <a:cs typeface="+mn-cs"/>
                  </a:rPr>
                  <a:t>Safran</a:t>
                </a:r>
                <a:r>
                  <a:rPr lang="en-US" sz="1200" i="1" kern="1200" dirty="0">
                    <a:solidFill>
                      <a:schemeClr val="tx1"/>
                    </a:solidFill>
                    <a:effectLst/>
                    <a:latin typeface="+mn-lt"/>
                    <a:ea typeface="+mn-ea"/>
                    <a:cs typeface="+mn-cs"/>
                  </a:rPr>
                  <a:t>, General Electric, UEC-Saturn</a:t>
                </a:r>
                <a:r>
                  <a:rPr lang="en-US" sz="1200" kern="1200" dirty="0">
                    <a:solidFill>
                      <a:schemeClr val="tx1"/>
                    </a:solidFill>
                    <a:effectLst/>
                    <a:latin typeface="+mn-lt"/>
                    <a:ea typeface="+mn-ea"/>
                    <a:cs typeface="+mn-cs"/>
                  </a:rPr>
                  <a:t>, etc.) are spent on the design and improvement of the device, which serves "just" to produce a heated high-pressure gas.</a:t>
                </a:r>
                <a:endParaRPr lang="ru-RU" sz="1200" kern="1200" dirty="0">
                  <a:solidFill>
                    <a:schemeClr val="tx1"/>
                  </a:solidFill>
                  <a:effectLst/>
                  <a:latin typeface="+mn-lt"/>
                  <a:ea typeface="+mn-ea"/>
                  <a:cs typeface="+mn-cs"/>
                </a:endParaRPr>
              </a:p>
              <a:p>
                <a:endParaRPr lang="ru-RU" dirty="0"/>
              </a:p>
            </p:txBody>
          </p:sp>
        </mc:Fallback>
      </mc:AlternateContent>
      <p:sp>
        <p:nvSpPr>
          <p:cNvPr id="4" name="Номер слайда 3"/>
          <p:cNvSpPr>
            <a:spLocks noGrp="1"/>
          </p:cNvSpPr>
          <p:nvPr>
            <p:ph type="sldNum" sz="quarter" idx="10"/>
          </p:nvPr>
        </p:nvSpPr>
        <p:spPr/>
        <p:txBody>
          <a:bodyPr/>
          <a:lstStyle/>
          <a:p>
            <a:fld id="{0048289E-2F4B-4BDB-9E3D-307BE649A8BF}" type="slidenum">
              <a:rPr lang="ru-RU" smtClean="0"/>
              <a:pPr/>
              <a:t>37</a:t>
            </a:fld>
            <a:endParaRPr lang="ru-RU"/>
          </a:p>
        </p:txBody>
      </p:sp>
    </p:spTree>
    <p:extLst>
      <p:ext uri="{BB962C8B-B14F-4D97-AF65-F5344CB8AC3E}">
        <p14:creationId xmlns:p14="http://schemas.microsoft.com/office/powerpoint/2010/main" val="1585432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b="1" kern="1200" dirty="0">
                <a:solidFill>
                  <a:schemeClr val="tx1"/>
                </a:solidFill>
                <a:latin typeface="+mn-lt"/>
                <a:ea typeface="+mn-ea"/>
                <a:cs typeface="+mn-cs"/>
              </a:rPr>
              <a:t>Steam turbine plant (STP) </a:t>
            </a:r>
            <a:r>
              <a:rPr lang="en-US" sz="1400" kern="1200" dirty="0">
                <a:solidFill>
                  <a:schemeClr val="tx1"/>
                </a:solidFill>
                <a:latin typeface="+mn-lt"/>
                <a:ea typeface="+mn-ea"/>
                <a:cs typeface="+mn-cs"/>
              </a:rPr>
              <a:t>- a continuously operating system, the working fluid of which is water and water vapor. </a:t>
            </a:r>
            <a:endParaRPr lang="ru-RU" sz="1400" kern="1200" dirty="0">
              <a:solidFill>
                <a:schemeClr val="tx1"/>
              </a:solidFill>
              <a:latin typeface="+mn-lt"/>
              <a:ea typeface="+mn-ea"/>
              <a:cs typeface="+mn-cs"/>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kern="1200" dirty="0">
                <a:solidFill>
                  <a:schemeClr val="tx1"/>
                </a:solidFill>
                <a:latin typeface="+mn-lt"/>
                <a:ea typeface="+mn-ea"/>
                <a:cs typeface="+mn-cs"/>
              </a:rPr>
              <a:t>Steam turbine plant is a thermal machine, operating according to </a:t>
            </a:r>
            <a:r>
              <a:rPr lang="en-US" sz="1400" kern="1200" dirty="0" err="1">
                <a:solidFill>
                  <a:schemeClr val="tx1"/>
                </a:solidFill>
                <a:latin typeface="+mn-lt"/>
                <a:ea typeface="+mn-ea"/>
                <a:cs typeface="+mn-cs"/>
              </a:rPr>
              <a:t>Rankine</a:t>
            </a:r>
            <a:r>
              <a:rPr lang="en-US" sz="1400" kern="1200" dirty="0">
                <a:solidFill>
                  <a:schemeClr val="tx1"/>
                </a:solidFill>
                <a:latin typeface="+mn-lt"/>
                <a:ea typeface="+mn-ea"/>
                <a:cs typeface="+mn-cs"/>
              </a:rPr>
              <a:t> cycle</a:t>
            </a:r>
            <a:r>
              <a:rPr lang="ru-RU" sz="1400" kern="1200" dirty="0">
                <a:solidFill>
                  <a:schemeClr val="tx1"/>
                </a:solidFill>
                <a:latin typeface="+mn-lt"/>
                <a:ea typeface="+mn-ea"/>
                <a:cs typeface="+mn-cs"/>
              </a:rPr>
              <a:t>.</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kern="1200" dirty="0">
                <a:solidFill>
                  <a:schemeClr val="tx1"/>
                </a:solidFill>
                <a:latin typeface="+mn-lt"/>
                <a:ea typeface="+mn-ea"/>
                <a:cs typeface="+mn-cs"/>
              </a:rPr>
              <a:t>STP convert the potential energy of the warmed vapor of high pressure into the electric power.</a:t>
            </a:r>
            <a:endParaRPr lang="ru-RU" sz="1400" kern="1200" dirty="0">
              <a:solidFill>
                <a:schemeClr val="tx1"/>
              </a:solidFill>
              <a:latin typeface="+mn-lt"/>
              <a:ea typeface="+mn-ea"/>
              <a:cs typeface="+mn-cs"/>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kern="1200" dirty="0">
                <a:solidFill>
                  <a:schemeClr val="tx1"/>
                </a:solidFill>
                <a:latin typeface="+mn-lt"/>
                <a:ea typeface="+mn-ea"/>
                <a:cs typeface="+mn-cs"/>
              </a:rPr>
              <a:t>It includes a steam turbine, boiler and auxiliary equipment. </a:t>
            </a:r>
            <a:endParaRPr lang="ru-RU" sz="1400" kern="1200" dirty="0">
              <a:solidFill>
                <a:schemeClr val="tx1"/>
              </a:solidFill>
              <a:latin typeface="+mn-lt"/>
              <a:ea typeface="+mn-ea"/>
              <a:cs typeface="+mn-cs"/>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kern="1200" dirty="0">
                <a:solidFill>
                  <a:schemeClr val="tx1"/>
                </a:solidFill>
                <a:latin typeface="+mn-lt"/>
                <a:ea typeface="+mn-ea"/>
                <a:cs typeface="+mn-cs"/>
              </a:rPr>
              <a:t>Picture illustrates the scheme of the steam turbine plant to drive electric generator. </a:t>
            </a:r>
            <a:endParaRPr lang="ru-RU" sz="1400" kern="1200" dirty="0">
              <a:solidFill>
                <a:schemeClr val="tx1"/>
              </a:solidFill>
              <a:latin typeface="+mn-lt"/>
              <a:ea typeface="+mn-ea"/>
              <a:cs typeface="+mn-cs"/>
            </a:endParaRPr>
          </a:p>
          <a:p>
            <a:pPr marL="342900" indent="-342900">
              <a:buFont typeface="+mj-lt"/>
              <a:buAutoNum type="arabicPeriod"/>
            </a:pPr>
            <a:r>
              <a:rPr lang="en-US" sz="1400" kern="1200" dirty="0">
                <a:solidFill>
                  <a:schemeClr val="tx1"/>
                </a:solidFill>
                <a:latin typeface="+mn-lt"/>
                <a:ea typeface="+mn-ea"/>
                <a:cs typeface="+mn-cs"/>
              </a:rPr>
              <a:t>Overheated steam from the boiler unit is supplied to the turbine through the steam pipe. </a:t>
            </a:r>
            <a:endParaRPr lang="ru-RU" sz="1400" kern="1200" dirty="0">
              <a:solidFill>
                <a:schemeClr val="tx1"/>
              </a:solidFill>
              <a:latin typeface="+mn-lt"/>
              <a:ea typeface="+mn-ea"/>
              <a:cs typeface="+mn-cs"/>
            </a:endParaRPr>
          </a:p>
          <a:p>
            <a:pPr marL="342900" indent="-342900">
              <a:buFont typeface="+mj-lt"/>
              <a:buAutoNum type="arabicPeriod"/>
            </a:pPr>
            <a:r>
              <a:rPr lang="en-US" sz="1400" kern="1200" dirty="0">
                <a:solidFill>
                  <a:schemeClr val="tx1"/>
                </a:solidFill>
                <a:latin typeface="+mn-lt"/>
                <a:ea typeface="+mn-ea"/>
                <a:cs typeface="+mn-cs"/>
              </a:rPr>
              <a:t>While expanding, steam energy is converted into the mechanical energy of turbine rotor rotation, which is located on the same shaft with power generator. </a:t>
            </a:r>
            <a:endParaRPr lang="ru-RU" sz="1400" kern="1200" dirty="0">
              <a:solidFill>
                <a:schemeClr val="tx1"/>
              </a:solidFill>
              <a:latin typeface="+mn-lt"/>
              <a:ea typeface="+mn-ea"/>
              <a:cs typeface="+mn-cs"/>
            </a:endParaRPr>
          </a:p>
          <a:p>
            <a:pPr marL="342900" indent="-342900">
              <a:buFont typeface="+mj-lt"/>
              <a:buAutoNum type="arabicPeriod"/>
            </a:pPr>
            <a:r>
              <a:rPr lang="en-US" sz="1400" kern="1200" dirty="0">
                <a:solidFill>
                  <a:schemeClr val="tx1"/>
                </a:solidFill>
                <a:latin typeface="+mn-lt"/>
                <a:ea typeface="+mn-ea"/>
                <a:cs typeface="+mn-cs"/>
              </a:rPr>
              <a:t>Exhaust steam is directed from turbine to the condenser. </a:t>
            </a:r>
            <a:endParaRPr lang="ru-RU" sz="1400" kern="1200" dirty="0">
              <a:solidFill>
                <a:schemeClr val="tx1"/>
              </a:solidFill>
              <a:latin typeface="+mn-lt"/>
              <a:ea typeface="+mn-ea"/>
              <a:cs typeface="+mn-cs"/>
            </a:endParaRPr>
          </a:p>
          <a:p>
            <a:pPr marL="342900" indent="-342900">
              <a:buFont typeface="+mj-lt"/>
              <a:buAutoNum type="arabicPeriod"/>
            </a:pPr>
            <a:r>
              <a:rPr lang="en-US" sz="1400" kern="1200" dirty="0">
                <a:solidFill>
                  <a:schemeClr val="tx1"/>
                </a:solidFill>
                <a:latin typeface="+mn-lt"/>
                <a:ea typeface="+mn-ea"/>
                <a:cs typeface="+mn-cs"/>
              </a:rPr>
              <a:t>In condenser exhaust steam cools to the state of water by heat exchange with circulating through the pipeline water and directed back into the boiler unit using the pump.</a:t>
            </a:r>
            <a:endParaRPr lang="ru-RU" sz="1400" kern="1200" dirty="0">
              <a:solidFill>
                <a:schemeClr val="tx1"/>
              </a:solidFill>
              <a:latin typeface="+mn-lt"/>
              <a:ea typeface="+mn-ea"/>
              <a:cs typeface="+mn-cs"/>
            </a:endParaRPr>
          </a:p>
          <a:p>
            <a:pPr marL="342900" indent="-342900">
              <a:buFont typeface="+mj-lt"/>
              <a:buAutoNum type="arabicPeriod"/>
            </a:pPr>
            <a:r>
              <a:rPr lang="en-US" sz="1400" kern="1200" dirty="0">
                <a:solidFill>
                  <a:schemeClr val="tx1"/>
                </a:solidFill>
                <a:latin typeface="+mn-lt"/>
                <a:ea typeface="+mn-ea"/>
                <a:cs typeface="+mn-cs"/>
              </a:rPr>
              <a:t>It should be noted that not only boilers can function as the heat source for receiving overheated steam. </a:t>
            </a:r>
            <a:endParaRPr lang="ru-RU" sz="1400" kern="1200" dirty="0">
              <a:solidFill>
                <a:schemeClr val="tx1"/>
              </a:solidFill>
              <a:latin typeface="+mn-lt"/>
              <a:ea typeface="+mn-ea"/>
              <a:cs typeface="+mn-cs"/>
            </a:endParaRPr>
          </a:p>
          <a:p>
            <a:pPr marL="342900" indent="-342900">
              <a:buFont typeface="+mj-lt"/>
              <a:buAutoNum type="arabicPeriod"/>
            </a:pPr>
            <a:r>
              <a:rPr lang="en-US" sz="1400" kern="1200" dirty="0">
                <a:solidFill>
                  <a:schemeClr val="tx1"/>
                </a:solidFill>
                <a:latin typeface="+mn-lt"/>
                <a:ea typeface="+mn-ea"/>
                <a:cs typeface="+mn-cs"/>
              </a:rPr>
              <a:t>Cooling circuit</a:t>
            </a:r>
            <a:r>
              <a:rPr lang="ru-RU" sz="1400" kern="1200" dirty="0">
                <a:solidFill>
                  <a:schemeClr val="tx1"/>
                </a:solidFill>
                <a:latin typeface="+mn-lt"/>
                <a:ea typeface="+mn-ea"/>
                <a:cs typeface="+mn-cs"/>
              </a:rPr>
              <a:t> (</a:t>
            </a:r>
            <a:r>
              <a:rPr lang="ru-RU" sz="1400" u="sng" kern="1200" dirty="0">
                <a:solidFill>
                  <a:schemeClr val="tx1"/>
                </a:solidFill>
                <a:latin typeface="+mn-lt"/>
                <a:ea typeface="+mn-ea"/>
                <a:cs typeface="+mn-cs"/>
              </a:rPr>
              <a:t>секут</a:t>
            </a:r>
            <a:r>
              <a:rPr lang="ru-RU" sz="1400" kern="1200" dirty="0">
                <a:solidFill>
                  <a:schemeClr val="tx1"/>
                </a:solidFill>
                <a:latin typeface="+mn-lt"/>
                <a:ea typeface="+mn-ea"/>
                <a:cs typeface="+mn-cs"/>
              </a:rPr>
              <a:t>)</a:t>
            </a:r>
            <a:r>
              <a:rPr lang="en-US" sz="1400" kern="1200" dirty="0">
                <a:solidFill>
                  <a:schemeClr val="tx1"/>
                </a:solidFill>
                <a:latin typeface="+mn-lt"/>
                <a:ea typeface="+mn-ea"/>
                <a:cs typeface="+mn-cs"/>
              </a:rPr>
              <a:t> of a nuclear reactor can perform this function. </a:t>
            </a:r>
            <a:endParaRPr lang="ru-RU" sz="1400" kern="1200" dirty="0">
              <a:solidFill>
                <a:schemeClr val="tx1"/>
              </a:solidFill>
              <a:latin typeface="+mn-lt"/>
              <a:ea typeface="+mn-ea"/>
              <a:cs typeface="+mn-cs"/>
            </a:endParaRPr>
          </a:p>
          <a:p>
            <a:pPr marL="342900" indent="-342900">
              <a:buFont typeface="+mj-lt"/>
              <a:buAutoNum type="arabicPeriod"/>
            </a:pPr>
            <a:r>
              <a:rPr lang="en-US" sz="1400" kern="1200" dirty="0">
                <a:solidFill>
                  <a:schemeClr val="tx1"/>
                </a:solidFill>
                <a:latin typeface="+mn-lt"/>
                <a:ea typeface="+mn-ea"/>
                <a:cs typeface="+mn-cs"/>
              </a:rPr>
              <a:t>That is, nuclear power plants are special cases of steam turbine plants.</a:t>
            </a:r>
            <a:endParaRPr lang="ru-RU" sz="1400" kern="1200" dirty="0">
              <a:solidFill>
                <a:schemeClr val="tx1"/>
              </a:solidFill>
              <a:latin typeface="+mn-lt"/>
              <a:ea typeface="+mn-ea"/>
              <a:cs typeface="+mn-cs"/>
            </a:endParaRPr>
          </a:p>
          <a:p>
            <a:pPr marL="342900" indent="-342900">
              <a:buFont typeface="+mj-lt"/>
              <a:buAutoNum type="arabicPeriod"/>
            </a:pPr>
            <a:endParaRPr lang="ru-RU" sz="1400" kern="1200" dirty="0">
              <a:solidFill>
                <a:schemeClr val="tx1"/>
              </a:solidFill>
              <a:latin typeface="+mn-lt"/>
              <a:ea typeface="+mn-ea"/>
              <a:cs typeface="+mn-cs"/>
            </a:endParaRPr>
          </a:p>
          <a:p>
            <a:pPr marL="342900" indent="-342900">
              <a:buFont typeface="+mj-lt"/>
              <a:buAutoNum type="arabicPeriod"/>
            </a:pPr>
            <a:r>
              <a:rPr lang="en-US" sz="1400" kern="1200" dirty="0">
                <a:solidFill>
                  <a:schemeClr val="tx1"/>
                </a:solidFill>
                <a:latin typeface="+mn-lt"/>
                <a:ea typeface="+mn-ea"/>
                <a:cs typeface="+mn-cs"/>
              </a:rPr>
              <a:t>Turbine rotor rotational speed of the STP is usually proportional to the </a:t>
            </a:r>
            <a:r>
              <a:rPr lang="en-US" sz="1400" b="1" kern="1200" dirty="0">
                <a:solidFill>
                  <a:schemeClr val="tx1"/>
                </a:solidFill>
                <a:latin typeface="+mn-lt"/>
                <a:ea typeface="+mn-ea"/>
                <a:cs typeface="+mn-cs"/>
              </a:rPr>
              <a:t>frequency of the electric current of 50 Hertz </a:t>
            </a:r>
            <a:r>
              <a:rPr lang="en-US" sz="1400" kern="1200" dirty="0">
                <a:solidFill>
                  <a:schemeClr val="tx1"/>
                </a:solidFill>
                <a:latin typeface="+mn-lt"/>
                <a:ea typeface="+mn-ea"/>
                <a:cs typeface="+mn-cs"/>
              </a:rPr>
              <a:t>(synchronous machine). That is, in the bipolar generators it is 3000 rpm, respectively in </a:t>
            </a:r>
            <a:r>
              <a:rPr lang="en-US" sz="1400" kern="1200" dirty="0" err="1">
                <a:solidFill>
                  <a:schemeClr val="tx1"/>
                </a:solidFill>
                <a:latin typeface="+mn-lt"/>
                <a:ea typeface="+mn-ea"/>
                <a:cs typeface="+mn-cs"/>
              </a:rPr>
              <a:t>quadripole</a:t>
            </a:r>
            <a:r>
              <a:rPr lang="en-US" sz="1400" kern="1200" dirty="0">
                <a:solidFill>
                  <a:schemeClr val="tx1"/>
                </a:solidFill>
                <a:latin typeface="+mn-lt"/>
                <a:ea typeface="+mn-ea"/>
                <a:cs typeface="+mn-cs"/>
              </a:rPr>
              <a:t> generators is 1500 rpm. </a:t>
            </a:r>
            <a:endParaRPr lang="ru-RU" sz="1400" kern="1200" dirty="0">
              <a:solidFill>
                <a:schemeClr val="tx1"/>
              </a:solidFill>
              <a:latin typeface="+mn-lt"/>
              <a:ea typeface="+mn-ea"/>
              <a:cs typeface="+mn-cs"/>
            </a:endParaRPr>
          </a:p>
          <a:p>
            <a:pPr marL="342900" indent="-342900">
              <a:buFont typeface="+mj-lt"/>
              <a:buAutoNum type="arabicPeriod"/>
            </a:pPr>
            <a:r>
              <a:rPr lang="en-US" sz="1400" kern="1200" dirty="0">
                <a:solidFill>
                  <a:schemeClr val="tx1"/>
                </a:solidFill>
                <a:latin typeface="+mn-lt"/>
                <a:ea typeface="+mn-ea"/>
                <a:cs typeface="+mn-cs"/>
              </a:rPr>
              <a:t>STP for ships are also performed according to the same scheme. In this case the turbine rotates the propeller screw. </a:t>
            </a:r>
            <a:endParaRPr lang="ru-RU" sz="1400" kern="1200" dirty="0">
              <a:solidFill>
                <a:schemeClr val="tx1"/>
              </a:solidFill>
              <a:latin typeface="+mn-lt"/>
              <a:ea typeface="+mn-ea"/>
              <a:cs typeface="+mn-cs"/>
            </a:endParaRPr>
          </a:p>
          <a:p>
            <a:pPr marL="342900" indent="-342900">
              <a:buFont typeface="+mj-lt"/>
              <a:buAutoNum type="arabicPeriod"/>
            </a:pPr>
            <a:r>
              <a:rPr lang="en-US" sz="1400" b="1" kern="1200" dirty="0">
                <a:solidFill>
                  <a:schemeClr val="tx1"/>
                </a:solidFill>
                <a:latin typeface="+mn-lt"/>
                <a:ea typeface="+mn-ea"/>
                <a:cs typeface="+mn-cs"/>
              </a:rPr>
              <a:t>Gear reducers </a:t>
            </a:r>
            <a:r>
              <a:rPr lang="en-US" sz="1400" kern="1200" dirty="0">
                <a:solidFill>
                  <a:schemeClr val="tx1"/>
                </a:solidFill>
                <a:latin typeface="+mn-lt"/>
                <a:ea typeface="+mn-ea"/>
                <a:cs typeface="+mn-cs"/>
              </a:rPr>
              <a:t>are used to connect high-speed turbines with propeller screws that require a small (100 to 500 rpm) rotational speed. </a:t>
            </a:r>
            <a:endParaRPr lang="ru-RU" sz="1400" kern="1200" dirty="0">
              <a:solidFill>
                <a:schemeClr val="tx1"/>
              </a:solidFill>
              <a:latin typeface="+mn-lt"/>
              <a:ea typeface="+mn-ea"/>
              <a:cs typeface="+mn-cs"/>
            </a:endParaRPr>
          </a:p>
          <a:p>
            <a:pPr marL="342900" indent="-342900">
              <a:buFont typeface="+mj-lt"/>
              <a:buAutoNum type="arabicPeriod"/>
            </a:pPr>
            <a:r>
              <a:rPr lang="en-US" sz="1400" kern="1200" dirty="0">
                <a:solidFill>
                  <a:schemeClr val="tx1"/>
                </a:solidFill>
                <a:latin typeface="+mn-lt"/>
                <a:ea typeface="+mn-ea"/>
                <a:cs typeface="+mn-cs"/>
              </a:rPr>
              <a:t>Unlike stationary, ship turbines work with variable rotational speed, determined by the required speed of the</a:t>
            </a:r>
            <a:r>
              <a:rPr lang="en-US" sz="1400" kern="1200" baseline="0" dirty="0">
                <a:solidFill>
                  <a:schemeClr val="tx1"/>
                </a:solidFill>
                <a:latin typeface="+mn-lt"/>
                <a:ea typeface="+mn-ea"/>
                <a:cs typeface="+mn-cs"/>
              </a:rPr>
              <a:t> ship</a:t>
            </a:r>
            <a:r>
              <a:rPr lang="en-US" sz="1400" kern="1200" dirty="0">
                <a:solidFill>
                  <a:schemeClr val="tx1"/>
                </a:solidFill>
                <a:latin typeface="+mn-lt"/>
                <a:ea typeface="+mn-ea"/>
                <a:cs typeface="+mn-cs"/>
              </a:rPr>
              <a:t>. </a:t>
            </a:r>
            <a:endParaRPr lang="ru-RU" sz="1400" kern="1200" dirty="0">
              <a:solidFill>
                <a:schemeClr val="tx1"/>
              </a:solidFill>
              <a:latin typeface="+mn-lt"/>
              <a:ea typeface="+mn-ea"/>
              <a:cs typeface="+mn-cs"/>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kern="1200" dirty="0">
                <a:solidFill>
                  <a:schemeClr val="tx1"/>
                </a:solidFill>
                <a:latin typeface="+mn-lt"/>
                <a:ea typeface="+mn-ea"/>
                <a:cs typeface="+mn-cs"/>
              </a:rPr>
              <a:t>The steam turbine is the key element of the steam turbine plant. </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kern="1200" dirty="0">
                <a:solidFill>
                  <a:schemeClr val="tx1"/>
                </a:solidFill>
                <a:latin typeface="+mn-lt"/>
                <a:ea typeface="+mn-ea"/>
                <a:cs typeface="+mn-cs"/>
              </a:rPr>
              <a:t>It converts the energy of the heated compressed steam to mechanical energy. </a:t>
            </a:r>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38</a:t>
            </a:fld>
            <a:endParaRPr lang="ru-RU"/>
          </a:p>
        </p:txBody>
      </p:sp>
    </p:spTree>
    <p:extLst>
      <p:ext uri="{BB962C8B-B14F-4D97-AF65-F5344CB8AC3E}">
        <p14:creationId xmlns:p14="http://schemas.microsoft.com/office/powerpoint/2010/main" val="2764340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Liquid rocket engine (LRE) is an engine operating on liquid propellant components located on board of flying vehicle (rocket).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Components of the propellant are oxidant (O) (liquid oxygen, nitric acid, nitrogen tetroxide, etc.) and fuel (F) (kerosene, liquid hydrogen, etc.).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Monopropellant fuel can also be applied (hydrogen peroxide, etc.).</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most important advantage of such engines is that they do not use ambient air as the oxidizer.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feature allows the engine to run in the airless space (in space, underwater, etc.), and develop the necessary thrust.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Liquid rocket engine is intended for brief creation of thrust.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value of LRE thrust is varied from the stakes of newton to thousand </a:t>
            </a:r>
            <a:r>
              <a:rPr lang="en-US" sz="1200" kern="1200" dirty="0" err="1">
                <a:solidFill>
                  <a:schemeClr val="tx1"/>
                </a:solidFill>
                <a:effectLst/>
                <a:latin typeface="+mn-lt"/>
                <a:ea typeface="+mn-ea"/>
                <a:cs typeface="+mn-cs"/>
              </a:rPr>
              <a:t>kilonewtons</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Figure shows a scheme of carrier rocket (CR) "Proton".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useful load and engines are denoted on the scheme.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 you can see, tanks of fuel and oxidant take all the rest of the space inside the rocket.</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Carrier rockets and </a:t>
            </a:r>
            <a:r>
              <a:rPr lang="en-US" sz="1200" kern="1200" dirty="0" err="1">
                <a:solidFill>
                  <a:schemeClr val="tx1"/>
                </a:solidFill>
                <a:effectLst/>
                <a:latin typeface="+mn-lt"/>
                <a:ea typeface="+mn-ea"/>
                <a:cs typeface="+mn-cs"/>
              </a:rPr>
              <a:t>spacecrafts</a:t>
            </a:r>
            <a:r>
              <a:rPr lang="en-US" sz="1200" kern="1200" dirty="0">
                <a:solidFill>
                  <a:schemeClr val="tx1"/>
                </a:solidFill>
                <a:effectLst/>
                <a:latin typeface="+mn-lt"/>
                <a:ea typeface="+mn-ea"/>
                <a:cs typeface="+mn-cs"/>
              </a:rPr>
              <a:t> are the main application of engines of this type.</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height of the carrier rocket "Proton" is 58 meters. T</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 represent its size, Figure 1.4.12 shows the sizes of various carrier rockets. The mass of fuel and oxidizer of CR "Proton" is: for the first stage - 428 tons, the second – 157 tons, the third – 43 tons.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a:t>
            </a:r>
            <a:r>
              <a:rPr lang="en-US" sz="1200" u="none" strike="noStrike" kern="1200" dirty="0">
                <a:solidFill>
                  <a:schemeClr val="tx1"/>
                </a:solidFill>
                <a:effectLst/>
                <a:latin typeface="+mn-lt"/>
                <a:ea typeface="+mn-ea"/>
                <a:cs typeface="+mn-cs"/>
                <a:hlinkClick r:id="rId3"/>
              </a:rPr>
              <a:t>hereas</a:t>
            </a:r>
            <a:r>
              <a:rPr lang="en-US" sz="1200" kern="1200" dirty="0">
                <a:solidFill>
                  <a:schemeClr val="tx1"/>
                </a:solidFill>
                <a:effectLst/>
                <a:latin typeface="+mn-lt"/>
                <a:ea typeface="+mn-ea"/>
                <a:cs typeface="+mn-cs"/>
              </a:rPr>
              <a:t> the work time of the stages is very small: 121, 215 and 239 seconds respectively.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figures are not unusual and are typical for carrier rockets</a:t>
            </a: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Thus, one of the key problems in the rocket engine functioning is the question of how to submit a large number (tens of tons) of liquid fuel and oxidizer into the combustion chamber in a short time.</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39</a:t>
            </a:fld>
            <a:endParaRPr lang="ru-RU"/>
          </a:p>
        </p:txBody>
      </p:sp>
    </p:spTree>
    <p:extLst>
      <p:ext uri="{BB962C8B-B14F-4D97-AF65-F5344CB8AC3E}">
        <p14:creationId xmlns:p14="http://schemas.microsoft.com/office/powerpoint/2010/main" val="4280922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There are several ways to solve this problem.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easiest way consists in fuel and oxidizer exclusion from the tanks into the chamber using the gas of high pressure.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Such feed scheme of LRE is called the scheme executed by exclusion. Its advantages are simplicity and reliability.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However, the pressure in the tanks should be more than pressure in the chamber (reaches 30 </a:t>
            </a:r>
            <a:r>
              <a:rPr lang="en-US" sz="1200" kern="1200" dirty="0" err="1">
                <a:solidFill>
                  <a:schemeClr val="tx1"/>
                </a:solidFill>
                <a:effectLst/>
                <a:latin typeface="+mn-lt"/>
                <a:ea typeface="+mn-ea"/>
                <a:cs typeface="+mn-cs"/>
              </a:rPr>
              <a:t>MPa</a:t>
            </a:r>
            <a:r>
              <a:rPr lang="en-US" sz="1200" kern="1200" dirty="0">
                <a:solidFill>
                  <a:schemeClr val="tx1"/>
                </a:solidFill>
                <a:effectLst/>
                <a:latin typeface="+mn-lt"/>
                <a:ea typeface="+mn-ea"/>
                <a:cs typeface="+mn-cs"/>
              </a:rPr>
              <a:t>) for successful operation, which requires to produce the tanks thick-walled and heavy, which is unacceptable for modern rocket technics.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second way is that the fuel and oxidant are supplied by vane pumps.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is necessary to supply mechanical energy for the pumps work.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Gas turbine is used as the energy source.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Combustion products are the working fluid in the turbine.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Combustion products are </a:t>
            </a:r>
            <a:r>
              <a:rPr lang="en-US" sz="1200" b="1" kern="1200" dirty="0">
                <a:solidFill>
                  <a:schemeClr val="tx1"/>
                </a:solidFill>
                <a:effectLst/>
                <a:latin typeface="+mn-lt"/>
                <a:ea typeface="+mn-ea"/>
                <a:cs typeface="+mn-cs"/>
              </a:rPr>
              <a:t>obtained</a:t>
            </a:r>
            <a:r>
              <a:rPr lang="en-US" sz="1200" kern="1200" dirty="0">
                <a:solidFill>
                  <a:schemeClr val="tx1"/>
                </a:solidFill>
                <a:effectLst/>
                <a:latin typeface="+mn-lt"/>
                <a:ea typeface="+mn-ea"/>
                <a:cs typeface="+mn-cs"/>
              </a:rPr>
              <a:t> in a small separate combustion chamber (gas generator), to which certain amount of fuel and oxidizer is supplied. Turbine exhaust gases remove through the separate nozzle or directed to the tanks pressurization.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scheme is called an open pumping scheme or with the independent turbine.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Its drawback is that the part of the specific impulse of the engine is lost, since the part of the fuel consumed on the generator gas production which is not involved in thrust development</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closed pumping scheme (scheme with antechamber turbine) doesn't have the drawback of the open pumping scheme.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Exhaust gases from turbine outlet are supplied to the chamber for post-combustion, but not to the separate nozzle.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this scheme, the entire weight of one propellant component passes through the gas generator and the other component mostly flows into the chamber.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At the same time, a small part (about 1% of total propellant) goes into gas generator for combustion and generation of gas, i.e. the working fluid to drive a turbine.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Since the gas after turbine passes directly into the LRE chamber, such turbine is called antechamber turbine </a:t>
            </a:r>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40</a:t>
            </a:fld>
            <a:endParaRPr lang="ru-RU"/>
          </a:p>
        </p:txBody>
      </p:sp>
    </p:spTree>
    <p:extLst>
      <p:ext uri="{BB962C8B-B14F-4D97-AF65-F5344CB8AC3E}">
        <p14:creationId xmlns:p14="http://schemas.microsoft.com/office/powerpoint/2010/main" val="39347136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pump feed system is much more complicated then the system executed by exclusion, but at high mass flow rate and components pressure at the chamber inlet it provides a lower mass of the entire propulsion system – the combination of LRE and tanks.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Thus, to reduce the weight of the carrier rocket, LRE should consists of the fuel and oxidizer pumps, the turbine to drive them, gas generator and control units.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Usually all these elements are combined in a single unit, which is called the </a:t>
            </a:r>
            <a:r>
              <a:rPr lang="en-US" sz="1200" kern="1200" dirty="0" err="1">
                <a:solidFill>
                  <a:schemeClr val="tx1"/>
                </a:solidFill>
                <a:effectLst/>
                <a:latin typeface="+mn-lt"/>
                <a:ea typeface="+mn-ea"/>
                <a:cs typeface="+mn-cs"/>
              </a:rPr>
              <a:t>turbopump</a:t>
            </a:r>
            <a:r>
              <a:rPr lang="en-US" sz="1200" kern="1200" dirty="0">
                <a:solidFill>
                  <a:schemeClr val="tx1"/>
                </a:solidFill>
                <a:effectLst/>
                <a:latin typeface="+mn-lt"/>
                <a:ea typeface="+mn-ea"/>
                <a:cs typeface="+mn-cs"/>
              </a:rPr>
              <a:t> unit (TPU) </a:t>
            </a: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Currently TPU is the mandatory element of the modern LRE.</a:t>
            </a: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TPU is the most complicated and time-consuming unit in the LRE according to the cost of construction, production and testing, and the cost of debugging and the number of experiments for its implementation.</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41</a:t>
            </a:fld>
            <a:endParaRPr lang="ru-RU"/>
          </a:p>
        </p:txBody>
      </p:sp>
    </p:spTree>
    <p:extLst>
      <p:ext uri="{BB962C8B-B14F-4D97-AF65-F5344CB8AC3E}">
        <p14:creationId xmlns:p14="http://schemas.microsoft.com/office/powerpoint/2010/main" val="1526646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Many devices are known that perform similar functions.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particular, piston, plunger, membrane, screw, rotary and other types of compressors and pumps can be applied for compressing and pushing the working fluid. </a:t>
            </a:r>
            <a:endParaRPr lang="ru-RU"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mechanical energy can be obtained in the steam engine from the compressed steam or air.</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4</a:t>
            </a:fld>
            <a:endParaRPr lang="ru-RU"/>
          </a:p>
        </p:txBody>
      </p:sp>
    </p:spTree>
    <p:extLst>
      <p:ext uri="{BB962C8B-B14F-4D97-AF65-F5344CB8AC3E}">
        <p14:creationId xmlns:p14="http://schemas.microsoft.com/office/powerpoint/2010/main" val="31172704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Water turbine are widely used for conversion of the energy of flowing or falling water into mechanical and then electric energy </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Pelton, Francis and Kaplan water turbines are most widespread</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42</a:t>
            </a:fld>
            <a:endParaRPr lang="ru-RU"/>
          </a:p>
        </p:txBody>
      </p:sp>
    </p:spTree>
    <p:extLst>
      <p:ext uri="{BB962C8B-B14F-4D97-AF65-F5344CB8AC3E}">
        <p14:creationId xmlns:p14="http://schemas.microsoft.com/office/powerpoint/2010/main" val="1782201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1" i="1" kern="1200" dirty="0">
                <a:solidFill>
                  <a:schemeClr val="tx1"/>
                </a:solidFill>
                <a:effectLst/>
                <a:latin typeface="+mn-lt"/>
                <a:ea typeface="+mn-ea"/>
                <a:cs typeface="+mn-cs"/>
              </a:rPr>
              <a:t>Impulse Pelton turbine </a:t>
            </a:r>
            <a:r>
              <a:rPr lang="en-US" sz="1200" kern="1200" dirty="0">
                <a:solidFill>
                  <a:schemeClr val="tx1"/>
                </a:solidFill>
                <a:effectLst/>
                <a:latin typeface="+mn-lt"/>
                <a:ea typeface="+mn-ea"/>
                <a:cs typeface="+mn-cs"/>
              </a:rPr>
              <a:t>was invented by Lester Pelton in 1889.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water passing through the nozzle forms a flow, moving with great speed and impacting the turbine blade. After that the wheel rotates, doing the work. The speed of the water flow depends on the head and can reach considerable values of the order of 500-600 km/h.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speed of rotation of the turbine is also very high, up to 3000 rpm.</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the deviation of one blade, another blade is substituted under the water flow.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the process is repeated.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Flow energy conversion takes place at atmospheric pressure, and energy production is only due to the kinetic energy of water. Turbine blades have a biconcave shape with a cutting edge in the middle. The purpose of the cutting edge is to divide the water flow for better energy using and to prevent rapid destruction of the blades. Up to 40 blades can be installed on the rotor wheel.</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Rotor wheel of the Pelton turbine can be placed both vertically and horizontally.</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Pelton turbines are used at heads of more than 200 </a:t>
            </a:r>
            <a:r>
              <a:rPr lang="en-US" sz="1200" kern="1200" dirty="0" err="1">
                <a:solidFill>
                  <a:schemeClr val="tx1"/>
                </a:solidFill>
                <a:effectLst/>
                <a:latin typeface="+mn-lt"/>
                <a:ea typeface="+mn-ea"/>
                <a:cs typeface="+mn-cs"/>
              </a:rPr>
              <a:t>metres</a:t>
            </a:r>
            <a:r>
              <a:rPr lang="en-US" sz="1200" kern="1200" dirty="0">
                <a:solidFill>
                  <a:schemeClr val="tx1"/>
                </a:solidFill>
                <a:effectLst/>
                <a:latin typeface="+mn-lt"/>
                <a:ea typeface="+mn-ea"/>
                <a:cs typeface="+mn-cs"/>
              </a:rPr>
              <a:t> (most of 300-500 meters or more), at mass flow rates up to 100 m³/s. The power of the largest Pelton turbines can reach up to 200-250 MW or more. Pelton turbines are often applied at small HPP constructed on small rivers with large level differences in mountainous areas.</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Pelton turbine advantage is the ability to use very large heads and small mass flow rates. Disadvantages — ineffective at smaller heads, impossibility to use as pump, high quality requirements of supplied water because of different inclusions, such as sand, cause rapid wear of the turbine.</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Reaction Francis turbine</a:t>
            </a:r>
            <a:r>
              <a:rPr lang="en-US" sz="1200" kern="1200" dirty="0">
                <a:solidFill>
                  <a:schemeClr val="tx1"/>
                </a:solidFill>
                <a:effectLst/>
                <a:latin typeface="+mn-lt"/>
                <a:ea typeface="+mn-ea"/>
                <a:cs typeface="+mn-cs"/>
              </a:rPr>
              <a:t> was invented by the American James Francis in 1848. In the turbine of this type, the flow moves radially first (from the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to the periphery), and then in the axial direction (to the output). Such turbines are applied at gain the altitude more than 600 m and is able to provide power to 640 MW.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main advantage of the Francis turbine is a high efficiency, the largest of all water turbines. The disadvantage of the turbine is less flat working characteristic than the Kaplan turbine.</a:t>
            </a:r>
            <a:endParaRPr lang="ru-RU"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Kaplan turbine</a:t>
            </a:r>
            <a:r>
              <a:rPr lang="en-US" sz="1200" kern="1200" dirty="0">
                <a:solidFill>
                  <a:schemeClr val="tx1"/>
                </a:solidFill>
                <a:effectLst/>
                <a:latin typeface="+mn-lt"/>
                <a:ea typeface="+mn-ea"/>
                <a:cs typeface="+mn-cs"/>
              </a:rPr>
              <a:t> (Figure 1.4.22) was patented by the Austrian engineer Viktor Kaplan in 1920. The flow is moving along the axis of rotation. The axis of the turbine can be placed both horizontally and vertically. Often, the Kaplan turbine can often change the angle of the blades, which allows to regulate the power.</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43</a:t>
            </a:fld>
            <a:endParaRPr lang="ru-RU"/>
          </a:p>
        </p:txBody>
      </p:sp>
    </p:spTree>
    <p:extLst>
      <p:ext uri="{BB962C8B-B14F-4D97-AF65-F5344CB8AC3E}">
        <p14:creationId xmlns:p14="http://schemas.microsoft.com/office/powerpoint/2010/main" val="23875274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development of internal combustion engines (ICE) is the way of increasing engine power while reducing its size and fuel mass flow rate.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From the theory of ICE, it is known that the engine power is determined by the following expression</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However, the most promising way to increase power is to increase the density of the working fluid entering the cylinder </a:t>
                </a:r>
                <a14:m>
                  <m:oMath xmlns:m="http://schemas.openxmlformats.org/officeDocument/2006/math">
                    <m:sSub>
                      <m:sSubPr>
                        <m:ctrlPr>
                          <a:rPr lang="ru-RU" sz="1200" i="1" kern="1200">
                            <a:solidFill>
                              <a:schemeClr val="tx1"/>
                            </a:solidFill>
                            <a:effectLst/>
                            <a:latin typeface="Cambria Math"/>
                            <a:ea typeface="+mn-ea"/>
                            <a:cs typeface="+mn-cs"/>
                          </a:rPr>
                        </m:ctrlPr>
                      </m:sSubPr>
                      <m:e>
                        <m:r>
                          <m:rPr>
                            <m:sty m:val="p"/>
                          </m:rPr>
                          <a:rPr lang="ru-RU" sz="1200" kern="1200">
                            <a:solidFill>
                              <a:schemeClr val="tx1"/>
                            </a:solidFill>
                            <a:effectLst/>
                            <a:latin typeface="Cambria Math" panose="02040503050406030204" pitchFamily="18" charset="0"/>
                            <a:ea typeface="+mn-ea"/>
                            <a:cs typeface="+mn-cs"/>
                          </a:rPr>
                          <m:t>ρ</m:t>
                        </m:r>
                      </m:e>
                      <m:sub>
                        <m:r>
                          <m:rPr>
                            <m:sty m:val="p"/>
                          </m:rPr>
                          <a:rPr lang="en-US" sz="1200" kern="1200">
                            <a:solidFill>
                              <a:schemeClr val="tx1"/>
                            </a:solidFill>
                            <a:effectLst/>
                            <a:latin typeface="Cambria Math" panose="02040503050406030204" pitchFamily="18" charset="0"/>
                            <a:ea typeface="+mn-ea"/>
                            <a:cs typeface="+mn-cs"/>
                          </a:rPr>
                          <m:t>c</m:t>
                        </m:r>
                      </m:sub>
                    </m:sSub>
                  </m:oMath>
                </a14:m>
                <a:r>
                  <a:rPr lang="en-US" sz="1200" kern="1200" dirty="0">
                    <a:solidFill>
                      <a:schemeClr val="tx1"/>
                    </a:solidFill>
                    <a:effectLst/>
                    <a:latin typeface="+mn-lt"/>
                    <a:ea typeface="+mn-ea"/>
                    <a:cs typeface="+mn-cs"/>
                  </a:rPr>
                  <a:t>. It allows to significantly increase engine power without significant change in size and weight, while maintaining the inertial loads and stroke number. As a result, the cylinder charge of oxidant increases, enabling to proportionally increase the amount of fuel burned into the cylinder. This in turn gives more heat which is later converted into mechanical work [7, 18].</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Except the power, the torque of the output shaft increases proportionally to the increase of the inlet pressure of the cylinders:</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Initially, the boost conceived as a method of increasing power of ICE, however, over time it has been applied to improve the environmental performance and reduce fuel mass flow rate.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Currently, more than 90% of diesel and 6% of gasoline engines equipped with turbochargers. Almost all modern engines for powerful machinery (locomotives, trucks, military, construction and road machinery) have turbocharging system [18].</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engine with turbocharging is a </a:t>
                </a:r>
                <a:r>
                  <a:rPr lang="en-US" sz="1200" i="1" kern="1200" dirty="0">
                    <a:solidFill>
                      <a:schemeClr val="tx1"/>
                    </a:solidFill>
                    <a:effectLst/>
                    <a:latin typeface="+mn-lt"/>
                    <a:ea typeface="+mn-ea"/>
                    <a:cs typeface="+mn-cs"/>
                  </a:rPr>
                  <a:t>combined internal combustion engine</a:t>
                </a:r>
                <a:r>
                  <a:rPr lang="en-US" sz="1200" kern="1200" dirty="0">
                    <a:solidFill>
                      <a:schemeClr val="tx1"/>
                    </a:solidFill>
                    <a:effectLst/>
                    <a:latin typeface="+mn-lt"/>
                    <a:ea typeface="+mn-ea"/>
                    <a:cs typeface="+mn-cs"/>
                  </a:rPr>
                  <a:t>. This refers to the combination of a piston ICE, blade and piston machines of compression, combustion, and heat exchangers. Thermodynamically single working fluid commits the single operating cycle in such an engine. In the combined engine, heat generated by the combustion of the respective fuel (or fuels) is converted into mechanical work. Useful mechanical work can generally be removed from the crankshaft of piston engine, from the gas turbine shaft or both shafts. Compressor driven by turbine is called </a:t>
                </a:r>
                <a:r>
                  <a:rPr lang="en-US" sz="1200" i="1" kern="1200" dirty="0">
                    <a:solidFill>
                      <a:schemeClr val="tx1"/>
                    </a:solidFill>
                    <a:effectLst/>
                    <a:latin typeface="+mn-lt"/>
                    <a:ea typeface="+mn-ea"/>
                    <a:cs typeface="+mn-cs"/>
                  </a:rPr>
                  <a:t>turbocharge</a:t>
                </a:r>
                <a:r>
                  <a:rPr lang="en-US" sz="1200" kern="1200" dirty="0">
                    <a:solidFill>
                      <a:schemeClr val="tx1"/>
                    </a:solidFill>
                    <a:effectLst/>
                    <a:latin typeface="+mn-lt"/>
                    <a:ea typeface="+mn-ea"/>
                    <a:cs typeface="+mn-cs"/>
                  </a:rPr>
                  <a:t>, and compressor driven by the crankshaft - </a:t>
                </a:r>
                <a:r>
                  <a:rPr lang="en-US" sz="1200" i="1" kern="1200" dirty="0">
                    <a:solidFill>
                      <a:schemeClr val="tx1"/>
                    </a:solidFill>
                    <a:effectLst/>
                    <a:latin typeface="+mn-lt"/>
                    <a:ea typeface="+mn-ea"/>
                    <a:cs typeface="+mn-cs"/>
                  </a:rPr>
                  <a:t>supercharge</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terms of design, the boosted engine is different from atmospheric in the presence of compression device. The compressors of all known types are used for it. Currently, the most common is a boost with a centrifugal compressor driven by a gas turbine or engine crankshaft, because the centrifugal compressor is the only one type that provides a continuous supply of the working fluid (other types feds it in portions) and the only type to which drive a turbine can be used.</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basic idea of turbocharging is to use energy of turbine in which there is an expansion of exhaust gases from the cylinder to a pressure near atmospheric for driving the compressor.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energy is "gratuitous". Usually this energy of the exhaust gases is emitted and scattered in the atmosphere without any use.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most common scheme is a single-stage turbocharging. It looks as follows .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atmospheric air, passing the air filter goes to the compressor as a part of one unit with the turbine and the associated with is with a shaft.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unit, consisting of a compressor and turbine mounted in common casing, is called a turbocharger and comprises a bearing system of the rotor and the system of oil supply and removal.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compressed air passes through a heat exchanger where it is cooled by the incident flow, or using a liquid coolant.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heat exchanger is not mandatory part of turbocharged ICE, but often is set to reduce the air temperature of blowing air that increases the density of the oxidant at cylinder inlets.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Then, compressed working fluid enters the engine.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exhaust gases from the cylinder are supplied to the turbine, where expanding, performing work that is spent on the rotation of the compressor.</a:t>
                </a:r>
                <a:endParaRPr lang="ru-RU" sz="1200" kern="1200" dirty="0">
                  <a:solidFill>
                    <a:schemeClr val="tx1"/>
                  </a:solidFill>
                  <a:effectLst/>
                  <a:latin typeface="+mn-lt"/>
                  <a:ea typeface="+mn-ea"/>
                  <a:cs typeface="+mn-cs"/>
                </a:endParaRPr>
              </a:p>
              <a:p>
                <a:endParaRPr lang="ru-RU" sz="1100" kern="1200" dirty="0">
                  <a:solidFill>
                    <a:schemeClr val="tx1"/>
                  </a:solidFill>
                  <a:latin typeface="+mn-lt"/>
                  <a:ea typeface="+mn-ea"/>
                  <a:cs typeface="+mn-cs"/>
                </a:endParaRPr>
              </a:p>
              <a:p>
                <a:endParaRPr lang="ru-RU" dirty="0"/>
              </a:p>
              <a:p>
                <a:endParaRPr lang="ru-RU" dirty="0"/>
              </a:p>
            </p:txBody>
          </p:sp>
        </mc:Choice>
        <mc:Fallback xmlns="">
          <p:sp>
            <p:nvSpPr>
              <p:cNvPr id="3" name="Заметки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development of internal combustion engines (ICE) is the way of increasing engine power while reducing its size and fuel mass flow rate.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From the theory of ICE, it is known that the engine power is determined by the following expression</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However, the most promising way to increase power is to increase the density of the working fluid entering the cylinder </a:t>
                </a:r>
                <a:r>
                  <a:rPr lang="ru-RU" sz="1200" i="0" kern="1200">
                    <a:solidFill>
                      <a:schemeClr val="tx1"/>
                    </a:solidFill>
                    <a:effectLst/>
                    <a:latin typeface="+mn-lt"/>
                    <a:ea typeface="+mn-ea"/>
                    <a:cs typeface="+mn-cs"/>
                  </a:rPr>
                  <a:t>ρ_</a:t>
                </a:r>
                <a:r>
                  <a:rPr lang="en-US" sz="1200" i="0" kern="1200">
                    <a:solidFill>
                      <a:schemeClr val="tx1"/>
                    </a:solidFill>
                    <a:effectLst/>
                    <a:latin typeface="+mn-lt"/>
                    <a:ea typeface="+mn-ea"/>
                    <a:cs typeface="+mn-cs"/>
                  </a:rPr>
                  <a:t>c</a:t>
                </a:r>
                <a:r>
                  <a:rPr lang="en-US" sz="1200" kern="1200" dirty="0">
                    <a:solidFill>
                      <a:schemeClr val="tx1"/>
                    </a:solidFill>
                    <a:effectLst/>
                    <a:latin typeface="+mn-lt"/>
                    <a:ea typeface="+mn-ea"/>
                    <a:cs typeface="+mn-cs"/>
                  </a:rPr>
                  <a:t>. It allows to significantly increase engine power without significant change in size and weight, while maintaining the inertial loads and stroke number. As a result, the cylinder charge of oxidant increases, enabling to proportionally increase the amount of fuel burned into the cylinder. This in turn gives more heat which is later converted into mechanical work [7, 18].</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Except the power, the torque of the output shaft increases proportionally to the increase of the inlet pressure of the cylinders:</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Initially</a:t>
                </a:r>
                <a:r>
                  <a:rPr lang="en-US" sz="1200" kern="1200" dirty="0">
                    <a:solidFill>
                      <a:schemeClr val="tx1"/>
                    </a:solidFill>
                    <a:effectLst/>
                    <a:latin typeface="+mn-lt"/>
                    <a:ea typeface="+mn-ea"/>
                    <a:cs typeface="+mn-cs"/>
                  </a:rPr>
                  <a:t>, the boost conceived as a method of increasing power of ICE, however, over time it has been applied to improve the environmental performance and reduce fuel mass flow rate.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Currently</a:t>
                </a:r>
                <a:r>
                  <a:rPr lang="en-US" sz="1200" kern="1200" dirty="0">
                    <a:solidFill>
                      <a:schemeClr val="tx1"/>
                    </a:solidFill>
                    <a:effectLst/>
                    <a:latin typeface="+mn-lt"/>
                    <a:ea typeface="+mn-ea"/>
                    <a:cs typeface="+mn-cs"/>
                  </a:rPr>
                  <a:t>, more than 90% of diesel and 6% of gasoline engines equipped with turbochargers. Almost all modern engines for powerful machinery (locomotives, trucks, military, construction and road machinery) have turbocharging system [18].</a:t>
                </a:r>
                <a:endParaRPr lang="ru-RU"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engine with turbocharging is a </a:t>
                </a:r>
                <a:r>
                  <a:rPr lang="en-US" sz="1200" i="1" kern="1200" dirty="0" smtClean="0">
                    <a:solidFill>
                      <a:schemeClr val="tx1"/>
                    </a:solidFill>
                    <a:effectLst/>
                    <a:latin typeface="+mn-lt"/>
                    <a:ea typeface="+mn-ea"/>
                    <a:cs typeface="+mn-cs"/>
                  </a:rPr>
                  <a:t>combined internal combustion engine</a:t>
                </a:r>
                <a:r>
                  <a:rPr lang="en-US" sz="1200" kern="1200" dirty="0" smtClean="0">
                    <a:solidFill>
                      <a:schemeClr val="tx1"/>
                    </a:solidFill>
                    <a:effectLst/>
                    <a:latin typeface="+mn-lt"/>
                    <a:ea typeface="+mn-ea"/>
                    <a:cs typeface="+mn-cs"/>
                  </a:rPr>
                  <a:t>. This refers to the combination of a piston ICE, blade and piston machines of compression, combustion, and heat exchangers. Thermodynamically single working fluid commits the single operating cycle in such an engine. In the combined engine, heat generated by the combustion of the respective fuel (or fuels) is converted into mechanical work. Useful mechanical work can generally be removed from the crankshaft of piston engine, from the gas turbine shaft or both shafts. Compressor driven by turbine is called </a:t>
                </a:r>
                <a:r>
                  <a:rPr lang="en-US" sz="1200" i="1" kern="1200" dirty="0" smtClean="0">
                    <a:solidFill>
                      <a:schemeClr val="tx1"/>
                    </a:solidFill>
                    <a:effectLst/>
                    <a:latin typeface="+mn-lt"/>
                    <a:ea typeface="+mn-ea"/>
                    <a:cs typeface="+mn-cs"/>
                  </a:rPr>
                  <a:t>turbocharge</a:t>
                </a:r>
                <a:r>
                  <a:rPr lang="en-US" sz="1200" kern="1200" dirty="0" smtClean="0">
                    <a:solidFill>
                      <a:schemeClr val="tx1"/>
                    </a:solidFill>
                    <a:effectLst/>
                    <a:latin typeface="+mn-lt"/>
                    <a:ea typeface="+mn-ea"/>
                    <a:cs typeface="+mn-cs"/>
                  </a:rPr>
                  <a:t>, and compressor driven by the crankshaft - </a:t>
                </a:r>
                <a:r>
                  <a:rPr lang="en-US" sz="1200" i="1" kern="1200" dirty="0" smtClean="0">
                    <a:solidFill>
                      <a:schemeClr val="tx1"/>
                    </a:solidFill>
                    <a:effectLst/>
                    <a:latin typeface="+mn-lt"/>
                    <a:ea typeface="+mn-ea"/>
                    <a:cs typeface="+mn-cs"/>
                  </a:rPr>
                  <a:t>supercharge</a:t>
                </a:r>
                <a:r>
                  <a:rPr lang="en-US" sz="1200" kern="1200" dirty="0" smtClean="0">
                    <a:solidFill>
                      <a:schemeClr val="tx1"/>
                    </a:solidFill>
                    <a:effectLst/>
                    <a:latin typeface="+mn-lt"/>
                    <a:ea typeface="+mn-ea"/>
                    <a:cs typeface="+mn-cs"/>
                  </a:rPr>
                  <a:t>.</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terms of design, the boosted engine is different from atmospheric in the presence of compression device. The compressors of all known types are used for it. Currently, the most common is a boost with a centrifugal compressor driven by a gas turbine or engine crankshaft, because the centrifugal compressor is the only one type that provides a continuous supply of the working fluid (other types feds it in portions) and the only type to which drive a turbine can be used.</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basic idea of turbocharging is to use energy of turbine in which there is an expansion of exhaust gases from the cylinder to a pressure near atmospheric for driving the compressor.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This </a:t>
                </a:r>
                <a:r>
                  <a:rPr lang="en-US" sz="1200" kern="1200" dirty="0">
                    <a:solidFill>
                      <a:schemeClr val="tx1"/>
                    </a:solidFill>
                    <a:effectLst/>
                    <a:latin typeface="+mn-lt"/>
                    <a:ea typeface="+mn-ea"/>
                    <a:cs typeface="+mn-cs"/>
                  </a:rPr>
                  <a:t>energy is "gratuitous". Usually this energy of the exhaust gases is emitted and scattered in the atmosphere without any use. </a:t>
                </a:r>
                <a:endParaRPr lang="ru-R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most common scheme is a single-stage turbocharging. It looks as follows </a:t>
                </a:r>
                <a:r>
                  <a:rPr lang="en-US"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atmospheric air, passing the air filter goes to the compressor as a part of one unit with the turbine and the associated with is with a shaft.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unit, consisting of a compressor and turbine mounted in common casing, is called a turbocharger and comprises a bearing system of the rotor and the system of oil supply and removal.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compressed air passes through a heat exchanger where it is cooled by the incident flow, or using a liquid coolant.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heat exchanger is not mandatory part of turbocharged ICE, but often is set to reduce the air temperature of blowing air that increases the density of the oxidant at cylinder inlets.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Then</a:t>
                </a:r>
                <a:r>
                  <a:rPr lang="en-US" sz="1200" kern="1200" dirty="0">
                    <a:solidFill>
                      <a:schemeClr val="tx1"/>
                    </a:solidFill>
                    <a:effectLst/>
                    <a:latin typeface="+mn-lt"/>
                    <a:ea typeface="+mn-ea"/>
                    <a:cs typeface="+mn-cs"/>
                  </a:rPr>
                  <a:t>, compressed working fluid enters the engine.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exhaust gases from the cylinder are supplied to the turbine, where expanding, performing work that is spent on the rotation of the </a:t>
                </a:r>
                <a:r>
                  <a:rPr lang="en-US" sz="1200" kern="1200" dirty="0" smtClean="0">
                    <a:solidFill>
                      <a:schemeClr val="tx1"/>
                    </a:solidFill>
                    <a:effectLst/>
                    <a:latin typeface="+mn-lt"/>
                    <a:ea typeface="+mn-ea"/>
                    <a:cs typeface="+mn-cs"/>
                  </a:rPr>
                  <a:t>compressor.</a:t>
                </a:r>
                <a:endParaRPr lang="ru-RU" sz="1200" kern="1200" dirty="0">
                  <a:solidFill>
                    <a:schemeClr val="tx1"/>
                  </a:solidFill>
                  <a:effectLst/>
                  <a:latin typeface="+mn-lt"/>
                  <a:ea typeface="+mn-ea"/>
                  <a:cs typeface="+mn-cs"/>
                </a:endParaRPr>
              </a:p>
              <a:p>
                <a:endParaRPr lang="ru-RU" sz="1100" kern="1200" dirty="0" smtClean="0">
                  <a:solidFill>
                    <a:schemeClr val="tx1"/>
                  </a:solidFill>
                  <a:latin typeface="+mn-lt"/>
                  <a:ea typeface="+mn-ea"/>
                  <a:cs typeface="+mn-cs"/>
                </a:endParaRPr>
              </a:p>
              <a:p>
                <a:endParaRPr lang="ru-RU" dirty="0" smtClean="0"/>
              </a:p>
              <a:p>
                <a:endParaRPr lang="ru-RU" dirty="0"/>
              </a:p>
            </p:txBody>
          </p:sp>
        </mc:Fallback>
      </mc:AlternateContent>
      <p:sp>
        <p:nvSpPr>
          <p:cNvPr id="4" name="Номер слайда 3"/>
          <p:cNvSpPr>
            <a:spLocks noGrp="1"/>
          </p:cNvSpPr>
          <p:nvPr>
            <p:ph type="sldNum" sz="quarter" idx="10"/>
          </p:nvPr>
        </p:nvSpPr>
        <p:spPr/>
        <p:txBody>
          <a:bodyPr/>
          <a:lstStyle/>
          <a:p>
            <a:fld id="{0048289E-2F4B-4BDB-9E3D-307BE649A8BF}" type="slidenum">
              <a:rPr lang="ru-RU" smtClean="0"/>
              <a:pPr/>
              <a:t>44</a:t>
            </a:fld>
            <a:endParaRPr lang="ru-RU"/>
          </a:p>
        </p:txBody>
      </p:sp>
    </p:spTree>
    <p:extLst>
      <p:ext uri="{BB962C8B-B14F-4D97-AF65-F5344CB8AC3E}">
        <p14:creationId xmlns:p14="http://schemas.microsoft.com/office/powerpoint/2010/main" val="10334747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Increasing the charge of the cylinder obtained by boost using significantly increases the engine volume power.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Currently, the volume power of boost engine has reached the value of 110-20 </a:t>
                </a:r>
                <a:r>
                  <a:rPr lang="en-US" sz="1200" kern="1200" dirty="0" err="1">
                    <a:solidFill>
                      <a:schemeClr val="tx1"/>
                    </a:solidFill>
                    <a:effectLst/>
                    <a:latin typeface="+mn-lt"/>
                    <a:ea typeface="+mn-ea"/>
                    <a:cs typeface="+mn-cs"/>
                  </a:rPr>
                  <a:t>hp</a:t>
                </a:r>
                <a:r>
                  <a:rPr lang="en-US" sz="1200" kern="1200" dirty="0">
                    <a:solidFill>
                      <a:schemeClr val="tx1"/>
                    </a:solidFill>
                    <a:effectLst/>
                    <a:latin typeface="+mn-lt"/>
                    <a:ea typeface="+mn-ea"/>
                    <a:cs typeface="+mn-cs"/>
                  </a:rPr>
                  <a:t>/liter (Figure 1.4.26).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an illustration, Figure 1.4.21 shows the dependence of ICE power from the compression ratio increasing.</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Positive effect from increasing the volume power can be realized in two different ways.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Firstly, increasing in volume power can significantly increase the engine power at a substantially constant dimensions and weight of the power plant (growth less than 5-10%, and it is associated with the installation of the boost assembly [18]).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fact is valuable in cases where the power of unit is required to increase by only slightly changing the design of the engine.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Currently, there are examples where the introduction of the boost increases the capacity by 4 times in almost identical dimensions and weight.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Secondly, growth of volume power provides engine with predetermined power with significantly smaller dimensions and weight.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Engine with volume of 1.5 liter and with boost up to 1kg/cm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is equivalent in power to three-liter engine [7].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compact engines have lower pumping losses and friction losses [5]. As an illustration,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Figure 1.4.27 shows a comparison of the two diesel engines of equal power.</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Reducing in the size of ICE saves space in the rooms of the vessel, locomotive, power plant, </a:t>
                </a:r>
                <a:r>
                  <a:rPr lang="en-US" sz="1200" kern="1200" dirty="0" err="1">
                    <a:solidFill>
                      <a:schemeClr val="tx1"/>
                    </a:solidFill>
                    <a:effectLst/>
                    <a:latin typeface="+mn-lt"/>
                    <a:ea typeface="+mn-ea"/>
                    <a:cs typeface="+mn-cs"/>
                  </a:rPr>
                  <a:t>underhood</a:t>
                </a:r>
                <a:r>
                  <a:rPr lang="en-US" sz="1200" kern="1200" dirty="0">
                    <a:solidFill>
                      <a:schemeClr val="tx1"/>
                    </a:solidFill>
                    <a:effectLst/>
                    <a:latin typeface="+mn-lt"/>
                    <a:ea typeface="+mn-ea"/>
                    <a:cs typeface="+mn-cs"/>
                  </a:rPr>
                  <a:t> space of the car, etc.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a significant change in the size of the engine leads to a decrease in its value.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Price of boost engine is lower than the price of a naturally aspirated engine of the same capacity.</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use of turbocharging increases the efficiency of the engine, resulting in a decrease in specific fuel mass flow rate. The main reasons for increasing the efficiency of a diesel engine with boost are as follows [18]:</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selecting of optimal pressure ratio;</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increase of the filling ratio of the cylinder </a:t>
                </a:r>
                <a14:m>
                  <m:oMath xmlns:m="http://schemas.openxmlformats.org/officeDocument/2006/math">
                    <m:sSub>
                      <m:sSubPr>
                        <m:ctrlPr>
                          <a:rPr lang="ru-RU"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sym typeface="Symbol"/>
                          </a:rPr>
                          <m:t></m:t>
                        </m:r>
                      </m:e>
                      <m:sub>
                        <m:r>
                          <a:rPr lang="en-US" sz="1200" i="1" kern="1200">
                            <a:solidFill>
                              <a:schemeClr val="tx1"/>
                            </a:solidFill>
                            <a:effectLst/>
                            <a:latin typeface="Cambria Math" panose="02040503050406030204" pitchFamily="18" charset="0"/>
                            <a:ea typeface="+mn-ea"/>
                            <a:cs typeface="+mn-cs"/>
                          </a:rPr>
                          <m:t>𝑣</m:t>
                        </m:r>
                      </m:sub>
                    </m:sSub>
                  </m:oMath>
                </a14:m>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more perfect combustion (large combustion efficiency </a:t>
                </a:r>
                <a14:m>
                  <m:oMath xmlns:m="http://schemas.openxmlformats.org/officeDocument/2006/math">
                    <m:sSub>
                      <m:sSubPr>
                        <m:ctrlPr>
                          <a:rPr lang="ru-RU" sz="1200" i="1" kern="1200">
                            <a:solidFill>
                              <a:schemeClr val="tx1"/>
                            </a:solidFill>
                            <a:effectLst/>
                            <a:latin typeface="Cambria Math"/>
                            <a:ea typeface="+mn-ea"/>
                            <a:cs typeface="+mn-cs"/>
                          </a:rPr>
                        </m:ctrlPr>
                      </m:sSubPr>
                      <m:e>
                        <m:r>
                          <a:rPr lang="en-US" sz="1200" i="1" kern="1200">
                            <a:solidFill>
                              <a:schemeClr val="tx1"/>
                            </a:solidFill>
                            <a:effectLst/>
                            <a:latin typeface="Cambria Math" panose="02040503050406030204" pitchFamily="18" charset="0"/>
                            <a:ea typeface="+mn-ea"/>
                            <a:cs typeface="+mn-cs"/>
                            <a:sym typeface="Symbol"/>
                          </a:rPr>
                          <m:t></m:t>
                        </m:r>
                      </m:e>
                      <m:sub>
                        <m:r>
                          <a:rPr lang="ru-RU" sz="1200" i="1" kern="1200">
                            <a:solidFill>
                              <a:schemeClr val="tx1"/>
                            </a:solidFill>
                            <a:effectLst/>
                            <a:latin typeface="Cambria Math" panose="02040503050406030204" pitchFamily="18" charset="0"/>
                            <a:ea typeface="+mn-ea"/>
                            <a:cs typeface="+mn-cs"/>
                          </a:rPr>
                          <m:t>𝑔</m:t>
                        </m:r>
                      </m:sub>
                    </m:sSub>
                  </m:oMath>
                </a14:m>
                <a:r>
                  <a:rPr lang="en-US" sz="1200" kern="1200" dirty="0">
                    <a:solidFill>
                      <a:schemeClr val="tx1"/>
                    </a:solidFill>
                    <a:effectLst/>
                    <a:latin typeface="+mn-lt"/>
                    <a:ea typeface="+mn-ea"/>
                    <a:cs typeface="+mn-cs"/>
                  </a:rPr>
                  <a:t>), due to increased air excess factor </a:t>
                </a:r>
                <a:r>
                  <a:rPr lang="ru-RU" sz="1200" i="1" kern="1200" dirty="0">
                    <a:solidFill>
                      <a:schemeClr val="tx1"/>
                    </a:solidFill>
                    <a:effectLst/>
                    <a:latin typeface="+mn-lt"/>
                    <a:ea typeface="+mn-ea"/>
                    <a:cs typeface="+mn-cs"/>
                  </a:rPr>
                  <a:t>α</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large proportion of the fuel burned at constant volume;</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 charging of cylinder occurs of pressurized air, so there is an additional positive work, and energy on pre-compressed of air is taken not from the engine, but from the exhaust gases.</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primarily relates to the engine with turbocharging on modes close to the maximum. Efficiency increase is over 7%. As an illustration, Figure 1.4.28 shows the load characteristics for the specific fuel mass flow rate of diesel engines with and without boost.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Equipment of ICE with boost units has positive effect on environmental performance. Firstly, the installation of the turbine significantly reduces exhaust noise. Secondly, smokiness and exhaust emissions are reduced. This is because the flow behind the compressor has an increased turbulence, which results in better mixing of fuel with an oxidant. This allows to organize the process of combustion at increased excess air ratio </a:t>
                </a:r>
                <a:r>
                  <a:rPr lang="ru-RU" sz="1200" kern="1200" dirty="0">
                    <a:solidFill>
                      <a:schemeClr val="tx1"/>
                    </a:solidFill>
                    <a:effectLst/>
                    <a:latin typeface="+mn-lt"/>
                    <a:ea typeface="+mn-ea"/>
                    <a:cs typeface="+mn-cs"/>
                    <a:sym typeface="Symbol"/>
                  </a:rPr>
                  <a:t></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(lean mixture). Also placing the carburetor before compression in gasoline engines contributes to the intensity of mixing fuel with an oxidant. As a result, the fuel burns more completely and the amount of unburned fuel is reduced. This reduces the concentration of pollutants in the exhaust.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Life circle of the with ICE boost exceeds a lifetime of similar naturally aspirated engine. This is due to the following factors [18]:</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ignition delay period in boost engines usually decreases, since the fuel injection occurs in a high temperature environment. As a result, the factor of cycle dynamic is reduced, the combustion becomes softer, shock loads typical of diesel disappear;</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increased excess air coefficient </a:t>
                </a:r>
                <a:r>
                  <a:rPr lang="ru-RU" sz="1200" i="1" kern="1200" dirty="0">
                    <a:solidFill>
                      <a:schemeClr val="tx1"/>
                    </a:solidFill>
                    <a:effectLst/>
                    <a:latin typeface="+mn-lt"/>
                    <a:ea typeface="+mn-ea"/>
                    <a:cs typeface="+mn-cs"/>
                  </a:rPr>
                  <a:t>α</a:t>
                </a:r>
                <a:r>
                  <a:rPr lang="en-US" sz="1200" kern="1200" dirty="0">
                    <a:solidFill>
                      <a:schemeClr val="tx1"/>
                    </a:solidFill>
                    <a:effectLst/>
                    <a:latin typeface="+mn-lt"/>
                    <a:ea typeface="+mn-ea"/>
                    <a:cs typeface="+mn-cs"/>
                  </a:rPr>
                  <a:t> makes it easier to cool the combustion chamber. Due to the increase in the coefficient of excess air, the exhaust gases are cooler and do not overload the exhaust valve by the thermal load. Due to the boost, mean effective pressure of diesel becomes higher, but the maximum pressure does not increase in the same extent, i.e. the load on the bearings and other parts do not increase, which increases their lifetime;</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use of exhaust gas in turbine reduces their temperature, reducing the calorific of exhaust manifolds, catalytic converter operating conditions are improved.</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all these advantages, the use of boost has several drawbacks. They depend primarily on the applied scheme of boost, the principle of its organization and application design.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main disadvantage of mechanical boost is that the work required to drive the compressor is taken from the crankshaft, significantly reducing the useful work on the output shaft. The power loss is greater, the greater the degree of compression. Power fraction going to drive the compressor may be greater than 15% of the engine power [18].</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Boost engine can give a significant increase in power and torque on modes close to the maximum, but at lower modes can be worse than aspirated engine in these indicators (Figure 1.4.28). With increasing in boost ratio, the engine power is reduced greater at lower modes. This is because the energy of exhaust is insufficient for achieving the desired degree of compression at low modes.</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Turbine installed in the exhaust manifold, creating resistance to the exhaust gases. This loads the pistons of engine, so they must perform the increased pushing operation, thus increasing the load on the crank mechanism, and creating additional losses.</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diesel engines due to the high level of degree of compression, high boost leads to excessively high cylinder pressures, i.e. high mechanical loads. To reduce these loads, it is necessary to reduce the degree of compression. In this case there is a problem of starting the engine and work on small loads. At start, when the pressure of the air entering the cylinder is atmospheric, low compression ratio does not provide sufficient temperature of fuel to obtain auto-ignition. The same can be observed at low loads, while the engine is "cold" [18].</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changing the mode, turbocharged engine has the worst response (transition time from one stationary mode to another) compared with atmospheric engines and engines with mechanical compressors. This is due to the absence of a direct connection of the compressor and piston engine. As a result, the turbocharger rotor acceleration is slower than the acceleration of the crankshaft. This leads to delays of process of supply air to cylinders, because of which operational, economic performance and power are reduced.</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small degree of compression at lower modes, the worst starting characteristics and high inertia are major challenges of turbocharging, and many modifications of the classical scheme aimed at improving throttle response. Therefore, the main trend of the boost systems aimed at overcoming these disadvantages [7,18].</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Analyzing modern turbochargers of boosters, it is easy to notice the basic tendencies of their development, dictated by necessity of minimization of the specified lacks [18]:</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reducing the size of the turbocharger and reducing its inertia due to this;</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application of a two-stage supercharging;</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use of control elements in the turbine;</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use of an additional combustion chamber;</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application of electric twist of rotor.</a:t>
                </a:r>
                <a:endParaRPr lang="ru-RU" sz="1200" kern="120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p:txBody>
          </p:sp>
        </mc:Choice>
        <mc:Fallback xmlns="">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Increasing the charge of the cylinder obtained by boost using significantly increases the engine volume power.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Currently, the volume power of boost engine has reached the value of 110-20 </a:t>
                </a:r>
                <a:r>
                  <a:rPr lang="en-US" sz="1200" kern="1200" dirty="0" err="1" smtClean="0">
                    <a:solidFill>
                      <a:schemeClr val="tx1"/>
                    </a:solidFill>
                    <a:effectLst/>
                    <a:latin typeface="+mn-lt"/>
                    <a:ea typeface="+mn-ea"/>
                    <a:cs typeface="+mn-cs"/>
                  </a:rPr>
                  <a:t>hp</a:t>
                </a:r>
                <a:r>
                  <a:rPr lang="en-US" sz="1200" kern="1200" dirty="0" smtClean="0">
                    <a:solidFill>
                      <a:schemeClr val="tx1"/>
                    </a:solidFill>
                    <a:effectLst/>
                    <a:latin typeface="+mn-lt"/>
                    <a:ea typeface="+mn-ea"/>
                    <a:cs typeface="+mn-cs"/>
                  </a:rPr>
                  <a:t>/liter (Figure 1.4.26).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an illustration, Figure 1.4.21 shows the dependence of ICE power from the compression ratio increasing.</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Positive effect from increasing the volume power can be realized in two different ways.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Firstly, increasing in volume power can significantly increase the engine power at a substantially constant dimensions and weight of the power plant (growth less than 5-10%, and it is associated with the installation of the boost assembly [18]).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fact is valuable in cases where the power of unit is required to increase by only slightly changing the design of the engine.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Currently, there are examples where the introduction of the boost increases the capacity by 4 times in almost identical dimensions and weight.</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Secondly, growth of volume power provides engine with predetermined power with significantly smaller dimensions and weight.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Engine with volume of 1.5 liter and with boost up to 1kg/cm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is equivalent in power to three-liter engine [7].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More compact engines have lower pumping losses and friction losses [5]. As an illustration,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Figure 1.4.27 shows a comparison of the two diesel engines of equal power.</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Reducing in the size of ICE saves space in the rooms of the vessel, locomotive, power plant, </a:t>
                </a:r>
                <a:r>
                  <a:rPr lang="en-US" sz="1200" kern="1200" dirty="0" err="1" smtClean="0">
                    <a:solidFill>
                      <a:schemeClr val="tx1"/>
                    </a:solidFill>
                    <a:effectLst/>
                    <a:latin typeface="+mn-lt"/>
                    <a:ea typeface="+mn-ea"/>
                    <a:cs typeface="+mn-cs"/>
                  </a:rPr>
                  <a:t>underhood</a:t>
                </a:r>
                <a:r>
                  <a:rPr lang="en-US" sz="1200" kern="1200" dirty="0" smtClean="0">
                    <a:solidFill>
                      <a:schemeClr val="tx1"/>
                    </a:solidFill>
                    <a:effectLst/>
                    <a:latin typeface="+mn-lt"/>
                    <a:ea typeface="+mn-ea"/>
                    <a:cs typeface="+mn-cs"/>
                  </a:rPr>
                  <a:t> space of the car, etc.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addition, a significant change in the size of the engine leads to a decrease in its value.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Price of boost engine is lower than the price of a naturally aspirated engine of the same capacity.</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use of turbocharging increases the efficiency of the engine, resulting in a decrease in specific fuel mass flow rate. The main reasons for increasing the efficiency of a diesel engine with boost are as follows [18]:</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selecting of optimal pressure ratio;</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increase of the filling ratio of the cylinder </a:t>
                </a:r>
                <a:r>
                  <a:rPr lang="en-US" sz="1200" i="0" kern="1200">
                    <a:solidFill>
                      <a:schemeClr val="tx1"/>
                    </a:solidFill>
                    <a:effectLst/>
                    <a:latin typeface="+mn-lt"/>
                    <a:ea typeface="+mn-ea"/>
                    <a:cs typeface="+mn-cs"/>
                    <a:sym typeface="Symbol"/>
                  </a:rPr>
                  <a:t></a:t>
                </a:r>
                <a:r>
                  <a:rPr lang="ru-RU" sz="1200" i="0" kern="1200">
                    <a:solidFill>
                      <a:schemeClr val="tx1"/>
                    </a:solidFill>
                    <a:effectLst/>
                    <a:latin typeface="+mn-lt"/>
                    <a:ea typeface="+mn-ea"/>
                    <a:cs typeface="+mn-cs"/>
                    <a:sym typeface="Symbol"/>
                  </a:rPr>
                  <a:t>_</a:t>
                </a:r>
                <a:r>
                  <a:rPr lang="en-US" sz="1200" i="0" kern="1200">
                    <a:solidFill>
                      <a:schemeClr val="tx1"/>
                    </a:solidFill>
                    <a:effectLst/>
                    <a:latin typeface="+mn-lt"/>
                    <a:ea typeface="+mn-ea"/>
                    <a:cs typeface="+mn-cs"/>
                  </a:rPr>
                  <a:t>𝑣</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more perfect combustion (large combustion efficiency </a:t>
                </a:r>
                <a:r>
                  <a:rPr lang="en-US" sz="1200" i="0" kern="1200">
                    <a:solidFill>
                      <a:schemeClr val="tx1"/>
                    </a:solidFill>
                    <a:effectLst/>
                    <a:latin typeface="+mn-lt"/>
                    <a:ea typeface="+mn-ea"/>
                    <a:cs typeface="+mn-cs"/>
                    <a:sym typeface="Symbol"/>
                  </a:rPr>
                  <a:t></a:t>
                </a:r>
                <a:r>
                  <a:rPr lang="ru-RU" sz="1200" i="0" kern="1200">
                    <a:solidFill>
                      <a:schemeClr val="tx1"/>
                    </a:solidFill>
                    <a:effectLst/>
                    <a:latin typeface="+mn-lt"/>
                    <a:ea typeface="+mn-ea"/>
                    <a:cs typeface="+mn-cs"/>
                    <a:sym typeface="Symbol"/>
                  </a:rPr>
                  <a:t>_</a:t>
                </a:r>
                <a:r>
                  <a:rPr lang="ru-RU" sz="1200" i="0" kern="1200">
                    <a:solidFill>
                      <a:schemeClr val="tx1"/>
                    </a:solidFill>
                    <a:effectLst/>
                    <a:latin typeface="+mn-lt"/>
                    <a:ea typeface="+mn-ea"/>
                    <a:cs typeface="+mn-cs"/>
                  </a:rPr>
                  <a:t>𝑔</a:t>
                </a:r>
                <a:r>
                  <a:rPr lang="en-US" sz="1200" kern="1200" dirty="0">
                    <a:solidFill>
                      <a:schemeClr val="tx1"/>
                    </a:solidFill>
                    <a:effectLst/>
                    <a:latin typeface="+mn-lt"/>
                    <a:ea typeface="+mn-ea"/>
                    <a:cs typeface="+mn-cs"/>
                  </a:rPr>
                  <a:t>), due to increased air excess factor </a:t>
                </a:r>
                <a:r>
                  <a:rPr lang="ru-RU" sz="1200" i="1" kern="1200" dirty="0">
                    <a:solidFill>
                      <a:schemeClr val="tx1"/>
                    </a:solidFill>
                    <a:effectLst/>
                    <a:latin typeface="+mn-lt"/>
                    <a:ea typeface="+mn-ea"/>
                    <a:cs typeface="+mn-cs"/>
                  </a:rPr>
                  <a:t>α</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large proportion of the fuel burned at constant volume;</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 charging of cylinder occurs of pressurized air, so there is an additional positive work, and energy on pre-compressed of air is taken not from the engine, but from the exhaust gases.</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primarily relates to the engine with turbocharging on modes close to the maximum. Efficiency increase is over 7%. As an illustration, Figure 1.4.28 shows the load characteristics for the specific fuel mass flow rate of diesel engines with and without boost.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Equipment of ICE with boost units has positive effect on environmental performance. Firstly, the installation of the turbine significantly reduces exhaust noise. Secondly, smokiness and exhaust emissions are reduced. This is because the flow behind the compressor has an increased turbulence, which results in better mixing of fuel with an oxidant. This allows to organize the process of combustion at increased excess air ratio </a:t>
                </a:r>
                <a:r>
                  <a:rPr lang="ru-RU" sz="1200" kern="1200" dirty="0">
                    <a:solidFill>
                      <a:schemeClr val="tx1"/>
                    </a:solidFill>
                    <a:effectLst/>
                    <a:latin typeface="+mn-lt"/>
                    <a:ea typeface="+mn-ea"/>
                    <a:cs typeface="+mn-cs"/>
                    <a:sym typeface="Symbol"/>
                  </a:rPr>
                  <a:t></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(lean mixture). Also placing the carburetor before compression in gasoline engines contributes to the intensity of mixing fuel with an oxidant. As a result, the fuel burns more completely and the amount of unburned fuel is reduced. This reduces the concentration of pollutants in the exhaust.</a:t>
                </a:r>
                <a:endParaRPr lang="ru-RU"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Life circle of the with ICE boost exceeds a lifetime of similar naturally aspirated engine. This is due to the following factors [18]:</a:t>
                </a:r>
                <a:endParaRPr lang="ru-R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ignition delay period in boost engines usually decreases, since the fuel injection occurs in a high temperature environment. As a result, the factor of cycle dynamic is reduced, the combustion becomes softer, shock loads typical of diesel disappear;</a:t>
                </a:r>
                <a:endParaRPr lang="ru-R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increased excess air coefficient </a:t>
                </a:r>
                <a:r>
                  <a:rPr lang="ru-RU" sz="1200" i="1" kern="12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makes it easier to cool the combustion chamber. Due to the increase in the coefficient of excess air, the exhaust gases are cooler and do not overload the exhaust valve by the thermal load. Due to the boost, mean effective pressure of diesel becomes higher, but the maximum pressure does not increase in the same extent, i.e. the load on the bearings and other parts do not increase, which increases their lifetime;</a:t>
                </a:r>
                <a:endParaRPr lang="ru-R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use of exhaust gas in turbine reduces their temperature, reducing the calorific of exhaust manifolds, catalytic converter operating conditions are improved.</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 all these advantages, the use of boost has several drawbacks. They depend primarily on the applied scheme of boost, the principle of its organization and application design.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main disadvantage of mechanical boost is that the work required to drive the compressor is taken from the crankshaft, significantly reducing the useful work on the output shaft. The power loss is greater, the greater the degree of compression. Power fraction going to drive the compressor may be greater than 15% of the engine power [18].</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Boost engine can give a significant increase in power and torque on modes close to the maximum, but at lower modes can be worse than aspirated engine in these indicators (Figure 1.4.28). With increasing in boost ratio, the engine power is reduced greater at lower modes. This is because the energy of exhaust is insufficient for achieving the desired degree of compression at low modes.</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Turbine installed in the exhaust manifold, creating resistance to the exhaust gases. This loads the pistons of engine, so they must perform the increased pushing operation, thus increasing the load on the crank mechanism, and creating additional losses.</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diesel engines due to the high level of degree of compression, high boost leads to excessively high cylinder pressures, i.e. high mechanical loads. To reduce these loads, it is necessary to reduce the degree of compression. In this case there is a problem of starting the engine and work on small loads. At start, when the pressure of the air entering the cylinder is atmospheric, low compression ratio does not provide sufficient temperature of fuel to obtain auto-ignition. The same can be observed at low loads, while the engine is "cold" [18].</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changing the mode, turbocharged engine has the worst response (transition time from one stationary mode to another) compared with atmospheric engines and engines with mechanical compressors. This is due to the absence of a direct connection of the compressor and piston engine. As a result, the turbocharger rotor acceleration is slower than the acceleration of the crankshaft. This leads to delays of process of supply air to cylinders, because of which operational, economic performance and power are reduced.</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small degree of compression at lower modes, the worst starting characteristics and high inertia are major challenges of turbocharging, and many modifications of the classical scheme aimed at improving throttle response. Therefore, the main trend of the boost systems aimed at overcoming these disadvantages [7,18].</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Analyzing modern turbochargers of boosters, it is easy to notice the basic tendencies of their development, dictated by necessity of minimization of the specified lacks [18]:</a:t>
                </a:r>
                <a:endParaRPr lang="ru-R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reducing the size of the turbocharger and reducing its inertia due to this;</a:t>
                </a:r>
                <a:endParaRPr lang="ru-R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application of a two-stage supercharging;</a:t>
                </a:r>
                <a:endParaRPr lang="ru-R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use of control elements in the turbine;</a:t>
                </a:r>
                <a:endParaRPr lang="ru-R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use of an additional combustion chamber;</a:t>
                </a:r>
                <a:endParaRPr lang="ru-R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application of electric twist of rotor.</a:t>
                </a:r>
                <a:endParaRPr lang="ru-RU" sz="1200" kern="120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p:txBody>
          </p:sp>
        </mc:Fallback>
      </mc:AlternateContent>
      <p:sp>
        <p:nvSpPr>
          <p:cNvPr id="4" name="Номер слайда 3"/>
          <p:cNvSpPr>
            <a:spLocks noGrp="1"/>
          </p:cNvSpPr>
          <p:nvPr>
            <p:ph type="sldNum" sz="quarter" idx="10"/>
          </p:nvPr>
        </p:nvSpPr>
        <p:spPr/>
        <p:txBody>
          <a:bodyPr/>
          <a:lstStyle/>
          <a:p>
            <a:fld id="{0048289E-2F4B-4BDB-9E3D-307BE649A8BF}" type="slidenum">
              <a:rPr lang="ru-RU" smtClean="0"/>
              <a:pPr/>
              <a:t>45</a:t>
            </a:fld>
            <a:endParaRPr lang="ru-RU"/>
          </a:p>
        </p:txBody>
      </p:sp>
    </p:spTree>
    <p:extLst>
      <p:ext uri="{BB962C8B-B14F-4D97-AF65-F5344CB8AC3E}">
        <p14:creationId xmlns:p14="http://schemas.microsoft.com/office/powerpoint/2010/main" val="33242516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indent="-342900">
              <a:buFont typeface="+mj-lt"/>
              <a:buAutoNum type="arabicPeriod"/>
            </a:pPr>
            <a:r>
              <a:rPr lang="en-US" sz="1200" kern="1200" dirty="0">
                <a:solidFill>
                  <a:schemeClr val="tx1"/>
                </a:solidFill>
                <a:latin typeface="+mn-lt"/>
                <a:ea typeface="+mn-ea"/>
                <a:cs typeface="+mn-cs"/>
              </a:rPr>
              <a:t>The examples of </a:t>
            </a:r>
            <a:r>
              <a:rPr lang="en-US" sz="1200" kern="1200" dirty="0" err="1">
                <a:solidFill>
                  <a:schemeClr val="tx1"/>
                </a:solidFill>
                <a:latin typeface="+mn-lt"/>
                <a:ea typeface="+mn-ea"/>
                <a:cs typeface="+mn-cs"/>
              </a:rPr>
              <a:t>turbomachinery</a:t>
            </a:r>
            <a:r>
              <a:rPr lang="en-US" sz="1200" kern="1200" dirty="0">
                <a:solidFill>
                  <a:schemeClr val="tx1"/>
                </a:solidFill>
                <a:latin typeface="+mn-lt"/>
                <a:ea typeface="+mn-ea"/>
                <a:cs typeface="+mn-cs"/>
              </a:rPr>
              <a:t> applications in various industries are given below.</a:t>
            </a:r>
            <a:endParaRPr lang="ru-RU"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Centrifugal compressors are used in </a:t>
            </a:r>
            <a:r>
              <a:rPr lang="en-US" sz="1200" b="1" i="1" kern="1200" dirty="0">
                <a:solidFill>
                  <a:schemeClr val="tx1"/>
                </a:solidFill>
                <a:latin typeface="+mn-lt"/>
                <a:ea typeface="+mn-ea"/>
                <a:cs typeface="+mn-cs"/>
              </a:rPr>
              <a:t>the chemical industry</a:t>
            </a:r>
            <a:r>
              <a:rPr lang="en-US" sz="1200" kern="1200" dirty="0">
                <a:solidFill>
                  <a:schemeClr val="tx1"/>
                </a:solidFill>
                <a:latin typeface="+mn-lt"/>
                <a:ea typeface="+mn-ea"/>
                <a:cs typeface="+mn-cs"/>
              </a:rPr>
              <a:t> for the following purposes:</a:t>
            </a:r>
            <a:endParaRPr lang="ru-RU" sz="1200" kern="1200" dirty="0">
              <a:solidFill>
                <a:schemeClr val="tx1"/>
              </a:solidFill>
              <a:latin typeface="+mn-lt"/>
              <a:ea typeface="+mn-ea"/>
              <a:cs typeface="+mn-cs"/>
            </a:endParaRPr>
          </a:p>
          <a:p>
            <a:pPr marL="342900" lvl="0" indent="-342900">
              <a:buFont typeface="+mj-lt"/>
              <a:buAutoNum type="arabicPeriod"/>
            </a:pPr>
            <a:r>
              <a:rPr lang="en-US" sz="1200" kern="1200" dirty="0">
                <a:solidFill>
                  <a:schemeClr val="tx1"/>
                </a:solidFill>
                <a:latin typeface="+mn-lt"/>
                <a:ea typeface="+mn-ea"/>
                <a:cs typeface="+mn-cs"/>
              </a:rPr>
              <a:t>ammonia production</a:t>
            </a:r>
            <a:endParaRPr lang="ru-RU" sz="1200" kern="1200" dirty="0">
              <a:solidFill>
                <a:schemeClr val="tx1"/>
              </a:solidFill>
              <a:latin typeface="+mn-lt"/>
              <a:ea typeface="+mn-ea"/>
              <a:cs typeface="+mn-cs"/>
            </a:endParaRPr>
          </a:p>
          <a:p>
            <a:pPr marL="342900" lvl="0" indent="-342900">
              <a:buFont typeface="+mj-lt"/>
              <a:buAutoNum type="arabicPeriod"/>
            </a:pPr>
            <a:r>
              <a:rPr lang="en-US" sz="1200" kern="1200" dirty="0">
                <a:solidFill>
                  <a:schemeClr val="tx1"/>
                </a:solidFill>
                <a:latin typeface="+mn-lt"/>
                <a:ea typeface="+mn-ea"/>
                <a:cs typeface="+mn-cs"/>
              </a:rPr>
              <a:t>methanol production </a:t>
            </a:r>
          </a:p>
          <a:p>
            <a:pPr marL="342900" lvl="0" indent="-342900">
              <a:buFont typeface="+mj-lt"/>
              <a:buAutoNum type="arabicPeriod"/>
            </a:pPr>
            <a:r>
              <a:rPr lang="en-US" sz="1200" kern="1200" dirty="0">
                <a:solidFill>
                  <a:schemeClr val="tx1"/>
                </a:solidFill>
                <a:latin typeface="+mn-lt"/>
                <a:ea typeface="+mn-ea"/>
                <a:cs typeface="+mn-cs"/>
              </a:rPr>
              <a:t>oxygen production</a:t>
            </a:r>
          </a:p>
          <a:p>
            <a:pPr marL="342900" lvl="0" indent="-342900">
              <a:buFont typeface="+mj-lt"/>
              <a:buAutoNum type="arabicPeriod"/>
            </a:pPr>
            <a:r>
              <a:rPr lang="en-US" sz="1200" kern="1200" dirty="0">
                <a:solidFill>
                  <a:schemeClr val="tx1"/>
                </a:solidFill>
                <a:latin typeface="+mn-lt"/>
                <a:ea typeface="+mn-ea"/>
                <a:cs typeface="+mn-cs"/>
              </a:rPr>
              <a:t>polyethylene production </a:t>
            </a:r>
          </a:p>
          <a:p>
            <a:pPr marL="342900" lvl="0" indent="-342900">
              <a:buFont typeface="+mj-lt"/>
              <a:buAutoNum type="arabicPeriod"/>
            </a:pPr>
            <a:r>
              <a:rPr lang="en-US" sz="1200" kern="1200" dirty="0">
                <a:solidFill>
                  <a:schemeClr val="tx1"/>
                </a:solidFill>
                <a:latin typeface="+mn-lt"/>
                <a:ea typeface="+mn-ea"/>
                <a:cs typeface="+mn-cs"/>
              </a:rPr>
              <a:t>acetylene production from natural gas </a:t>
            </a:r>
          </a:p>
          <a:p>
            <a:pPr marL="342900" lvl="0" indent="-342900">
              <a:buFont typeface="+mj-lt"/>
              <a:buAutoNum type="arabicPeriod"/>
            </a:pPr>
            <a:r>
              <a:rPr lang="en-US" sz="1200" kern="1200" dirty="0">
                <a:solidFill>
                  <a:schemeClr val="tx1"/>
                </a:solidFill>
                <a:latin typeface="+mn-lt"/>
                <a:ea typeface="+mn-ea"/>
                <a:cs typeface="+mn-cs"/>
              </a:rPr>
              <a:t>Centrifugal compressors are used in </a:t>
            </a:r>
            <a:r>
              <a:rPr lang="en-US" sz="1200" b="1" i="1" kern="1200" dirty="0">
                <a:solidFill>
                  <a:schemeClr val="tx1"/>
                </a:solidFill>
                <a:latin typeface="+mn-lt"/>
                <a:ea typeface="+mn-ea"/>
                <a:cs typeface="+mn-cs"/>
              </a:rPr>
              <a:t>the petrochemical industry</a:t>
            </a:r>
            <a:r>
              <a:rPr lang="en-US" sz="1200" kern="1200" dirty="0">
                <a:solidFill>
                  <a:schemeClr val="tx1"/>
                </a:solidFill>
                <a:latin typeface="+mn-lt"/>
                <a:ea typeface="+mn-ea"/>
                <a:cs typeface="+mn-cs"/>
              </a:rPr>
              <a:t> in the following units of [3, 7, 12]:</a:t>
            </a:r>
            <a:endParaRPr lang="ru-RU" sz="1200" kern="1200" dirty="0">
              <a:solidFill>
                <a:schemeClr val="tx1"/>
              </a:solidFill>
              <a:latin typeface="+mn-lt"/>
              <a:ea typeface="+mn-ea"/>
              <a:cs typeface="+mn-cs"/>
            </a:endParaRPr>
          </a:p>
          <a:p>
            <a:pPr marL="342900" lvl="0" indent="-342900">
              <a:buFont typeface="+mj-lt"/>
              <a:buAutoNum type="arabicPeriod"/>
            </a:pPr>
            <a:r>
              <a:rPr lang="en-US" sz="1200" kern="1200" dirty="0">
                <a:solidFill>
                  <a:schemeClr val="tx1"/>
                </a:solidFill>
                <a:latin typeface="+mn-lt"/>
                <a:ea typeface="+mn-ea"/>
                <a:cs typeface="+mn-cs"/>
              </a:rPr>
              <a:t>catalytic cracking and reforming </a:t>
            </a:r>
          </a:p>
          <a:p>
            <a:pPr marL="342900" lvl="0" indent="-342900">
              <a:buFont typeface="+mj-lt"/>
              <a:buAutoNum type="arabicPeriod"/>
            </a:pPr>
            <a:r>
              <a:rPr lang="en-US" sz="1200" kern="1200" dirty="0">
                <a:solidFill>
                  <a:schemeClr val="tx1"/>
                </a:solidFill>
                <a:latin typeface="+mn-lt"/>
                <a:ea typeface="+mn-ea"/>
                <a:cs typeface="+mn-cs"/>
              </a:rPr>
              <a:t>oil </a:t>
            </a:r>
            <a:r>
              <a:rPr lang="en-US" sz="1200" kern="1200" dirty="0" err="1">
                <a:solidFill>
                  <a:schemeClr val="tx1"/>
                </a:solidFill>
                <a:latin typeface="+mn-lt"/>
                <a:ea typeface="+mn-ea"/>
                <a:cs typeface="+mn-cs"/>
              </a:rPr>
              <a:t>dewaxing</a:t>
            </a:r>
            <a:endParaRPr lang="ru-RU" sz="1200" kern="1200" dirty="0">
              <a:solidFill>
                <a:schemeClr val="tx1"/>
              </a:solidFill>
              <a:latin typeface="+mn-lt"/>
              <a:ea typeface="+mn-ea"/>
              <a:cs typeface="+mn-cs"/>
            </a:endParaRPr>
          </a:p>
          <a:p>
            <a:pPr marL="342900" lvl="0" indent="-342900">
              <a:buFont typeface="+mj-lt"/>
              <a:buAutoNum type="arabicPeriod"/>
            </a:pPr>
            <a:r>
              <a:rPr lang="en-US" sz="1200" kern="1200" dirty="0">
                <a:solidFill>
                  <a:schemeClr val="tx1"/>
                </a:solidFill>
                <a:latin typeface="+mn-lt"/>
                <a:ea typeface="+mn-ea"/>
                <a:cs typeface="+mn-cs"/>
              </a:rPr>
              <a:t>ethylene production </a:t>
            </a:r>
          </a:p>
          <a:p>
            <a:pPr marL="342900" lvl="0" indent="-342900">
              <a:buFont typeface="+mj-lt"/>
              <a:buAutoNum type="arabicPeriod"/>
            </a:pPr>
            <a:r>
              <a:rPr lang="en-US" sz="1200" kern="1200" dirty="0">
                <a:solidFill>
                  <a:schemeClr val="tx1"/>
                </a:solidFill>
                <a:latin typeface="+mn-lt"/>
                <a:ea typeface="+mn-ea"/>
                <a:cs typeface="+mn-cs"/>
              </a:rPr>
              <a:t>synthetic rubber production</a:t>
            </a:r>
          </a:p>
          <a:p>
            <a:pPr marL="342900" lvl="0" indent="-342900">
              <a:buFont typeface="+mj-lt"/>
              <a:buAutoNum type="arabicPeriod"/>
            </a:pPr>
            <a:r>
              <a:rPr lang="en-US" sz="1200" kern="1200" dirty="0">
                <a:solidFill>
                  <a:schemeClr val="tx1"/>
                </a:solidFill>
                <a:latin typeface="+mn-lt"/>
                <a:ea typeface="+mn-ea"/>
                <a:cs typeface="+mn-cs"/>
              </a:rPr>
              <a:t>oil production of gas lift method. In this case, petroleum gas is compressed in the compressors and pumped into the well.</a:t>
            </a:r>
            <a:endParaRPr lang="ru-RU"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Compressors used in the </a:t>
            </a:r>
            <a:r>
              <a:rPr lang="en-US" sz="1200" b="1" i="1" kern="1200" dirty="0">
                <a:solidFill>
                  <a:schemeClr val="tx1"/>
                </a:solidFill>
                <a:latin typeface="+mn-lt"/>
                <a:ea typeface="+mn-ea"/>
                <a:cs typeface="+mn-cs"/>
              </a:rPr>
              <a:t>metallurgy</a:t>
            </a:r>
            <a:r>
              <a:rPr lang="en-US" sz="1200" kern="1200" dirty="0">
                <a:solidFill>
                  <a:schemeClr val="tx1"/>
                </a:solidFill>
                <a:latin typeface="+mn-lt"/>
                <a:ea typeface="+mn-ea"/>
                <a:cs typeface="+mn-cs"/>
              </a:rPr>
              <a:t> to supply air (or air enriched with oxygen) during the iron smelting in blast furnaces.</a:t>
            </a:r>
          </a:p>
          <a:p>
            <a:pPr marL="342900" indent="-342900">
              <a:buFont typeface="+mj-lt"/>
              <a:buAutoNum type="arabicPeriod"/>
            </a:pPr>
            <a:r>
              <a:rPr lang="en-US" sz="1200" kern="1200" dirty="0">
                <a:solidFill>
                  <a:schemeClr val="tx1"/>
                </a:solidFill>
                <a:latin typeface="+mn-lt"/>
                <a:ea typeface="+mn-ea"/>
                <a:cs typeface="+mn-cs"/>
              </a:rPr>
              <a:t>Combustion products are exhausted by centrifugal superchargers during the steel production in open-hearth furnaces. </a:t>
            </a:r>
            <a:endParaRPr lang="ru-RU" sz="1200" kern="1200" dirty="0">
              <a:solidFill>
                <a:schemeClr val="tx1"/>
              </a:solidFill>
              <a:latin typeface="+mn-lt"/>
              <a:ea typeface="+mn-ea"/>
              <a:cs typeface="+mn-cs"/>
            </a:endParaRPr>
          </a:p>
          <a:p>
            <a:pPr marL="342900" indent="-342900">
              <a:buFont typeface="+mj-lt"/>
              <a:buAutoNum type="arabicPeriod"/>
            </a:pPr>
            <a:r>
              <a:rPr lang="en-US" sz="1200" b="1" i="1" kern="1200" dirty="0">
                <a:solidFill>
                  <a:schemeClr val="tx1"/>
                </a:solidFill>
                <a:latin typeface="+mn-lt"/>
                <a:ea typeface="+mn-ea"/>
                <a:cs typeface="+mn-cs"/>
              </a:rPr>
              <a:t>The pneumatic systems</a:t>
            </a:r>
            <a:r>
              <a:rPr lang="en-US" sz="1200" kern="1200" dirty="0">
                <a:solidFill>
                  <a:schemeClr val="tx1"/>
                </a:solidFill>
                <a:latin typeface="+mn-lt"/>
                <a:ea typeface="+mn-ea"/>
                <a:cs typeface="+mn-cs"/>
              </a:rPr>
              <a:t>. Modern enterprises of metalwork use to 40% of the input power in the form of energy compressed air. </a:t>
            </a:r>
          </a:p>
          <a:p>
            <a:pPr marL="342900" indent="-342900">
              <a:buFont typeface="+mj-lt"/>
              <a:buAutoNum type="arabicPeriod"/>
            </a:pPr>
            <a:r>
              <a:rPr lang="en-US" sz="1200" kern="1200" dirty="0">
                <a:solidFill>
                  <a:schemeClr val="tx1"/>
                </a:solidFill>
                <a:latin typeface="+mn-lt"/>
                <a:ea typeface="+mn-ea"/>
                <a:cs typeface="+mn-cs"/>
              </a:rPr>
              <a:t>An extensive system of pipelines supply the compressed air to the work stations where it is used in various pneumatic engines, dies, presses, fixtures hand tools. </a:t>
            </a:r>
          </a:p>
          <a:p>
            <a:pPr marL="342900" indent="-342900">
              <a:buFont typeface="+mj-lt"/>
              <a:buAutoNum type="arabicPeriod"/>
            </a:pPr>
            <a:r>
              <a:rPr lang="en-US" sz="1200" kern="1200" dirty="0">
                <a:solidFill>
                  <a:schemeClr val="tx1"/>
                </a:solidFill>
                <a:latin typeface="+mn-lt"/>
                <a:ea typeface="+mn-ea"/>
                <a:cs typeface="+mn-cs"/>
              </a:rPr>
              <a:t>Centrifugal compressors maintaining pneumatic systems have the pressure ratio up to 12. </a:t>
            </a:r>
          </a:p>
          <a:p>
            <a:pPr marL="342900" indent="-342900">
              <a:buFont typeface="+mj-lt"/>
              <a:buAutoNum type="arabicPeriod"/>
            </a:pPr>
            <a:r>
              <a:rPr lang="en-US" sz="1200" b="1" i="1" kern="1200" dirty="0">
                <a:solidFill>
                  <a:schemeClr val="tx1"/>
                </a:solidFill>
                <a:latin typeface="+mn-lt"/>
                <a:ea typeface="+mn-ea"/>
                <a:cs typeface="+mn-cs"/>
              </a:rPr>
              <a:t>Refrigerating appliances</a:t>
            </a:r>
            <a:r>
              <a:rPr lang="en-US" sz="1200" kern="1200" dirty="0">
                <a:solidFill>
                  <a:schemeClr val="tx1"/>
                </a:solidFill>
                <a:latin typeface="+mn-lt"/>
                <a:ea typeface="+mn-ea"/>
                <a:cs typeface="+mn-cs"/>
              </a:rPr>
              <a:t>. Moderate cold production in air conditioning systems, freezing products, etc. based on the vapor compression cycle. </a:t>
            </a:r>
          </a:p>
          <a:p>
            <a:pPr marL="342900" indent="-342900">
              <a:buFont typeface="+mj-lt"/>
              <a:buAutoNum type="arabicPeriod"/>
            </a:pPr>
            <a:r>
              <a:rPr lang="en-US" sz="1200" kern="1200" dirty="0">
                <a:solidFill>
                  <a:schemeClr val="tx1"/>
                </a:solidFill>
                <a:latin typeface="+mn-lt"/>
                <a:ea typeface="+mn-ea"/>
                <a:cs typeface="+mn-cs"/>
              </a:rPr>
              <a:t>Special gases – refrigerants are compressed in a centrifugal compressor, cooled and throttled with a temperature decrease, resulting in their liquefaction. </a:t>
            </a:r>
          </a:p>
          <a:p>
            <a:pPr marL="342900" indent="-342900">
              <a:buFont typeface="+mj-lt"/>
              <a:buAutoNum type="arabicPeriod"/>
            </a:pPr>
            <a:r>
              <a:rPr lang="en-US" sz="1200" kern="1200" dirty="0">
                <a:solidFill>
                  <a:schemeClr val="tx1"/>
                </a:solidFill>
                <a:latin typeface="+mn-lt"/>
                <a:ea typeface="+mn-ea"/>
                <a:cs typeface="+mn-cs"/>
              </a:rPr>
              <a:t>The liquid refrigerant corresponding to temperature creates the desired temperature of the cooled objects, moving in the heat exchanger – evaporator.</a:t>
            </a:r>
            <a:endParaRPr lang="ru-RU" sz="1200" kern="1200" dirty="0">
              <a:solidFill>
                <a:schemeClr val="tx1"/>
              </a:solidFill>
              <a:latin typeface="+mn-lt"/>
              <a:ea typeface="+mn-ea"/>
              <a:cs typeface="+mn-cs"/>
            </a:endParaRPr>
          </a:p>
          <a:p>
            <a:pPr marL="228600" indent="-228600">
              <a:buFont typeface="+mj-lt"/>
              <a:buAutoNum type="arabicPeriod"/>
            </a:pPr>
            <a:endParaRPr lang="ru-RU" dirty="0"/>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46</a:t>
            </a:fld>
            <a:endParaRPr lang="ru-RU"/>
          </a:p>
        </p:txBody>
      </p:sp>
    </p:spTree>
    <p:extLst>
      <p:ext uri="{BB962C8B-B14F-4D97-AF65-F5344CB8AC3E}">
        <p14:creationId xmlns:p14="http://schemas.microsoft.com/office/powerpoint/2010/main" val="3156130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indent="-342900">
              <a:buFont typeface="+mj-lt"/>
              <a:buAutoNum type="arabicPeriod"/>
            </a:pPr>
            <a:r>
              <a:rPr lang="en-US" sz="1200" kern="1200" dirty="0">
                <a:solidFill>
                  <a:schemeClr val="tx1"/>
                </a:solidFill>
                <a:latin typeface="+mn-lt"/>
                <a:ea typeface="+mn-ea"/>
                <a:cs typeface="+mn-cs"/>
              </a:rPr>
              <a:t>Compressors in </a:t>
            </a:r>
            <a:r>
              <a:rPr lang="en-US" sz="1200" b="1" i="1" kern="1200" dirty="0">
                <a:solidFill>
                  <a:schemeClr val="tx1"/>
                </a:solidFill>
                <a:latin typeface="+mn-lt"/>
                <a:ea typeface="+mn-ea"/>
                <a:cs typeface="+mn-cs"/>
              </a:rPr>
              <a:t>the gas industry</a:t>
            </a:r>
            <a:r>
              <a:rPr lang="en-US" sz="1200" kern="1200" dirty="0">
                <a:solidFill>
                  <a:schemeClr val="tx1"/>
                </a:solidFill>
                <a:latin typeface="+mn-lt"/>
                <a:ea typeface="+mn-ea"/>
                <a:cs typeface="+mn-cs"/>
              </a:rPr>
              <a:t> provide with transportation of natural gas from the extraction spots to consumers through the main pipelines to compensate pressure losses in pipeline sections </a:t>
            </a:r>
          </a:p>
          <a:p>
            <a:pPr marL="342900" indent="-342900">
              <a:buFont typeface="+mj-lt"/>
              <a:buAutoNum type="arabicPeriod"/>
            </a:pPr>
            <a:r>
              <a:rPr lang="en-US" sz="1200" kern="1200" dirty="0">
                <a:solidFill>
                  <a:schemeClr val="tx1"/>
                </a:solidFill>
                <a:latin typeface="+mn-lt"/>
                <a:ea typeface="+mn-ea"/>
                <a:cs typeface="+mn-cs"/>
              </a:rPr>
              <a:t>centrifugal blowers with a power of 6.3, 10, 16 and 25 MW transport the gas through pipelines at a pressure of 56 and 76 bar and more at the pressure ratio of 1.35-1.5 (Figure 1.4.27). </a:t>
            </a:r>
          </a:p>
          <a:p>
            <a:pPr marL="342900" indent="-342900">
              <a:buFont typeface="+mj-lt"/>
              <a:buAutoNum type="arabicPeriod"/>
            </a:pPr>
            <a:r>
              <a:rPr lang="en-US" sz="1200" kern="1200" dirty="0">
                <a:solidFill>
                  <a:schemeClr val="tx1"/>
                </a:solidFill>
                <a:latin typeface="+mn-lt"/>
                <a:ea typeface="+mn-ea"/>
                <a:cs typeface="+mn-cs"/>
              </a:rPr>
              <a:t>They are located at compressor units along the pipeline at the distance of 100-120 km from each other.</a:t>
            </a:r>
          </a:p>
          <a:p>
            <a:pPr marL="342900" indent="-342900">
              <a:buFont typeface="+mj-lt"/>
              <a:buAutoNum type="arabicPeriod"/>
            </a:pPr>
            <a:r>
              <a:rPr lang="en-US" sz="1200" kern="1200" dirty="0">
                <a:solidFill>
                  <a:schemeClr val="tx1"/>
                </a:solidFill>
                <a:latin typeface="+mn-lt"/>
                <a:ea typeface="+mn-ea"/>
                <a:cs typeface="+mn-cs"/>
              </a:rPr>
              <a:t>Approximately 4000 gas compressor units work at Joint Stock Company Gazprom.</a:t>
            </a:r>
            <a:endParaRPr lang="ru-RU"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Centrifugal compressors are also used for filling the underground gas storages with pressure to 150 atm.[12].</a:t>
            </a:r>
            <a:endParaRPr lang="ru-RU" sz="12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47</a:t>
            </a:fld>
            <a:endParaRPr lang="ru-RU"/>
          </a:p>
        </p:txBody>
      </p:sp>
    </p:spTree>
    <p:extLst>
      <p:ext uri="{BB962C8B-B14F-4D97-AF65-F5344CB8AC3E}">
        <p14:creationId xmlns:p14="http://schemas.microsoft.com/office/powerpoint/2010/main" val="2814163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can be seen, the main turbomachinery "competitors" are volumetric machines, operating principle of which is based on the changing the volume of the closed space with the working fluid.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Comparison of the main characteristics of different types of compressors is shown in Table</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Energy exchange is carried out continuously in the turbomachinery (compared, for example, with volumetric machines, which work with insulated gas portions). </a:t>
            </a:r>
          </a:p>
          <a:p>
            <a:pPr marL="228600" indent="-228600">
              <a:buAutoNum type="arabicPeriod"/>
            </a:pPr>
            <a:endParaRPr lang="ru-RU"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As a result, the mass flow rate of the working fluid is increased by several times, that significantly increases the machine power with the same specific work. </a:t>
            </a:r>
          </a:p>
          <a:p>
            <a:pPr marL="0" indent="0">
              <a:buNone/>
            </a:pPr>
            <a:endParaRPr lang="ru-RU"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If the power increase is not required to solve the technical problem, it makes possible to reduce machine size significantly. </a:t>
            </a:r>
          </a:p>
          <a:p>
            <a:pPr marL="0" indent="0">
              <a:buNone/>
            </a:pPr>
            <a:endParaRPr lang="ru-RU"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Due to substantial increase of the working fluid mass flow, turbomachinery have outstanding </a:t>
            </a:r>
            <a:r>
              <a:rPr lang="en-US" sz="1200" b="1" kern="1200" dirty="0">
                <a:solidFill>
                  <a:schemeClr val="tx1"/>
                </a:solidFill>
                <a:effectLst/>
                <a:latin typeface="+mn-lt"/>
                <a:ea typeface="+mn-ea"/>
                <a:cs typeface="+mn-cs"/>
              </a:rPr>
              <a:t>specific parameters (weight, volume, overall dimensions).</a:t>
            </a:r>
          </a:p>
          <a:p>
            <a:pPr marL="0" indent="0">
              <a:buNone/>
            </a:pP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It is possible to achieve virtually unlimited value of the working fluid mass flow and power in one unit. </a:t>
            </a:r>
          </a:p>
          <a:p>
            <a:r>
              <a:rPr lang="en-US" sz="1200" kern="1200" dirty="0">
                <a:solidFill>
                  <a:schemeClr val="tx1"/>
                </a:solidFill>
                <a:effectLst/>
                <a:latin typeface="+mn-lt"/>
                <a:ea typeface="+mn-ea"/>
                <a:cs typeface="+mn-cs"/>
              </a:rPr>
              <a:t>the working fluid mass flow rate in turbomachinery vary from fractions of grams to thousands of tons, and the power from a few Watts up to thousands of Megawatts.</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Turbomachinery have high efficiency, which value can exceed 90%.</a:t>
            </a:r>
          </a:p>
          <a:p>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Turbomachinery working elements are balanced (mass unbalance will lead to their destruction). </a:t>
            </a:r>
          </a:p>
          <a:p>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small residual unbalance associated with manufacture inaccuracy is eliminated during balancing.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balance significantly reduces fluctuating loads on the construction and vibrations.</a:t>
            </a:r>
          </a:p>
          <a:p>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result, it simplifies reduces the price of machinery foundation and its installation.</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working elements move (rotate) with a large circumferential velocity.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possible because the elements of rotor and stator are </a:t>
            </a:r>
            <a:r>
              <a:rPr lang="en-US" sz="1200" b="1" kern="1200" dirty="0">
                <a:solidFill>
                  <a:schemeClr val="tx1"/>
                </a:solidFill>
                <a:effectLst/>
                <a:latin typeface="+mn-lt"/>
                <a:ea typeface="+mn-ea"/>
                <a:cs typeface="+mn-cs"/>
              </a:rPr>
              <a:t>not in contact </a:t>
            </a:r>
            <a:r>
              <a:rPr lang="en-US" sz="1200" kern="1200" dirty="0">
                <a:solidFill>
                  <a:schemeClr val="tx1"/>
                </a:solidFill>
                <a:effectLst/>
                <a:latin typeface="+mn-lt"/>
                <a:ea typeface="+mn-ea"/>
                <a:cs typeface="+mn-cs"/>
              </a:rPr>
              <a:t>unlike the volumetric machines. </a:t>
            </a:r>
          </a:p>
          <a:p>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value is limited only by the rotor elements, experiencing the extension from the centrifugal forces</a:t>
            </a:r>
          </a:p>
          <a:p>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a:t>
            </a:r>
            <a:r>
              <a:rPr lang="en-US" sz="1200" b="1" kern="1200" dirty="0">
                <a:solidFill>
                  <a:schemeClr val="tx1"/>
                </a:solidFill>
                <a:effectLst/>
                <a:latin typeface="+mn-lt"/>
                <a:ea typeface="+mn-ea"/>
                <a:cs typeface="+mn-cs"/>
              </a:rPr>
              <a:t>High reliability and ease of operation. </a:t>
            </a:r>
            <a:r>
              <a:rPr lang="en-US" sz="1200" kern="1200" dirty="0">
                <a:solidFill>
                  <a:schemeClr val="tx1"/>
                </a:solidFill>
                <a:effectLst/>
                <a:latin typeface="+mn-lt"/>
                <a:ea typeface="+mn-ea"/>
                <a:cs typeface="+mn-cs"/>
              </a:rPr>
              <a:t>Today, the operation of gas turbine engines is performed "according to the technical state".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the lifetime of the "cold" part is over 30,000 flight cycles (FC) (over 75,000 hours) for a modern short-haul aircraft with a typical flight duration of 2.5 hours.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lifetime of hot part is more than 15000 FC (over 35,000 hours). </a:t>
            </a:r>
          </a:p>
          <a:p>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industrial gas turbines, the requirement of lifetime of 100,000 hours is typical.</a:t>
            </a:r>
          </a:p>
          <a:p>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The working fluid parameters are more uniform at the outlet, that makes it unnecessary to use receivers.</a:t>
            </a:r>
          </a:p>
          <a:p>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 The working fluid at the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outlet is isolated from friction units (e.g. bearings).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this reason, motor oil virtually does not get into it. [3, 18, 21].</a:t>
            </a:r>
          </a:p>
          <a:p>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9. Good coordination of </a:t>
            </a:r>
            <a:r>
              <a:rPr lang="en-US" sz="1200" kern="1200" dirty="0" err="1">
                <a:solidFill>
                  <a:schemeClr val="tx1"/>
                </a:solidFill>
                <a:effectLst/>
                <a:latin typeface="+mn-lt"/>
                <a:ea typeface="+mn-ea"/>
                <a:cs typeface="+mn-cs"/>
              </a:rPr>
              <a:t>turbomachinery</a:t>
            </a:r>
            <a:r>
              <a:rPr lang="en-US" sz="1200" kern="1200" dirty="0">
                <a:solidFill>
                  <a:schemeClr val="tx1"/>
                </a:solidFill>
                <a:effectLst/>
                <a:latin typeface="+mn-lt"/>
                <a:ea typeface="+mn-ea"/>
                <a:cs typeface="+mn-cs"/>
              </a:rPr>
              <a:t> with generators, electric motors and each other.</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5</a:t>
            </a:fld>
            <a:endParaRPr lang="ru-RU"/>
          </a:p>
        </p:txBody>
      </p:sp>
    </p:spTree>
    <p:extLst>
      <p:ext uri="{BB962C8B-B14F-4D97-AF65-F5344CB8AC3E}">
        <p14:creationId xmlns:p14="http://schemas.microsoft.com/office/powerpoint/2010/main" val="466292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Font typeface="+mj-lt"/>
              <a:buAutoNum type="arabicPeriod"/>
            </a:pPr>
            <a:r>
              <a:rPr lang="en-US" sz="1200" kern="1200" dirty="0">
                <a:solidFill>
                  <a:schemeClr val="tx1"/>
                </a:solidFill>
                <a:effectLst/>
                <a:latin typeface="+mn-lt"/>
                <a:ea typeface="+mn-ea"/>
                <a:cs typeface="+mn-cs"/>
              </a:rPr>
              <a:t>Turbomachinery have a lot of important advantages. </a:t>
            </a:r>
          </a:p>
          <a:p>
            <a:pPr marL="228600" indent="-228600">
              <a:buFont typeface="+mj-lt"/>
              <a:buAutoNum type="arabicPeriod"/>
            </a:pPr>
            <a:endParaRPr lang="ru-RU"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However, they have are some drawbacks, including the following:</a:t>
            </a:r>
            <a:endParaRPr lang="ru-RU" sz="1200" kern="1200" dirty="0">
              <a:solidFill>
                <a:schemeClr val="tx1"/>
              </a:solidFill>
              <a:effectLst/>
              <a:latin typeface="+mn-lt"/>
              <a:ea typeface="+mn-ea"/>
              <a:cs typeface="+mn-cs"/>
            </a:endParaRPr>
          </a:p>
          <a:p>
            <a:pPr marL="228600" indent="-228600">
              <a:buFont typeface="+mj-lt"/>
              <a:buAutoNum type="arabicPeriod"/>
            </a:pPr>
            <a:endParaRPr lang="ru-RU"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Turbomachinery efficiency is low at a low working fluid mass flow rate (less than 1 kg/s). </a:t>
            </a:r>
          </a:p>
          <a:p>
            <a:pPr marL="228600" indent="-228600">
              <a:buAutoNum type="arabicPeriod"/>
            </a:pP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Vane compressors have the areas </a:t>
            </a:r>
            <a:r>
              <a:rPr lang="en-US" sz="1200" b="1" kern="1200" dirty="0">
                <a:solidFill>
                  <a:schemeClr val="tx1"/>
                </a:solidFill>
                <a:effectLst/>
                <a:latin typeface="+mn-lt"/>
                <a:ea typeface="+mn-ea"/>
                <a:cs typeface="+mn-cs"/>
              </a:rPr>
              <a:t>of unstable operation on its characteristic</a:t>
            </a:r>
            <a:r>
              <a:rPr lang="en-US" sz="1200" kern="1200" dirty="0">
                <a:solidFill>
                  <a:schemeClr val="tx1"/>
                </a:solidFill>
                <a:effectLst/>
                <a:latin typeface="+mn-lt"/>
                <a:ea typeface="+mn-ea"/>
                <a:cs typeface="+mn-cs"/>
              </a:rPr>
              <a:t>, where their work is impossible or very difficult</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Volumetric machines allow to get a much greater pressure ratio in one stage</a:t>
            </a:r>
            <a:r>
              <a:rPr lang="ru-RU" sz="1200" kern="1200" dirty="0">
                <a:solidFill>
                  <a:schemeClr val="tx1"/>
                </a:solidFill>
                <a:effectLst/>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6</a:t>
            </a:fld>
            <a:endParaRPr lang="ru-RU"/>
          </a:p>
        </p:txBody>
      </p:sp>
    </p:spTree>
    <p:extLst>
      <p:ext uri="{BB962C8B-B14F-4D97-AF65-F5344CB8AC3E}">
        <p14:creationId xmlns:p14="http://schemas.microsoft.com/office/powerpoint/2010/main" val="2022734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Turbomachinery characteristics mentioned above make it possible to significantly improve the quality of the products to which they are included.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ru-RU"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As an example, Table shows a comparison between the diesel engine characteristics, based on the volumetric machines, and GTU, constructed on the turbomachinery.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ru-RU"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Obviously, that GTU has much less volume and weight at equal outlet power.</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7</a:t>
            </a:fld>
            <a:endParaRPr lang="ru-RU"/>
          </a:p>
        </p:txBody>
      </p:sp>
    </p:spTree>
    <p:extLst>
      <p:ext uri="{BB962C8B-B14F-4D97-AF65-F5344CB8AC3E}">
        <p14:creationId xmlns:p14="http://schemas.microsoft.com/office/powerpoint/2010/main" val="1400367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Font typeface="+mj-lt"/>
              <a:buAutoNum type="arabicPeriod"/>
            </a:pPr>
            <a:r>
              <a:rPr lang="en-US" sz="1200" kern="1200" dirty="0">
                <a:solidFill>
                  <a:schemeClr val="tx1"/>
                </a:solidFill>
                <a:effectLst/>
                <a:latin typeface="+mn-lt"/>
                <a:ea typeface="+mn-ea"/>
                <a:cs typeface="+mn-cs"/>
              </a:rPr>
              <a:t>Nevertheless, there is no need to take up the position that turbomachinery definitely leaves behind other types of machines. </a:t>
            </a:r>
          </a:p>
          <a:p>
            <a:pPr marL="228600" indent="-228600">
              <a:buFont typeface="+mj-lt"/>
              <a:buAutoNum type="arabicPeriod"/>
            </a:pPr>
            <a:endParaRPr lang="ru-RU"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In fact, each of them occupy its own niche. </a:t>
            </a:r>
          </a:p>
          <a:p>
            <a:pPr marL="228600" indent="-228600">
              <a:buFont typeface="+mj-lt"/>
              <a:buAutoNum type="arabicPeriod"/>
            </a:pPr>
            <a:endParaRPr lang="ru-RU"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Turbomachinery applications are devices, which are characterized by high power, working fluid mass flow rate and small degrees of pressure variation in one stage. </a:t>
            </a:r>
          </a:p>
          <a:p>
            <a:pPr marL="228600" indent="-228600">
              <a:buFont typeface="+mj-lt"/>
              <a:buAutoNum type="arabicPeriod"/>
            </a:pPr>
            <a:endParaRPr lang="ru-RU"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Volumetric machines are applied in case of low working fluid mass flow rate and significant pressure ratio. </a:t>
            </a:r>
          </a:p>
          <a:p>
            <a:pPr marL="228600" indent="-228600">
              <a:buFont typeface="+mj-lt"/>
              <a:buAutoNum type="arabicPeriod"/>
            </a:pP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0048289E-2F4B-4BDB-9E3D-307BE649A8BF}" type="slidenum">
              <a:rPr lang="ru-RU" smtClean="0"/>
              <a:pPr/>
              <a:t>8</a:t>
            </a:fld>
            <a:endParaRPr lang="ru-RU"/>
          </a:p>
        </p:txBody>
      </p:sp>
    </p:spTree>
    <p:extLst>
      <p:ext uri="{BB962C8B-B14F-4D97-AF65-F5344CB8AC3E}">
        <p14:creationId xmlns:p14="http://schemas.microsoft.com/office/powerpoint/2010/main" val="1371562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228600" indent="-228600">
              <a:buFont typeface="+mj-lt"/>
              <a:buAutoNum type="arabicPeriod"/>
            </a:pPr>
            <a:r>
              <a:rPr lang="en-US" sz="1400" kern="1200" dirty="0">
                <a:solidFill>
                  <a:schemeClr val="tx1"/>
                </a:solidFill>
                <a:effectLst/>
                <a:latin typeface="+mn-lt"/>
                <a:ea typeface="+mn-ea"/>
                <a:cs typeface="+mn-cs"/>
              </a:rPr>
              <a:t>It is also true that different types of turbomachinery have different applications </a:t>
            </a:r>
            <a:endParaRPr lang="ru-RU" sz="1400" dirty="0"/>
          </a:p>
        </p:txBody>
      </p:sp>
      <p:sp>
        <p:nvSpPr>
          <p:cNvPr id="4" name="Номер слайда 3"/>
          <p:cNvSpPr>
            <a:spLocks noGrp="1"/>
          </p:cNvSpPr>
          <p:nvPr>
            <p:ph type="sldNum" sz="quarter" idx="10"/>
          </p:nvPr>
        </p:nvSpPr>
        <p:spPr/>
        <p:txBody>
          <a:bodyPr/>
          <a:lstStyle/>
          <a:p>
            <a:fld id="{0048289E-2F4B-4BDB-9E3D-307BE649A8BF}" type="slidenum">
              <a:rPr lang="ru-RU" smtClean="0"/>
              <a:pPr/>
              <a:t>9</a:t>
            </a:fld>
            <a:endParaRPr lang="ru-RU"/>
          </a:p>
        </p:txBody>
      </p:sp>
    </p:spTree>
    <p:extLst>
      <p:ext uri="{BB962C8B-B14F-4D97-AF65-F5344CB8AC3E}">
        <p14:creationId xmlns:p14="http://schemas.microsoft.com/office/powerpoint/2010/main" val="627460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0CD2006A-6BE7-43E8-8AD6-C09FC266B36F}" type="datetime1">
              <a:rPr lang="ru-RU" smtClean="0"/>
              <a:pPr/>
              <a:t>06.02.2018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320F9EB-2112-4866-8AFC-0758B0B74D1C}" type="slidenum">
              <a:rPr lang="ru-RU" smtClean="0"/>
              <a:pPr/>
              <a:t>‹#›</a:t>
            </a:fld>
            <a:endParaRPr lang="ru-RU"/>
          </a:p>
        </p:txBody>
      </p:sp>
    </p:spTree>
    <p:extLst>
      <p:ext uri="{BB962C8B-B14F-4D97-AF65-F5344CB8AC3E}">
        <p14:creationId xmlns:p14="http://schemas.microsoft.com/office/powerpoint/2010/main" val="3336282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CFD85EE-4AB9-42CD-8126-E74FE77A9ED8}" type="datetime1">
              <a:rPr lang="ru-RU" smtClean="0"/>
              <a:pPr/>
              <a:t>06.02.2018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320F9EB-2112-4866-8AFC-0758B0B74D1C}" type="slidenum">
              <a:rPr lang="ru-RU" smtClean="0"/>
              <a:pPr/>
              <a:t>‹#›</a:t>
            </a:fld>
            <a:endParaRPr lang="ru-RU"/>
          </a:p>
        </p:txBody>
      </p:sp>
    </p:spTree>
    <p:extLst>
      <p:ext uri="{BB962C8B-B14F-4D97-AF65-F5344CB8AC3E}">
        <p14:creationId xmlns:p14="http://schemas.microsoft.com/office/powerpoint/2010/main" val="3760797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60B916C-83BE-4CC1-8A21-D05CD30C43DB}" type="datetime1">
              <a:rPr lang="ru-RU" smtClean="0"/>
              <a:pPr/>
              <a:t>06.02.2018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320F9EB-2112-4866-8AFC-0758B0B74D1C}" type="slidenum">
              <a:rPr lang="ru-RU" smtClean="0"/>
              <a:pPr/>
              <a:t>‹#›</a:t>
            </a:fld>
            <a:endParaRPr lang="ru-RU"/>
          </a:p>
        </p:txBody>
      </p:sp>
    </p:spTree>
    <p:extLst>
      <p:ext uri="{BB962C8B-B14F-4D97-AF65-F5344CB8AC3E}">
        <p14:creationId xmlns:p14="http://schemas.microsoft.com/office/powerpoint/2010/main" val="53315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2E13183-B2A1-4784-80CE-65A33D52CB0B}" type="datetime1">
              <a:rPr lang="ru-RU" smtClean="0"/>
              <a:pPr/>
              <a:t>06.02.2018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320F9EB-2112-4866-8AFC-0758B0B74D1C}" type="slidenum">
              <a:rPr lang="ru-RU" smtClean="0"/>
              <a:pPr/>
              <a:t>‹#›</a:t>
            </a:fld>
            <a:endParaRPr lang="ru-RU"/>
          </a:p>
        </p:txBody>
      </p:sp>
    </p:spTree>
    <p:extLst>
      <p:ext uri="{BB962C8B-B14F-4D97-AF65-F5344CB8AC3E}">
        <p14:creationId xmlns:p14="http://schemas.microsoft.com/office/powerpoint/2010/main" val="119630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EA388E9-D2C3-4436-BFEE-5F0C2E0896FE}" type="datetime1">
              <a:rPr lang="ru-RU" smtClean="0"/>
              <a:pPr/>
              <a:t>06.02.2018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320F9EB-2112-4866-8AFC-0758B0B74D1C}" type="slidenum">
              <a:rPr lang="ru-RU" smtClean="0"/>
              <a:pPr/>
              <a:t>‹#›</a:t>
            </a:fld>
            <a:endParaRPr lang="ru-RU"/>
          </a:p>
        </p:txBody>
      </p:sp>
    </p:spTree>
    <p:extLst>
      <p:ext uri="{BB962C8B-B14F-4D97-AF65-F5344CB8AC3E}">
        <p14:creationId xmlns:p14="http://schemas.microsoft.com/office/powerpoint/2010/main" val="4240392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3A15BC7-66CE-44BA-84C4-ADF5D358A8E5}" type="datetime1">
              <a:rPr lang="ru-RU" smtClean="0"/>
              <a:pPr/>
              <a:t>06.02.2018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320F9EB-2112-4866-8AFC-0758B0B74D1C}" type="slidenum">
              <a:rPr lang="ru-RU" smtClean="0"/>
              <a:pPr/>
              <a:t>‹#›</a:t>
            </a:fld>
            <a:endParaRPr lang="ru-RU"/>
          </a:p>
        </p:txBody>
      </p:sp>
    </p:spTree>
    <p:extLst>
      <p:ext uri="{BB962C8B-B14F-4D97-AF65-F5344CB8AC3E}">
        <p14:creationId xmlns:p14="http://schemas.microsoft.com/office/powerpoint/2010/main" val="2092770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C55F641-8A7B-48BB-9924-29525D09D843}" type="datetime1">
              <a:rPr lang="ru-RU" smtClean="0"/>
              <a:pPr/>
              <a:t>06.02.2018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320F9EB-2112-4866-8AFC-0758B0B74D1C}" type="slidenum">
              <a:rPr lang="ru-RU" smtClean="0"/>
              <a:pPr/>
              <a:t>‹#›</a:t>
            </a:fld>
            <a:endParaRPr lang="ru-RU"/>
          </a:p>
        </p:txBody>
      </p:sp>
    </p:spTree>
    <p:extLst>
      <p:ext uri="{BB962C8B-B14F-4D97-AF65-F5344CB8AC3E}">
        <p14:creationId xmlns:p14="http://schemas.microsoft.com/office/powerpoint/2010/main" val="67491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28C4CC1A-CDB1-4CBC-83A8-3EB958439194}" type="datetime1">
              <a:rPr lang="ru-RU" smtClean="0"/>
              <a:pPr/>
              <a:t>06.02.2018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320F9EB-2112-4866-8AFC-0758B0B74D1C}" type="slidenum">
              <a:rPr lang="ru-RU" smtClean="0"/>
              <a:pPr/>
              <a:t>‹#›</a:t>
            </a:fld>
            <a:endParaRPr lang="ru-RU"/>
          </a:p>
        </p:txBody>
      </p:sp>
    </p:spTree>
    <p:extLst>
      <p:ext uri="{BB962C8B-B14F-4D97-AF65-F5344CB8AC3E}">
        <p14:creationId xmlns:p14="http://schemas.microsoft.com/office/powerpoint/2010/main" val="3765722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A5C5F1-78C0-4305-B0EC-8CEF047F6C93}" type="datetime1">
              <a:rPr lang="ru-RU" smtClean="0"/>
              <a:pPr/>
              <a:t>06.02.2018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320F9EB-2112-4866-8AFC-0758B0B74D1C}" type="slidenum">
              <a:rPr lang="ru-RU" smtClean="0"/>
              <a:pPr/>
              <a:t>‹#›</a:t>
            </a:fld>
            <a:endParaRPr lang="ru-RU"/>
          </a:p>
        </p:txBody>
      </p:sp>
    </p:spTree>
    <p:extLst>
      <p:ext uri="{BB962C8B-B14F-4D97-AF65-F5344CB8AC3E}">
        <p14:creationId xmlns:p14="http://schemas.microsoft.com/office/powerpoint/2010/main" val="192673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8FF670FB-17C0-4434-90C8-A4668EF13565}" type="datetime1">
              <a:rPr lang="ru-RU" smtClean="0"/>
              <a:pPr/>
              <a:t>06.02.2018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320F9EB-2112-4866-8AFC-0758B0B74D1C}" type="slidenum">
              <a:rPr lang="ru-RU" smtClean="0"/>
              <a:pPr/>
              <a:t>‹#›</a:t>
            </a:fld>
            <a:endParaRPr lang="ru-RU"/>
          </a:p>
        </p:txBody>
      </p:sp>
    </p:spTree>
    <p:extLst>
      <p:ext uri="{BB962C8B-B14F-4D97-AF65-F5344CB8AC3E}">
        <p14:creationId xmlns:p14="http://schemas.microsoft.com/office/powerpoint/2010/main" val="1955095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5FA5D1FD-3FC4-47EA-B2EB-FF46800F6009}" type="datetime1">
              <a:rPr lang="ru-RU" smtClean="0"/>
              <a:pPr/>
              <a:t>06.02.2018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320F9EB-2112-4866-8AFC-0758B0B74D1C}" type="slidenum">
              <a:rPr lang="ru-RU" smtClean="0"/>
              <a:pPr/>
              <a:t>‹#›</a:t>
            </a:fld>
            <a:endParaRPr lang="ru-RU"/>
          </a:p>
        </p:txBody>
      </p:sp>
    </p:spTree>
    <p:extLst>
      <p:ext uri="{BB962C8B-B14F-4D97-AF65-F5344CB8AC3E}">
        <p14:creationId xmlns:p14="http://schemas.microsoft.com/office/powerpoint/2010/main" val="1515277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109404-ED28-47FE-9DC5-C6BCEA110D1D}" type="datetime1">
              <a:rPr lang="ru-RU" smtClean="0"/>
              <a:pPr/>
              <a:t>06.02.2018</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20F9EB-2112-4866-8AFC-0758B0B74D1C}" type="slidenum">
              <a:rPr lang="ru-RU" smtClean="0"/>
              <a:pPr/>
              <a:t>‹#›</a:t>
            </a:fld>
            <a:endParaRPr lang="ru-RU"/>
          </a:p>
        </p:txBody>
      </p:sp>
    </p:spTree>
    <p:extLst>
      <p:ext uri="{BB962C8B-B14F-4D97-AF65-F5344CB8AC3E}">
        <p14:creationId xmlns:p14="http://schemas.microsoft.com/office/powerpoint/2010/main" val="1479013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17" Type="http://schemas.openxmlformats.org/officeDocument/2006/relationships/image" Target="../media/image51.jpeg"/><Relationship Id="rId2" Type="http://schemas.openxmlformats.org/officeDocument/2006/relationships/notesSlide" Target="../notesSlides/notesSlide11.xml"/><Relationship Id="rId16"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8.jpeg"/></Relationships>
</file>

<file path=ppt/slides/_rels/slide1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2.jpeg"/><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6.jpeg"/></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57.jpe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44.jpeg"/><Relationship Id="rId10" Type="http://schemas.openxmlformats.org/officeDocument/2006/relationships/image" Target="../media/image60.jpeg"/><Relationship Id="rId4" Type="http://schemas.openxmlformats.org/officeDocument/2006/relationships/image" Target="../media/image45.jpeg"/><Relationship Id="rId9" Type="http://schemas.openxmlformats.org/officeDocument/2006/relationships/image" Target="../media/image59.jpeg"/></Relationships>
</file>

<file path=ppt/slides/_rels/slide1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jpeg"/></Relationships>
</file>

<file path=ppt/slides/_rels/slide15.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jpeg"/><Relationship Id="rId3" Type="http://schemas.openxmlformats.org/officeDocument/2006/relationships/image" Target="../media/image69.jpe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jpeg"/></Relationships>
</file>

<file path=ppt/slides/_rels/slide16.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3.jpeg"/><Relationship Id="rId11" Type="http://schemas.openxmlformats.org/officeDocument/2006/relationships/image" Target="../media/image88.pn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s>
</file>

<file path=ppt/slides/_rels/slide1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2.gif"/><Relationship Id="rId5" Type="http://schemas.openxmlformats.org/officeDocument/2006/relationships/image" Target="../media/image91.jpeg"/><Relationship Id="rId10" Type="http://schemas.openxmlformats.org/officeDocument/2006/relationships/image" Target="../media/image96.JPG"/><Relationship Id="rId4" Type="http://schemas.openxmlformats.org/officeDocument/2006/relationships/image" Target="../media/image90.jpeg"/><Relationship Id="rId9" Type="http://schemas.openxmlformats.org/officeDocument/2006/relationships/image" Target="../media/image95.jpeg"/></Relationships>
</file>

<file path=ppt/slides/_rels/slide18.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99.jpg"/><Relationship Id="rId10" Type="http://schemas.openxmlformats.org/officeDocument/2006/relationships/image" Target="../media/image104.jpeg"/><Relationship Id="rId4" Type="http://schemas.openxmlformats.org/officeDocument/2006/relationships/image" Target="../media/image98.jpeg"/><Relationship Id="rId9" Type="http://schemas.openxmlformats.org/officeDocument/2006/relationships/image" Target="../media/image103.jpg"/></Relationships>
</file>

<file path=ppt/slides/_rels/slide1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slideLayout" Target="../slideLayouts/slideLayout1.xml"/><Relationship Id="rId7" Type="http://schemas.openxmlformats.org/officeDocument/2006/relationships/image" Target="../media/image107.jpeg"/><Relationship Id="rId2" Type="http://schemas.openxmlformats.org/officeDocument/2006/relationships/video" Target="../media/media6.mpg"/><Relationship Id="rId1" Type="http://schemas.microsoft.com/office/2007/relationships/media" Target="../media/media6.mpg"/><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1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5.jpg"/><Relationship Id="rId5" Type="http://schemas.openxmlformats.org/officeDocument/2006/relationships/image" Target="../media/image114.jpeg"/><Relationship Id="rId4" Type="http://schemas.openxmlformats.org/officeDocument/2006/relationships/image" Target="../media/image113.png"/></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06.jpeg"/><Relationship Id="rId3" Type="http://schemas.openxmlformats.org/officeDocument/2006/relationships/image" Target="../media/image116.png"/><Relationship Id="rId7" Type="http://schemas.openxmlformats.org/officeDocument/2006/relationships/diagramColors" Target="../diagrams/colors1.xml"/><Relationship Id="rId12"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119.jpeg"/><Relationship Id="rId5" Type="http://schemas.openxmlformats.org/officeDocument/2006/relationships/diagramLayout" Target="../diagrams/layout1.xml"/><Relationship Id="rId10" Type="http://schemas.openxmlformats.org/officeDocument/2006/relationships/image" Target="../media/image118.jpeg"/><Relationship Id="rId4" Type="http://schemas.openxmlformats.org/officeDocument/2006/relationships/diagramData" Target="../diagrams/data1.xml"/><Relationship Id="rId9" Type="http://schemas.openxmlformats.org/officeDocument/2006/relationships/image" Target="../media/image117.png"/><Relationship Id="rId14" Type="http://schemas.openxmlformats.org/officeDocument/2006/relationships/image" Target="../media/image120.jpeg"/></Relationships>
</file>

<file path=ppt/slides/_rels/slide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24.jpg"/><Relationship Id="rId5" Type="http://schemas.openxmlformats.org/officeDocument/2006/relationships/image" Target="../media/image123.PNG"/><Relationship Id="rId4" Type="http://schemas.openxmlformats.org/officeDocument/2006/relationships/image" Target="../media/image122.jpg"/></Relationships>
</file>

<file path=ppt/slides/_rels/slide24.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png"/><Relationship Id="rId9" Type="http://schemas.openxmlformats.org/officeDocument/2006/relationships/image" Target="../media/image131.jpeg"/></Relationships>
</file>

<file path=ppt/slides/_rels/slide2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33.png"/></Relationships>
</file>

<file path=ppt/slides/_rels/slide26.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jpeg"/><Relationship Id="rId7" Type="http://schemas.openxmlformats.org/officeDocument/2006/relationships/image" Target="../media/image138.jpeg"/><Relationship Id="rId12" Type="http://schemas.openxmlformats.org/officeDocument/2006/relationships/image" Target="../media/image143.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37.jpeg"/><Relationship Id="rId11" Type="http://schemas.openxmlformats.org/officeDocument/2006/relationships/image" Target="../media/image142.emf"/><Relationship Id="rId5" Type="http://schemas.openxmlformats.org/officeDocument/2006/relationships/image" Target="../media/image136.jpe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jpeg"/></Relationships>
</file>

<file path=ppt/slides/_rels/slide27.xml.rels><?xml version="1.0" encoding="UTF-8" standalone="yes"?>
<Relationships xmlns="http://schemas.openxmlformats.org/package/2006/relationships"><Relationship Id="rId8" Type="http://schemas.openxmlformats.org/officeDocument/2006/relationships/image" Target="../media/image149.jpeg"/><Relationship Id="rId13" Type="http://schemas.openxmlformats.org/officeDocument/2006/relationships/image" Target="../media/image154.pn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15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png"/><Relationship Id="rId10" Type="http://schemas.openxmlformats.org/officeDocument/2006/relationships/image" Target="../media/image151.jpeg"/><Relationship Id="rId4" Type="http://schemas.openxmlformats.org/officeDocument/2006/relationships/image" Target="../media/image145.png"/><Relationship Id="rId9" Type="http://schemas.openxmlformats.org/officeDocument/2006/relationships/image" Target="../media/image150.jpeg"/></Relationships>
</file>

<file path=ppt/slides/_rels/slide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jpeg"/><Relationship Id="rId7" Type="http://schemas.openxmlformats.org/officeDocument/2006/relationships/image" Target="../media/image15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58.jpeg"/><Relationship Id="rId5" Type="http://schemas.openxmlformats.org/officeDocument/2006/relationships/image" Target="../media/image157.png"/><Relationship Id="rId10" Type="http://schemas.openxmlformats.org/officeDocument/2006/relationships/image" Target="../media/image162.jpeg"/><Relationship Id="rId4" Type="http://schemas.openxmlformats.org/officeDocument/2006/relationships/image" Target="../media/image156.jpeg"/><Relationship Id="rId9" Type="http://schemas.openxmlformats.org/officeDocument/2006/relationships/image" Target="../media/image161.jpeg"/></Relationships>
</file>

<file path=ppt/slides/_rels/slide29.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png"/><Relationship Id="rId7" Type="http://schemas.openxmlformats.org/officeDocument/2006/relationships/image" Target="../media/image167.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74.jpeg"/><Relationship Id="rId12" Type="http://schemas.openxmlformats.org/officeDocument/2006/relationships/image" Target="../media/image17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72.png"/><Relationship Id="rId11" Type="http://schemas.openxmlformats.org/officeDocument/2006/relationships/image" Target="../media/image176.png"/><Relationship Id="rId5" Type="http://schemas.openxmlformats.org/officeDocument/2006/relationships/image" Target="../media/image171.jpeg"/><Relationship Id="rId10" Type="http://schemas.openxmlformats.org/officeDocument/2006/relationships/image" Target="../media/image175.png"/><Relationship Id="rId4" Type="http://schemas.openxmlformats.org/officeDocument/2006/relationships/image" Target="../media/image170.png"/><Relationship Id="rId9" Type="http://schemas.openxmlformats.org/officeDocument/2006/relationships/image" Target="../media/image174.png"/></Relationships>
</file>

<file path=ppt/slides/_rels/slide31.xml.rels><?xml version="1.0" encoding="UTF-8" standalone="yes"?>
<Relationships xmlns="http://schemas.openxmlformats.org/package/2006/relationships"><Relationship Id="rId8" Type="http://schemas.openxmlformats.org/officeDocument/2006/relationships/image" Target="../media/image180.jpg"/><Relationship Id="rId3" Type="http://schemas.openxmlformats.org/officeDocument/2006/relationships/image" Target="../media/image178.png"/><Relationship Id="rId7" Type="http://schemas.openxmlformats.org/officeDocument/2006/relationships/image" Target="../media/image179.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70.png"/><Relationship Id="rId5" Type="http://schemas.openxmlformats.org/officeDocument/2006/relationships/image" Target="../media/image175.png"/><Relationship Id="rId10" Type="http://schemas.openxmlformats.org/officeDocument/2006/relationships/image" Target="../media/image182.jpeg"/><Relationship Id="rId4" Type="http://schemas.openxmlformats.org/officeDocument/2006/relationships/image" Target="../media/image169.png"/><Relationship Id="rId9" Type="http://schemas.openxmlformats.org/officeDocument/2006/relationships/image" Target="../media/image181.jpeg"/></Relationships>
</file>

<file path=ppt/slides/_rels/slide32.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7.png"/><Relationship Id="rId7" Type="http://schemas.openxmlformats.org/officeDocument/2006/relationships/image" Target="../media/image18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70.png"/><Relationship Id="rId5" Type="http://schemas.openxmlformats.org/officeDocument/2006/relationships/image" Target="../media/image175.png"/><Relationship Id="rId10" Type="http://schemas.openxmlformats.org/officeDocument/2006/relationships/image" Target="../media/image186.png"/><Relationship Id="rId4" Type="http://schemas.openxmlformats.org/officeDocument/2006/relationships/image" Target="../media/image169.png"/><Relationship Id="rId9" Type="http://schemas.openxmlformats.org/officeDocument/2006/relationships/image" Target="../media/image185.png"/></Relationships>
</file>

<file path=ppt/slides/_rels/slide3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34.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93.jpeg"/><Relationship Id="rId4" Type="http://schemas.openxmlformats.org/officeDocument/2006/relationships/image" Target="../media/image192.jpeg"/></Relationships>
</file>

<file path=ppt/slides/_rels/slide3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png"/></Relationships>
</file>

<file path=ppt/slides/_rels/slide36.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189.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01.jpeg"/><Relationship Id="rId5" Type="http://schemas.openxmlformats.org/officeDocument/2006/relationships/image" Target="../media/image188.jpeg"/><Relationship Id="rId4" Type="http://schemas.openxmlformats.org/officeDocument/2006/relationships/image" Target="../media/image200.png"/></Relationships>
</file>

<file path=ppt/slides/_rels/slide38.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image" Target="../media/image202.gif"/><Relationship Id="rId7" Type="http://schemas.openxmlformats.org/officeDocument/2006/relationships/image" Target="../media/image206.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05.jpeg"/><Relationship Id="rId5" Type="http://schemas.openxmlformats.org/officeDocument/2006/relationships/image" Target="../media/image204.jpeg"/><Relationship Id="rId10" Type="http://schemas.openxmlformats.org/officeDocument/2006/relationships/image" Target="../media/image209.jpeg"/><Relationship Id="rId4" Type="http://schemas.openxmlformats.org/officeDocument/2006/relationships/image" Target="../media/image203.jpeg"/><Relationship Id="rId9" Type="http://schemas.openxmlformats.org/officeDocument/2006/relationships/image" Target="../media/image208.png"/></Relationships>
</file>

<file path=ppt/slides/_rels/slide3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12.jpg"/><Relationship Id="rId4" Type="http://schemas.openxmlformats.org/officeDocument/2006/relationships/image" Target="../media/image211.jpeg"/></Relationships>
</file>

<file path=ppt/slides/_rels/slide4.xml.rels><?xml version="1.0" encoding="UTF-8" standalone="yes"?>
<Relationships xmlns="http://schemas.openxmlformats.org/package/2006/relationships"><Relationship Id="rId8" Type="http://schemas.openxmlformats.org/officeDocument/2006/relationships/video" Target="../media/media4.gif"/><Relationship Id="rId13" Type="http://schemas.openxmlformats.org/officeDocument/2006/relationships/image" Target="../media/image11.jpeg"/><Relationship Id="rId18" Type="http://schemas.openxmlformats.org/officeDocument/2006/relationships/image" Target="../media/image16.jpeg"/><Relationship Id="rId3" Type="http://schemas.microsoft.com/office/2007/relationships/media" Target="../media/media2.gif"/><Relationship Id="rId21" Type="http://schemas.openxmlformats.org/officeDocument/2006/relationships/image" Target="../media/image19.png"/><Relationship Id="rId7" Type="http://schemas.microsoft.com/office/2007/relationships/media" Target="../media/media4.gif"/><Relationship Id="rId12" Type="http://schemas.openxmlformats.org/officeDocument/2006/relationships/notesSlide" Target="../notesSlides/notesSlide4.xml"/><Relationship Id="rId17" Type="http://schemas.openxmlformats.org/officeDocument/2006/relationships/image" Target="../media/image15.jpeg"/><Relationship Id="rId2" Type="http://schemas.openxmlformats.org/officeDocument/2006/relationships/video" Target="../media/media1.gif"/><Relationship Id="rId16" Type="http://schemas.openxmlformats.org/officeDocument/2006/relationships/image" Target="../media/image14.png"/><Relationship Id="rId20" Type="http://schemas.openxmlformats.org/officeDocument/2006/relationships/image" Target="../media/image18.png"/><Relationship Id="rId1" Type="http://schemas.microsoft.com/office/2007/relationships/media" Target="../media/media1.gif"/><Relationship Id="rId6" Type="http://schemas.openxmlformats.org/officeDocument/2006/relationships/video" Target="../media/media3.gif"/><Relationship Id="rId11" Type="http://schemas.openxmlformats.org/officeDocument/2006/relationships/slideLayout" Target="../slideLayouts/slideLayout1.xml"/><Relationship Id="rId5" Type="http://schemas.microsoft.com/office/2007/relationships/media" Target="../media/media3.gif"/><Relationship Id="rId15" Type="http://schemas.openxmlformats.org/officeDocument/2006/relationships/image" Target="../media/image13.png"/><Relationship Id="rId10" Type="http://schemas.openxmlformats.org/officeDocument/2006/relationships/video" Target="../media/media5.gif"/><Relationship Id="rId19" Type="http://schemas.openxmlformats.org/officeDocument/2006/relationships/image" Target="../media/image17.jpeg"/><Relationship Id="rId4" Type="http://schemas.openxmlformats.org/officeDocument/2006/relationships/video" Target="../media/media2.gif"/><Relationship Id="rId9" Type="http://schemas.microsoft.com/office/2007/relationships/media" Target="../media/media5.gif"/><Relationship Id="rId1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image" Target="../media/image213.png"/><Relationship Id="rId7" Type="http://schemas.openxmlformats.org/officeDocument/2006/relationships/image" Target="../media/image217.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16.jpeg"/><Relationship Id="rId5" Type="http://schemas.openxmlformats.org/officeDocument/2006/relationships/image" Target="../media/image215.jpeg"/><Relationship Id="rId10" Type="http://schemas.openxmlformats.org/officeDocument/2006/relationships/image" Target="../media/image220.png"/><Relationship Id="rId4" Type="http://schemas.openxmlformats.org/officeDocument/2006/relationships/image" Target="../media/image214.png"/><Relationship Id="rId9" Type="http://schemas.openxmlformats.org/officeDocument/2006/relationships/image" Target="../media/image219.png"/></Relationships>
</file>

<file path=ppt/slides/_rels/slide41.xml.rels><?xml version="1.0" encoding="UTF-8" standalone="yes"?>
<Relationships xmlns="http://schemas.openxmlformats.org/package/2006/relationships"><Relationship Id="rId3" Type="http://schemas.openxmlformats.org/officeDocument/2006/relationships/image" Target="../media/image221.jpeg"/><Relationship Id="rId7" Type="http://schemas.openxmlformats.org/officeDocument/2006/relationships/image" Target="../media/image225.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24.jpg"/><Relationship Id="rId5" Type="http://schemas.openxmlformats.org/officeDocument/2006/relationships/image" Target="../media/image223.jpeg"/><Relationship Id="rId4" Type="http://schemas.openxmlformats.org/officeDocument/2006/relationships/image" Target="../media/image222.jpg"/></Relationships>
</file>

<file path=ppt/slides/_rels/slide42.xml.rels><?xml version="1.0" encoding="UTF-8" standalone="yes"?>
<Relationships xmlns="http://schemas.openxmlformats.org/package/2006/relationships"><Relationship Id="rId3" Type="http://schemas.openxmlformats.org/officeDocument/2006/relationships/image" Target="../media/image226.jpg"/><Relationship Id="rId7" Type="http://schemas.openxmlformats.org/officeDocument/2006/relationships/image" Target="../media/image230.gif"/><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29.gif"/><Relationship Id="rId5" Type="http://schemas.openxmlformats.org/officeDocument/2006/relationships/image" Target="../media/image228.jpeg"/><Relationship Id="rId4" Type="http://schemas.openxmlformats.org/officeDocument/2006/relationships/image" Target="../media/image227.gif"/></Relationships>
</file>

<file path=ppt/slides/_rels/slide43.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1.jpeg"/><Relationship Id="rId7" Type="http://schemas.openxmlformats.org/officeDocument/2006/relationships/image" Target="../media/image235.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232.jpeg"/></Relationships>
</file>

<file path=ppt/slides/_rels/slide44.xml.rels><?xml version="1.0" encoding="UTF-8" standalone="yes"?>
<Relationships xmlns="http://schemas.openxmlformats.org/package/2006/relationships"><Relationship Id="rId3" Type="http://schemas.openxmlformats.org/officeDocument/2006/relationships/image" Target="../media/image237.jpg"/><Relationship Id="rId7" Type="http://schemas.openxmlformats.org/officeDocument/2006/relationships/image" Target="../media/image193.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92.jpeg"/><Relationship Id="rId5" Type="http://schemas.openxmlformats.org/officeDocument/2006/relationships/image" Target="../media/image239.jpg"/><Relationship Id="rId4" Type="http://schemas.openxmlformats.org/officeDocument/2006/relationships/image" Target="../media/image238.png"/></Relationships>
</file>

<file path=ppt/slides/_rels/slide45.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240.png"/><Relationship Id="rId7" Type="http://schemas.openxmlformats.org/officeDocument/2006/relationships/image" Target="../media/image244.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4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248.jpeg"/><Relationship Id="rId4" Type="http://schemas.openxmlformats.org/officeDocument/2006/relationships/image" Target="../media/image247.jpeg"/></Relationships>
</file>

<file path=ppt/slides/_rels/slide47.xml.rels><?xml version="1.0" encoding="UTF-8" standalone="yes"?>
<Relationships xmlns="http://schemas.openxmlformats.org/package/2006/relationships"><Relationship Id="rId3" Type="http://schemas.openxmlformats.org/officeDocument/2006/relationships/image" Target="../media/image249.gif"/><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52.jpeg"/><Relationship Id="rId5" Type="http://schemas.openxmlformats.org/officeDocument/2006/relationships/image" Target="../media/image251.png"/><Relationship Id="rId4" Type="http://schemas.openxmlformats.org/officeDocument/2006/relationships/image" Target="../media/image250.png"/></Relationships>
</file>

<file path=ppt/slides/_rels/slide48.xml.rels><?xml version="1.0" encoding="UTF-8" standalone="yes"?>
<Relationships xmlns="http://schemas.openxmlformats.org/package/2006/relationships"><Relationship Id="rId8" Type="http://schemas.openxmlformats.org/officeDocument/2006/relationships/image" Target="../media/image259.jpeg"/><Relationship Id="rId3" Type="http://schemas.openxmlformats.org/officeDocument/2006/relationships/image" Target="../media/image254.jpeg"/><Relationship Id="rId7" Type="http://schemas.openxmlformats.org/officeDocument/2006/relationships/image" Target="../media/image258.jpeg"/><Relationship Id="rId2" Type="http://schemas.openxmlformats.org/officeDocument/2006/relationships/image" Target="../media/image253.jpeg"/><Relationship Id="rId1" Type="http://schemas.openxmlformats.org/officeDocument/2006/relationships/slideLayout" Target="../slideLayouts/slideLayout1.xml"/><Relationship Id="rId6" Type="http://schemas.openxmlformats.org/officeDocument/2006/relationships/image" Target="../media/image257.jpeg"/><Relationship Id="rId5" Type="http://schemas.openxmlformats.org/officeDocument/2006/relationships/image" Target="../media/image256.jpeg"/><Relationship Id="rId10" Type="http://schemas.openxmlformats.org/officeDocument/2006/relationships/image" Target="../media/image261.png"/><Relationship Id="rId4" Type="http://schemas.openxmlformats.org/officeDocument/2006/relationships/image" Target="../media/image255.jpeg"/><Relationship Id="rId9" Type="http://schemas.openxmlformats.org/officeDocument/2006/relationships/image" Target="../media/image260.jpeg"/></Relationships>
</file>

<file path=ppt/slides/_rels/slide49.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0.gif"/><Relationship Id="rId7" Type="http://schemas.openxmlformats.org/officeDocument/2006/relationships/image" Target="../media/image24.g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tiff"/><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7.jpe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3.gif"/></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4646527" y="2933092"/>
            <a:ext cx="3831772" cy="1446550"/>
          </a:xfrm>
          <a:prstGeom prst="rect">
            <a:avLst/>
          </a:prstGeom>
          <a:noFill/>
        </p:spPr>
        <p:txBody>
          <a:bodyPr wrap="square" rtlCol="0" anchor="ctr" anchorCtr="1">
            <a:spAutoFit/>
          </a:bodyPr>
          <a:lstStyle/>
          <a:p>
            <a:pPr algn="ctr"/>
            <a:r>
              <a:rPr lang="en-US" sz="2200" b="1" cap="all" dirty="0">
                <a:solidFill>
                  <a:schemeClr val="bg1"/>
                </a:solidFill>
                <a:latin typeface="Elektra Text Pro" panose="02000503030000020004" pitchFamily="50" charset="-52"/>
              </a:rPr>
              <a:t>General Information about turbomachinery and Terminology</a:t>
            </a:r>
            <a:endParaRPr lang="ru-RU" sz="2200" b="1" cap="all" dirty="0">
              <a:solidFill>
                <a:schemeClr val="bg1"/>
              </a:solidFill>
              <a:latin typeface="Elektra Text Pro" panose="02000503030000020004" pitchFamily="50" charset="-52"/>
            </a:endParaRPr>
          </a:p>
        </p:txBody>
      </p:sp>
      <p:sp>
        <p:nvSpPr>
          <p:cNvPr id="8" name="TextBox 7"/>
          <p:cNvSpPr txBox="1"/>
          <p:nvPr/>
        </p:nvSpPr>
        <p:spPr>
          <a:xfrm>
            <a:off x="4639270" y="4359128"/>
            <a:ext cx="3846286" cy="1815882"/>
          </a:xfrm>
          <a:prstGeom prst="rect">
            <a:avLst/>
          </a:prstGeom>
          <a:noFill/>
        </p:spPr>
        <p:txBody>
          <a:bodyPr wrap="square" rtlCol="0" anchor="ctr" anchorCtr="1">
            <a:spAutoFit/>
          </a:bodyPr>
          <a:lstStyle/>
          <a:p>
            <a:pPr algn="ctr"/>
            <a:r>
              <a:rPr lang="en-US" sz="1400" dirty="0">
                <a:solidFill>
                  <a:schemeClr val="bg1"/>
                </a:solidFill>
                <a:latin typeface="Elektra Text Pro" panose="02000503030000020004" pitchFamily="50" charset="-52"/>
              </a:rPr>
              <a:t>Associate professor of</a:t>
            </a:r>
            <a:r>
              <a:rPr lang="ru-RU" sz="1400" dirty="0">
                <a:solidFill>
                  <a:schemeClr val="bg1"/>
                </a:solidFill>
                <a:latin typeface="Elektra Text Pro" panose="02000503030000020004" pitchFamily="50" charset="-52"/>
              </a:rPr>
              <a:t> </a:t>
            </a:r>
            <a:r>
              <a:rPr lang="en-US" sz="1400" dirty="0">
                <a:solidFill>
                  <a:schemeClr val="bg1"/>
                </a:solidFill>
                <a:latin typeface="Elektra Text Pro" panose="02000503030000020004" pitchFamily="50" charset="-52"/>
              </a:rPr>
              <a:t>Department of Aircraft Engine Theory of Samara University</a:t>
            </a:r>
            <a:r>
              <a:rPr lang="ru-RU" sz="1400" dirty="0">
                <a:solidFill>
                  <a:schemeClr val="bg1"/>
                </a:solidFill>
                <a:latin typeface="Elektra Text Pro" panose="02000503030000020004" pitchFamily="50" charset="-52"/>
              </a:rPr>
              <a:t>,</a:t>
            </a:r>
          </a:p>
          <a:p>
            <a:pPr algn="ctr"/>
            <a:r>
              <a:rPr lang="en-US" sz="1400" b="1" dirty="0">
                <a:solidFill>
                  <a:schemeClr val="bg1"/>
                </a:solidFill>
                <a:latin typeface="Elektra Text Pro" panose="02000503030000020004" pitchFamily="50" charset="-52"/>
              </a:rPr>
              <a:t>Oleg V. </a:t>
            </a:r>
            <a:r>
              <a:rPr lang="en-US" sz="1400" b="1" dirty="0" err="1">
                <a:solidFill>
                  <a:schemeClr val="bg1"/>
                </a:solidFill>
                <a:latin typeface="Elektra Text Pro" panose="02000503030000020004" pitchFamily="50" charset="-52"/>
              </a:rPr>
              <a:t>Baturin</a:t>
            </a:r>
            <a:endParaRPr lang="ru-RU" sz="1400" b="1" dirty="0">
              <a:solidFill>
                <a:schemeClr val="bg1"/>
              </a:solidFill>
              <a:latin typeface="Elektra Text Pro" panose="02000503030000020004" pitchFamily="50" charset="-52"/>
            </a:endParaRPr>
          </a:p>
          <a:p>
            <a:pPr algn="ctr"/>
            <a:endParaRPr lang="ru-RU" sz="1400" b="1" dirty="0">
              <a:solidFill>
                <a:schemeClr val="bg1"/>
              </a:solidFill>
              <a:latin typeface="Elektra Text Pro" panose="02000503030000020004" pitchFamily="50" charset="-52"/>
            </a:endParaRPr>
          </a:p>
          <a:p>
            <a:pPr algn="ctr"/>
            <a:r>
              <a:rPr lang="en-US" sz="1400" dirty="0">
                <a:solidFill>
                  <a:schemeClr val="bg1"/>
                </a:solidFill>
                <a:latin typeface="Elektra Text Pro" panose="02000503030000020004" pitchFamily="50" charset="-52"/>
              </a:rPr>
              <a:t>Of. 336 of 5 building, 34, </a:t>
            </a:r>
            <a:r>
              <a:rPr lang="en-US" sz="1400" dirty="0" err="1">
                <a:solidFill>
                  <a:schemeClr val="bg1"/>
                </a:solidFill>
                <a:latin typeface="Elektra Text Pro" panose="02000503030000020004" pitchFamily="50" charset="-52"/>
              </a:rPr>
              <a:t>Moskovskoye</a:t>
            </a:r>
            <a:r>
              <a:rPr lang="en-US" sz="1400" dirty="0">
                <a:solidFill>
                  <a:schemeClr val="bg1"/>
                </a:solidFill>
                <a:latin typeface="Elektra Text Pro" panose="02000503030000020004" pitchFamily="50" charset="-52"/>
              </a:rPr>
              <a:t> </a:t>
            </a:r>
            <a:r>
              <a:rPr lang="en-US" sz="1400" dirty="0" err="1">
                <a:solidFill>
                  <a:schemeClr val="bg1"/>
                </a:solidFill>
                <a:latin typeface="Elektra Text Pro" panose="02000503030000020004" pitchFamily="50" charset="-52"/>
              </a:rPr>
              <a:t>Shosse</a:t>
            </a:r>
            <a:r>
              <a:rPr lang="en-US" sz="1400" dirty="0">
                <a:solidFill>
                  <a:schemeClr val="bg1"/>
                </a:solidFill>
                <a:latin typeface="Elektra Text Pro" panose="02000503030000020004" pitchFamily="50" charset="-52"/>
              </a:rPr>
              <a:t>, Samara, Russia, 443086 </a:t>
            </a:r>
          </a:p>
          <a:p>
            <a:pPr algn="ctr"/>
            <a:r>
              <a:rPr lang="en-US" sz="1400" dirty="0">
                <a:solidFill>
                  <a:schemeClr val="bg1"/>
                </a:solidFill>
                <a:latin typeface="Elektra Text Pro" panose="02000503030000020004" pitchFamily="50" charset="-52"/>
              </a:rPr>
              <a:t>Phone: (846)267-45-94</a:t>
            </a:r>
            <a:endParaRPr lang="ru-RU" sz="1400" dirty="0">
              <a:solidFill>
                <a:schemeClr val="bg1"/>
              </a:solidFill>
              <a:latin typeface="Elektra Text Pro" panose="02000503030000020004" pitchFamily="50" charset="-52"/>
            </a:endParaRPr>
          </a:p>
          <a:p>
            <a:pPr algn="ctr"/>
            <a:r>
              <a:rPr lang="en-US" sz="1400" dirty="0">
                <a:solidFill>
                  <a:schemeClr val="bg1"/>
                </a:solidFill>
                <a:latin typeface="Elektra Text Pro" panose="02000503030000020004" pitchFamily="50" charset="-52"/>
              </a:rPr>
              <a:t>E-mail</a:t>
            </a:r>
            <a:r>
              <a:rPr lang="ru-RU" sz="1400" dirty="0">
                <a:solidFill>
                  <a:schemeClr val="bg1"/>
                </a:solidFill>
                <a:latin typeface="Elektra Text Pro" panose="02000503030000020004" pitchFamily="50" charset="-52"/>
              </a:rPr>
              <a:t>: </a:t>
            </a:r>
            <a:r>
              <a:rPr lang="en-US" sz="1400" dirty="0">
                <a:solidFill>
                  <a:schemeClr val="bg1"/>
                </a:solidFill>
                <a:latin typeface="Elektra Text Pro" panose="02000503030000020004" pitchFamily="50" charset="-52"/>
              </a:rPr>
              <a:t>oleg.v.baturin@gmail.com</a:t>
            </a:r>
            <a:endParaRPr lang="ru-RU" sz="1400" dirty="0">
              <a:solidFill>
                <a:schemeClr val="bg1"/>
              </a:solidFill>
              <a:latin typeface="Elektra Text Pro" panose="02000503030000020004" pitchFamily="50" charset="-52"/>
            </a:endParaRPr>
          </a:p>
        </p:txBody>
      </p:sp>
      <p:sp>
        <p:nvSpPr>
          <p:cNvPr id="6" name="TextBox 5"/>
          <p:cNvSpPr txBox="1"/>
          <p:nvPr/>
        </p:nvSpPr>
        <p:spPr>
          <a:xfrm>
            <a:off x="4639270" y="6093311"/>
            <a:ext cx="3846286" cy="307777"/>
          </a:xfrm>
          <a:prstGeom prst="rect">
            <a:avLst/>
          </a:prstGeom>
          <a:noFill/>
        </p:spPr>
        <p:txBody>
          <a:bodyPr wrap="square" rtlCol="0" anchor="ctr" anchorCtr="1">
            <a:spAutoFit/>
          </a:bodyPr>
          <a:lstStyle/>
          <a:p>
            <a:pPr algn="ctr"/>
            <a:r>
              <a:rPr lang="en-US" sz="1400" dirty="0">
                <a:solidFill>
                  <a:schemeClr val="bg1"/>
                </a:solidFill>
                <a:latin typeface="Elektra Text Pro" panose="02000503030000020004" pitchFamily="50" charset="-52"/>
              </a:rPr>
              <a:t>Samara</a:t>
            </a:r>
            <a:r>
              <a:rPr lang="ru-RU" sz="1400" dirty="0">
                <a:solidFill>
                  <a:schemeClr val="bg1"/>
                </a:solidFill>
                <a:latin typeface="Elektra Text Pro" panose="02000503030000020004" pitchFamily="50" charset="-52"/>
              </a:rPr>
              <a:t> 2016</a:t>
            </a:r>
          </a:p>
        </p:txBody>
      </p:sp>
    </p:spTree>
    <p:extLst>
      <p:ext uri="{BB962C8B-B14F-4D97-AF65-F5344CB8AC3E}">
        <p14:creationId xmlns:p14="http://schemas.microsoft.com/office/powerpoint/2010/main" val="2557445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Turbomachinery application</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10</a:t>
            </a:fld>
            <a:endParaRPr lang="ru-RU" dirty="0">
              <a:solidFill>
                <a:schemeClr val="bg1"/>
              </a:solidFill>
              <a:latin typeface="Elektra Medium Pro" panose="02000803000000020004" pitchFamily="50" charset="-52"/>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40" y="804042"/>
            <a:ext cx="7357252"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007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Turbomachinery application</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11</a:t>
            </a:fld>
            <a:endParaRPr lang="ru-RU" dirty="0">
              <a:solidFill>
                <a:schemeClr val="bg1"/>
              </a:solidFill>
              <a:latin typeface="Elektra Medium Pro" panose="02000803000000020004" pitchFamily="50" charset="-52"/>
            </a:endParaRPr>
          </a:p>
        </p:txBody>
      </p:sp>
      <p:sp>
        <p:nvSpPr>
          <p:cNvPr id="6" name="TextBox 5"/>
          <p:cNvSpPr txBox="1"/>
          <p:nvPr/>
        </p:nvSpPr>
        <p:spPr>
          <a:xfrm>
            <a:off x="464767" y="764058"/>
            <a:ext cx="8261221" cy="338554"/>
          </a:xfrm>
          <a:prstGeom prst="rect">
            <a:avLst/>
          </a:prstGeom>
          <a:solidFill>
            <a:schemeClr val="bg1"/>
          </a:solidFill>
        </p:spPr>
        <p:txBody>
          <a:bodyPr wrap="square">
            <a:spAutoFit/>
          </a:bodyPr>
          <a:lstStyle/>
          <a:p>
            <a:pPr algn="ctr"/>
            <a:r>
              <a:rPr lang="en-US" sz="1600" b="1" cap="all" dirty="0">
                <a:solidFill>
                  <a:srgbClr val="FF0000"/>
                </a:solidFill>
                <a:latin typeface="Arial" pitchFamily="34" charset="0"/>
                <a:cs typeface="Arial" pitchFamily="34" charset="0"/>
              </a:rPr>
              <a:t>What are the applications of turbomachinery in different areas?</a:t>
            </a:r>
          </a:p>
        </p:txBody>
      </p:sp>
      <p:pic>
        <p:nvPicPr>
          <p:cNvPr id="7" name="Рисунок 6" descr="Изображение выглядит как предмет, объект&#10;&#10;Описание создано с очень высокой степенью достоверности"/>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5962" y="1269077"/>
            <a:ext cx="1041824" cy="612000"/>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6651" y="1262852"/>
            <a:ext cx="720000" cy="540000"/>
          </a:xfrm>
          <a:prstGeom prst="rect">
            <a:avLst/>
          </a:prstGeom>
        </p:spPr>
      </p:pic>
      <p:pic>
        <p:nvPicPr>
          <p:cNvPr id="8" name="Рисунок 7" descr="Гребний_гвинт_з_регульованим_кроком.jpg"/>
          <p:cNvPicPr>
            <a:picLocks noChangeAspect="1"/>
          </p:cNvPicPr>
          <p:nvPr/>
        </p:nvPicPr>
        <p:blipFill>
          <a:blip r:embed="rId5" cstate="print"/>
          <a:stretch>
            <a:fillRect/>
          </a:stretch>
        </p:blipFill>
        <p:spPr>
          <a:xfrm>
            <a:off x="3325357" y="2688029"/>
            <a:ext cx="903033" cy="648000"/>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2234" y="1262852"/>
            <a:ext cx="734042" cy="648000"/>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5866" y="2688029"/>
            <a:ext cx="734042" cy="648000"/>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5962" y="4082252"/>
            <a:ext cx="734042" cy="648000"/>
          </a:xfrm>
          <a:prstGeom prst="rect">
            <a:avLst/>
          </a:prstGeom>
        </p:spPr>
      </p:pic>
      <p:pic>
        <p:nvPicPr>
          <p:cNvPr id="13" name="Рисунок 12" descr="centrifugalcompressor.jpg"/>
          <p:cNvPicPr>
            <a:picLocks noChangeAspect="1"/>
          </p:cNvPicPr>
          <p:nvPr/>
        </p:nvPicPr>
        <p:blipFill>
          <a:blip r:embed="rId7" cstate="print"/>
          <a:stretch>
            <a:fillRect/>
          </a:stretch>
        </p:blipFill>
        <p:spPr>
          <a:xfrm>
            <a:off x="3175666" y="3409834"/>
            <a:ext cx="847629" cy="612000"/>
          </a:xfrm>
          <a:prstGeom prst="rect">
            <a:avLst/>
          </a:prstGeom>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6583" y="1996577"/>
            <a:ext cx="1110068"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Рисунок 14" descr="turbine-cutaway.jpg"/>
          <p:cNvPicPr>
            <a:picLocks noChangeAspect="1"/>
          </p:cNvPicPr>
          <p:nvPr/>
        </p:nvPicPr>
        <p:blipFill>
          <a:blip r:embed="rId9" cstate="print"/>
          <a:stretch>
            <a:fillRect/>
          </a:stretch>
        </p:blipFill>
        <p:spPr>
          <a:xfrm>
            <a:off x="3260932" y="4764529"/>
            <a:ext cx="600685" cy="576000"/>
          </a:xfrm>
          <a:prstGeom prst="rect">
            <a:avLst/>
          </a:prstGeom>
        </p:spPr>
      </p:pic>
      <p:pic>
        <p:nvPicPr>
          <p:cNvPr id="16" name="Рисунок 15" descr="скачанные файлы (1).jpg"/>
          <p:cNvPicPr/>
          <p:nvPr/>
        </p:nvPicPr>
        <p:blipFill>
          <a:blip r:embed="rId10" cstate="print"/>
          <a:srcRect l="7559" t="3183" r="6047" b="4774"/>
          <a:stretch>
            <a:fillRect/>
          </a:stretch>
        </p:blipFill>
        <p:spPr>
          <a:xfrm>
            <a:off x="3961093" y="4764529"/>
            <a:ext cx="725170" cy="648000"/>
          </a:xfrm>
          <a:prstGeom prst="rect">
            <a:avLst/>
          </a:prstGeom>
        </p:spPr>
      </p:pic>
      <p:pic>
        <p:nvPicPr>
          <p:cNvPr id="17" name="Рисунок 16" descr="скачанные файлы (1).jpg"/>
          <p:cNvPicPr/>
          <p:nvPr/>
        </p:nvPicPr>
        <p:blipFill>
          <a:blip r:embed="rId10" cstate="print"/>
          <a:srcRect l="7559" t="3183" r="6047" b="4774"/>
          <a:stretch>
            <a:fillRect/>
          </a:stretch>
        </p:blipFill>
        <p:spPr>
          <a:xfrm>
            <a:off x="4113493" y="4082252"/>
            <a:ext cx="725170" cy="648000"/>
          </a:xfrm>
          <a:prstGeom prst="rect">
            <a:avLst/>
          </a:prstGeom>
        </p:spPr>
      </p:pic>
      <p:pic>
        <p:nvPicPr>
          <p:cNvPr id="18" name="Рисунок 17" descr="скачанные файлы (1).jpg"/>
          <p:cNvPicPr/>
          <p:nvPr/>
        </p:nvPicPr>
        <p:blipFill>
          <a:blip r:embed="rId10" cstate="print"/>
          <a:srcRect l="7559" t="3183" r="6047" b="4774"/>
          <a:stretch>
            <a:fillRect/>
          </a:stretch>
        </p:blipFill>
        <p:spPr>
          <a:xfrm>
            <a:off x="3990004" y="5507779"/>
            <a:ext cx="725170" cy="648000"/>
          </a:xfrm>
          <a:prstGeom prst="rect">
            <a:avLst/>
          </a:prstGeom>
        </p:spPr>
      </p:pic>
      <p:pic>
        <p:nvPicPr>
          <p:cNvPr id="19" name="Рисунок 18" descr="скачанные файлы (1).jpg"/>
          <p:cNvPicPr/>
          <p:nvPr/>
        </p:nvPicPr>
        <p:blipFill>
          <a:blip r:embed="rId10" cstate="print"/>
          <a:srcRect l="7559" t="3183" r="6047" b="4774"/>
          <a:stretch>
            <a:fillRect/>
          </a:stretch>
        </p:blipFill>
        <p:spPr>
          <a:xfrm>
            <a:off x="4208668" y="3398331"/>
            <a:ext cx="725170" cy="648000"/>
          </a:xfrm>
          <a:prstGeom prst="rect">
            <a:avLst/>
          </a:prstGeom>
        </p:spPr>
      </p:pic>
      <p:pic>
        <p:nvPicPr>
          <p:cNvPr id="20" name="Рисунок 19" descr="скачанные файлы (1).jpg"/>
          <p:cNvPicPr/>
          <p:nvPr/>
        </p:nvPicPr>
        <p:blipFill>
          <a:blip r:embed="rId10" cstate="print"/>
          <a:srcRect l="7559" t="3183" r="6047" b="4774"/>
          <a:stretch>
            <a:fillRect/>
          </a:stretch>
        </p:blipFill>
        <p:spPr>
          <a:xfrm>
            <a:off x="5155029" y="2688029"/>
            <a:ext cx="725170" cy="648000"/>
          </a:xfrm>
          <a:prstGeom prst="rect">
            <a:avLst/>
          </a:prstGeom>
        </p:spPr>
      </p:pic>
      <p:pic>
        <p:nvPicPr>
          <p:cNvPr id="21" name="Рисунок 20" descr="http://image.usharama.com/blog/IGWPG/IGWPG-01.jpg"/>
          <p:cNvPicPr/>
          <p:nvPr/>
        </p:nvPicPr>
        <p:blipFill>
          <a:blip r:embed="rId11" cstate="print"/>
          <a:srcRect/>
          <a:stretch>
            <a:fillRect/>
          </a:stretch>
        </p:blipFill>
        <p:spPr bwMode="auto">
          <a:xfrm>
            <a:off x="4795011" y="4764529"/>
            <a:ext cx="900430" cy="648000"/>
          </a:xfrm>
          <a:prstGeom prst="rect">
            <a:avLst/>
          </a:prstGeom>
          <a:noFill/>
          <a:ln w="9525">
            <a:noFill/>
            <a:miter lim="800000"/>
            <a:headEnd/>
            <a:tailEnd/>
          </a:ln>
        </p:spPr>
      </p:pic>
      <p:pic>
        <p:nvPicPr>
          <p:cNvPr id="22" name="Рисунок 21" descr="http://image.usharama.com/blog/IGWPG/IGWPG-01.jpg"/>
          <p:cNvPicPr/>
          <p:nvPr/>
        </p:nvPicPr>
        <p:blipFill>
          <a:blip r:embed="rId11" cstate="print"/>
          <a:srcRect/>
          <a:stretch>
            <a:fillRect/>
          </a:stretch>
        </p:blipFill>
        <p:spPr bwMode="auto">
          <a:xfrm>
            <a:off x="4776651" y="5507779"/>
            <a:ext cx="900430" cy="648000"/>
          </a:xfrm>
          <a:prstGeom prst="rect">
            <a:avLst/>
          </a:prstGeom>
          <a:noFill/>
          <a:ln w="9525">
            <a:noFill/>
            <a:miter lim="800000"/>
            <a:headEnd/>
            <a:tailEnd/>
          </a:ln>
        </p:spPr>
      </p:pic>
      <p:pic>
        <p:nvPicPr>
          <p:cNvPr id="14" name="Рисунок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36651" y="3362858"/>
            <a:ext cx="648000" cy="648000"/>
          </a:xfrm>
          <a:prstGeom prst="rect">
            <a:avLst/>
          </a:prstGeom>
        </p:spPr>
      </p:pic>
      <p:pic>
        <p:nvPicPr>
          <p:cNvPr id="24" name="Рисунок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7274" y="5507779"/>
            <a:ext cx="648000" cy="648000"/>
          </a:xfrm>
          <a:prstGeom prst="rect">
            <a:avLst/>
          </a:prstGeom>
        </p:spPr>
      </p:pic>
      <p:pic>
        <p:nvPicPr>
          <p:cNvPr id="25" name="Рисунок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97094" y="2683156"/>
            <a:ext cx="648000" cy="648000"/>
          </a:xfrm>
          <a:prstGeom prst="rect">
            <a:avLst/>
          </a:prstGeom>
        </p:spPr>
      </p:pic>
      <p:pic>
        <p:nvPicPr>
          <p:cNvPr id="23" name="Рисунок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84651" y="4764529"/>
            <a:ext cx="648000" cy="648000"/>
          </a:xfrm>
          <a:prstGeom prst="rect">
            <a:avLst/>
          </a:prstGeom>
        </p:spPr>
      </p:pic>
      <p:pic>
        <p:nvPicPr>
          <p:cNvPr id="27" name="Рисунок 26" descr="d3044c2s-960.jpg"/>
          <p:cNvPicPr>
            <a:picLocks noChangeAspect="1"/>
          </p:cNvPicPr>
          <p:nvPr/>
        </p:nvPicPr>
        <p:blipFill>
          <a:blip r:embed="rId14" cstate="print"/>
          <a:stretch>
            <a:fillRect/>
          </a:stretch>
        </p:blipFill>
        <p:spPr>
          <a:xfrm>
            <a:off x="6721789" y="2688029"/>
            <a:ext cx="615027" cy="648000"/>
          </a:xfrm>
          <a:prstGeom prst="rect">
            <a:avLst/>
          </a:prstGeom>
        </p:spPr>
      </p:pic>
      <p:pic>
        <p:nvPicPr>
          <p:cNvPr id="29" name="Рисунок 28" descr="d3044c2s-960.jpg"/>
          <p:cNvPicPr>
            <a:picLocks noChangeAspect="1"/>
          </p:cNvPicPr>
          <p:nvPr/>
        </p:nvPicPr>
        <p:blipFill>
          <a:blip r:embed="rId14" cstate="print"/>
          <a:stretch>
            <a:fillRect/>
          </a:stretch>
        </p:blipFill>
        <p:spPr>
          <a:xfrm>
            <a:off x="4902587" y="4082252"/>
            <a:ext cx="615027" cy="648000"/>
          </a:xfrm>
          <a:prstGeom prst="rect">
            <a:avLst/>
          </a:prstGeom>
        </p:spPr>
      </p:pic>
      <p:pic>
        <p:nvPicPr>
          <p:cNvPr id="30" name="Рисунок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13051" y="4082252"/>
            <a:ext cx="648000" cy="648000"/>
          </a:xfrm>
          <a:prstGeom prst="rect">
            <a:avLst/>
          </a:prstGeom>
        </p:spPr>
      </p:pic>
      <p:pic>
        <p:nvPicPr>
          <p:cNvPr id="31" name="Рисунок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69094" y="1262852"/>
            <a:ext cx="1152000" cy="648000"/>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1140035475"/>
              </p:ext>
            </p:extLst>
          </p:nvPr>
        </p:nvGraphicFramePr>
        <p:xfrm>
          <a:off x="586104" y="1221898"/>
          <a:ext cx="8139884" cy="4933880"/>
        </p:xfrm>
        <a:graphic>
          <a:graphicData uri="http://schemas.openxmlformats.org/drawingml/2006/table">
            <a:tbl>
              <a:tblPr firstRow="1" firstCol="1" bandRow="1">
                <a:tableStyleId>{5940675A-B579-460E-94D1-54222C63F5DA}</a:tableStyleId>
              </a:tblPr>
              <a:tblGrid>
                <a:gridCol w="2548360">
                  <a:extLst>
                    <a:ext uri="{9D8B030D-6E8A-4147-A177-3AD203B41FA5}">
                      <a16:colId xmlns:a16="http://schemas.microsoft.com/office/drawing/2014/main" xmlns="" val="20000"/>
                    </a:ext>
                  </a:extLst>
                </a:gridCol>
                <a:gridCol w="5591524">
                  <a:extLst>
                    <a:ext uri="{9D8B030D-6E8A-4147-A177-3AD203B41FA5}">
                      <a16:colId xmlns:a16="http://schemas.microsoft.com/office/drawing/2014/main" xmlns="" val="20001"/>
                    </a:ext>
                  </a:extLst>
                </a:gridCol>
              </a:tblGrid>
              <a:tr h="704840">
                <a:tc>
                  <a:txBody>
                    <a:bodyPr/>
                    <a:lstStyle/>
                    <a:p>
                      <a:pPr indent="0" algn="ctr">
                        <a:lnSpc>
                          <a:spcPct val="150000"/>
                        </a:lnSpc>
                        <a:spcAft>
                          <a:spcPts val="0"/>
                        </a:spcAft>
                      </a:pPr>
                      <a:r>
                        <a:rPr lang="en-US" sz="1600" dirty="0"/>
                        <a:t>Air transport </a:t>
                      </a:r>
                      <a:endParaRPr lang="ru-RU" sz="1600" dirty="0">
                        <a:effectLst/>
                        <a:latin typeface="Times New Roman"/>
                        <a:ea typeface="Calibri"/>
                      </a:endParaRPr>
                    </a:p>
                  </a:txBody>
                  <a:tcPr marL="68580" marR="68580" marT="0" marB="0" anchor="ctr"/>
                </a:tc>
                <a:tc>
                  <a:txBody>
                    <a:bodyPr/>
                    <a:lstStyle/>
                    <a:p>
                      <a:pPr indent="0" algn="ctr">
                        <a:lnSpc>
                          <a:spcPct val="150000"/>
                        </a:lnSpc>
                        <a:spcAft>
                          <a:spcPts val="0"/>
                        </a:spcAft>
                      </a:pPr>
                      <a:r>
                        <a:rPr lang="ru-RU" sz="1200" cap="all" dirty="0">
                          <a:effectLst/>
                        </a:rPr>
                        <a:t> </a:t>
                      </a:r>
                      <a:endParaRPr lang="ru-RU" sz="1200" cap="all" dirty="0">
                        <a:effectLst/>
                        <a:latin typeface="Times New Roman"/>
                        <a:ea typeface="Calibri"/>
                      </a:endParaRPr>
                    </a:p>
                  </a:txBody>
                  <a:tcPr marL="68580" marR="68580" marT="0" marB="0"/>
                </a:tc>
                <a:extLst>
                  <a:ext uri="{0D108BD9-81ED-4DB2-BD59-A6C34878D82A}">
                    <a16:rowId xmlns:a16="http://schemas.microsoft.com/office/drawing/2014/main" xmlns="" val="10000"/>
                  </a:ext>
                </a:extLst>
              </a:tr>
              <a:tr h="704840">
                <a:tc>
                  <a:txBody>
                    <a:bodyPr/>
                    <a:lstStyle/>
                    <a:p>
                      <a:pPr indent="0" algn="ctr">
                        <a:lnSpc>
                          <a:spcPct val="150000"/>
                        </a:lnSpc>
                        <a:spcAft>
                          <a:spcPts val="0"/>
                        </a:spcAft>
                      </a:pPr>
                      <a:r>
                        <a:rPr lang="en-US" sz="1600" dirty="0">
                          <a:effectLst/>
                        </a:rPr>
                        <a:t>Rocket and space technology</a:t>
                      </a:r>
                      <a:endParaRPr lang="ru-RU" sz="1600" dirty="0">
                        <a:effectLst/>
                        <a:latin typeface="Times New Roman"/>
                        <a:ea typeface="Calibri"/>
                      </a:endParaRPr>
                    </a:p>
                  </a:txBody>
                  <a:tcPr marL="68580" marR="68580" marT="0" marB="0" anchor="ctr"/>
                </a:tc>
                <a:tc>
                  <a:txBody>
                    <a:bodyPr/>
                    <a:lstStyle/>
                    <a:p>
                      <a:pPr indent="0" algn="ctr">
                        <a:lnSpc>
                          <a:spcPct val="150000"/>
                        </a:lnSpc>
                        <a:spcAft>
                          <a:spcPts val="0"/>
                        </a:spcAft>
                      </a:pPr>
                      <a:r>
                        <a:rPr lang="ru-RU" sz="1200" cap="all" dirty="0">
                          <a:effectLst/>
                        </a:rPr>
                        <a:t> </a:t>
                      </a:r>
                      <a:endParaRPr lang="ru-RU" sz="1200" cap="all" dirty="0">
                        <a:effectLst/>
                        <a:latin typeface="Times New Roman"/>
                        <a:ea typeface="Calibri"/>
                      </a:endParaRPr>
                    </a:p>
                  </a:txBody>
                  <a:tcPr marL="68580" marR="68580" marT="0" marB="0"/>
                </a:tc>
                <a:extLst>
                  <a:ext uri="{0D108BD9-81ED-4DB2-BD59-A6C34878D82A}">
                    <a16:rowId xmlns:a16="http://schemas.microsoft.com/office/drawing/2014/main" xmlns="" val="10001"/>
                  </a:ext>
                </a:extLst>
              </a:tr>
              <a:tr h="704840">
                <a:tc>
                  <a:txBody>
                    <a:bodyPr/>
                    <a:lstStyle/>
                    <a:p>
                      <a:pPr indent="0" algn="ctr">
                        <a:lnSpc>
                          <a:spcPct val="150000"/>
                        </a:lnSpc>
                        <a:spcAft>
                          <a:spcPts val="0"/>
                        </a:spcAft>
                      </a:pPr>
                      <a:r>
                        <a:rPr lang="en-US" sz="1600" dirty="0">
                          <a:effectLst/>
                        </a:rPr>
                        <a:t>Navy</a:t>
                      </a:r>
                      <a:endParaRPr lang="ru-RU" sz="1600" dirty="0">
                        <a:effectLst/>
                        <a:latin typeface="Times New Roman"/>
                        <a:ea typeface="Calibri"/>
                      </a:endParaRPr>
                    </a:p>
                  </a:txBody>
                  <a:tcPr marL="68580" marR="68580" marT="0" marB="0" anchor="ctr"/>
                </a:tc>
                <a:tc>
                  <a:txBody>
                    <a:bodyPr/>
                    <a:lstStyle/>
                    <a:p>
                      <a:pPr indent="0" algn="ctr">
                        <a:lnSpc>
                          <a:spcPct val="150000"/>
                        </a:lnSpc>
                        <a:spcAft>
                          <a:spcPts val="0"/>
                        </a:spcAft>
                      </a:pPr>
                      <a:r>
                        <a:rPr lang="ru-RU" sz="1200" cap="all" dirty="0">
                          <a:effectLst/>
                        </a:rPr>
                        <a:t> </a:t>
                      </a:r>
                      <a:endParaRPr lang="ru-RU" sz="1200" cap="all" dirty="0">
                        <a:effectLst/>
                        <a:latin typeface="Times New Roman"/>
                        <a:ea typeface="Calibri"/>
                      </a:endParaRPr>
                    </a:p>
                  </a:txBody>
                  <a:tcPr marL="68580" marR="68580" marT="0" marB="0"/>
                </a:tc>
                <a:extLst>
                  <a:ext uri="{0D108BD9-81ED-4DB2-BD59-A6C34878D82A}">
                    <a16:rowId xmlns:a16="http://schemas.microsoft.com/office/drawing/2014/main" xmlns="" val="10002"/>
                  </a:ext>
                </a:extLst>
              </a:tr>
              <a:tr h="704840">
                <a:tc>
                  <a:txBody>
                    <a:bodyPr/>
                    <a:lstStyle/>
                    <a:p>
                      <a:pPr indent="0" algn="ctr">
                        <a:lnSpc>
                          <a:spcPct val="150000"/>
                        </a:lnSpc>
                        <a:spcAft>
                          <a:spcPts val="0"/>
                        </a:spcAft>
                      </a:pPr>
                      <a:r>
                        <a:rPr lang="en-US" sz="1600" dirty="0">
                          <a:effectLst/>
                        </a:rPr>
                        <a:t>Oil and gas industry</a:t>
                      </a:r>
                    </a:p>
                  </a:txBody>
                  <a:tcPr marL="68580" marR="68580" marT="0" marB="0" anchor="ctr"/>
                </a:tc>
                <a:tc>
                  <a:txBody>
                    <a:bodyPr/>
                    <a:lstStyle/>
                    <a:p>
                      <a:pPr indent="0" algn="ctr">
                        <a:lnSpc>
                          <a:spcPct val="150000"/>
                        </a:lnSpc>
                        <a:spcAft>
                          <a:spcPts val="0"/>
                        </a:spcAft>
                      </a:pPr>
                      <a:r>
                        <a:rPr lang="ru-RU" sz="1200" cap="all" dirty="0">
                          <a:effectLst/>
                        </a:rPr>
                        <a:t> </a:t>
                      </a:r>
                      <a:endParaRPr lang="ru-RU" sz="1200" cap="all" dirty="0">
                        <a:effectLst/>
                        <a:latin typeface="Times New Roman"/>
                        <a:ea typeface="Calibri"/>
                      </a:endParaRPr>
                    </a:p>
                  </a:txBody>
                  <a:tcPr marL="68580" marR="68580" marT="0" marB="0"/>
                </a:tc>
                <a:extLst>
                  <a:ext uri="{0D108BD9-81ED-4DB2-BD59-A6C34878D82A}">
                    <a16:rowId xmlns:a16="http://schemas.microsoft.com/office/drawing/2014/main" xmlns="" val="10003"/>
                  </a:ext>
                </a:extLst>
              </a:tr>
              <a:tr h="704840">
                <a:tc>
                  <a:txBody>
                    <a:bodyPr/>
                    <a:lstStyle/>
                    <a:p>
                      <a:pPr indent="0" algn="ctr">
                        <a:lnSpc>
                          <a:spcPct val="150000"/>
                        </a:lnSpc>
                        <a:spcAft>
                          <a:spcPts val="0"/>
                        </a:spcAft>
                      </a:pPr>
                      <a:r>
                        <a:rPr lang="en-US" sz="1600" dirty="0">
                          <a:effectLst/>
                        </a:rPr>
                        <a:t>Motor transport (Cars)</a:t>
                      </a:r>
                      <a:endParaRPr lang="ru-RU" sz="1600" dirty="0">
                        <a:effectLst/>
                        <a:latin typeface="Times New Roman"/>
                        <a:ea typeface="Calibri"/>
                      </a:endParaRPr>
                    </a:p>
                  </a:txBody>
                  <a:tcPr marL="68580" marR="68580" marT="0" marB="0" anchor="ctr"/>
                </a:tc>
                <a:tc>
                  <a:txBody>
                    <a:bodyPr/>
                    <a:lstStyle/>
                    <a:p>
                      <a:pPr indent="0" algn="ctr">
                        <a:lnSpc>
                          <a:spcPct val="150000"/>
                        </a:lnSpc>
                        <a:spcAft>
                          <a:spcPts val="0"/>
                        </a:spcAft>
                      </a:pPr>
                      <a:r>
                        <a:rPr lang="ru-RU" sz="1200" cap="all" dirty="0">
                          <a:effectLst/>
                        </a:rPr>
                        <a:t> </a:t>
                      </a:r>
                      <a:endParaRPr lang="ru-RU" sz="1200" cap="all" dirty="0">
                        <a:effectLst/>
                        <a:latin typeface="Times New Roman"/>
                        <a:ea typeface="Calibri"/>
                      </a:endParaRPr>
                    </a:p>
                  </a:txBody>
                  <a:tcPr marL="68580" marR="68580" marT="0" marB="0"/>
                </a:tc>
                <a:extLst>
                  <a:ext uri="{0D108BD9-81ED-4DB2-BD59-A6C34878D82A}">
                    <a16:rowId xmlns:a16="http://schemas.microsoft.com/office/drawing/2014/main" xmlns="" val="10004"/>
                  </a:ext>
                </a:extLst>
              </a:tr>
              <a:tr h="704840">
                <a:tc>
                  <a:txBody>
                    <a:bodyPr/>
                    <a:lstStyle/>
                    <a:p>
                      <a:pPr indent="0" algn="ctr">
                        <a:lnSpc>
                          <a:spcPct val="150000"/>
                        </a:lnSpc>
                        <a:spcAft>
                          <a:spcPts val="0"/>
                        </a:spcAft>
                      </a:pPr>
                      <a:r>
                        <a:rPr lang="en-US" sz="1600" dirty="0">
                          <a:effectLst/>
                        </a:rPr>
                        <a:t>Life and medicine</a:t>
                      </a:r>
                      <a:endParaRPr lang="ru-RU" sz="1600" dirty="0">
                        <a:effectLst/>
                        <a:latin typeface="Times New Roman"/>
                        <a:ea typeface="Calibri"/>
                      </a:endParaRPr>
                    </a:p>
                  </a:txBody>
                  <a:tcPr marL="68580" marR="68580" marT="0" marB="0" anchor="ctr"/>
                </a:tc>
                <a:tc>
                  <a:txBody>
                    <a:bodyPr/>
                    <a:lstStyle/>
                    <a:p>
                      <a:pPr indent="0" algn="ctr">
                        <a:lnSpc>
                          <a:spcPct val="150000"/>
                        </a:lnSpc>
                        <a:spcAft>
                          <a:spcPts val="0"/>
                        </a:spcAft>
                      </a:pPr>
                      <a:r>
                        <a:rPr lang="ru-RU" sz="1200" cap="all" dirty="0">
                          <a:effectLst/>
                        </a:rPr>
                        <a:t> </a:t>
                      </a:r>
                      <a:endParaRPr lang="ru-RU" sz="1200" cap="all" dirty="0">
                        <a:effectLst/>
                        <a:latin typeface="Times New Roman"/>
                        <a:ea typeface="Calibri"/>
                      </a:endParaRPr>
                    </a:p>
                  </a:txBody>
                  <a:tcPr marL="68580" marR="68580" marT="0" marB="0"/>
                </a:tc>
                <a:extLst>
                  <a:ext uri="{0D108BD9-81ED-4DB2-BD59-A6C34878D82A}">
                    <a16:rowId xmlns:a16="http://schemas.microsoft.com/office/drawing/2014/main" xmlns="" val="10005"/>
                  </a:ext>
                </a:extLst>
              </a:tr>
              <a:tr h="704840">
                <a:tc>
                  <a:txBody>
                    <a:bodyPr/>
                    <a:lstStyle/>
                    <a:p>
                      <a:pPr indent="0" algn="ctr">
                        <a:lnSpc>
                          <a:spcPct val="150000"/>
                        </a:lnSpc>
                        <a:spcAft>
                          <a:spcPts val="0"/>
                        </a:spcAft>
                      </a:pPr>
                      <a:r>
                        <a:rPr lang="en-US" sz="1600" dirty="0">
                          <a:effectLst/>
                        </a:rPr>
                        <a:t>Machine-building enterprise</a:t>
                      </a:r>
                      <a:endParaRPr lang="ru-RU" sz="1600" dirty="0">
                        <a:effectLst/>
                        <a:latin typeface="Times New Roman"/>
                        <a:ea typeface="Calibri"/>
                      </a:endParaRPr>
                    </a:p>
                  </a:txBody>
                  <a:tcPr marL="68580" marR="68580" marT="0" marB="0" anchor="ctr"/>
                </a:tc>
                <a:tc>
                  <a:txBody>
                    <a:bodyPr/>
                    <a:lstStyle/>
                    <a:p>
                      <a:pPr indent="0" algn="ctr">
                        <a:lnSpc>
                          <a:spcPct val="150000"/>
                        </a:lnSpc>
                        <a:spcAft>
                          <a:spcPts val="0"/>
                        </a:spcAft>
                      </a:pPr>
                      <a:r>
                        <a:rPr lang="ru-RU" sz="1200" cap="all" dirty="0">
                          <a:effectLst/>
                        </a:rPr>
                        <a:t> </a:t>
                      </a:r>
                      <a:endParaRPr lang="ru-RU" sz="1200" cap="all" dirty="0">
                        <a:effectLst/>
                        <a:latin typeface="Times New Roman"/>
                        <a:ea typeface="Calibri"/>
                      </a:endParaRPr>
                    </a:p>
                  </a:txBody>
                  <a:tcPr marL="68580" marR="68580" marT="0" marB="0"/>
                </a:tc>
                <a:extLst>
                  <a:ext uri="{0D108BD9-81ED-4DB2-BD59-A6C34878D82A}">
                    <a16:rowId xmlns:a16="http://schemas.microsoft.com/office/drawing/2014/main" xmlns="" val="10006"/>
                  </a:ext>
                </a:extLst>
              </a:tr>
            </a:tbl>
          </a:graphicData>
        </a:graphic>
      </p:graphicFrame>
      <p:pic>
        <p:nvPicPr>
          <p:cNvPr id="32" name="Рисунок 31" descr="Sanxia_Runner04_300.jpg"/>
          <p:cNvPicPr/>
          <p:nvPr/>
        </p:nvPicPr>
        <p:blipFill>
          <a:blip r:embed="rId16" cstate="print"/>
          <a:srcRect l="3543" t="3150" r="8268" b="3150"/>
          <a:stretch>
            <a:fillRect/>
          </a:stretch>
        </p:blipFill>
        <p:spPr>
          <a:xfrm>
            <a:off x="5760039" y="5507779"/>
            <a:ext cx="918845" cy="648000"/>
          </a:xfrm>
          <a:prstGeom prst="rect">
            <a:avLst/>
          </a:prstGeom>
        </p:spPr>
      </p:pic>
      <p:pic>
        <p:nvPicPr>
          <p:cNvPr id="33" name="Рисунок 32" descr="скачанные файлы (2).jpg"/>
          <p:cNvPicPr/>
          <p:nvPr/>
        </p:nvPicPr>
        <p:blipFill rotWithShape="1">
          <a:blip r:embed="rId17" cstate="print"/>
          <a:srcRect l="10927" r="6930"/>
          <a:stretch/>
        </p:blipFill>
        <p:spPr bwMode="auto">
          <a:xfrm>
            <a:off x="6721789" y="5496649"/>
            <a:ext cx="878840" cy="659130"/>
          </a:xfrm>
          <a:prstGeom prst="rect">
            <a:avLst/>
          </a:prstGeom>
          <a:ln>
            <a:noFill/>
          </a:ln>
          <a:extLst>
            <a:ext uri="{53640926-AAD7-44D8-BBD7-CCE9431645EC}">
              <a14:shadowObscured xmlns:a14="http://schemas.microsoft.com/office/drawing/2010/main"/>
            </a:ext>
          </a:extLst>
        </p:spPr>
      </p:pic>
      <p:pic>
        <p:nvPicPr>
          <p:cNvPr id="34" name="Рисунок 33" descr="скачанные файлы (2).jpg"/>
          <p:cNvPicPr/>
          <p:nvPr/>
        </p:nvPicPr>
        <p:blipFill rotWithShape="1">
          <a:blip r:embed="rId17" cstate="print"/>
          <a:srcRect l="10927" r="6930"/>
          <a:stretch/>
        </p:blipFill>
        <p:spPr bwMode="auto">
          <a:xfrm>
            <a:off x="6589882" y="4753399"/>
            <a:ext cx="878840" cy="659130"/>
          </a:xfrm>
          <a:prstGeom prst="rect">
            <a:avLst/>
          </a:prstGeom>
          <a:ln>
            <a:noFill/>
          </a:ln>
          <a:extLst>
            <a:ext uri="{53640926-AAD7-44D8-BBD7-CCE9431645EC}">
              <a14:shadowObscured xmlns:a14="http://schemas.microsoft.com/office/drawing/2010/main"/>
            </a:ext>
          </a:extLst>
        </p:spPr>
      </p:pic>
      <p:pic>
        <p:nvPicPr>
          <p:cNvPr id="35" name="Рисунок 34" descr="Sanxia_Runner04_300.jpg"/>
          <p:cNvPicPr/>
          <p:nvPr/>
        </p:nvPicPr>
        <p:blipFill>
          <a:blip r:embed="rId16" cstate="print"/>
          <a:srcRect l="3543" t="3150" r="8268" b="3150"/>
          <a:stretch>
            <a:fillRect/>
          </a:stretch>
        </p:blipFill>
        <p:spPr>
          <a:xfrm>
            <a:off x="7600629" y="4784453"/>
            <a:ext cx="918845" cy="648000"/>
          </a:xfrm>
          <a:prstGeom prst="rect">
            <a:avLst/>
          </a:prstGeom>
        </p:spPr>
      </p:pic>
      <p:pic>
        <p:nvPicPr>
          <p:cNvPr id="41" name="Рисунок 40" descr="Sanxia_Runner04_300.jpg"/>
          <p:cNvPicPr/>
          <p:nvPr/>
        </p:nvPicPr>
        <p:blipFill>
          <a:blip r:embed="rId16" cstate="print"/>
          <a:srcRect l="3543" t="3150" r="8268" b="3150"/>
          <a:stretch>
            <a:fillRect/>
          </a:stretch>
        </p:blipFill>
        <p:spPr>
          <a:xfrm>
            <a:off x="5894533" y="3373988"/>
            <a:ext cx="918845" cy="648000"/>
          </a:xfrm>
          <a:prstGeom prst="rect">
            <a:avLst/>
          </a:prstGeom>
        </p:spPr>
      </p:pic>
      <p:pic>
        <p:nvPicPr>
          <p:cNvPr id="42" name="Рисунок 41" descr="скачанные файлы (2).jpg"/>
          <p:cNvPicPr/>
          <p:nvPr/>
        </p:nvPicPr>
        <p:blipFill rotWithShape="1">
          <a:blip r:embed="rId17" cstate="print"/>
          <a:srcRect l="10927" r="6930"/>
          <a:stretch/>
        </p:blipFill>
        <p:spPr bwMode="auto">
          <a:xfrm>
            <a:off x="6856283" y="3362858"/>
            <a:ext cx="878840" cy="6591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8265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1108dp_01+forced_performance+turbo_cut_away.jpg"/>
          <p:cNvPicPr>
            <a:picLocks noChangeAspect="1"/>
          </p:cNvPicPr>
          <p:nvPr/>
        </p:nvPicPr>
        <p:blipFill>
          <a:blip r:embed="rId3" cstate="print"/>
          <a:stretch>
            <a:fillRect/>
          </a:stretch>
        </p:blipFill>
        <p:spPr>
          <a:xfrm>
            <a:off x="6407868" y="5339377"/>
            <a:ext cx="1438721" cy="1080000"/>
          </a:xfrm>
          <a:prstGeom prst="rect">
            <a:avLst/>
          </a:prstGeom>
        </p:spPr>
      </p:pic>
      <p:pic>
        <p:nvPicPr>
          <p:cNvPr id="16" name="Рисунок 15" descr="P1110732.JPG"/>
          <p:cNvPicPr>
            <a:picLocks noChangeAspect="1"/>
          </p:cNvPicPr>
          <p:nvPr/>
        </p:nvPicPr>
        <p:blipFill>
          <a:blip r:embed="rId4" cstate="print"/>
          <a:stretch>
            <a:fillRect/>
          </a:stretch>
        </p:blipFill>
        <p:spPr>
          <a:xfrm>
            <a:off x="6543483" y="2158297"/>
            <a:ext cx="1440000" cy="1080000"/>
          </a:xfrm>
          <a:prstGeom prst="rect">
            <a:avLst/>
          </a:prstGeom>
        </p:spPr>
      </p:pic>
      <p:sp>
        <p:nvSpPr>
          <p:cNvPr id="4" name="TextBox 3"/>
          <p:cNvSpPr txBox="1"/>
          <p:nvPr/>
        </p:nvSpPr>
        <p:spPr>
          <a:xfrm>
            <a:off x="392804" y="768962"/>
            <a:ext cx="6354505" cy="5078313"/>
          </a:xfrm>
          <a:prstGeom prst="rect">
            <a:avLst/>
          </a:prstGeom>
          <a:noFill/>
        </p:spPr>
        <p:txBody>
          <a:bodyPr wrap="square" rtlCol="0">
            <a:spAutoFit/>
          </a:bodyPr>
          <a:lstStyle/>
          <a:p>
            <a:pPr lvl="0">
              <a:lnSpc>
                <a:spcPct val="150000"/>
              </a:lnSpc>
              <a:buFont typeface="Wingdings" pitchFamily="2" charset="2"/>
              <a:buChar char="ü"/>
            </a:pPr>
            <a:r>
              <a:rPr lang="en-US" dirty="0"/>
              <a:t>Electricity is generated by steam, gas, hydraulic and wind turbines</a:t>
            </a:r>
            <a:endParaRPr lang="ru-RU" dirty="0"/>
          </a:p>
          <a:p>
            <a:pPr lvl="0">
              <a:lnSpc>
                <a:spcPct val="150000"/>
              </a:lnSpc>
              <a:buFont typeface="Wingdings" pitchFamily="2" charset="2"/>
              <a:buChar char="ü"/>
            </a:pPr>
            <a:r>
              <a:rPr lang="en-US" dirty="0"/>
              <a:t>Air transport operations are carried out by means of gas turbine engines</a:t>
            </a:r>
            <a:endParaRPr lang="ru-RU" dirty="0"/>
          </a:p>
          <a:p>
            <a:pPr lvl="0">
              <a:lnSpc>
                <a:spcPct val="150000"/>
              </a:lnSpc>
              <a:buFont typeface="Wingdings" pitchFamily="2" charset="2"/>
              <a:buChar char="ü"/>
            </a:pPr>
            <a:r>
              <a:rPr lang="en-US" dirty="0"/>
              <a:t>The ship's main propulsion plant is a screw</a:t>
            </a:r>
            <a:endParaRPr lang="ru-RU" dirty="0"/>
          </a:p>
          <a:p>
            <a:pPr>
              <a:lnSpc>
                <a:spcPct val="150000"/>
              </a:lnSpc>
              <a:buFont typeface="Wingdings" pitchFamily="2" charset="2"/>
              <a:buChar char="ü"/>
            </a:pPr>
            <a:r>
              <a:rPr lang="en-US" dirty="0"/>
              <a:t>The ship's power plants are steam or gas turbines and diesel engines</a:t>
            </a:r>
            <a:endParaRPr lang="ru-RU" dirty="0"/>
          </a:p>
          <a:p>
            <a:pPr lvl="0">
              <a:lnSpc>
                <a:spcPct val="150000"/>
              </a:lnSpc>
              <a:buFont typeface="Wingdings" pitchFamily="2" charset="2"/>
              <a:buChar char="ü"/>
            </a:pPr>
            <a:r>
              <a:rPr lang="en-US" dirty="0"/>
              <a:t>90% of diesel engines are equipped with turbochargers</a:t>
            </a:r>
            <a:endParaRPr lang="ru-RU" dirty="0"/>
          </a:p>
          <a:p>
            <a:pPr>
              <a:lnSpc>
                <a:spcPct val="150000"/>
              </a:lnSpc>
              <a:buFont typeface="Wingdings" pitchFamily="2" charset="2"/>
              <a:buChar char="ü"/>
            </a:pPr>
            <a:r>
              <a:rPr lang="en-US" dirty="0"/>
              <a:t>Pumps supply homes with water and drain the sewage run off</a:t>
            </a:r>
            <a:endParaRPr lang="ru-RU" dirty="0"/>
          </a:p>
          <a:p>
            <a:pPr lvl="0">
              <a:lnSpc>
                <a:spcPct val="150000"/>
              </a:lnSpc>
              <a:buFont typeface="Wingdings" pitchFamily="2" charset="2"/>
              <a:buChar char="ü"/>
            </a:pPr>
            <a:r>
              <a:rPr lang="en-US" dirty="0"/>
              <a:t>Fuel is supplied to the engines by vane pumps</a:t>
            </a:r>
            <a:endParaRPr lang="ru-RU" dirty="0"/>
          </a:p>
          <a:p>
            <a:pPr>
              <a:lnSpc>
                <a:spcPct val="150000"/>
              </a:lnSpc>
              <a:buFont typeface="Wingdings" pitchFamily="2" charset="2"/>
              <a:buChar char="ü"/>
            </a:pPr>
            <a:r>
              <a:rPr lang="en-US" dirty="0"/>
              <a:t>Air circulation in ventilation and air conditioning systems of buildings and enterprises is organized by fans</a:t>
            </a:r>
            <a:endParaRPr lang="ru-RU" dirty="0"/>
          </a:p>
        </p:txBody>
      </p:sp>
      <p:sp>
        <p:nvSpPr>
          <p:cNvPr id="7" name="TextBox 6"/>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Economic Value of turbomachinery</a:t>
            </a:r>
            <a:endParaRPr lang="ru-RU" b="1" cap="all" dirty="0">
              <a:solidFill>
                <a:schemeClr val="bg1"/>
              </a:solidFill>
              <a:latin typeface="Elektra Text Pro" panose="02000503030000020004" pitchFamily="50" charset="-52"/>
            </a:endParaRPr>
          </a:p>
        </p:txBody>
      </p:sp>
      <p:sp>
        <p:nvSpPr>
          <p:cNvPr id="8" name="TextBox 7"/>
          <p:cNvSpPr txBox="1"/>
          <p:nvPr/>
        </p:nvSpPr>
        <p:spPr>
          <a:xfrm>
            <a:off x="8067539" y="6332760"/>
            <a:ext cx="469107" cy="369332"/>
          </a:xfrm>
          <a:prstGeom prst="rect">
            <a:avLst/>
          </a:prstGeom>
          <a:noFill/>
        </p:spPr>
        <p:txBody>
          <a:bodyPr wrap="square" rtlCol="0">
            <a:spAutoFit/>
          </a:bodyPr>
          <a:lstStyle/>
          <a:p>
            <a:pPr algn="ctr"/>
            <a:fld id="{9E79BFED-6ECD-4563-B483-CEA192FFFCCF}" type="slidenum">
              <a:rPr lang="ru-RU" smtClean="0">
                <a:solidFill>
                  <a:schemeClr val="bg1"/>
                </a:solidFill>
                <a:latin typeface="Elektra Medium Pro" panose="02000803000000020004" pitchFamily="50" charset="-52"/>
              </a:rPr>
              <a:pPr algn="ctr"/>
              <a:t>12</a:t>
            </a:fld>
            <a:endParaRPr lang="ru-RU" dirty="0">
              <a:solidFill>
                <a:schemeClr val="bg1"/>
              </a:solidFill>
              <a:latin typeface="Elektra Medium Pro" panose="02000803000000020004" pitchFamily="50" charset="-52"/>
            </a:endParaRPr>
          </a:p>
        </p:txBody>
      </p:sp>
      <p:pic>
        <p:nvPicPr>
          <p:cNvPr id="13" name="Рисунок 12" descr="21.jpg"/>
          <p:cNvPicPr>
            <a:picLocks noChangeAspect="1"/>
          </p:cNvPicPr>
          <p:nvPr/>
        </p:nvPicPr>
        <p:blipFill>
          <a:blip r:embed="rId5" cstate="print"/>
          <a:stretch>
            <a:fillRect/>
          </a:stretch>
        </p:blipFill>
        <p:spPr>
          <a:xfrm>
            <a:off x="6591255" y="817598"/>
            <a:ext cx="1671406" cy="1080000"/>
          </a:xfrm>
          <a:prstGeom prst="rect">
            <a:avLst/>
          </a:prstGeom>
        </p:spPr>
      </p:pic>
      <p:pic>
        <p:nvPicPr>
          <p:cNvPr id="15" name="Рисунок 14" descr="d3044c2s-960.jpg"/>
          <p:cNvPicPr>
            <a:picLocks noChangeAspect="1"/>
          </p:cNvPicPr>
          <p:nvPr/>
        </p:nvPicPr>
        <p:blipFill>
          <a:blip r:embed="rId6" cstate="print"/>
          <a:stretch>
            <a:fillRect/>
          </a:stretch>
        </p:blipFill>
        <p:spPr>
          <a:xfrm>
            <a:off x="7693338" y="1554168"/>
            <a:ext cx="1025044" cy="1080000"/>
          </a:xfrm>
          <a:prstGeom prst="rect">
            <a:avLst/>
          </a:prstGeom>
        </p:spPr>
      </p:pic>
      <p:pic>
        <p:nvPicPr>
          <p:cNvPr id="19" name="Рисунок 18" descr="Гребний_гвинт_з_регульованим_кроком.jpg"/>
          <p:cNvPicPr>
            <a:picLocks noChangeAspect="1"/>
          </p:cNvPicPr>
          <p:nvPr/>
        </p:nvPicPr>
        <p:blipFill>
          <a:blip r:embed="rId7" cstate="print"/>
          <a:stretch>
            <a:fillRect/>
          </a:stretch>
        </p:blipFill>
        <p:spPr>
          <a:xfrm>
            <a:off x="6586889" y="3897704"/>
            <a:ext cx="1505060" cy="1080000"/>
          </a:xfrm>
          <a:prstGeom prst="rect">
            <a:avLst/>
          </a:prstGeom>
        </p:spPr>
      </p:pic>
      <p:pic>
        <p:nvPicPr>
          <p:cNvPr id="18" name="Рисунок 17" descr="wind1.jpg"/>
          <p:cNvPicPr>
            <a:picLocks noChangeAspect="1"/>
          </p:cNvPicPr>
          <p:nvPr/>
        </p:nvPicPr>
        <p:blipFill>
          <a:blip r:embed="rId8" cstate="print"/>
          <a:stretch>
            <a:fillRect/>
          </a:stretch>
        </p:blipFill>
        <p:spPr>
          <a:xfrm>
            <a:off x="7643928" y="3112191"/>
            <a:ext cx="1237467" cy="1080000"/>
          </a:xfrm>
          <a:prstGeom prst="rect">
            <a:avLst/>
          </a:prstGeom>
        </p:spPr>
      </p:pic>
      <p:pic>
        <p:nvPicPr>
          <p:cNvPr id="17" name="Рисунок 16" descr="turbine-cutaway.jpg"/>
          <p:cNvPicPr>
            <a:picLocks noChangeAspect="1"/>
          </p:cNvPicPr>
          <p:nvPr/>
        </p:nvPicPr>
        <p:blipFill>
          <a:blip r:embed="rId9" cstate="print"/>
          <a:stretch>
            <a:fillRect/>
          </a:stretch>
        </p:blipFill>
        <p:spPr>
          <a:xfrm>
            <a:off x="7748301" y="4706753"/>
            <a:ext cx="1126286" cy="1080000"/>
          </a:xfrm>
          <a:prstGeom prst="rect">
            <a:avLst/>
          </a:prstGeom>
        </p:spPr>
      </p:pic>
    </p:spTree>
    <p:extLst>
      <p:ext uri="{BB962C8B-B14F-4D97-AF65-F5344CB8AC3E}">
        <p14:creationId xmlns:p14="http://schemas.microsoft.com/office/powerpoint/2010/main" val="1845317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Variety of used </a:t>
            </a:r>
            <a:r>
              <a:rPr lang="en-US" b="1" cap="all" dirty="0" err="1">
                <a:solidFill>
                  <a:schemeClr val="bg1"/>
                </a:solidFill>
                <a:latin typeface="Elektra Text Pro" panose="02000503030000020004" pitchFamily="50" charset="-52"/>
              </a:rPr>
              <a:t>turbomachineRY</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13</a:t>
            </a:fld>
            <a:endParaRPr lang="ru-RU" dirty="0">
              <a:solidFill>
                <a:schemeClr val="bg1"/>
              </a:solidFill>
              <a:latin typeface="Elektra Medium Pro" panose="02000803000000020004" pitchFamily="50" charset="-52"/>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464001277"/>
              </p:ext>
            </p:extLst>
          </p:nvPr>
        </p:nvGraphicFramePr>
        <p:xfrm>
          <a:off x="637309" y="856932"/>
          <a:ext cx="8088680" cy="5144135"/>
        </p:xfrm>
        <a:graphic>
          <a:graphicData uri="http://schemas.openxmlformats.org/drawingml/2006/table">
            <a:tbl>
              <a:tblPr firstRow="1" bandRow="1">
                <a:tableStyleId>{5940675A-B579-460E-94D1-54222C63F5DA}</a:tableStyleId>
              </a:tblPr>
              <a:tblGrid>
                <a:gridCol w="1617736">
                  <a:extLst>
                    <a:ext uri="{9D8B030D-6E8A-4147-A177-3AD203B41FA5}">
                      <a16:colId xmlns:a16="http://schemas.microsoft.com/office/drawing/2014/main" xmlns="" val="20000"/>
                    </a:ext>
                  </a:extLst>
                </a:gridCol>
                <a:gridCol w="1180882">
                  <a:extLst>
                    <a:ext uri="{9D8B030D-6E8A-4147-A177-3AD203B41FA5}">
                      <a16:colId xmlns:a16="http://schemas.microsoft.com/office/drawing/2014/main" xmlns="" val="20001"/>
                    </a:ext>
                  </a:extLst>
                </a:gridCol>
                <a:gridCol w="2054590">
                  <a:extLst>
                    <a:ext uri="{9D8B030D-6E8A-4147-A177-3AD203B41FA5}">
                      <a16:colId xmlns:a16="http://schemas.microsoft.com/office/drawing/2014/main" xmlns="" val="20002"/>
                    </a:ext>
                  </a:extLst>
                </a:gridCol>
                <a:gridCol w="2087919">
                  <a:extLst>
                    <a:ext uri="{9D8B030D-6E8A-4147-A177-3AD203B41FA5}">
                      <a16:colId xmlns:a16="http://schemas.microsoft.com/office/drawing/2014/main" xmlns="" val="20003"/>
                    </a:ext>
                  </a:extLst>
                </a:gridCol>
                <a:gridCol w="1147553">
                  <a:extLst>
                    <a:ext uri="{9D8B030D-6E8A-4147-A177-3AD203B41FA5}">
                      <a16:colId xmlns:a16="http://schemas.microsoft.com/office/drawing/2014/main" xmlns="" val="20004"/>
                    </a:ext>
                  </a:extLst>
                </a:gridCol>
              </a:tblGrid>
              <a:tr h="370840">
                <a:tc>
                  <a:txBody>
                    <a:bodyPr/>
                    <a:lstStyle/>
                    <a:p>
                      <a:pPr indent="0" algn="ctr">
                        <a:lnSpc>
                          <a:spcPct val="150000"/>
                        </a:lnSpc>
                        <a:spcAft>
                          <a:spcPts val="0"/>
                        </a:spcAft>
                      </a:pPr>
                      <a:r>
                        <a:rPr lang="en-US" sz="1200" kern="1200" cap="small" dirty="0">
                          <a:solidFill>
                            <a:schemeClr val="tx1"/>
                          </a:solidFill>
                          <a:effectLst/>
                          <a:latin typeface="Times New Roman"/>
                          <a:ea typeface="Times New Roman"/>
                          <a:cs typeface="Times New Roman"/>
                        </a:rPr>
                        <a:t>Parameter</a:t>
                      </a:r>
                      <a:endParaRPr lang="ru-RU" sz="1200" kern="1200" cap="small" dirty="0">
                        <a:solidFill>
                          <a:schemeClr val="tx1"/>
                        </a:solidFill>
                        <a:effectLst/>
                        <a:latin typeface="Times New Roman"/>
                        <a:ea typeface="Times New Roman"/>
                        <a:cs typeface="Times New Roman"/>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200" kern="1200" cap="small" dirty="0">
                          <a:solidFill>
                            <a:schemeClr val="tx1"/>
                          </a:solidFill>
                          <a:effectLst/>
                          <a:latin typeface="Times New Roman"/>
                          <a:ea typeface="Times New Roman"/>
                          <a:cs typeface="Times New Roman"/>
                        </a:rPr>
                        <a:t>Minimum value</a:t>
                      </a:r>
                      <a:endParaRPr lang="ru-RU" sz="1200" kern="1200" cap="small" dirty="0">
                        <a:solidFill>
                          <a:schemeClr val="tx1"/>
                        </a:solidFill>
                        <a:effectLst/>
                        <a:latin typeface="Times New Roman"/>
                        <a:ea typeface="Times New Roman"/>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ru-RU" dirty="0"/>
                    </a:p>
                  </a:txBody>
                  <a:tcPr/>
                </a:tc>
                <a:tc gridSpan="2">
                  <a:txBody>
                    <a:bodyPr/>
                    <a:lstStyle/>
                    <a:p>
                      <a:pPr algn="ctr"/>
                      <a:r>
                        <a:rPr lang="en-US" sz="1200" kern="1200" cap="small" dirty="0">
                          <a:solidFill>
                            <a:schemeClr val="tx1"/>
                          </a:solidFill>
                          <a:effectLst/>
                          <a:latin typeface="Times New Roman"/>
                          <a:ea typeface="Times New Roman"/>
                          <a:cs typeface="Times New Roman"/>
                        </a:rPr>
                        <a:t>Maximum value</a:t>
                      </a:r>
                      <a:endParaRPr lang="ru-RU" sz="1200" kern="1200" cap="small" dirty="0">
                        <a:solidFill>
                          <a:schemeClr val="tx1"/>
                        </a:solidFill>
                        <a:effectLst/>
                        <a:latin typeface="Times New Roman"/>
                        <a:ea typeface="Times New Roman"/>
                        <a:cs typeface="Times New Roman"/>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ru-RU" dirty="0"/>
                    </a:p>
                  </a:txBody>
                  <a:tcPr/>
                </a:tc>
                <a:extLst>
                  <a:ext uri="{0D108BD9-81ED-4DB2-BD59-A6C34878D82A}">
                    <a16:rowId xmlns:a16="http://schemas.microsoft.com/office/drawing/2014/main" xmlns="" val="10000"/>
                  </a:ext>
                </a:extLst>
              </a:tr>
              <a:tr h="790067">
                <a:tc>
                  <a:txBody>
                    <a:bodyPr/>
                    <a:lstStyle/>
                    <a:p>
                      <a:pPr indent="0" algn="ctr">
                        <a:lnSpc>
                          <a:spcPct val="150000"/>
                        </a:lnSpc>
                        <a:spcAft>
                          <a:spcPts val="0"/>
                        </a:spcAft>
                      </a:pPr>
                      <a:r>
                        <a:rPr lang="en-US" sz="1200" kern="1200" cap="small" dirty="0">
                          <a:solidFill>
                            <a:schemeClr val="tx1"/>
                          </a:solidFill>
                          <a:effectLst/>
                          <a:latin typeface="Times New Roman"/>
                          <a:ea typeface="Times New Roman"/>
                          <a:cs typeface="Times New Roman"/>
                        </a:rPr>
                        <a:t>Size</a:t>
                      </a:r>
                      <a:endParaRPr lang="ru-RU" sz="1200" kern="1200" cap="small" dirty="0">
                        <a:solidFill>
                          <a:schemeClr val="tx1"/>
                        </a:solidFill>
                        <a:effectLst/>
                        <a:latin typeface="Times New Roman"/>
                        <a:ea typeface="Times New Roman"/>
                        <a:cs typeface="Times New Roman"/>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ru-RU" sz="1200" kern="1200" cap="small" dirty="0">
                        <a:solidFill>
                          <a:schemeClr val="tx1"/>
                        </a:solidFill>
                        <a:effectLst/>
                        <a:latin typeface="Times New Roman"/>
                        <a:ea typeface="Times New Roman"/>
                        <a:cs typeface="Times New Roman"/>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4</a:t>
                      </a:r>
                      <a:r>
                        <a:rPr lang="en-US" sz="1200" kern="1200" cap="small" dirty="0">
                          <a:solidFill>
                            <a:schemeClr val="tx1"/>
                          </a:solidFill>
                          <a:effectLst/>
                          <a:latin typeface="Times New Roman"/>
                          <a:ea typeface="Times New Roman"/>
                          <a:cs typeface="Times New Roman"/>
                        </a:rPr>
                        <a:t> </a:t>
                      </a:r>
                      <a:r>
                        <a:rPr lang="ru-RU" sz="1200" kern="1200" cap="small" dirty="0">
                          <a:solidFill>
                            <a:schemeClr val="tx1"/>
                          </a:solidFill>
                          <a:effectLst/>
                          <a:latin typeface="Times New Roman"/>
                          <a:ea typeface="Times New Roman"/>
                          <a:cs typeface="Times New Roman"/>
                        </a:rPr>
                        <a:t>мм</a:t>
                      </a:r>
                    </a:p>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a:t>
                      </a:r>
                      <a:r>
                        <a:rPr lang="en-US" sz="1200" kern="1200" cap="small" dirty="0">
                          <a:solidFill>
                            <a:schemeClr val="tx1"/>
                          </a:solidFill>
                          <a:effectLst/>
                          <a:latin typeface="Times New Roman"/>
                          <a:ea typeface="Times New Roman"/>
                          <a:cs typeface="Times New Roman"/>
                        </a:rPr>
                        <a:t>dental handpiece</a:t>
                      </a:r>
                      <a:r>
                        <a:rPr lang="ru-RU" sz="1200" kern="1200" cap="small" dirty="0">
                          <a:solidFill>
                            <a:schemeClr val="tx1"/>
                          </a:solidFill>
                          <a:effectLst/>
                          <a:latin typeface="Times New Roman"/>
                          <a:ea typeface="Times New Roman"/>
                          <a:cs typeface="Times New Roman"/>
                        </a:rPr>
                        <a:t>)</a:t>
                      </a: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100</a:t>
                      </a:r>
                      <a:r>
                        <a:rPr lang="en-US" sz="1200" kern="1200" cap="small" baseline="0" dirty="0">
                          <a:solidFill>
                            <a:schemeClr val="tx1"/>
                          </a:solidFill>
                          <a:effectLst/>
                          <a:latin typeface="Times New Roman"/>
                          <a:ea typeface="Times New Roman"/>
                          <a:cs typeface="Times New Roman"/>
                        </a:rPr>
                        <a:t> m</a:t>
                      </a:r>
                      <a:endParaRPr lang="ru-RU" sz="1200" kern="1200" cap="small" dirty="0">
                        <a:solidFill>
                          <a:schemeClr val="tx1"/>
                        </a:solidFill>
                        <a:effectLst/>
                        <a:latin typeface="Times New Roman"/>
                        <a:ea typeface="Times New Roman"/>
                        <a:cs typeface="Times New Roman"/>
                      </a:endParaRPr>
                    </a:p>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a:t>
                      </a:r>
                      <a:r>
                        <a:rPr lang="en-US" sz="1200" kern="1200" cap="small" dirty="0">
                          <a:solidFill>
                            <a:schemeClr val="tx1"/>
                          </a:solidFill>
                          <a:effectLst/>
                          <a:latin typeface="Times New Roman"/>
                          <a:ea typeface="Times New Roman"/>
                          <a:cs typeface="Times New Roman"/>
                        </a:rPr>
                        <a:t>wind turbine)</a:t>
                      </a:r>
                      <a:endParaRPr lang="ru-RU" sz="1200" kern="1200" cap="small" dirty="0">
                        <a:solidFill>
                          <a:schemeClr val="tx1"/>
                        </a:solidFill>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ru-RU" sz="1200" kern="1200" cap="small">
                        <a:solidFill>
                          <a:schemeClr val="tx1"/>
                        </a:solidFill>
                        <a:effectLst/>
                        <a:latin typeface="Times New Roman"/>
                        <a:ea typeface="Times New Roman"/>
                        <a:cs typeface="Times New Roman"/>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790067">
                <a:tc>
                  <a:txBody>
                    <a:bodyPr/>
                    <a:lstStyle/>
                    <a:p>
                      <a:pPr indent="0" algn="ctr">
                        <a:lnSpc>
                          <a:spcPct val="150000"/>
                        </a:lnSpc>
                        <a:spcAft>
                          <a:spcPts val="0"/>
                        </a:spcAft>
                      </a:pPr>
                      <a:r>
                        <a:rPr lang="en-US" sz="1200" kern="1200" cap="small" dirty="0">
                          <a:solidFill>
                            <a:schemeClr val="tx1"/>
                          </a:solidFill>
                          <a:effectLst/>
                          <a:latin typeface="Times New Roman"/>
                          <a:ea typeface="Times New Roman"/>
                          <a:cs typeface="Times New Roman"/>
                        </a:rPr>
                        <a:t>Rotation</a:t>
                      </a:r>
                      <a:r>
                        <a:rPr lang="en-US" sz="1200" kern="1200" cap="small" baseline="0" dirty="0">
                          <a:solidFill>
                            <a:schemeClr val="tx1"/>
                          </a:solidFill>
                          <a:effectLst/>
                          <a:latin typeface="Times New Roman"/>
                          <a:ea typeface="Times New Roman"/>
                          <a:cs typeface="Times New Roman"/>
                        </a:rPr>
                        <a:t>al speed</a:t>
                      </a:r>
                      <a:endParaRPr lang="ru-RU" sz="1200" kern="1200" cap="small" dirty="0">
                        <a:solidFill>
                          <a:schemeClr val="tx1"/>
                        </a:solidFill>
                        <a:effectLst/>
                        <a:latin typeface="Times New Roman"/>
                        <a:ea typeface="Times New Roman"/>
                        <a:cs typeface="Times New Roman"/>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ru-RU" sz="1200" kern="1200" cap="small" dirty="0">
                        <a:solidFill>
                          <a:schemeClr val="tx1"/>
                        </a:solidFill>
                        <a:effectLst/>
                        <a:latin typeface="Times New Roman"/>
                        <a:ea typeface="Times New Roman"/>
                        <a:cs typeface="Times New Roman"/>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6 </a:t>
                      </a:r>
                      <a:r>
                        <a:rPr lang="en-US" sz="1200" kern="1200" cap="small" dirty="0">
                          <a:solidFill>
                            <a:schemeClr val="tx1"/>
                          </a:solidFill>
                          <a:effectLst/>
                          <a:latin typeface="Times New Roman"/>
                          <a:ea typeface="Times New Roman"/>
                          <a:cs typeface="Times New Roman"/>
                        </a:rPr>
                        <a:t>rpm</a:t>
                      </a:r>
                      <a:endParaRPr lang="ru-RU" sz="1200" kern="1200" cap="small" dirty="0">
                        <a:solidFill>
                          <a:schemeClr val="tx1"/>
                        </a:solidFill>
                        <a:effectLst/>
                        <a:latin typeface="Times New Roman"/>
                        <a:ea typeface="Times New Roman"/>
                        <a:cs typeface="Times New Roman"/>
                      </a:endParaRPr>
                    </a:p>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a:t>
                      </a:r>
                      <a:r>
                        <a:rPr lang="en-US" sz="1200" kern="1200" cap="small" dirty="0">
                          <a:solidFill>
                            <a:schemeClr val="tx1"/>
                          </a:solidFill>
                          <a:effectLst/>
                          <a:latin typeface="Times New Roman"/>
                          <a:ea typeface="Times New Roman"/>
                          <a:cs typeface="Times New Roman"/>
                        </a:rPr>
                        <a:t>wind turbine)</a:t>
                      </a:r>
                      <a:endParaRPr lang="ru-RU" sz="1200" kern="1200" cap="small" dirty="0">
                        <a:solidFill>
                          <a:schemeClr val="tx1"/>
                        </a:solidFill>
                        <a:effectLst/>
                        <a:latin typeface="Times New Roman"/>
                        <a:ea typeface="Times New Roman"/>
                        <a:cs typeface="Times New Roman"/>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450 000</a:t>
                      </a:r>
                      <a:r>
                        <a:rPr lang="en-US" sz="1200" kern="1200" cap="small" dirty="0">
                          <a:solidFill>
                            <a:schemeClr val="tx1"/>
                          </a:solidFill>
                          <a:effectLst/>
                          <a:latin typeface="Times New Roman"/>
                          <a:ea typeface="Times New Roman"/>
                          <a:cs typeface="Times New Roman"/>
                        </a:rPr>
                        <a:t> rpm </a:t>
                      </a:r>
                    </a:p>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a:t>
                      </a:r>
                      <a:r>
                        <a:rPr lang="en-US" sz="1200" kern="1200" cap="small" dirty="0">
                          <a:solidFill>
                            <a:schemeClr val="tx1"/>
                          </a:solidFill>
                          <a:effectLst/>
                          <a:latin typeface="Times New Roman"/>
                          <a:ea typeface="Times New Roman"/>
                          <a:cs typeface="Times New Roman"/>
                        </a:rPr>
                        <a:t>dental handpiece</a:t>
                      </a:r>
                      <a:r>
                        <a:rPr lang="ru-RU" sz="1200" kern="1200" cap="small" dirty="0">
                          <a:solidFill>
                            <a:schemeClr val="tx1"/>
                          </a:solidFill>
                          <a:effectLst/>
                          <a:latin typeface="Times New Roman"/>
                          <a:ea typeface="Times New Roman"/>
                          <a:cs typeface="Times New Roman"/>
                        </a:rPr>
                        <a:t>)</a:t>
                      </a: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ru-RU" sz="1200" kern="1200" cap="small">
                        <a:solidFill>
                          <a:schemeClr val="tx1"/>
                        </a:solidFill>
                        <a:effectLst/>
                        <a:latin typeface="Times New Roman"/>
                        <a:ea typeface="Times New Roman"/>
                        <a:cs typeface="Times New Roman"/>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790067">
                <a:tc>
                  <a:txBody>
                    <a:bodyPr/>
                    <a:lstStyle/>
                    <a:p>
                      <a:pPr indent="0" algn="ctr">
                        <a:lnSpc>
                          <a:spcPct val="150000"/>
                        </a:lnSpc>
                        <a:spcAft>
                          <a:spcPts val="0"/>
                        </a:spcAft>
                      </a:pPr>
                      <a:r>
                        <a:rPr lang="en-US" sz="1200" kern="1200" cap="small" dirty="0">
                          <a:solidFill>
                            <a:schemeClr val="tx1"/>
                          </a:solidFill>
                          <a:effectLst/>
                          <a:latin typeface="Times New Roman"/>
                          <a:ea typeface="Times New Roman"/>
                          <a:cs typeface="Times New Roman"/>
                        </a:rPr>
                        <a:t>Mass flow rate</a:t>
                      </a:r>
                      <a:endParaRPr lang="ru-RU" sz="1200" kern="1200" cap="small" dirty="0">
                        <a:solidFill>
                          <a:schemeClr val="tx1"/>
                        </a:solidFill>
                        <a:effectLst/>
                        <a:latin typeface="Times New Roman"/>
                        <a:ea typeface="Times New Roman"/>
                        <a:cs typeface="Times New Roman"/>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ru-RU" sz="1200" kern="1200" cap="small" dirty="0">
                        <a:solidFill>
                          <a:schemeClr val="tx1"/>
                        </a:solidFill>
                        <a:effectLst/>
                        <a:latin typeface="Times New Roman"/>
                        <a:ea typeface="Times New Roman"/>
                        <a:cs typeface="Times New Roman"/>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0</a:t>
                      </a:r>
                      <a:r>
                        <a:rPr lang="en-US" sz="1200" kern="1200" cap="small" dirty="0">
                          <a:solidFill>
                            <a:schemeClr val="tx1"/>
                          </a:solidFill>
                          <a:effectLst/>
                          <a:latin typeface="Times New Roman"/>
                          <a:ea typeface="Times New Roman"/>
                          <a:cs typeface="Times New Roman"/>
                        </a:rPr>
                        <a:t>.</a:t>
                      </a:r>
                      <a:r>
                        <a:rPr lang="ru-RU" sz="1200" kern="1200" cap="small" dirty="0">
                          <a:solidFill>
                            <a:schemeClr val="tx1"/>
                          </a:solidFill>
                          <a:effectLst/>
                          <a:latin typeface="Times New Roman"/>
                          <a:ea typeface="Times New Roman"/>
                          <a:cs typeface="Times New Roman"/>
                        </a:rPr>
                        <a:t>001</a:t>
                      </a:r>
                      <a:r>
                        <a:rPr lang="en-US" sz="1200" kern="1200" cap="small" dirty="0">
                          <a:solidFill>
                            <a:schemeClr val="tx1"/>
                          </a:solidFill>
                          <a:effectLst/>
                          <a:latin typeface="Times New Roman"/>
                          <a:ea typeface="Times New Roman"/>
                          <a:cs typeface="Times New Roman"/>
                        </a:rPr>
                        <a:t> kg/s</a:t>
                      </a:r>
                      <a:endParaRPr lang="ru-RU" sz="1200" kern="1200" cap="small" dirty="0">
                        <a:solidFill>
                          <a:schemeClr val="tx1"/>
                        </a:solidFill>
                        <a:effectLst/>
                        <a:latin typeface="Times New Roman"/>
                        <a:ea typeface="Times New Roman"/>
                        <a:cs typeface="Times New Roman"/>
                      </a:endParaRPr>
                    </a:p>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a:t>
                      </a:r>
                      <a:r>
                        <a:rPr lang="en-US" sz="1200" kern="1200" cap="small" dirty="0">
                          <a:solidFill>
                            <a:schemeClr val="tx1"/>
                          </a:solidFill>
                          <a:effectLst/>
                          <a:latin typeface="Times New Roman"/>
                          <a:ea typeface="Times New Roman"/>
                          <a:cs typeface="Times New Roman"/>
                        </a:rPr>
                        <a:t>dental handpiece</a:t>
                      </a:r>
                      <a:r>
                        <a:rPr lang="ru-RU" sz="1200" kern="1200" cap="small" dirty="0">
                          <a:solidFill>
                            <a:schemeClr val="tx1"/>
                          </a:solidFill>
                          <a:effectLst/>
                          <a:latin typeface="Times New Roman"/>
                          <a:ea typeface="Times New Roman"/>
                          <a:cs typeface="Times New Roman"/>
                        </a:rPr>
                        <a:t>)</a:t>
                      </a: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700 000</a:t>
                      </a:r>
                      <a:r>
                        <a:rPr lang="en-US" sz="1200" kern="1200" cap="small" dirty="0">
                          <a:solidFill>
                            <a:schemeClr val="tx1"/>
                          </a:solidFill>
                          <a:effectLst/>
                          <a:latin typeface="Times New Roman"/>
                          <a:ea typeface="Times New Roman"/>
                          <a:cs typeface="Times New Roman"/>
                        </a:rPr>
                        <a:t> kg/s</a:t>
                      </a:r>
                      <a:endParaRPr lang="ru-RU" sz="1200" kern="1200" cap="small" dirty="0">
                        <a:solidFill>
                          <a:schemeClr val="tx1"/>
                        </a:solidFill>
                        <a:effectLst/>
                        <a:latin typeface="Times New Roman"/>
                        <a:ea typeface="Times New Roman"/>
                        <a:cs typeface="Times New Roman"/>
                      </a:endParaRPr>
                    </a:p>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a:t>
                      </a:r>
                      <a:r>
                        <a:rPr lang="en-US" sz="1200" kern="1200" cap="small" dirty="0">
                          <a:solidFill>
                            <a:schemeClr val="tx1"/>
                          </a:solidFill>
                          <a:effectLst/>
                          <a:latin typeface="Times New Roman"/>
                          <a:ea typeface="Times New Roman"/>
                          <a:cs typeface="Times New Roman"/>
                        </a:rPr>
                        <a:t>Francis turbine</a:t>
                      </a:r>
                      <a:r>
                        <a:rPr lang="ru-RU" sz="1200" kern="1200" cap="small" dirty="0">
                          <a:solidFill>
                            <a:schemeClr val="tx1"/>
                          </a:solidFill>
                          <a:effectLst/>
                          <a:latin typeface="Times New Roman"/>
                          <a:ea typeface="Times New Roman"/>
                          <a:cs typeface="Times New Roman"/>
                        </a:rPr>
                        <a:t>)</a:t>
                      </a: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ru-RU" sz="1200" kern="1200" cap="small" dirty="0">
                        <a:solidFill>
                          <a:schemeClr val="tx1"/>
                        </a:solidFill>
                        <a:effectLst/>
                        <a:latin typeface="Times New Roman"/>
                        <a:ea typeface="Times New Roman"/>
                        <a:cs typeface="Times New Roman"/>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790067">
                <a:tc>
                  <a:txBody>
                    <a:bodyPr/>
                    <a:lstStyle/>
                    <a:p>
                      <a:pPr indent="0" algn="ctr">
                        <a:lnSpc>
                          <a:spcPct val="150000"/>
                        </a:lnSpc>
                        <a:spcAft>
                          <a:spcPts val="0"/>
                        </a:spcAft>
                      </a:pPr>
                      <a:r>
                        <a:rPr lang="en-US" sz="1200" kern="1200" cap="small" dirty="0">
                          <a:solidFill>
                            <a:schemeClr val="tx1"/>
                          </a:solidFill>
                          <a:effectLst/>
                          <a:latin typeface="Times New Roman"/>
                          <a:ea typeface="Times New Roman"/>
                          <a:cs typeface="Times New Roman"/>
                        </a:rPr>
                        <a:t>Power</a:t>
                      </a:r>
                      <a:endParaRPr lang="ru-RU" sz="1200" kern="1200" cap="small" dirty="0">
                        <a:solidFill>
                          <a:schemeClr val="tx1"/>
                        </a:solidFill>
                        <a:effectLst/>
                        <a:latin typeface="Times New Roman"/>
                        <a:ea typeface="Times New Roman"/>
                        <a:cs typeface="Times New Roman"/>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ru-RU" sz="1200" kern="1200" cap="small" dirty="0">
                        <a:solidFill>
                          <a:schemeClr val="tx1"/>
                        </a:solidFill>
                        <a:effectLst/>
                        <a:latin typeface="Times New Roman"/>
                        <a:ea typeface="Times New Roman"/>
                        <a:cs typeface="Times New Roman"/>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3</a:t>
                      </a:r>
                      <a:r>
                        <a:rPr lang="en-US" sz="1200" kern="1200" cap="small" dirty="0">
                          <a:solidFill>
                            <a:schemeClr val="tx1"/>
                          </a:solidFill>
                          <a:effectLst/>
                          <a:latin typeface="Times New Roman"/>
                          <a:ea typeface="Times New Roman"/>
                          <a:cs typeface="Times New Roman"/>
                        </a:rPr>
                        <a:t> W</a:t>
                      </a:r>
                      <a:endParaRPr lang="ru-RU" sz="1200" kern="1200" cap="small" dirty="0">
                        <a:solidFill>
                          <a:schemeClr val="tx1"/>
                        </a:solidFill>
                        <a:effectLst/>
                        <a:latin typeface="Times New Roman"/>
                        <a:ea typeface="Times New Roman"/>
                        <a:cs typeface="Times New Roman"/>
                      </a:endParaRPr>
                    </a:p>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a:t>
                      </a:r>
                      <a:r>
                        <a:rPr lang="en-US" sz="1200" kern="1200" cap="small" dirty="0">
                          <a:solidFill>
                            <a:schemeClr val="tx1"/>
                          </a:solidFill>
                          <a:effectLst/>
                          <a:latin typeface="Times New Roman"/>
                          <a:ea typeface="Times New Roman"/>
                          <a:cs typeface="Times New Roman"/>
                        </a:rPr>
                        <a:t>dental handpiece</a:t>
                      </a:r>
                      <a:r>
                        <a:rPr lang="ru-RU" sz="1200" kern="1200" cap="small" dirty="0">
                          <a:solidFill>
                            <a:schemeClr val="tx1"/>
                          </a:solidFill>
                          <a:effectLst/>
                          <a:latin typeface="Times New Roman"/>
                          <a:ea typeface="Times New Roman"/>
                          <a:cs typeface="Times New Roman"/>
                        </a:rPr>
                        <a:t>)</a:t>
                      </a: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1200</a:t>
                      </a:r>
                      <a:r>
                        <a:rPr lang="en-US" sz="1200" kern="1200" cap="small" dirty="0">
                          <a:solidFill>
                            <a:schemeClr val="tx1"/>
                          </a:solidFill>
                          <a:effectLst/>
                          <a:latin typeface="Times New Roman"/>
                          <a:ea typeface="Times New Roman"/>
                          <a:cs typeface="Times New Roman"/>
                        </a:rPr>
                        <a:t> MW</a:t>
                      </a:r>
                      <a:endParaRPr lang="ru-RU" sz="1200" kern="1200" cap="small" dirty="0">
                        <a:solidFill>
                          <a:schemeClr val="tx1"/>
                        </a:solidFill>
                        <a:effectLst/>
                        <a:latin typeface="Times New Roman"/>
                        <a:ea typeface="Times New Roman"/>
                        <a:cs typeface="Times New Roman"/>
                      </a:endParaRPr>
                    </a:p>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a:t>
                      </a:r>
                      <a:r>
                        <a:rPr lang="en-US" sz="1200" kern="1200" cap="small" dirty="0">
                          <a:solidFill>
                            <a:schemeClr val="tx1"/>
                          </a:solidFill>
                          <a:effectLst/>
                          <a:latin typeface="Times New Roman"/>
                          <a:ea typeface="Times New Roman"/>
                          <a:cs typeface="Times New Roman"/>
                        </a:rPr>
                        <a:t>steam</a:t>
                      </a:r>
                      <a:r>
                        <a:rPr lang="en-US" sz="1200" kern="1200" cap="small" baseline="0" dirty="0">
                          <a:solidFill>
                            <a:schemeClr val="tx1"/>
                          </a:solidFill>
                          <a:effectLst/>
                          <a:latin typeface="Times New Roman"/>
                          <a:ea typeface="Times New Roman"/>
                          <a:cs typeface="Times New Roman"/>
                        </a:rPr>
                        <a:t> turbine)</a:t>
                      </a:r>
                      <a:endParaRPr lang="ru-RU" sz="1200" kern="1200" cap="small" dirty="0">
                        <a:solidFill>
                          <a:schemeClr val="tx1"/>
                        </a:solidFill>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ru-RU" sz="1200" kern="1200" cap="small" dirty="0">
                        <a:solidFill>
                          <a:schemeClr val="tx1"/>
                        </a:solidFill>
                        <a:effectLst/>
                        <a:latin typeface="Times New Roman"/>
                        <a:ea typeface="Times New Roman"/>
                        <a:cs typeface="Times New Roman"/>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790067">
                <a:tc>
                  <a:txBody>
                    <a:bodyPr/>
                    <a:lstStyle/>
                    <a:p>
                      <a:pPr indent="0" algn="ctr">
                        <a:lnSpc>
                          <a:spcPct val="150000"/>
                        </a:lnSpc>
                        <a:spcAft>
                          <a:spcPts val="0"/>
                        </a:spcAft>
                      </a:pPr>
                      <a:r>
                        <a:rPr lang="en-US" sz="1200" kern="1200" cap="small" dirty="0">
                          <a:solidFill>
                            <a:schemeClr val="tx1"/>
                          </a:solidFill>
                          <a:effectLst/>
                          <a:latin typeface="Times New Roman"/>
                          <a:ea typeface="Times New Roman"/>
                          <a:cs typeface="Times New Roman"/>
                        </a:rPr>
                        <a:t>Pump pressure ratio</a:t>
                      </a:r>
                      <a:endParaRPr lang="ru-RU" sz="1200" kern="1200" cap="small" dirty="0">
                        <a:solidFill>
                          <a:schemeClr val="tx1"/>
                        </a:solidFill>
                        <a:effectLst/>
                        <a:latin typeface="Times New Roman"/>
                        <a:ea typeface="Times New Roman"/>
                        <a:cs typeface="Times New Roman"/>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ru-RU" sz="1200" kern="1200" cap="small" dirty="0">
                        <a:solidFill>
                          <a:schemeClr val="tx1"/>
                        </a:solidFill>
                        <a:effectLst/>
                        <a:latin typeface="Times New Roman"/>
                        <a:ea typeface="Times New Roman"/>
                        <a:cs typeface="Times New Roman"/>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1000</a:t>
                      </a:r>
                      <a:r>
                        <a:rPr lang="en-US" sz="1200" kern="1200" cap="small" baseline="0" dirty="0">
                          <a:solidFill>
                            <a:schemeClr val="tx1"/>
                          </a:solidFill>
                          <a:effectLst/>
                          <a:latin typeface="Times New Roman"/>
                          <a:ea typeface="Times New Roman"/>
                          <a:cs typeface="Times New Roman"/>
                        </a:rPr>
                        <a:t> Pa</a:t>
                      </a:r>
                      <a:endParaRPr lang="ru-RU" sz="1200" kern="1200" cap="small" dirty="0">
                        <a:solidFill>
                          <a:schemeClr val="tx1"/>
                        </a:solidFill>
                        <a:effectLst/>
                        <a:latin typeface="Times New Roman"/>
                        <a:ea typeface="Times New Roman"/>
                        <a:cs typeface="Times New Roman"/>
                      </a:endParaRPr>
                    </a:p>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a:t>
                      </a:r>
                      <a:r>
                        <a:rPr lang="en-US" sz="1200" kern="1200" cap="small" dirty="0">
                          <a:solidFill>
                            <a:schemeClr val="tx1"/>
                          </a:solidFill>
                          <a:effectLst/>
                          <a:latin typeface="Times New Roman"/>
                          <a:ea typeface="Times New Roman"/>
                          <a:cs typeface="Times New Roman"/>
                        </a:rPr>
                        <a:t>coolant pump of</a:t>
                      </a:r>
                      <a:r>
                        <a:rPr lang="en-US" sz="1200" kern="1200" cap="small" baseline="0" dirty="0">
                          <a:solidFill>
                            <a:schemeClr val="tx1"/>
                          </a:solidFill>
                          <a:effectLst/>
                          <a:latin typeface="Times New Roman"/>
                          <a:ea typeface="Times New Roman"/>
                          <a:cs typeface="Times New Roman"/>
                        </a:rPr>
                        <a:t> internal combustion engine)</a:t>
                      </a:r>
                      <a:endParaRPr lang="ru-RU" sz="1200" kern="1200" cap="small" dirty="0">
                        <a:solidFill>
                          <a:schemeClr val="tx1"/>
                        </a:solidFill>
                        <a:effectLst/>
                        <a:latin typeface="Times New Roman"/>
                        <a:ea typeface="Times New Roman"/>
                        <a:cs typeface="Times New Roman"/>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30 000</a:t>
                      </a:r>
                      <a:r>
                        <a:rPr lang="en-US" sz="1200" kern="1200" cap="small" baseline="0" dirty="0">
                          <a:solidFill>
                            <a:schemeClr val="tx1"/>
                          </a:solidFill>
                          <a:effectLst/>
                          <a:latin typeface="Times New Roman"/>
                          <a:ea typeface="Times New Roman"/>
                          <a:cs typeface="Times New Roman"/>
                        </a:rPr>
                        <a:t> MPa</a:t>
                      </a:r>
                      <a:endParaRPr lang="ru-RU" sz="1200" kern="1200" cap="small" dirty="0">
                        <a:solidFill>
                          <a:schemeClr val="tx1"/>
                        </a:solidFill>
                        <a:effectLst/>
                        <a:latin typeface="Times New Roman"/>
                        <a:ea typeface="Times New Roman"/>
                        <a:cs typeface="Times New Roman"/>
                      </a:endParaRPr>
                    </a:p>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a:t>
                      </a:r>
                      <a:r>
                        <a:rPr lang="en-US" sz="1200" kern="1200" cap="small" dirty="0">
                          <a:solidFill>
                            <a:schemeClr val="tx1"/>
                          </a:solidFill>
                          <a:effectLst/>
                          <a:latin typeface="Times New Roman"/>
                          <a:ea typeface="Times New Roman"/>
                          <a:cs typeface="Times New Roman"/>
                        </a:rPr>
                        <a:t>boiler feed pump)</a:t>
                      </a:r>
                      <a:endParaRPr lang="ru-RU" sz="1200" kern="1200" cap="small" dirty="0">
                        <a:solidFill>
                          <a:schemeClr val="tx1"/>
                        </a:solidFill>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ru-RU" sz="1200" kern="1200" cap="small" dirty="0">
                        <a:solidFill>
                          <a:schemeClr val="tx1"/>
                        </a:solidFill>
                        <a:effectLst/>
                        <a:latin typeface="Times New Roman"/>
                        <a:ea typeface="Times New Roman"/>
                        <a:cs typeface="Times New Roman"/>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790067">
                <a:tc>
                  <a:txBody>
                    <a:bodyPr/>
                    <a:lstStyle/>
                    <a:p>
                      <a:pPr indent="0" algn="ctr">
                        <a:lnSpc>
                          <a:spcPct val="150000"/>
                        </a:lnSpc>
                        <a:spcAft>
                          <a:spcPts val="0"/>
                        </a:spcAft>
                      </a:pPr>
                      <a:r>
                        <a:rPr lang="en-US" sz="1200" kern="1200" cap="small" dirty="0">
                          <a:solidFill>
                            <a:schemeClr val="tx1"/>
                          </a:solidFill>
                          <a:effectLst/>
                          <a:latin typeface="Times New Roman"/>
                          <a:ea typeface="Times New Roman"/>
                          <a:cs typeface="Times New Roman"/>
                        </a:rPr>
                        <a:t>Pressure ration (gas)</a:t>
                      </a:r>
                      <a:endParaRPr lang="ru-RU" sz="1200" kern="1200" cap="small" dirty="0">
                        <a:solidFill>
                          <a:schemeClr val="tx1"/>
                        </a:solidFill>
                        <a:effectLst/>
                        <a:latin typeface="Times New Roman"/>
                        <a:ea typeface="Times New Roman"/>
                        <a:cs typeface="Times New Roman"/>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ru-RU" sz="1200" kern="1200" cap="small">
                        <a:solidFill>
                          <a:schemeClr val="tx1"/>
                        </a:solidFill>
                        <a:effectLst/>
                        <a:latin typeface="Times New Roman"/>
                        <a:ea typeface="Times New Roman"/>
                        <a:cs typeface="Times New Roman"/>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1</a:t>
                      </a:r>
                      <a:r>
                        <a:rPr lang="en-US" sz="1200" kern="1200" cap="small" dirty="0">
                          <a:solidFill>
                            <a:schemeClr val="tx1"/>
                          </a:solidFill>
                          <a:effectLst/>
                          <a:latin typeface="Times New Roman"/>
                          <a:ea typeface="Times New Roman"/>
                          <a:cs typeface="Times New Roman"/>
                        </a:rPr>
                        <a:t>.</a:t>
                      </a:r>
                      <a:r>
                        <a:rPr lang="ru-RU" sz="1200" kern="1200" cap="small" dirty="0">
                          <a:solidFill>
                            <a:schemeClr val="tx1"/>
                          </a:solidFill>
                          <a:effectLst/>
                          <a:latin typeface="Times New Roman"/>
                          <a:ea typeface="Times New Roman"/>
                          <a:cs typeface="Times New Roman"/>
                        </a:rPr>
                        <a:t>00 (</a:t>
                      </a:r>
                      <a:r>
                        <a:rPr lang="en-US" sz="1200" kern="1200" cap="small" dirty="0">
                          <a:solidFill>
                            <a:schemeClr val="tx1"/>
                          </a:solidFill>
                          <a:effectLst/>
                          <a:latin typeface="Times New Roman"/>
                          <a:ea typeface="Times New Roman"/>
                          <a:cs typeface="Times New Roman"/>
                        </a:rPr>
                        <a:t>fan)</a:t>
                      </a:r>
                      <a:endParaRPr lang="ru-RU" sz="1200" kern="1200" cap="small" dirty="0">
                        <a:solidFill>
                          <a:schemeClr val="tx1"/>
                        </a:solidFill>
                        <a:effectLst/>
                        <a:latin typeface="Times New Roman"/>
                        <a:ea typeface="Times New Roman"/>
                        <a:cs typeface="Times New Roman"/>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200" kern="1200" cap="small" dirty="0">
                          <a:solidFill>
                            <a:schemeClr val="tx1"/>
                          </a:solidFill>
                          <a:effectLst/>
                          <a:latin typeface="Times New Roman"/>
                          <a:ea typeface="Times New Roman"/>
                          <a:cs typeface="Times New Roman"/>
                        </a:rPr>
                        <a:t>100 (</a:t>
                      </a:r>
                      <a:r>
                        <a:rPr lang="en-US" sz="1200" kern="1200" cap="small" dirty="0">
                          <a:solidFill>
                            <a:schemeClr val="tx1"/>
                          </a:solidFill>
                          <a:effectLst/>
                          <a:latin typeface="Times New Roman"/>
                          <a:ea typeface="Times New Roman"/>
                          <a:cs typeface="Times New Roman"/>
                        </a:rPr>
                        <a:t>Multistage</a:t>
                      </a:r>
                      <a:r>
                        <a:rPr lang="en-US" sz="1200" kern="1200" cap="small" baseline="0" dirty="0">
                          <a:solidFill>
                            <a:schemeClr val="tx1"/>
                          </a:solidFill>
                          <a:effectLst/>
                          <a:latin typeface="Times New Roman"/>
                          <a:ea typeface="Times New Roman"/>
                          <a:cs typeface="Times New Roman"/>
                        </a:rPr>
                        <a:t> centrifugal compressor)</a:t>
                      </a:r>
                      <a:endParaRPr lang="ru-RU" sz="1200" kern="1200" cap="small" dirty="0">
                        <a:solidFill>
                          <a:schemeClr val="tx1"/>
                        </a:solidFill>
                        <a:effectLst/>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ru-RU" sz="1200" kern="1200" cap="small" dirty="0">
                        <a:solidFill>
                          <a:schemeClr val="tx1"/>
                        </a:solidFill>
                        <a:effectLst/>
                        <a:latin typeface="Times New Roman"/>
                        <a:ea typeface="Times New Roman"/>
                        <a:cs typeface="Times New Roman"/>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bl>
          </a:graphicData>
        </a:graphic>
      </p:graphicFrame>
      <p:pic>
        <p:nvPicPr>
          <p:cNvPr id="6" name="Рисунок 5" descr="turbine-cutaway.jpg"/>
          <p:cNvPicPr/>
          <p:nvPr/>
        </p:nvPicPr>
        <p:blipFill>
          <a:blip r:embed="rId3" cstate="print"/>
          <a:srcRect t="10799"/>
          <a:stretch>
            <a:fillRect/>
          </a:stretch>
        </p:blipFill>
        <p:spPr>
          <a:xfrm>
            <a:off x="2434504" y="1258672"/>
            <a:ext cx="855980" cy="719455"/>
          </a:xfrm>
          <a:prstGeom prst="rect">
            <a:avLst/>
          </a:prstGeom>
        </p:spPr>
      </p:pic>
      <p:pic>
        <p:nvPicPr>
          <p:cNvPr id="7" name="Рисунок 6" descr="turbine-cutaway.jpg"/>
          <p:cNvPicPr/>
          <p:nvPr/>
        </p:nvPicPr>
        <p:blipFill>
          <a:blip r:embed="rId3" cstate="print"/>
          <a:srcRect t="10799"/>
          <a:stretch>
            <a:fillRect/>
          </a:stretch>
        </p:blipFill>
        <p:spPr>
          <a:xfrm>
            <a:off x="7713745" y="2051999"/>
            <a:ext cx="855980" cy="719455"/>
          </a:xfrm>
          <a:prstGeom prst="rect">
            <a:avLst/>
          </a:prstGeom>
        </p:spPr>
      </p:pic>
      <p:pic>
        <p:nvPicPr>
          <p:cNvPr id="8" name="Рисунок 7" descr="http://image.usharama.com/blog/IGWPG/IGWPG-01.jpg"/>
          <p:cNvPicPr/>
          <p:nvPr/>
        </p:nvPicPr>
        <p:blipFill>
          <a:blip r:embed="rId4" cstate="print"/>
          <a:srcRect/>
          <a:stretch>
            <a:fillRect/>
          </a:stretch>
        </p:blipFill>
        <p:spPr bwMode="auto">
          <a:xfrm>
            <a:off x="2426184" y="2050564"/>
            <a:ext cx="900430" cy="719455"/>
          </a:xfrm>
          <a:prstGeom prst="rect">
            <a:avLst/>
          </a:prstGeom>
          <a:noFill/>
          <a:ln w="9525">
            <a:noFill/>
            <a:miter lim="800000"/>
            <a:headEnd/>
            <a:tailEnd/>
          </a:ln>
        </p:spPr>
      </p:pic>
      <p:pic>
        <p:nvPicPr>
          <p:cNvPr id="9" name="Рисунок 8" descr="http://image.usharama.com/blog/IGWPG/IGWPG-01.jpg"/>
          <p:cNvPicPr/>
          <p:nvPr/>
        </p:nvPicPr>
        <p:blipFill>
          <a:blip r:embed="rId4" cstate="print"/>
          <a:srcRect/>
          <a:stretch>
            <a:fillRect/>
          </a:stretch>
        </p:blipFill>
        <p:spPr bwMode="auto">
          <a:xfrm>
            <a:off x="7678823" y="1263586"/>
            <a:ext cx="900430" cy="719455"/>
          </a:xfrm>
          <a:prstGeom prst="rect">
            <a:avLst/>
          </a:prstGeom>
          <a:noFill/>
          <a:ln w="9525">
            <a:noFill/>
            <a:miter lim="800000"/>
            <a:headEnd/>
            <a:tailEnd/>
          </a:ln>
        </p:spPr>
      </p:pic>
      <p:pic>
        <p:nvPicPr>
          <p:cNvPr id="12" name="Рисунок 11" descr="turbine-cutaway.jpg"/>
          <p:cNvPicPr/>
          <p:nvPr/>
        </p:nvPicPr>
        <p:blipFill>
          <a:blip r:embed="rId3" cstate="print"/>
          <a:srcRect t="10799"/>
          <a:stretch>
            <a:fillRect/>
          </a:stretch>
        </p:blipFill>
        <p:spPr>
          <a:xfrm>
            <a:off x="2434504" y="2842456"/>
            <a:ext cx="855980" cy="719455"/>
          </a:xfrm>
          <a:prstGeom prst="rect">
            <a:avLst/>
          </a:prstGeom>
        </p:spPr>
      </p:pic>
      <p:pic>
        <p:nvPicPr>
          <p:cNvPr id="13" name="Рисунок 12" descr="turbine-cutaway.jpg"/>
          <p:cNvPicPr/>
          <p:nvPr/>
        </p:nvPicPr>
        <p:blipFill>
          <a:blip r:embed="rId3" cstate="print"/>
          <a:srcRect t="10799"/>
          <a:stretch>
            <a:fillRect/>
          </a:stretch>
        </p:blipFill>
        <p:spPr>
          <a:xfrm>
            <a:off x="2448409" y="3649641"/>
            <a:ext cx="855980" cy="719455"/>
          </a:xfrm>
          <a:prstGeom prst="rect">
            <a:avLst/>
          </a:prstGeom>
        </p:spPr>
      </p:pic>
      <p:pic>
        <p:nvPicPr>
          <p:cNvPr id="14" name="Рисунок 13" descr="скачанные файлы (1).jpg"/>
          <p:cNvPicPr/>
          <p:nvPr/>
        </p:nvPicPr>
        <p:blipFill>
          <a:blip r:embed="rId5" cstate="print"/>
          <a:srcRect l="7559" t="3183" r="6047" b="4774"/>
          <a:stretch>
            <a:fillRect/>
          </a:stretch>
        </p:blipFill>
        <p:spPr>
          <a:xfrm>
            <a:off x="2499910" y="4441533"/>
            <a:ext cx="725170" cy="719455"/>
          </a:xfrm>
          <a:prstGeom prst="rect">
            <a:avLst/>
          </a:prstGeom>
        </p:spPr>
      </p:pic>
      <p:pic>
        <p:nvPicPr>
          <p:cNvPr id="15" name="Рисунок 14" descr="ugm-df1610_blue_-_copy.jpg"/>
          <p:cNvPicPr/>
          <p:nvPr/>
        </p:nvPicPr>
        <p:blipFill>
          <a:blip r:embed="rId6" cstate="print"/>
          <a:srcRect l="12598" t="630" r="13228" b="26457"/>
          <a:stretch>
            <a:fillRect/>
          </a:stretch>
        </p:blipFill>
        <p:spPr>
          <a:xfrm>
            <a:off x="2474192" y="5233425"/>
            <a:ext cx="776605" cy="719455"/>
          </a:xfrm>
          <a:prstGeom prst="rect">
            <a:avLst/>
          </a:prstGeom>
        </p:spPr>
      </p:pic>
      <p:pic>
        <p:nvPicPr>
          <p:cNvPr id="16" name="Рисунок 15" descr="Sanxia_Runner04_300.jpg"/>
          <p:cNvPicPr/>
          <p:nvPr/>
        </p:nvPicPr>
        <p:blipFill>
          <a:blip r:embed="rId7" cstate="print"/>
          <a:srcRect l="3543" t="3150" r="8268" b="3150"/>
          <a:stretch>
            <a:fillRect/>
          </a:stretch>
        </p:blipFill>
        <p:spPr>
          <a:xfrm>
            <a:off x="7696988" y="2840412"/>
            <a:ext cx="918845" cy="719455"/>
          </a:xfrm>
          <a:prstGeom prst="rect">
            <a:avLst/>
          </a:prstGeom>
        </p:spPr>
      </p:pic>
      <p:pic>
        <p:nvPicPr>
          <p:cNvPr id="17" name="Рисунок 16" descr="скачанные файлы (2).jpg"/>
          <p:cNvPicPr/>
          <p:nvPr/>
        </p:nvPicPr>
        <p:blipFill rotWithShape="1">
          <a:blip r:embed="rId8" cstate="print"/>
          <a:srcRect l="10927" r="6930"/>
          <a:stretch/>
        </p:blipFill>
        <p:spPr bwMode="auto">
          <a:xfrm>
            <a:off x="7721855" y="3660665"/>
            <a:ext cx="878840" cy="659130"/>
          </a:xfrm>
          <a:prstGeom prst="rect">
            <a:avLst/>
          </a:prstGeom>
          <a:ln>
            <a:noFill/>
          </a:ln>
          <a:extLst>
            <a:ext uri="{53640926-AAD7-44D8-BBD7-CCE9431645EC}">
              <a14:shadowObscured xmlns:a14="http://schemas.microsoft.com/office/drawing/2010/main"/>
            </a:ext>
          </a:extLst>
        </p:spPr>
      </p:pic>
      <p:pic>
        <p:nvPicPr>
          <p:cNvPr id="18" name="Рисунок 17" descr="full11_823404_bb5hp.jpg"/>
          <p:cNvPicPr/>
          <p:nvPr/>
        </p:nvPicPr>
        <p:blipFill>
          <a:blip r:embed="rId9" cstate="print"/>
          <a:srcRect l="2253" t="6854" r="9012" b="4896"/>
          <a:stretch>
            <a:fillRect/>
          </a:stretch>
        </p:blipFill>
        <p:spPr>
          <a:xfrm>
            <a:off x="7652537" y="4561250"/>
            <a:ext cx="1007745" cy="543560"/>
          </a:xfrm>
          <a:prstGeom prst="rect">
            <a:avLst/>
          </a:prstGeom>
        </p:spPr>
      </p:pic>
      <p:pic>
        <p:nvPicPr>
          <p:cNvPr id="19" name="Рисунок 18" descr="023-I-NM_Cut_Large.jpg"/>
          <p:cNvPicPr/>
          <p:nvPr/>
        </p:nvPicPr>
        <p:blipFill rotWithShape="1">
          <a:blip r:embed="rId10" cstate="print"/>
          <a:srcRect l="4995" r="7921"/>
          <a:stretch/>
        </p:blipFill>
        <p:spPr bwMode="auto">
          <a:xfrm>
            <a:off x="7733817" y="5295654"/>
            <a:ext cx="926465" cy="5949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4955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Turbomachinery blades</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14</a:t>
            </a:fld>
            <a:endParaRPr lang="ru-RU" dirty="0">
              <a:solidFill>
                <a:schemeClr val="bg1"/>
              </a:solidFill>
              <a:latin typeface="Elektra Medium Pro" panose="02000803000000020004" pitchFamily="50" charset="-52"/>
            </a:endParaRPr>
          </a:p>
        </p:txBody>
      </p:sp>
      <p:sp>
        <p:nvSpPr>
          <p:cNvPr id="5" name="TextBox 4"/>
          <p:cNvSpPr txBox="1"/>
          <p:nvPr/>
        </p:nvSpPr>
        <p:spPr>
          <a:xfrm>
            <a:off x="625431" y="841985"/>
            <a:ext cx="8097340" cy="369332"/>
          </a:xfrm>
          <a:prstGeom prst="rect">
            <a:avLst/>
          </a:prstGeom>
          <a:noFill/>
        </p:spPr>
        <p:txBody>
          <a:bodyPr wrap="square" rtlCol="0">
            <a:spAutoFit/>
          </a:bodyPr>
          <a:lstStyle/>
          <a:p>
            <a:r>
              <a:rPr lang="en-US" dirty="0"/>
              <a:t>The main turbomachinery element - blade</a:t>
            </a:r>
            <a:endParaRPr lang="ru-RU" dirty="0"/>
          </a:p>
        </p:txBody>
      </p:sp>
      <p:sp>
        <p:nvSpPr>
          <p:cNvPr id="6" name="TextBox 5"/>
          <p:cNvSpPr txBox="1"/>
          <p:nvPr/>
        </p:nvSpPr>
        <p:spPr>
          <a:xfrm>
            <a:off x="525953" y="3746359"/>
            <a:ext cx="8411390" cy="369332"/>
          </a:xfrm>
          <a:prstGeom prst="rect">
            <a:avLst/>
          </a:prstGeom>
          <a:noFill/>
        </p:spPr>
        <p:txBody>
          <a:bodyPr wrap="square" rtlCol="0">
            <a:spAutoFit/>
          </a:bodyPr>
          <a:lstStyle/>
          <a:p>
            <a:pPr algn="ctr"/>
            <a:r>
              <a:rPr lang="en-US" dirty="0"/>
              <a:t>The main blade elements</a:t>
            </a:r>
            <a:endParaRPr lang="ru-RU" dirty="0"/>
          </a:p>
        </p:txBody>
      </p:sp>
      <p:pic>
        <p:nvPicPr>
          <p:cNvPr id="7" name="Рисунок 6" descr="Druckluft_QI_3.jpg"/>
          <p:cNvPicPr/>
          <p:nvPr/>
        </p:nvPicPr>
        <p:blipFill>
          <a:blip r:embed="rId3" cstate="print"/>
          <a:stretch>
            <a:fillRect/>
          </a:stretch>
        </p:blipFill>
        <p:spPr>
          <a:xfrm>
            <a:off x="773811" y="1837747"/>
            <a:ext cx="2880000" cy="1911969"/>
          </a:xfrm>
          <a:prstGeom prst="rect">
            <a:avLst/>
          </a:prstGeom>
        </p:spPr>
      </p:pic>
      <p:pic>
        <p:nvPicPr>
          <p:cNvPr id="8" name="Рисунок 7" descr="soep201403-01_300dpi.jpg"/>
          <p:cNvPicPr/>
          <p:nvPr/>
        </p:nvPicPr>
        <p:blipFill>
          <a:blip r:embed="rId4" cstate="print"/>
          <a:srcRect r="3846"/>
          <a:stretch>
            <a:fillRect/>
          </a:stretch>
        </p:blipFill>
        <p:spPr>
          <a:xfrm>
            <a:off x="5946128" y="1773874"/>
            <a:ext cx="2776643" cy="1924215"/>
          </a:xfrm>
          <a:prstGeom prst="rect">
            <a:avLst/>
          </a:prstGeom>
        </p:spPr>
      </p:pic>
      <p:pic>
        <p:nvPicPr>
          <p:cNvPr id="9" name="Рисунок 8" descr="images.jpg"/>
          <p:cNvPicPr/>
          <p:nvPr/>
        </p:nvPicPr>
        <p:blipFill>
          <a:blip r:embed="rId5" cstate="print"/>
          <a:srcRect l="10995" r="8246" b="4131"/>
          <a:stretch>
            <a:fillRect/>
          </a:stretch>
        </p:blipFill>
        <p:spPr>
          <a:xfrm>
            <a:off x="3682814" y="1855231"/>
            <a:ext cx="2278888" cy="1800000"/>
          </a:xfrm>
          <a:prstGeom prst="rect">
            <a:avLst/>
          </a:prstGeom>
        </p:spPr>
      </p:pic>
      <p:sp>
        <p:nvSpPr>
          <p:cNvPr id="11" name="Овал 10"/>
          <p:cNvSpPr/>
          <p:nvPr/>
        </p:nvSpPr>
        <p:spPr>
          <a:xfrm>
            <a:off x="3792354" y="1203158"/>
            <a:ext cx="2271561" cy="58165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all" dirty="0">
                <a:solidFill>
                  <a:sysClr val="windowText" lastClr="000000"/>
                </a:solidFill>
              </a:rPr>
              <a:t>blades</a:t>
            </a:r>
            <a:endParaRPr lang="ru-RU" b="1" i="1" cap="all" dirty="0">
              <a:solidFill>
                <a:sysClr val="windowText" lastClr="000000"/>
              </a:solidFill>
            </a:endParaRPr>
          </a:p>
        </p:txBody>
      </p:sp>
      <p:cxnSp>
        <p:nvCxnSpPr>
          <p:cNvPr id="13" name="Прямая со стрелкой 12"/>
          <p:cNvCxnSpPr>
            <a:stCxn id="11" idx="3"/>
          </p:cNvCxnSpPr>
          <p:nvPr/>
        </p:nvCxnSpPr>
        <p:spPr>
          <a:xfrm flipH="1">
            <a:off x="2088682" y="1699627"/>
            <a:ext cx="2036335" cy="115907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11" idx="4"/>
          </p:cNvCxnSpPr>
          <p:nvPr/>
        </p:nvCxnSpPr>
        <p:spPr>
          <a:xfrm flipH="1">
            <a:off x="4292869" y="1784808"/>
            <a:ext cx="635266" cy="5733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stCxn id="11" idx="5"/>
          </p:cNvCxnSpPr>
          <p:nvPr/>
        </p:nvCxnSpPr>
        <p:spPr>
          <a:xfrm>
            <a:off x="5731252" y="1699627"/>
            <a:ext cx="948681" cy="90882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Рисунок 1"/>
          <p:cNvPicPr>
            <a:picLocks noChangeAspect="1"/>
          </p:cNvPicPr>
          <p:nvPr/>
        </p:nvPicPr>
        <p:blipFill rotWithShape="1">
          <a:blip r:embed="rId6" cstate="print">
            <a:extLst>
              <a:ext uri="{28A0092B-C50C-407E-A947-70E740481C1C}">
                <a14:useLocalDpi xmlns:a14="http://schemas.microsoft.com/office/drawing/2010/main" val="0"/>
              </a:ext>
            </a:extLst>
          </a:blip>
          <a:srcRect t="7089" b="6250"/>
          <a:stretch/>
        </p:blipFill>
        <p:spPr>
          <a:xfrm>
            <a:off x="773811" y="4172760"/>
            <a:ext cx="1237597" cy="2160000"/>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5797" y="4115691"/>
            <a:ext cx="2354845" cy="2160000"/>
          </a:xfrm>
          <a:prstGeom prst="rect">
            <a:avLst/>
          </a:prstGeom>
        </p:spPr>
      </p:pic>
      <p:sp>
        <p:nvSpPr>
          <p:cNvPr id="19" name="Прямоугольник 11"/>
          <p:cNvSpPr>
            <a:spLocks noChangeArrowheads="1"/>
          </p:cNvSpPr>
          <p:nvPr/>
        </p:nvSpPr>
        <p:spPr bwMode="auto">
          <a:xfrm>
            <a:off x="2213811" y="4143307"/>
            <a:ext cx="12319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b="1" dirty="0">
                <a:latin typeface="Arial" pitchFamily="34" charset="0"/>
                <a:cs typeface="Arial" pitchFamily="34" charset="0"/>
              </a:rPr>
              <a:t>Shroud element</a:t>
            </a:r>
            <a:endParaRPr lang="ru-RU" sz="1200" b="1" dirty="0">
              <a:latin typeface="Arial" pitchFamily="34" charset="0"/>
              <a:cs typeface="Arial" pitchFamily="34" charset="0"/>
            </a:endParaRPr>
          </a:p>
        </p:txBody>
      </p:sp>
      <p:sp>
        <p:nvSpPr>
          <p:cNvPr id="22" name="Прямоугольник 11"/>
          <p:cNvSpPr>
            <a:spLocks noChangeArrowheads="1"/>
          </p:cNvSpPr>
          <p:nvPr/>
        </p:nvSpPr>
        <p:spPr bwMode="auto">
          <a:xfrm>
            <a:off x="2213811" y="4964858"/>
            <a:ext cx="12319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b="1" dirty="0">
                <a:latin typeface="Arial" pitchFamily="34" charset="0"/>
                <a:cs typeface="Arial" pitchFamily="34" charset="0"/>
              </a:rPr>
              <a:t>Airfoil</a:t>
            </a:r>
            <a:endParaRPr lang="ru-RU" sz="1200" b="1" dirty="0">
              <a:latin typeface="Arial" pitchFamily="34" charset="0"/>
              <a:cs typeface="Arial" pitchFamily="34" charset="0"/>
            </a:endParaRPr>
          </a:p>
        </p:txBody>
      </p:sp>
      <p:sp>
        <p:nvSpPr>
          <p:cNvPr id="23" name="Прямоугольник 11"/>
          <p:cNvSpPr>
            <a:spLocks noChangeArrowheads="1"/>
          </p:cNvSpPr>
          <p:nvPr/>
        </p:nvSpPr>
        <p:spPr bwMode="auto">
          <a:xfrm>
            <a:off x="2213811" y="5705339"/>
            <a:ext cx="12319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b="1" dirty="0">
                <a:latin typeface="Arial" pitchFamily="34" charset="0"/>
                <a:cs typeface="Arial" pitchFamily="34" charset="0"/>
              </a:rPr>
              <a:t>Root</a:t>
            </a:r>
            <a:endParaRPr lang="ru-RU" sz="1200" b="1" dirty="0">
              <a:latin typeface="Arial" pitchFamily="34" charset="0"/>
              <a:cs typeface="Arial" pitchFamily="34" charset="0"/>
            </a:endParaRPr>
          </a:p>
        </p:txBody>
      </p:sp>
      <p:cxnSp>
        <p:nvCxnSpPr>
          <p:cNvPr id="14" name="Прямая со стрелкой 13"/>
          <p:cNvCxnSpPr/>
          <p:nvPr/>
        </p:nvCxnSpPr>
        <p:spPr>
          <a:xfrm>
            <a:off x="3106849" y="4374139"/>
            <a:ext cx="788876" cy="3597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H="1">
            <a:off x="1392609" y="4374139"/>
            <a:ext cx="104579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flipH="1" flipV="1">
            <a:off x="1392609" y="4964858"/>
            <a:ext cx="1198191" cy="13849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flipV="1">
            <a:off x="3106849" y="5034107"/>
            <a:ext cx="1018168" cy="692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flipH="1">
            <a:off x="1628775" y="5843838"/>
            <a:ext cx="895350" cy="1385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a:off x="3106849" y="5913088"/>
            <a:ext cx="685505" cy="1638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3" name="Рисунок 32"/>
          <p:cNvPicPr>
            <a:picLocks noChangeAspect="1"/>
          </p:cNvPicPr>
          <p:nvPr/>
        </p:nvPicPr>
        <p:blipFill rotWithShape="1">
          <a:blip r:embed="rId8" cstate="print">
            <a:extLst>
              <a:ext uri="{28A0092B-C50C-407E-A947-70E740481C1C}">
                <a14:useLocalDpi xmlns:a14="http://schemas.microsoft.com/office/drawing/2010/main" val="0"/>
              </a:ext>
            </a:extLst>
          </a:blip>
          <a:srcRect l="31979" t="11762" r="23229" b="40324"/>
          <a:stretch/>
        </p:blipFill>
        <p:spPr>
          <a:xfrm>
            <a:off x="6679933" y="4115691"/>
            <a:ext cx="1512704" cy="1080000"/>
          </a:xfrm>
          <a:prstGeom prst="rect">
            <a:avLst/>
          </a:prstGeom>
        </p:spPr>
      </p:pic>
      <p:pic>
        <p:nvPicPr>
          <p:cNvPr id="34" name="Рисунок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51000" y="5195691"/>
            <a:ext cx="1087347" cy="1080000"/>
          </a:xfrm>
          <a:prstGeom prst="rect">
            <a:avLst/>
          </a:prstGeom>
        </p:spPr>
      </p:pic>
      <p:sp>
        <p:nvSpPr>
          <p:cNvPr id="35" name="Прямоугольник 11"/>
          <p:cNvSpPr>
            <a:spLocks noChangeArrowheads="1"/>
          </p:cNvSpPr>
          <p:nvPr/>
        </p:nvSpPr>
        <p:spPr bwMode="auto">
          <a:xfrm>
            <a:off x="5946128" y="5538660"/>
            <a:ext cx="9058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b="1" dirty="0">
                <a:latin typeface="Arial" pitchFamily="34" charset="0"/>
                <a:cs typeface="Arial" pitchFamily="34" charset="0"/>
              </a:rPr>
              <a:t>Pressure side</a:t>
            </a:r>
            <a:endParaRPr lang="ru-RU" sz="1200" b="1" dirty="0">
              <a:latin typeface="Arial" pitchFamily="34" charset="0"/>
              <a:cs typeface="Arial" pitchFamily="34" charset="0"/>
            </a:endParaRPr>
          </a:p>
        </p:txBody>
      </p:sp>
      <p:sp>
        <p:nvSpPr>
          <p:cNvPr id="36" name="Прямоугольник 11"/>
          <p:cNvSpPr>
            <a:spLocks noChangeArrowheads="1"/>
          </p:cNvSpPr>
          <p:nvPr/>
        </p:nvSpPr>
        <p:spPr bwMode="auto">
          <a:xfrm>
            <a:off x="7982786" y="4161302"/>
            <a:ext cx="12319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b="1" dirty="0">
                <a:latin typeface="Arial" pitchFamily="34" charset="0"/>
                <a:cs typeface="Arial" pitchFamily="34" charset="0"/>
              </a:rPr>
              <a:t>Suction side</a:t>
            </a:r>
            <a:endParaRPr lang="ru-RU" sz="1200" b="1" dirty="0">
              <a:latin typeface="Arial" pitchFamily="34" charset="0"/>
              <a:cs typeface="Arial" pitchFamily="34" charset="0"/>
            </a:endParaRPr>
          </a:p>
        </p:txBody>
      </p:sp>
      <p:sp>
        <p:nvSpPr>
          <p:cNvPr id="37" name="Прямоугольник 11"/>
          <p:cNvSpPr>
            <a:spLocks noChangeArrowheads="1"/>
          </p:cNvSpPr>
          <p:nvPr/>
        </p:nvSpPr>
        <p:spPr bwMode="auto">
          <a:xfrm>
            <a:off x="5800642" y="4136889"/>
            <a:ext cx="10513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b="1" dirty="0">
                <a:latin typeface="Arial" pitchFamily="34" charset="0"/>
                <a:cs typeface="Arial" pitchFamily="34" charset="0"/>
              </a:rPr>
              <a:t>Trailing edge</a:t>
            </a:r>
            <a:endParaRPr lang="ru-RU" sz="1200" b="1" dirty="0">
              <a:latin typeface="Arial" pitchFamily="34" charset="0"/>
              <a:cs typeface="Arial" pitchFamily="34" charset="0"/>
            </a:endParaRPr>
          </a:p>
        </p:txBody>
      </p:sp>
      <p:sp>
        <p:nvSpPr>
          <p:cNvPr id="38" name="Прямоугольник 11"/>
          <p:cNvSpPr>
            <a:spLocks noChangeArrowheads="1"/>
          </p:cNvSpPr>
          <p:nvPr/>
        </p:nvSpPr>
        <p:spPr bwMode="auto">
          <a:xfrm>
            <a:off x="8059103" y="5451423"/>
            <a:ext cx="10513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b="1" dirty="0">
                <a:latin typeface="Arial" pitchFamily="34" charset="0"/>
                <a:cs typeface="Arial" pitchFamily="34" charset="0"/>
              </a:rPr>
              <a:t>Leading edge</a:t>
            </a:r>
            <a:endParaRPr lang="ru-RU" sz="1200" b="1" dirty="0">
              <a:latin typeface="Arial" pitchFamily="34" charset="0"/>
              <a:cs typeface="Arial" pitchFamily="34" charset="0"/>
            </a:endParaRPr>
          </a:p>
        </p:txBody>
      </p:sp>
      <p:cxnSp>
        <p:nvCxnSpPr>
          <p:cNvPr id="40" name="Прямая со стрелкой 39"/>
          <p:cNvCxnSpPr/>
          <p:nvPr/>
        </p:nvCxnSpPr>
        <p:spPr>
          <a:xfrm>
            <a:off x="6610350" y="4374140"/>
            <a:ext cx="241601" cy="10261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p:cNvCxnSpPr/>
          <p:nvPr/>
        </p:nvCxnSpPr>
        <p:spPr>
          <a:xfrm flipV="1">
            <a:off x="6524625" y="4784864"/>
            <a:ext cx="704850" cy="76705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p:cNvCxnSpPr>
            <a:stCxn id="35" idx="3"/>
          </p:cNvCxnSpPr>
          <p:nvPr/>
        </p:nvCxnSpPr>
        <p:spPr>
          <a:xfrm flipV="1">
            <a:off x="6851951" y="5705339"/>
            <a:ext cx="720424" cy="6415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p:cNvCxnSpPr/>
          <p:nvPr/>
        </p:nvCxnSpPr>
        <p:spPr>
          <a:xfrm flipH="1">
            <a:off x="7494676" y="4336970"/>
            <a:ext cx="697961" cy="371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51"/>
          <p:cNvCxnSpPr/>
          <p:nvPr/>
        </p:nvCxnSpPr>
        <p:spPr>
          <a:xfrm flipH="1">
            <a:off x="7898382" y="4425445"/>
            <a:ext cx="403710" cy="8164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p:nvPr/>
        </p:nvCxnSpPr>
        <p:spPr>
          <a:xfrm flipH="1" flipV="1">
            <a:off x="7898382" y="5551916"/>
            <a:ext cx="294255" cy="12524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p:nvPr/>
        </p:nvCxnSpPr>
        <p:spPr>
          <a:xfrm flipH="1" flipV="1">
            <a:off x="7494676" y="4833651"/>
            <a:ext cx="697961" cy="8435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3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35" grpId="0"/>
      <p:bldP spid="36"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Turbomachinery blades</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15</a:t>
            </a:fld>
            <a:endParaRPr lang="ru-RU" dirty="0">
              <a:solidFill>
                <a:schemeClr val="bg1"/>
              </a:solidFill>
              <a:latin typeface="Elektra Medium Pro" panose="02000803000000020004" pitchFamily="50" charset="-52"/>
            </a:endParaRPr>
          </a:p>
        </p:txBody>
      </p:sp>
      <p:sp>
        <p:nvSpPr>
          <p:cNvPr id="5" name="TextBox 4"/>
          <p:cNvSpPr txBox="1"/>
          <p:nvPr/>
        </p:nvSpPr>
        <p:spPr>
          <a:xfrm>
            <a:off x="628650" y="812257"/>
            <a:ext cx="8097340" cy="369332"/>
          </a:xfrm>
          <a:prstGeom prst="rect">
            <a:avLst/>
          </a:prstGeom>
          <a:noFill/>
        </p:spPr>
        <p:txBody>
          <a:bodyPr wrap="square" rtlCol="0">
            <a:spAutoFit/>
          </a:bodyPr>
          <a:lstStyle/>
          <a:p>
            <a:pPr algn="ctr"/>
            <a:r>
              <a:rPr lang="en-US" cap="all" dirty="0">
                <a:latin typeface="Arial" pitchFamily="34" charset="0"/>
                <a:cs typeface="Arial" pitchFamily="34" charset="0"/>
              </a:rPr>
              <a:t>What are blades?</a:t>
            </a:r>
            <a:endParaRPr lang="ru-RU" cap="all" dirty="0">
              <a:latin typeface="Arial" pitchFamily="34" charset="0"/>
              <a:cs typeface="Arial" pitchFamily="34" charset="0"/>
            </a:endParaRPr>
          </a:p>
        </p:txBody>
      </p:sp>
      <p:sp>
        <p:nvSpPr>
          <p:cNvPr id="6" name="Rectangle 10"/>
          <p:cNvSpPr>
            <a:spLocks noChangeArrowheads="1"/>
          </p:cNvSpPr>
          <p:nvPr/>
        </p:nvSpPr>
        <p:spPr bwMode="auto">
          <a:xfrm>
            <a:off x="1808163" y="1825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9875"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269875"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pic>
        <p:nvPicPr>
          <p:cNvPr id="18" name="Рисунок 17" descr="D:\SSAU\НУП\Картинки для вопросов\864820043_4a8521fa2b.jpg"/>
          <p:cNvPicPr/>
          <p:nvPr/>
        </p:nvPicPr>
        <p:blipFill>
          <a:blip r:embed="rId2" cstate="print"/>
          <a:srcRect l="14740" r="6803"/>
          <a:stretch>
            <a:fillRect/>
          </a:stretch>
        </p:blipFill>
        <p:spPr bwMode="auto">
          <a:xfrm>
            <a:off x="739885" y="1269682"/>
            <a:ext cx="1539875" cy="1439545"/>
          </a:xfrm>
          <a:prstGeom prst="rect">
            <a:avLst/>
          </a:prstGeom>
          <a:noFill/>
          <a:ln w="9525">
            <a:noFill/>
            <a:miter lim="800000"/>
            <a:headEnd/>
            <a:tailEnd/>
          </a:ln>
        </p:spPr>
      </p:pic>
      <p:pic>
        <p:nvPicPr>
          <p:cNvPr id="19" name="Рисунок 18" descr="746011009_41ef65164c.jpg"/>
          <p:cNvPicPr/>
          <p:nvPr/>
        </p:nvPicPr>
        <p:blipFill>
          <a:blip r:embed="rId3" cstate="print"/>
          <a:stretch>
            <a:fillRect/>
          </a:stretch>
        </p:blipFill>
        <p:spPr>
          <a:xfrm>
            <a:off x="3018539" y="1269679"/>
            <a:ext cx="1460500" cy="1439545"/>
          </a:xfrm>
          <a:prstGeom prst="rect">
            <a:avLst/>
          </a:prstGeom>
        </p:spPr>
      </p:pic>
      <p:pic>
        <p:nvPicPr>
          <p:cNvPr id="20" name="Рисунок 19" descr="1396688322_9ed036c8.jpg"/>
          <p:cNvPicPr/>
          <p:nvPr/>
        </p:nvPicPr>
        <p:blipFill>
          <a:blip r:embed="rId4" cstate="print"/>
          <a:stretch>
            <a:fillRect/>
          </a:stretch>
        </p:blipFill>
        <p:spPr>
          <a:xfrm>
            <a:off x="927844" y="3070734"/>
            <a:ext cx="1163955" cy="1439545"/>
          </a:xfrm>
          <a:prstGeom prst="rect">
            <a:avLst/>
          </a:prstGeom>
        </p:spPr>
      </p:pic>
      <p:pic>
        <p:nvPicPr>
          <p:cNvPr id="21" name="Рисунок 20" descr="rabochie_kolesa_dlya_centrobezhnih_nasosov_foto_largest.jpg"/>
          <p:cNvPicPr/>
          <p:nvPr/>
        </p:nvPicPr>
        <p:blipFill>
          <a:blip r:embed="rId5" cstate="print"/>
          <a:srcRect b="1680"/>
          <a:stretch>
            <a:fillRect/>
          </a:stretch>
        </p:blipFill>
        <p:spPr>
          <a:xfrm>
            <a:off x="538906" y="4686883"/>
            <a:ext cx="1941830" cy="1439545"/>
          </a:xfrm>
          <a:prstGeom prst="rect">
            <a:avLst/>
          </a:prstGeom>
        </p:spPr>
      </p:pic>
      <p:pic>
        <p:nvPicPr>
          <p:cNvPr id="23" name="Рисунок 22" descr="609703204_3ad1b8251f.jpg"/>
          <p:cNvPicPr/>
          <p:nvPr/>
        </p:nvPicPr>
        <p:blipFill>
          <a:blip r:embed="rId6" cstate="print"/>
          <a:stretch>
            <a:fillRect/>
          </a:stretch>
        </p:blipFill>
        <p:spPr>
          <a:xfrm>
            <a:off x="2855141" y="3070734"/>
            <a:ext cx="1921510" cy="1439545"/>
          </a:xfrm>
          <a:prstGeom prst="rect">
            <a:avLst/>
          </a:prstGeom>
        </p:spPr>
      </p:pic>
      <p:pic>
        <p:nvPicPr>
          <p:cNvPr id="24" name="Рисунок 23" descr="a4489906.jpg"/>
          <p:cNvPicPr/>
          <p:nvPr/>
        </p:nvPicPr>
        <p:blipFill>
          <a:blip r:embed="rId7" cstate="print"/>
          <a:stretch>
            <a:fillRect/>
          </a:stretch>
        </p:blipFill>
        <p:spPr>
          <a:xfrm>
            <a:off x="3466214" y="4686882"/>
            <a:ext cx="895350" cy="1439545"/>
          </a:xfrm>
          <a:prstGeom prst="rect">
            <a:avLst/>
          </a:prstGeom>
        </p:spPr>
      </p:pic>
      <p:pic>
        <p:nvPicPr>
          <p:cNvPr id="25" name="Рисунок 24" descr="рис.2.1.4б.jpg"/>
          <p:cNvPicPr/>
          <p:nvPr/>
        </p:nvPicPr>
        <p:blipFill>
          <a:blip r:embed="rId8" cstate="print"/>
          <a:srcRect l="2835" t="10499" r="1417" b="1312"/>
          <a:stretch>
            <a:fillRect/>
          </a:stretch>
        </p:blipFill>
        <p:spPr bwMode="auto">
          <a:xfrm>
            <a:off x="5223218" y="1269680"/>
            <a:ext cx="1422400" cy="1439545"/>
          </a:xfrm>
          <a:prstGeom prst="rect">
            <a:avLst/>
          </a:prstGeom>
          <a:noFill/>
          <a:ln w="9525">
            <a:noFill/>
            <a:miter lim="800000"/>
            <a:headEnd/>
            <a:tailEnd/>
          </a:ln>
        </p:spPr>
      </p:pic>
      <p:pic>
        <p:nvPicPr>
          <p:cNvPr id="26" name="Рисунок 25" descr="user33393_pic608_1266038594.jpg"/>
          <p:cNvPicPr/>
          <p:nvPr/>
        </p:nvPicPr>
        <p:blipFill>
          <a:blip r:embed="rId9" cstate="print"/>
          <a:srcRect l="29606" t="10394" r="13228" b="8504"/>
          <a:stretch>
            <a:fillRect/>
          </a:stretch>
        </p:blipFill>
        <p:spPr>
          <a:xfrm>
            <a:off x="5224669" y="3070734"/>
            <a:ext cx="1439545" cy="1327150"/>
          </a:xfrm>
          <a:prstGeom prst="rect">
            <a:avLst/>
          </a:prstGeom>
        </p:spPr>
      </p:pic>
      <p:pic>
        <p:nvPicPr>
          <p:cNvPr id="27" name="Рисунок 26" descr="compal4.png"/>
          <p:cNvPicPr/>
          <p:nvPr/>
        </p:nvPicPr>
        <p:blipFill>
          <a:blip r:embed="rId10" cstate="print"/>
          <a:stretch>
            <a:fillRect/>
          </a:stretch>
        </p:blipFill>
        <p:spPr>
          <a:xfrm>
            <a:off x="5075814" y="4687842"/>
            <a:ext cx="1887855" cy="1439545"/>
          </a:xfrm>
          <a:prstGeom prst="rect">
            <a:avLst/>
          </a:prstGeom>
        </p:spPr>
      </p:pic>
      <p:pic>
        <p:nvPicPr>
          <p:cNvPr id="8" name="Рисунок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52359" y="1269682"/>
            <a:ext cx="840000" cy="1440000"/>
          </a:xfrm>
          <a:prstGeom prst="rect">
            <a:avLst/>
          </a:prstGeom>
        </p:spPr>
      </p:pic>
      <p:pic>
        <p:nvPicPr>
          <p:cNvPr id="9" name="Рисунок 8"/>
          <p:cNvPicPr>
            <a:picLocks noChangeAspect="1"/>
          </p:cNvPicPr>
          <p:nvPr/>
        </p:nvPicPr>
        <p:blipFill rotWithShape="1">
          <a:blip r:embed="rId12" cstate="print">
            <a:extLst>
              <a:ext uri="{28A0092B-C50C-407E-A947-70E740481C1C}">
                <a14:useLocalDpi xmlns:a14="http://schemas.microsoft.com/office/drawing/2010/main" val="0"/>
              </a:ext>
            </a:extLst>
          </a:blip>
          <a:srcRect l="9939" t="23876" r="38326" b="22326"/>
          <a:stretch/>
        </p:blipFill>
        <p:spPr>
          <a:xfrm>
            <a:off x="7112524" y="3014309"/>
            <a:ext cx="1747089" cy="1440000"/>
          </a:xfrm>
          <a:prstGeom prst="rect">
            <a:avLst/>
          </a:prstGeom>
        </p:spPr>
      </p:pic>
      <p:sp>
        <p:nvSpPr>
          <p:cNvPr id="30" name="Прямоугольник 11"/>
          <p:cNvSpPr>
            <a:spLocks noChangeArrowheads="1"/>
          </p:cNvSpPr>
          <p:nvPr/>
        </p:nvSpPr>
        <p:spPr bwMode="auto">
          <a:xfrm>
            <a:off x="472281" y="1250403"/>
            <a:ext cx="3127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sz="1200" b="1" dirty="0">
                <a:latin typeface="Arial" pitchFamily="34" charset="0"/>
                <a:cs typeface="Arial" pitchFamily="34" charset="0"/>
              </a:rPr>
              <a:t>1</a:t>
            </a:r>
          </a:p>
        </p:txBody>
      </p:sp>
      <p:sp>
        <p:nvSpPr>
          <p:cNvPr id="31" name="Прямоугольник 11"/>
          <p:cNvSpPr>
            <a:spLocks noChangeArrowheads="1"/>
          </p:cNvSpPr>
          <p:nvPr/>
        </p:nvSpPr>
        <p:spPr bwMode="auto">
          <a:xfrm>
            <a:off x="2730352" y="1269682"/>
            <a:ext cx="3127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sz="1200" b="1" dirty="0">
                <a:latin typeface="Arial" pitchFamily="34" charset="0"/>
                <a:cs typeface="Arial" pitchFamily="34" charset="0"/>
              </a:rPr>
              <a:t>2</a:t>
            </a:r>
          </a:p>
        </p:txBody>
      </p:sp>
      <p:sp>
        <p:nvSpPr>
          <p:cNvPr id="32" name="Прямоугольник 11"/>
          <p:cNvSpPr>
            <a:spLocks noChangeArrowheads="1"/>
          </p:cNvSpPr>
          <p:nvPr/>
        </p:nvSpPr>
        <p:spPr bwMode="auto">
          <a:xfrm>
            <a:off x="4919445" y="1269679"/>
            <a:ext cx="3127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sz="1200" b="1" dirty="0">
                <a:latin typeface="Arial" pitchFamily="34" charset="0"/>
                <a:cs typeface="Arial" pitchFamily="34" charset="0"/>
              </a:rPr>
              <a:t>3</a:t>
            </a:r>
          </a:p>
        </p:txBody>
      </p:sp>
      <p:sp>
        <p:nvSpPr>
          <p:cNvPr id="33" name="Прямоугольник 11"/>
          <p:cNvSpPr>
            <a:spLocks noChangeArrowheads="1"/>
          </p:cNvSpPr>
          <p:nvPr/>
        </p:nvSpPr>
        <p:spPr bwMode="auto">
          <a:xfrm>
            <a:off x="7139621" y="1250402"/>
            <a:ext cx="3127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sz="1200" b="1" dirty="0">
                <a:latin typeface="Arial" pitchFamily="34" charset="0"/>
                <a:cs typeface="Arial" pitchFamily="34" charset="0"/>
              </a:rPr>
              <a:t>4</a:t>
            </a:r>
          </a:p>
        </p:txBody>
      </p:sp>
      <p:sp>
        <p:nvSpPr>
          <p:cNvPr id="34" name="Прямоугольник 11"/>
          <p:cNvSpPr>
            <a:spLocks noChangeArrowheads="1"/>
          </p:cNvSpPr>
          <p:nvPr/>
        </p:nvSpPr>
        <p:spPr bwMode="auto">
          <a:xfrm>
            <a:off x="514576" y="3035432"/>
            <a:ext cx="3127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sz="1200" b="1" dirty="0">
                <a:latin typeface="Arial" pitchFamily="34" charset="0"/>
                <a:cs typeface="Arial" pitchFamily="34" charset="0"/>
              </a:rPr>
              <a:t>5</a:t>
            </a:r>
          </a:p>
        </p:txBody>
      </p:sp>
      <p:sp>
        <p:nvSpPr>
          <p:cNvPr id="35" name="Прямоугольник 11"/>
          <p:cNvSpPr>
            <a:spLocks noChangeArrowheads="1"/>
          </p:cNvSpPr>
          <p:nvPr/>
        </p:nvSpPr>
        <p:spPr bwMode="auto">
          <a:xfrm>
            <a:off x="2542403" y="3054711"/>
            <a:ext cx="3127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sz="1200" b="1" dirty="0">
                <a:latin typeface="Arial" pitchFamily="34" charset="0"/>
                <a:cs typeface="Arial" pitchFamily="34" charset="0"/>
              </a:rPr>
              <a:t>6</a:t>
            </a:r>
          </a:p>
        </p:txBody>
      </p:sp>
      <p:sp>
        <p:nvSpPr>
          <p:cNvPr id="36" name="Прямоугольник 11"/>
          <p:cNvSpPr>
            <a:spLocks noChangeArrowheads="1"/>
          </p:cNvSpPr>
          <p:nvPr/>
        </p:nvSpPr>
        <p:spPr bwMode="auto">
          <a:xfrm>
            <a:off x="4961740" y="3054708"/>
            <a:ext cx="3127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sz="1200" b="1" dirty="0">
                <a:latin typeface="Arial" pitchFamily="34" charset="0"/>
                <a:cs typeface="Arial" pitchFamily="34" charset="0"/>
              </a:rPr>
              <a:t>7</a:t>
            </a:r>
          </a:p>
        </p:txBody>
      </p:sp>
      <p:sp>
        <p:nvSpPr>
          <p:cNvPr id="37" name="Прямоугольник 11"/>
          <p:cNvSpPr>
            <a:spLocks noChangeArrowheads="1"/>
          </p:cNvSpPr>
          <p:nvPr/>
        </p:nvSpPr>
        <p:spPr bwMode="auto">
          <a:xfrm>
            <a:off x="6847084" y="3018025"/>
            <a:ext cx="3127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sz="1200" b="1" dirty="0">
                <a:latin typeface="Arial" pitchFamily="34" charset="0"/>
                <a:cs typeface="Arial" pitchFamily="34" charset="0"/>
              </a:rPr>
              <a:t>8</a:t>
            </a:r>
          </a:p>
        </p:txBody>
      </p:sp>
      <p:pic>
        <p:nvPicPr>
          <p:cNvPr id="10" name="Рисунок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59822" y="4686427"/>
            <a:ext cx="1473619" cy="1440000"/>
          </a:xfrm>
          <a:prstGeom prst="rect">
            <a:avLst/>
          </a:prstGeom>
        </p:spPr>
      </p:pic>
      <p:sp>
        <p:nvSpPr>
          <p:cNvPr id="39" name="Прямоугольник 11"/>
          <p:cNvSpPr>
            <a:spLocks noChangeArrowheads="1"/>
          </p:cNvSpPr>
          <p:nvPr/>
        </p:nvSpPr>
        <p:spPr bwMode="auto">
          <a:xfrm>
            <a:off x="481527" y="4691247"/>
            <a:ext cx="3127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sz="1200" b="1" dirty="0">
                <a:latin typeface="Arial" pitchFamily="34" charset="0"/>
                <a:cs typeface="Arial" pitchFamily="34" charset="0"/>
              </a:rPr>
              <a:t>9</a:t>
            </a:r>
          </a:p>
        </p:txBody>
      </p:sp>
      <p:sp>
        <p:nvSpPr>
          <p:cNvPr id="40" name="Прямоугольник 11"/>
          <p:cNvSpPr>
            <a:spLocks noChangeArrowheads="1"/>
          </p:cNvSpPr>
          <p:nvPr/>
        </p:nvSpPr>
        <p:spPr bwMode="auto">
          <a:xfrm>
            <a:off x="2509353" y="4710526"/>
            <a:ext cx="5091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sz="1200" b="1" dirty="0">
                <a:latin typeface="Arial" pitchFamily="34" charset="0"/>
                <a:cs typeface="Arial" pitchFamily="34" charset="0"/>
              </a:rPr>
              <a:t>10</a:t>
            </a:r>
          </a:p>
        </p:txBody>
      </p:sp>
      <p:sp>
        <p:nvSpPr>
          <p:cNvPr id="41" name="Прямоугольник 11"/>
          <p:cNvSpPr>
            <a:spLocks noChangeArrowheads="1"/>
          </p:cNvSpPr>
          <p:nvPr/>
        </p:nvSpPr>
        <p:spPr bwMode="auto">
          <a:xfrm>
            <a:off x="4928690" y="4710523"/>
            <a:ext cx="4513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sz="1200" b="1" dirty="0">
                <a:latin typeface="Arial" pitchFamily="34" charset="0"/>
                <a:cs typeface="Arial" pitchFamily="34" charset="0"/>
              </a:rPr>
              <a:t>11</a:t>
            </a:r>
          </a:p>
        </p:txBody>
      </p:sp>
      <p:sp>
        <p:nvSpPr>
          <p:cNvPr id="42" name="Прямоугольник 11"/>
          <p:cNvSpPr>
            <a:spLocks noChangeArrowheads="1"/>
          </p:cNvSpPr>
          <p:nvPr/>
        </p:nvSpPr>
        <p:spPr bwMode="auto">
          <a:xfrm>
            <a:off x="6814034" y="4673840"/>
            <a:ext cx="4819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sz="1200" b="1" dirty="0">
                <a:latin typeface="Arial" pitchFamily="34" charset="0"/>
                <a:cs typeface="Arial" pitchFamily="34" charset="0"/>
              </a:rPr>
              <a:t>12</a:t>
            </a:r>
          </a:p>
        </p:txBody>
      </p:sp>
      <p:sp>
        <p:nvSpPr>
          <p:cNvPr id="43" name="Прямоугольник 11"/>
          <p:cNvSpPr>
            <a:spLocks noChangeArrowheads="1"/>
          </p:cNvSpPr>
          <p:nvPr/>
        </p:nvSpPr>
        <p:spPr bwMode="auto">
          <a:xfrm>
            <a:off x="739884" y="2737310"/>
            <a:ext cx="15398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000" b="1" dirty="0">
                <a:latin typeface="Arial" pitchFamily="34" charset="0"/>
                <a:cs typeface="Arial" pitchFamily="34" charset="0"/>
              </a:rPr>
              <a:t>Axial compressor</a:t>
            </a:r>
            <a:endParaRPr lang="ru-RU" sz="1000" b="1" dirty="0">
              <a:latin typeface="Arial" pitchFamily="34" charset="0"/>
              <a:cs typeface="Arial" pitchFamily="34" charset="0"/>
            </a:endParaRPr>
          </a:p>
        </p:txBody>
      </p:sp>
      <p:sp>
        <p:nvSpPr>
          <p:cNvPr id="45" name="Прямоугольник 11"/>
          <p:cNvSpPr>
            <a:spLocks noChangeArrowheads="1"/>
          </p:cNvSpPr>
          <p:nvPr/>
        </p:nvSpPr>
        <p:spPr bwMode="auto">
          <a:xfrm>
            <a:off x="3137445" y="4473592"/>
            <a:ext cx="15398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000" b="1" dirty="0">
                <a:latin typeface="Arial" pitchFamily="34" charset="0"/>
                <a:cs typeface="Arial" pitchFamily="34" charset="0"/>
              </a:rPr>
              <a:t>Axial compressor</a:t>
            </a:r>
            <a:endParaRPr lang="ru-RU" sz="1000" b="1" dirty="0">
              <a:latin typeface="Arial" pitchFamily="34" charset="0"/>
              <a:cs typeface="Arial" pitchFamily="34" charset="0"/>
            </a:endParaRPr>
          </a:p>
        </p:txBody>
      </p:sp>
      <p:sp>
        <p:nvSpPr>
          <p:cNvPr id="46" name="Прямоугольник 11"/>
          <p:cNvSpPr>
            <a:spLocks noChangeArrowheads="1"/>
          </p:cNvSpPr>
          <p:nvPr/>
        </p:nvSpPr>
        <p:spPr bwMode="auto">
          <a:xfrm>
            <a:off x="7250644" y="4433048"/>
            <a:ext cx="15398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000" b="1" dirty="0">
                <a:latin typeface="Arial" pitchFamily="34" charset="0"/>
                <a:cs typeface="Arial" pitchFamily="34" charset="0"/>
              </a:rPr>
              <a:t>Axial compressor</a:t>
            </a:r>
            <a:endParaRPr lang="ru-RU" sz="1000" b="1" dirty="0">
              <a:latin typeface="Arial" pitchFamily="34" charset="0"/>
              <a:cs typeface="Arial" pitchFamily="34" charset="0"/>
            </a:endParaRPr>
          </a:p>
        </p:txBody>
      </p:sp>
      <p:sp>
        <p:nvSpPr>
          <p:cNvPr id="47" name="Прямоугольник 11"/>
          <p:cNvSpPr>
            <a:spLocks noChangeArrowheads="1"/>
          </p:cNvSpPr>
          <p:nvPr/>
        </p:nvSpPr>
        <p:spPr bwMode="auto">
          <a:xfrm>
            <a:off x="3045958" y="2737309"/>
            <a:ext cx="15398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000" b="1" dirty="0">
                <a:latin typeface="Arial" pitchFamily="34" charset="0"/>
                <a:cs typeface="Arial" pitchFamily="34" charset="0"/>
              </a:rPr>
              <a:t>Axial turbine</a:t>
            </a:r>
            <a:endParaRPr lang="ru-RU" sz="1000" b="1" dirty="0">
              <a:latin typeface="Arial" pitchFamily="34" charset="0"/>
              <a:cs typeface="Arial" pitchFamily="34" charset="0"/>
            </a:endParaRPr>
          </a:p>
        </p:txBody>
      </p:sp>
      <p:sp>
        <p:nvSpPr>
          <p:cNvPr id="48" name="Прямоугольник 11"/>
          <p:cNvSpPr>
            <a:spLocks noChangeArrowheads="1"/>
          </p:cNvSpPr>
          <p:nvPr/>
        </p:nvSpPr>
        <p:spPr bwMode="auto">
          <a:xfrm>
            <a:off x="7126693" y="2643488"/>
            <a:ext cx="15398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000" b="1" dirty="0">
                <a:latin typeface="Arial" pitchFamily="34" charset="0"/>
                <a:cs typeface="Arial" pitchFamily="34" charset="0"/>
              </a:rPr>
              <a:t>Axial turbine</a:t>
            </a:r>
            <a:endParaRPr lang="ru-RU" sz="1000" b="1" dirty="0">
              <a:latin typeface="Arial" pitchFamily="34" charset="0"/>
              <a:cs typeface="Arial" pitchFamily="34" charset="0"/>
            </a:endParaRPr>
          </a:p>
        </p:txBody>
      </p:sp>
      <p:sp>
        <p:nvSpPr>
          <p:cNvPr id="49" name="Прямоугольник 11"/>
          <p:cNvSpPr>
            <a:spLocks noChangeArrowheads="1"/>
          </p:cNvSpPr>
          <p:nvPr/>
        </p:nvSpPr>
        <p:spPr bwMode="auto">
          <a:xfrm>
            <a:off x="3137444" y="6126427"/>
            <a:ext cx="15398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000" b="1" dirty="0">
                <a:latin typeface="Arial" pitchFamily="34" charset="0"/>
                <a:cs typeface="Arial" pitchFamily="34" charset="0"/>
              </a:rPr>
              <a:t>Axial turbine</a:t>
            </a:r>
            <a:endParaRPr lang="ru-RU" sz="1000" b="1" dirty="0">
              <a:latin typeface="Arial" pitchFamily="34" charset="0"/>
              <a:cs typeface="Arial" pitchFamily="34" charset="0"/>
            </a:endParaRPr>
          </a:p>
        </p:txBody>
      </p:sp>
      <p:sp>
        <p:nvSpPr>
          <p:cNvPr id="50" name="Прямоугольник 11"/>
          <p:cNvSpPr>
            <a:spLocks noChangeArrowheads="1"/>
          </p:cNvSpPr>
          <p:nvPr/>
        </p:nvSpPr>
        <p:spPr bwMode="auto">
          <a:xfrm>
            <a:off x="5200112" y="2737310"/>
            <a:ext cx="15398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000" b="1" dirty="0">
                <a:latin typeface="Arial" pitchFamily="34" charset="0"/>
                <a:cs typeface="Arial" pitchFamily="34" charset="0"/>
              </a:rPr>
              <a:t>Radial turbine</a:t>
            </a:r>
            <a:endParaRPr lang="ru-RU" sz="1000" b="1" dirty="0">
              <a:latin typeface="Arial" pitchFamily="34" charset="0"/>
              <a:cs typeface="Arial" pitchFamily="34" charset="0"/>
            </a:endParaRPr>
          </a:p>
        </p:txBody>
      </p:sp>
      <p:sp>
        <p:nvSpPr>
          <p:cNvPr id="51" name="Прямоугольник 11"/>
          <p:cNvSpPr>
            <a:spLocks noChangeArrowheads="1"/>
          </p:cNvSpPr>
          <p:nvPr/>
        </p:nvSpPr>
        <p:spPr bwMode="auto">
          <a:xfrm>
            <a:off x="785019" y="4510279"/>
            <a:ext cx="15398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000" b="1" dirty="0">
                <a:latin typeface="Arial" pitchFamily="34" charset="0"/>
                <a:cs typeface="Arial" pitchFamily="34" charset="0"/>
              </a:rPr>
              <a:t>Radial turbine</a:t>
            </a:r>
            <a:endParaRPr lang="ru-RU" sz="1000" b="1" dirty="0">
              <a:latin typeface="Arial" pitchFamily="34" charset="0"/>
              <a:cs typeface="Arial" pitchFamily="34" charset="0"/>
            </a:endParaRPr>
          </a:p>
        </p:txBody>
      </p:sp>
      <p:sp>
        <p:nvSpPr>
          <p:cNvPr id="52" name="Прямоугольник 11"/>
          <p:cNvSpPr>
            <a:spLocks noChangeArrowheads="1"/>
          </p:cNvSpPr>
          <p:nvPr/>
        </p:nvSpPr>
        <p:spPr bwMode="auto">
          <a:xfrm>
            <a:off x="4961740" y="4387168"/>
            <a:ext cx="20417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000" b="1" dirty="0">
                <a:latin typeface="Arial" pitchFamily="34" charset="0"/>
                <a:cs typeface="Arial" pitchFamily="34" charset="0"/>
              </a:rPr>
              <a:t>Centrifugal compressor</a:t>
            </a:r>
            <a:endParaRPr lang="ru-RU" sz="1000" b="1" dirty="0">
              <a:latin typeface="Arial" pitchFamily="34" charset="0"/>
              <a:cs typeface="Arial" pitchFamily="34" charset="0"/>
            </a:endParaRPr>
          </a:p>
        </p:txBody>
      </p:sp>
      <p:sp>
        <p:nvSpPr>
          <p:cNvPr id="53" name="Прямоугольник 11"/>
          <p:cNvSpPr>
            <a:spLocks noChangeArrowheads="1"/>
          </p:cNvSpPr>
          <p:nvPr/>
        </p:nvSpPr>
        <p:spPr bwMode="auto">
          <a:xfrm>
            <a:off x="5058743" y="6127387"/>
            <a:ext cx="20417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000" b="1" dirty="0">
                <a:latin typeface="Arial" pitchFamily="34" charset="0"/>
                <a:cs typeface="Arial" pitchFamily="34" charset="0"/>
              </a:rPr>
              <a:t>Centrifugal compressor</a:t>
            </a:r>
            <a:endParaRPr lang="ru-RU" sz="1000" b="1" dirty="0">
              <a:latin typeface="Arial" pitchFamily="34" charset="0"/>
              <a:cs typeface="Arial" pitchFamily="34" charset="0"/>
            </a:endParaRPr>
          </a:p>
        </p:txBody>
      </p:sp>
      <p:sp>
        <p:nvSpPr>
          <p:cNvPr id="54" name="Прямоугольник 11"/>
          <p:cNvSpPr>
            <a:spLocks noChangeArrowheads="1"/>
          </p:cNvSpPr>
          <p:nvPr/>
        </p:nvSpPr>
        <p:spPr bwMode="auto">
          <a:xfrm>
            <a:off x="6963669" y="6126426"/>
            <a:ext cx="20417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000" b="1" dirty="0">
                <a:latin typeface="Arial" pitchFamily="34" charset="0"/>
                <a:cs typeface="Arial" pitchFamily="34" charset="0"/>
              </a:rPr>
              <a:t>Centrifugal compressor</a:t>
            </a:r>
            <a:endParaRPr lang="ru-RU" sz="1000" b="1" dirty="0">
              <a:latin typeface="Arial" pitchFamily="34" charset="0"/>
              <a:cs typeface="Arial" pitchFamily="34" charset="0"/>
            </a:endParaRPr>
          </a:p>
        </p:txBody>
      </p:sp>
      <p:sp>
        <p:nvSpPr>
          <p:cNvPr id="55" name="Прямоугольник 11"/>
          <p:cNvSpPr>
            <a:spLocks noChangeArrowheads="1"/>
          </p:cNvSpPr>
          <p:nvPr/>
        </p:nvSpPr>
        <p:spPr bwMode="auto">
          <a:xfrm>
            <a:off x="481527" y="6012500"/>
            <a:ext cx="20417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000" b="1" dirty="0">
                <a:latin typeface="Arial" pitchFamily="34" charset="0"/>
                <a:cs typeface="Arial" pitchFamily="34" charset="0"/>
              </a:rPr>
              <a:t>Centrifugal pump</a:t>
            </a:r>
          </a:p>
        </p:txBody>
      </p:sp>
    </p:spTree>
    <p:extLst>
      <p:ext uri="{BB962C8B-B14F-4D97-AF65-F5344CB8AC3E}">
        <p14:creationId xmlns:p14="http://schemas.microsoft.com/office/powerpoint/2010/main" val="23413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6" grpId="0"/>
      <p:bldP spid="47" grpId="0"/>
      <p:bldP spid="48" grpId="0"/>
      <p:bldP spid="49" grpId="0"/>
      <p:bldP spid="50" grpId="0"/>
      <p:bldP spid="51" grpId="0"/>
      <p:bldP spid="52" grpId="0"/>
      <p:bldP spid="53" grpId="0"/>
      <p:bldP spid="54" grpId="0"/>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Blade fastening</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16</a:t>
            </a:fld>
            <a:endParaRPr lang="ru-RU" dirty="0">
              <a:solidFill>
                <a:schemeClr val="bg1"/>
              </a:solidFill>
              <a:latin typeface="Elektra Medium Pro" panose="02000803000000020004" pitchFamily="50" charset="-52"/>
            </a:endParaRPr>
          </a:p>
        </p:txBody>
      </p:sp>
      <p:sp>
        <p:nvSpPr>
          <p:cNvPr id="5" name="TextBox 4"/>
          <p:cNvSpPr txBox="1"/>
          <p:nvPr/>
        </p:nvSpPr>
        <p:spPr>
          <a:xfrm>
            <a:off x="614149" y="731039"/>
            <a:ext cx="4099774" cy="369332"/>
          </a:xfrm>
          <a:prstGeom prst="rect">
            <a:avLst/>
          </a:prstGeom>
          <a:noFill/>
        </p:spPr>
        <p:txBody>
          <a:bodyPr wrap="square" rtlCol="0">
            <a:spAutoFit/>
          </a:bodyPr>
          <a:lstStyle/>
          <a:p>
            <a:pPr algn="ctr"/>
            <a:r>
              <a:rPr lang="en-US" cap="all" dirty="0"/>
              <a:t>"dovetail" root</a:t>
            </a:r>
            <a:endParaRPr lang="ru-RU" cap="all" dirty="0"/>
          </a:p>
        </p:txBody>
      </p:sp>
      <p:sp>
        <p:nvSpPr>
          <p:cNvPr id="6" name="TextBox 5"/>
          <p:cNvSpPr txBox="1"/>
          <p:nvPr/>
        </p:nvSpPr>
        <p:spPr>
          <a:xfrm>
            <a:off x="4664780" y="739060"/>
            <a:ext cx="4099774" cy="369332"/>
          </a:xfrm>
          <a:prstGeom prst="rect">
            <a:avLst/>
          </a:prstGeom>
          <a:noFill/>
        </p:spPr>
        <p:txBody>
          <a:bodyPr wrap="square" rtlCol="0">
            <a:spAutoFit/>
          </a:bodyPr>
          <a:lstStyle/>
          <a:p>
            <a:pPr algn="ctr"/>
            <a:r>
              <a:rPr lang="en-US" cap="all" dirty="0"/>
              <a:t>TREE Root</a:t>
            </a:r>
            <a:endParaRPr lang="ru-RU" cap="all" dirty="0"/>
          </a:p>
        </p:txBody>
      </p:sp>
      <p:sp>
        <p:nvSpPr>
          <p:cNvPr id="8" name="TextBox 7"/>
          <p:cNvSpPr txBox="1"/>
          <p:nvPr/>
        </p:nvSpPr>
        <p:spPr>
          <a:xfrm>
            <a:off x="4856255" y="2598487"/>
            <a:ext cx="4099774" cy="369332"/>
          </a:xfrm>
          <a:prstGeom prst="rect">
            <a:avLst/>
          </a:prstGeom>
          <a:noFill/>
        </p:spPr>
        <p:txBody>
          <a:bodyPr wrap="square" rtlCol="0">
            <a:spAutoFit/>
          </a:bodyPr>
          <a:lstStyle/>
          <a:p>
            <a:pPr algn="ctr"/>
            <a:r>
              <a:rPr lang="en-US" cap="all" dirty="0"/>
              <a:t>Blades without root</a:t>
            </a:r>
            <a:endParaRPr lang="ru-RU" cap="all" dirty="0"/>
          </a:p>
        </p:txBody>
      </p:sp>
      <p:pic>
        <p:nvPicPr>
          <p:cNvPr id="9" name="Рисунок 8" descr="Снимок.PNG"/>
          <p:cNvPicPr>
            <a:picLocks noChangeAspect="1"/>
          </p:cNvPicPr>
          <p:nvPr/>
        </p:nvPicPr>
        <p:blipFill>
          <a:blip r:embed="rId3" cstate="print"/>
          <a:srcRect t="2661" b="15968"/>
          <a:stretch>
            <a:fillRect/>
          </a:stretch>
        </p:blipFill>
        <p:spPr>
          <a:xfrm>
            <a:off x="390050" y="1116389"/>
            <a:ext cx="4673901" cy="2160000"/>
          </a:xfrm>
          <a:prstGeom prst="rect">
            <a:avLst/>
          </a:prstGeom>
        </p:spPr>
      </p:pic>
      <p:pic>
        <p:nvPicPr>
          <p:cNvPr id="10" name="Рисунок 9" descr="DSCN5295.jpg"/>
          <p:cNvPicPr/>
          <p:nvPr/>
        </p:nvPicPr>
        <p:blipFill>
          <a:blip r:embed="rId4" cstate="print"/>
          <a:stretch>
            <a:fillRect/>
          </a:stretch>
        </p:blipFill>
        <p:spPr>
          <a:xfrm>
            <a:off x="5209169" y="1116389"/>
            <a:ext cx="1754667" cy="1431552"/>
          </a:xfrm>
          <a:prstGeom prst="rect">
            <a:avLst/>
          </a:prstGeom>
        </p:spPr>
      </p:pic>
      <p:pic>
        <p:nvPicPr>
          <p:cNvPr id="11" name="Рисунок 10" descr="Pegasus_4.JPG"/>
          <p:cNvPicPr/>
          <p:nvPr/>
        </p:nvPicPr>
        <p:blipFill>
          <a:blip r:embed="rId5" cstate="print"/>
          <a:stretch>
            <a:fillRect/>
          </a:stretch>
        </p:blipFill>
        <p:spPr>
          <a:xfrm>
            <a:off x="6980218" y="1171511"/>
            <a:ext cx="1754667" cy="1321307"/>
          </a:xfrm>
          <a:prstGeom prst="rect">
            <a:avLst/>
          </a:prstGeom>
        </p:spPr>
      </p:pic>
      <p:pic>
        <p:nvPicPr>
          <p:cNvPr id="15" name="Рисунок 14" descr="ing4.jpg"/>
          <p:cNvPicPr>
            <a:picLocks noChangeAspect="1"/>
          </p:cNvPicPr>
          <p:nvPr/>
        </p:nvPicPr>
        <p:blipFill>
          <a:blip r:embed="rId6" cstate="print"/>
          <a:srcRect t="32114" r="19013"/>
          <a:stretch>
            <a:fillRect/>
          </a:stretch>
        </p:blipFill>
        <p:spPr>
          <a:xfrm>
            <a:off x="5054793" y="2956902"/>
            <a:ext cx="1345050" cy="1440000"/>
          </a:xfrm>
          <a:prstGeom prst="rect">
            <a:avLst/>
          </a:prstGeom>
        </p:spPr>
      </p:pic>
      <p:pic>
        <p:nvPicPr>
          <p:cNvPr id="17" name="Рисунок 16" descr="скачанные файлы 2.jpg"/>
          <p:cNvPicPr/>
          <p:nvPr/>
        </p:nvPicPr>
        <p:blipFill>
          <a:blip r:embed="rId7" cstate="print"/>
          <a:stretch>
            <a:fillRect/>
          </a:stretch>
        </p:blipFill>
        <p:spPr>
          <a:xfrm>
            <a:off x="6587849" y="2985777"/>
            <a:ext cx="1020034" cy="1440000"/>
          </a:xfrm>
          <a:prstGeom prst="rect">
            <a:avLst/>
          </a:prstGeom>
        </p:spPr>
      </p:pic>
      <p:pic>
        <p:nvPicPr>
          <p:cNvPr id="18" name="Рисунок 17" descr="blisk-bling.JPG"/>
          <p:cNvPicPr/>
          <p:nvPr/>
        </p:nvPicPr>
        <p:blipFill>
          <a:blip r:embed="rId8" cstate="print"/>
          <a:stretch>
            <a:fillRect/>
          </a:stretch>
        </p:blipFill>
        <p:spPr>
          <a:xfrm>
            <a:off x="7662228" y="2908775"/>
            <a:ext cx="1323943" cy="1440000"/>
          </a:xfrm>
          <a:prstGeom prst="rect">
            <a:avLst/>
          </a:prstGeom>
        </p:spPr>
      </p:pic>
      <p:sp>
        <p:nvSpPr>
          <p:cNvPr id="19" name="Прямоугольник 18"/>
          <p:cNvSpPr/>
          <p:nvPr/>
        </p:nvSpPr>
        <p:spPr>
          <a:xfrm>
            <a:off x="4776651" y="4320316"/>
            <a:ext cx="1884721" cy="338554"/>
          </a:xfrm>
          <a:prstGeom prst="rect">
            <a:avLst/>
          </a:prstGeom>
        </p:spPr>
        <p:txBody>
          <a:bodyPr wrap="square">
            <a:spAutoFit/>
          </a:bodyPr>
          <a:lstStyle/>
          <a:p>
            <a:pPr algn="ctr"/>
            <a:r>
              <a:rPr lang="en-US" sz="1600" cap="small" dirty="0"/>
              <a:t>Radial machines</a:t>
            </a:r>
            <a:endParaRPr lang="ru-RU" sz="1600" cap="small" dirty="0"/>
          </a:p>
        </p:txBody>
      </p:sp>
      <p:sp>
        <p:nvSpPr>
          <p:cNvPr id="20" name="Прямоугольник 19"/>
          <p:cNvSpPr/>
          <p:nvPr/>
        </p:nvSpPr>
        <p:spPr>
          <a:xfrm>
            <a:off x="6730501" y="4347587"/>
            <a:ext cx="738367" cy="338554"/>
          </a:xfrm>
          <a:prstGeom prst="rect">
            <a:avLst/>
          </a:prstGeom>
        </p:spPr>
        <p:txBody>
          <a:bodyPr wrap="square">
            <a:spAutoFit/>
          </a:bodyPr>
          <a:lstStyle/>
          <a:p>
            <a:pPr algn="ctr"/>
            <a:r>
              <a:rPr lang="en-US" sz="1600" cap="small" dirty="0"/>
              <a:t>BLISK</a:t>
            </a:r>
            <a:endParaRPr lang="ru-RU" sz="1600" cap="small" dirty="0"/>
          </a:p>
        </p:txBody>
      </p:sp>
      <p:sp>
        <p:nvSpPr>
          <p:cNvPr id="21" name="Прямоугольник 20"/>
          <p:cNvSpPr/>
          <p:nvPr/>
        </p:nvSpPr>
        <p:spPr>
          <a:xfrm>
            <a:off x="8083374" y="4365233"/>
            <a:ext cx="727398" cy="338554"/>
          </a:xfrm>
          <a:prstGeom prst="rect">
            <a:avLst/>
          </a:prstGeom>
        </p:spPr>
        <p:txBody>
          <a:bodyPr wrap="square">
            <a:spAutoFit/>
          </a:bodyPr>
          <a:lstStyle/>
          <a:p>
            <a:pPr algn="ctr"/>
            <a:r>
              <a:rPr lang="en-US" sz="1600" cap="small" dirty="0"/>
              <a:t>BLING</a:t>
            </a:r>
            <a:endParaRPr lang="ru-RU" sz="1600" cap="small" dirty="0"/>
          </a:p>
        </p:txBody>
      </p:sp>
      <p:grpSp>
        <p:nvGrpSpPr>
          <p:cNvPr id="36" name="Группа 35"/>
          <p:cNvGrpSpPr/>
          <p:nvPr/>
        </p:nvGrpSpPr>
        <p:grpSpPr>
          <a:xfrm>
            <a:off x="102850" y="3397220"/>
            <a:ext cx="4590218" cy="2756674"/>
            <a:chOff x="102850" y="3597763"/>
            <a:chExt cx="4590218" cy="2756674"/>
          </a:xfrm>
        </p:grpSpPr>
        <p:sp>
          <p:nvSpPr>
            <p:cNvPr id="7" name="TextBox 6"/>
            <p:cNvSpPr txBox="1"/>
            <p:nvPr/>
          </p:nvSpPr>
          <p:spPr>
            <a:xfrm>
              <a:off x="593294" y="3597763"/>
              <a:ext cx="4099774" cy="369332"/>
            </a:xfrm>
            <a:prstGeom prst="rect">
              <a:avLst/>
            </a:prstGeom>
            <a:noFill/>
          </p:spPr>
          <p:txBody>
            <a:bodyPr wrap="square" rtlCol="0">
              <a:spAutoFit/>
            </a:bodyPr>
            <a:lstStyle/>
            <a:p>
              <a:pPr algn="ctr"/>
              <a:r>
                <a:rPr lang="en-US" cap="all" dirty="0"/>
                <a:t>Root of hinged type</a:t>
              </a:r>
              <a:endParaRPr lang="ru-RU" cap="all" dirty="0"/>
            </a:p>
          </p:txBody>
        </p:sp>
        <p:pic>
          <p:nvPicPr>
            <p:cNvPr id="13" name="Рисунок 12" descr="ai-25 005.jpg"/>
            <p:cNvPicPr/>
            <p:nvPr/>
          </p:nvPicPr>
          <p:blipFill>
            <a:blip r:embed="rId9" cstate="print"/>
            <a:srcRect t="11779" b="4097"/>
            <a:stretch>
              <a:fillRect/>
            </a:stretch>
          </p:blipFill>
          <p:spPr>
            <a:xfrm>
              <a:off x="718843" y="4252428"/>
              <a:ext cx="2008158" cy="2049242"/>
            </a:xfrm>
            <a:prstGeom prst="rect">
              <a:avLst/>
            </a:prstGeom>
          </p:spPr>
        </p:pic>
        <p:pic>
          <p:nvPicPr>
            <p:cNvPr id="14" name="Рисунок 13" descr="Cf34_3.jpg"/>
            <p:cNvPicPr/>
            <p:nvPr/>
          </p:nvPicPr>
          <p:blipFill>
            <a:blip r:embed="rId10" cstate="print"/>
            <a:stretch>
              <a:fillRect/>
            </a:stretch>
          </p:blipFill>
          <p:spPr>
            <a:xfrm>
              <a:off x="2969750" y="4089757"/>
              <a:ext cx="1723317" cy="1371600"/>
            </a:xfrm>
            <a:prstGeom prst="rect">
              <a:avLst/>
            </a:prstGeom>
          </p:spPr>
        </p:pic>
        <p:sp>
          <p:nvSpPr>
            <p:cNvPr id="22" name="Прямоугольник 11"/>
            <p:cNvSpPr>
              <a:spLocks noChangeArrowheads="1"/>
            </p:cNvSpPr>
            <p:nvPr/>
          </p:nvSpPr>
          <p:spPr bwMode="auto">
            <a:xfrm>
              <a:off x="102850" y="6077438"/>
              <a:ext cx="12319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b="1" dirty="0">
                  <a:latin typeface="Arial" pitchFamily="34" charset="0"/>
                  <a:cs typeface="Arial" pitchFamily="34" charset="0"/>
                </a:rPr>
                <a:t>Disk</a:t>
              </a:r>
              <a:endParaRPr lang="ru-RU" sz="1200" b="1" dirty="0">
                <a:latin typeface="Arial" pitchFamily="34" charset="0"/>
                <a:cs typeface="Arial" pitchFamily="34" charset="0"/>
              </a:endParaRPr>
            </a:p>
          </p:txBody>
        </p:sp>
        <p:sp>
          <p:nvSpPr>
            <p:cNvPr id="23" name="Прямоугольник 11"/>
            <p:cNvSpPr>
              <a:spLocks noChangeArrowheads="1"/>
            </p:cNvSpPr>
            <p:nvPr/>
          </p:nvSpPr>
          <p:spPr bwMode="auto">
            <a:xfrm>
              <a:off x="1737764" y="4013373"/>
              <a:ext cx="12319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b="1" dirty="0">
                  <a:latin typeface="Arial" pitchFamily="34" charset="0"/>
                  <a:cs typeface="Arial" pitchFamily="34" charset="0"/>
                </a:rPr>
                <a:t>Blade</a:t>
              </a:r>
              <a:endParaRPr lang="ru-RU" sz="1200" b="1" dirty="0">
                <a:latin typeface="Arial" pitchFamily="34" charset="0"/>
                <a:cs typeface="Arial" pitchFamily="34" charset="0"/>
              </a:endParaRPr>
            </a:p>
          </p:txBody>
        </p:sp>
        <p:sp>
          <p:nvSpPr>
            <p:cNvPr id="24" name="Прямоугольник 11"/>
            <p:cNvSpPr>
              <a:spLocks noChangeArrowheads="1"/>
            </p:cNvSpPr>
            <p:nvPr/>
          </p:nvSpPr>
          <p:spPr bwMode="auto">
            <a:xfrm>
              <a:off x="3432794" y="5660894"/>
              <a:ext cx="12319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b="1" dirty="0">
                  <a:latin typeface="Arial" pitchFamily="34" charset="0"/>
                  <a:cs typeface="Arial" pitchFamily="34" charset="0"/>
                </a:rPr>
                <a:t>Lug</a:t>
              </a:r>
              <a:endParaRPr lang="ru-RU" sz="1200" b="1" dirty="0">
                <a:latin typeface="Arial" pitchFamily="34" charset="0"/>
                <a:cs typeface="Arial" pitchFamily="34" charset="0"/>
              </a:endParaRPr>
            </a:p>
          </p:txBody>
        </p:sp>
        <p:sp>
          <p:nvSpPr>
            <p:cNvPr id="25" name="Прямоугольник 11"/>
            <p:cNvSpPr>
              <a:spLocks noChangeArrowheads="1"/>
            </p:cNvSpPr>
            <p:nvPr/>
          </p:nvSpPr>
          <p:spPr bwMode="auto">
            <a:xfrm>
              <a:off x="3180521" y="6077438"/>
              <a:ext cx="1057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200" b="1" dirty="0">
                  <a:latin typeface="Arial" pitchFamily="34" charset="0"/>
                  <a:cs typeface="Arial" pitchFamily="34" charset="0"/>
                </a:rPr>
                <a:t>Root axis</a:t>
              </a:r>
              <a:endParaRPr lang="ru-RU" sz="1200" b="1" dirty="0">
                <a:latin typeface="Arial" pitchFamily="34" charset="0"/>
                <a:cs typeface="Arial" pitchFamily="34" charset="0"/>
              </a:endParaRPr>
            </a:p>
          </p:txBody>
        </p:sp>
        <p:cxnSp>
          <p:nvCxnSpPr>
            <p:cNvPr id="12" name="Прямая со стрелкой 11"/>
            <p:cNvCxnSpPr/>
            <p:nvPr/>
          </p:nvCxnSpPr>
          <p:spPr>
            <a:xfrm flipH="1" flipV="1">
              <a:off x="2353758" y="5461357"/>
              <a:ext cx="1268444" cy="3380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flipH="1" flipV="1">
              <a:off x="3622202" y="5047203"/>
              <a:ext cx="209206" cy="61369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a:off x="1883391" y="4290372"/>
              <a:ext cx="327546" cy="4851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a:off x="2210937" y="4290372"/>
              <a:ext cx="1221857" cy="379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p:nvPr/>
          </p:nvCxnSpPr>
          <p:spPr>
            <a:xfrm flipV="1">
              <a:off x="962108" y="5995283"/>
              <a:ext cx="372728" cy="22065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flipH="1" flipV="1">
              <a:off x="2504661" y="5799393"/>
              <a:ext cx="818984" cy="4165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027"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947" r="9830" b="5502"/>
          <a:stretch/>
        </p:blipFill>
        <p:spPr bwMode="auto">
          <a:xfrm>
            <a:off x="5209169" y="4901829"/>
            <a:ext cx="2059041"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Прямоугольник 37"/>
          <p:cNvSpPr/>
          <p:nvPr/>
        </p:nvSpPr>
        <p:spPr>
          <a:xfrm>
            <a:off x="7181854" y="4919475"/>
            <a:ext cx="1828929" cy="1323439"/>
          </a:xfrm>
          <a:prstGeom prst="rect">
            <a:avLst/>
          </a:prstGeom>
        </p:spPr>
        <p:txBody>
          <a:bodyPr wrap="square">
            <a:spAutoFit/>
          </a:bodyPr>
          <a:lstStyle/>
          <a:p>
            <a:pPr algn="ctr"/>
            <a:r>
              <a:rPr lang="en-US" sz="1600" cap="small" dirty="0"/>
              <a:t>Comparison of masses of rotor wheels with different fastening methods</a:t>
            </a:r>
            <a:endParaRPr lang="ru-RU" sz="1600" cap="small" dirty="0"/>
          </a:p>
        </p:txBody>
      </p:sp>
      <p:sp>
        <p:nvSpPr>
          <p:cNvPr id="2" name="Прямоугольник 1"/>
          <p:cNvSpPr/>
          <p:nvPr/>
        </p:nvSpPr>
        <p:spPr>
          <a:xfrm rot="16200000">
            <a:off x="4667942" y="5319551"/>
            <a:ext cx="832728" cy="276999"/>
          </a:xfrm>
          <a:prstGeom prst="rect">
            <a:avLst/>
          </a:prstGeom>
        </p:spPr>
        <p:txBody>
          <a:bodyPr wrap="none">
            <a:spAutoFit/>
          </a:bodyPr>
          <a:lstStyle/>
          <a:p>
            <a:r>
              <a:rPr lang="en-US" sz="1200" b="1" dirty="0">
                <a:latin typeface="Arial" pitchFamily="34" charset="0"/>
                <a:cs typeface="Arial" pitchFamily="34" charset="0"/>
              </a:rPr>
              <a:t>Weight</a:t>
            </a:r>
            <a:r>
              <a:rPr lang="ru-RU" sz="1200" b="1" dirty="0">
                <a:latin typeface="Arial" pitchFamily="34" charset="0"/>
                <a:cs typeface="Arial" pitchFamily="34" charset="0"/>
              </a:rPr>
              <a:t>%</a:t>
            </a:r>
            <a:endParaRPr lang="ru-RU" sz="1200" dirty="0"/>
          </a:p>
        </p:txBody>
      </p:sp>
    </p:spTree>
    <p:extLst>
      <p:ext uri="{BB962C8B-B14F-4D97-AF65-F5344CB8AC3E}">
        <p14:creationId xmlns:p14="http://schemas.microsoft.com/office/powerpoint/2010/main" val="23413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9" grpId="0"/>
      <p:bldP spid="20" grpId="0"/>
      <p:bldP spid="21" grpId="0"/>
      <p:bldP spid="3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Shroud segment</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17</a:t>
            </a:fld>
            <a:endParaRPr lang="ru-RU" dirty="0">
              <a:solidFill>
                <a:schemeClr val="bg1"/>
              </a:solidFill>
              <a:latin typeface="Elektra Medium Pro" panose="02000803000000020004" pitchFamily="50" charset="-52"/>
            </a:endParaRPr>
          </a:p>
        </p:txBody>
      </p:sp>
      <p:sp>
        <p:nvSpPr>
          <p:cNvPr id="5" name="TextBox 4"/>
          <p:cNvSpPr txBox="1"/>
          <p:nvPr/>
        </p:nvSpPr>
        <p:spPr>
          <a:xfrm>
            <a:off x="585672" y="845186"/>
            <a:ext cx="8140317" cy="369332"/>
          </a:xfrm>
          <a:prstGeom prst="rect">
            <a:avLst/>
          </a:prstGeom>
          <a:noFill/>
        </p:spPr>
        <p:txBody>
          <a:bodyPr wrap="square" rtlCol="0">
            <a:spAutoFit/>
          </a:bodyPr>
          <a:lstStyle/>
          <a:p>
            <a:pPr algn="ctr"/>
            <a:r>
              <a:rPr lang="en-US" cap="all" dirty="0"/>
              <a:t>variant 1 – shroud segment in</a:t>
            </a:r>
            <a:r>
              <a:rPr lang="ru-RU" cap="all" dirty="0"/>
              <a:t> </a:t>
            </a:r>
            <a:r>
              <a:rPr lang="en-US" cap="all" dirty="0"/>
              <a:t>flow path</a:t>
            </a:r>
            <a:endParaRPr lang="ru-RU" cap="all" dirty="0"/>
          </a:p>
        </p:txBody>
      </p:sp>
      <p:sp>
        <p:nvSpPr>
          <p:cNvPr id="7" name="TextBox 6"/>
          <p:cNvSpPr txBox="1"/>
          <p:nvPr/>
        </p:nvSpPr>
        <p:spPr>
          <a:xfrm>
            <a:off x="528229" y="6008684"/>
            <a:ext cx="8058599" cy="461665"/>
          </a:xfrm>
          <a:prstGeom prst="rect">
            <a:avLst/>
          </a:prstGeom>
          <a:noFill/>
        </p:spPr>
        <p:txBody>
          <a:bodyPr wrap="square" rtlCol="0">
            <a:spAutoFit/>
          </a:bodyPr>
          <a:lstStyle/>
          <a:p>
            <a:pPr lvl="0" algn="ctr">
              <a:lnSpc>
                <a:spcPct val="150000"/>
              </a:lnSpc>
            </a:pPr>
            <a:r>
              <a:rPr lang="en-US" sz="1600" b="1" cap="all" dirty="0">
                <a:solidFill>
                  <a:srgbClr val="FF0000"/>
                </a:solidFill>
                <a:latin typeface="Arial" pitchFamily="34" charset="0"/>
                <a:cs typeface="Arial" pitchFamily="34" charset="0"/>
              </a:rPr>
              <a:t>This type of shroud segment reduces the efficiency by 1...2%</a:t>
            </a:r>
            <a:endParaRPr lang="ru-RU" sz="1600" b="1" cap="all" dirty="0">
              <a:solidFill>
                <a:srgbClr val="FF0000"/>
              </a:solidFill>
              <a:latin typeface="Arial" pitchFamily="34" charset="0"/>
              <a:cs typeface="Arial" pitchFamily="34" charset="0"/>
            </a:endParaRPr>
          </a:p>
        </p:txBody>
      </p:sp>
      <p:sp>
        <p:nvSpPr>
          <p:cNvPr id="14" name="Прямоугольник 13"/>
          <p:cNvSpPr/>
          <p:nvPr/>
        </p:nvSpPr>
        <p:spPr>
          <a:xfrm>
            <a:off x="500750" y="1228048"/>
            <a:ext cx="3971858" cy="338554"/>
          </a:xfrm>
          <a:prstGeom prst="rect">
            <a:avLst/>
          </a:prstGeom>
        </p:spPr>
        <p:txBody>
          <a:bodyPr wrap="square">
            <a:spAutoFit/>
          </a:bodyPr>
          <a:lstStyle/>
          <a:p>
            <a:pPr algn="ctr"/>
            <a:r>
              <a:rPr lang="en-US" sz="1600" cap="small" dirty="0">
                <a:latin typeface="Arial" pitchFamily="34" charset="0"/>
                <a:cs typeface="Arial" pitchFamily="34" charset="0"/>
              </a:rPr>
              <a:t>axial compressor</a:t>
            </a:r>
            <a:endParaRPr lang="ru-RU" sz="1600" cap="small" dirty="0"/>
          </a:p>
        </p:txBody>
      </p:sp>
      <p:sp>
        <p:nvSpPr>
          <p:cNvPr id="15" name="Прямоугольник 14"/>
          <p:cNvSpPr/>
          <p:nvPr/>
        </p:nvSpPr>
        <p:spPr>
          <a:xfrm>
            <a:off x="4557529" y="1188736"/>
            <a:ext cx="4168459" cy="338554"/>
          </a:xfrm>
          <a:prstGeom prst="rect">
            <a:avLst/>
          </a:prstGeom>
        </p:spPr>
        <p:txBody>
          <a:bodyPr wrap="square">
            <a:spAutoFit/>
          </a:bodyPr>
          <a:lstStyle/>
          <a:p>
            <a:pPr algn="ctr"/>
            <a:r>
              <a:rPr lang="en-US" sz="1600" cap="all" dirty="0"/>
              <a:t>Axial Turbines</a:t>
            </a:r>
            <a:endParaRPr lang="ru-RU" sz="1600" cap="all" dirty="0"/>
          </a:p>
        </p:txBody>
      </p:sp>
      <p:grpSp>
        <p:nvGrpSpPr>
          <p:cNvPr id="42" name="Группа 41"/>
          <p:cNvGrpSpPr/>
          <p:nvPr/>
        </p:nvGrpSpPr>
        <p:grpSpPr>
          <a:xfrm>
            <a:off x="2166603" y="1556121"/>
            <a:ext cx="2270950" cy="2337341"/>
            <a:chOff x="561087" y="1557628"/>
            <a:chExt cx="2270950" cy="2337341"/>
          </a:xfrm>
        </p:grpSpPr>
        <p:pic>
          <p:nvPicPr>
            <p:cNvPr id="9" name="Рисунок 8" descr="$_1.JPG"/>
            <p:cNvPicPr>
              <a:picLocks noChangeAspect="1"/>
            </p:cNvPicPr>
            <p:nvPr/>
          </p:nvPicPr>
          <p:blipFill>
            <a:blip r:embed="rId3" cstate="print"/>
            <a:stretch>
              <a:fillRect/>
            </a:stretch>
          </p:blipFill>
          <p:spPr>
            <a:xfrm>
              <a:off x="739343" y="1557628"/>
              <a:ext cx="1892458" cy="1800000"/>
            </a:xfrm>
            <a:prstGeom prst="rect">
              <a:avLst/>
            </a:prstGeom>
          </p:spPr>
        </p:pic>
        <p:sp>
          <p:nvSpPr>
            <p:cNvPr id="34" name="Прямоугольник 11"/>
            <p:cNvSpPr>
              <a:spLocks noChangeArrowheads="1"/>
            </p:cNvSpPr>
            <p:nvPr/>
          </p:nvSpPr>
          <p:spPr bwMode="auto">
            <a:xfrm>
              <a:off x="561087" y="3294805"/>
              <a:ext cx="22709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cap="all" dirty="0">
                  <a:latin typeface="Arial" pitchFamily="34" charset="0"/>
                  <a:cs typeface="Arial" pitchFamily="34" charset="0"/>
                </a:rPr>
                <a:t>rotor wheel of axial compressor with shroud segment</a:t>
              </a:r>
              <a:endParaRPr lang="ru-RU" sz="1100" cap="all" dirty="0">
                <a:latin typeface="Arial" pitchFamily="34" charset="0"/>
                <a:cs typeface="Arial" pitchFamily="34" charset="0"/>
              </a:endParaRPr>
            </a:p>
          </p:txBody>
        </p:sp>
      </p:grpSp>
      <p:grpSp>
        <p:nvGrpSpPr>
          <p:cNvPr id="32" name="Группа 31"/>
          <p:cNvGrpSpPr/>
          <p:nvPr/>
        </p:nvGrpSpPr>
        <p:grpSpPr>
          <a:xfrm>
            <a:off x="313296" y="1527290"/>
            <a:ext cx="1700908" cy="2941301"/>
            <a:chOff x="2856622" y="1575190"/>
            <a:chExt cx="1700908" cy="2941301"/>
          </a:xfrm>
        </p:grpSpPr>
        <p:pic>
          <p:nvPicPr>
            <p:cNvPr id="28" name="Рисунок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0504" y="1575190"/>
              <a:ext cx="720000" cy="2072319"/>
            </a:xfrm>
            <a:prstGeom prst="rect">
              <a:avLst/>
            </a:prstGeom>
          </p:spPr>
        </p:pic>
        <p:sp>
          <p:nvSpPr>
            <p:cNvPr id="39" name="Прямоугольник 11"/>
            <p:cNvSpPr>
              <a:spLocks noChangeArrowheads="1"/>
            </p:cNvSpPr>
            <p:nvPr/>
          </p:nvSpPr>
          <p:spPr bwMode="auto">
            <a:xfrm>
              <a:off x="2856622" y="3747050"/>
              <a:ext cx="17009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cap="all" dirty="0">
                  <a:latin typeface="Arial" pitchFamily="34" charset="0"/>
                  <a:cs typeface="Arial" pitchFamily="34" charset="0"/>
                </a:rPr>
                <a:t>Compressor rotor blade with shroud segment</a:t>
              </a:r>
              <a:endParaRPr lang="ru-RU" sz="1100" cap="all" dirty="0">
                <a:latin typeface="Arial" pitchFamily="34" charset="0"/>
                <a:cs typeface="Arial" pitchFamily="34" charset="0"/>
              </a:endParaRPr>
            </a:p>
            <a:p>
              <a:pPr algn="ctr"/>
              <a:endParaRPr lang="ru-RU" sz="1100" cap="all" dirty="0">
                <a:latin typeface="Arial" pitchFamily="34" charset="0"/>
                <a:cs typeface="Arial" pitchFamily="34" charset="0"/>
              </a:endParaRPr>
            </a:p>
          </p:txBody>
        </p:sp>
      </p:grpSp>
      <p:grpSp>
        <p:nvGrpSpPr>
          <p:cNvPr id="41" name="Группа 40"/>
          <p:cNvGrpSpPr/>
          <p:nvPr/>
        </p:nvGrpSpPr>
        <p:grpSpPr>
          <a:xfrm>
            <a:off x="313296" y="4403737"/>
            <a:ext cx="1700908" cy="1482353"/>
            <a:chOff x="2914062" y="4542236"/>
            <a:chExt cx="1700908" cy="1482353"/>
          </a:xfrm>
        </p:grpSpPr>
        <p:pic>
          <p:nvPicPr>
            <p:cNvPr id="11" name="Рисунок 10" descr="Pegasus_5.JPG"/>
            <p:cNvPicPr>
              <a:picLocks noChangeAspect="1"/>
            </p:cNvPicPr>
            <p:nvPr/>
          </p:nvPicPr>
          <p:blipFill>
            <a:blip r:embed="rId5" cstate="print"/>
            <a:stretch>
              <a:fillRect/>
            </a:stretch>
          </p:blipFill>
          <p:spPr>
            <a:xfrm>
              <a:off x="3174234" y="4542236"/>
              <a:ext cx="912539" cy="1080000"/>
            </a:xfrm>
            <a:prstGeom prst="ellipse">
              <a:avLst/>
            </a:prstGeom>
            <a:ln w="127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0" name="Прямоугольник 11"/>
            <p:cNvSpPr>
              <a:spLocks noChangeArrowheads="1"/>
            </p:cNvSpPr>
            <p:nvPr/>
          </p:nvSpPr>
          <p:spPr bwMode="auto">
            <a:xfrm>
              <a:off x="2914062" y="5593702"/>
              <a:ext cx="17009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cap="all" dirty="0">
                  <a:latin typeface="Arial" pitchFamily="34" charset="0"/>
                  <a:cs typeface="Arial" pitchFamily="34" charset="0"/>
                </a:rPr>
                <a:t>Top view of the shroud segment</a:t>
              </a:r>
              <a:endParaRPr lang="ru-RU" sz="1100" cap="all" dirty="0">
                <a:latin typeface="Arial" pitchFamily="34" charset="0"/>
                <a:cs typeface="Arial" pitchFamily="34" charset="0"/>
              </a:endParaRPr>
            </a:p>
          </p:txBody>
        </p:sp>
      </p:grpSp>
      <p:cxnSp>
        <p:nvCxnSpPr>
          <p:cNvPr id="44" name="Прямая со стрелкой 43"/>
          <p:cNvCxnSpPr/>
          <p:nvPr/>
        </p:nvCxnSpPr>
        <p:spPr>
          <a:xfrm flipH="1" flipV="1">
            <a:off x="1447178" y="2775098"/>
            <a:ext cx="1578165" cy="29701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Прямоугольник 19"/>
          <p:cNvSpPr/>
          <p:nvPr/>
        </p:nvSpPr>
        <p:spPr>
          <a:xfrm>
            <a:off x="1344097" y="2101784"/>
            <a:ext cx="1084521" cy="430887"/>
          </a:xfrm>
          <a:prstGeom prst="rect">
            <a:avLst/>
          </a:prstGeom>
        </p:spPr>
        <p:txBody>
          <a:bodyPr wrap="square">
            <a:spAutoFit/>
          </a:bodyPr>
          <a:lstStyle/>
          <a:p>
            <a:pPr algn="ctr"/>
            <a:r>
              <a:rPr lang="en-US" sz="1100" b="1" dirty="0">
                <a:latin typeface="Arial" pitchFamily="34" charset="0"/>
                <a:cs typeface="Arial" pitchFamily="34" charset="0"/>
              </a:rPr>
              <a:t>Shroud segment </a:t>
            </a:r>
            <a:endParaRPr lang="ru-RU" sz="1100" b="1" dirty="0">
              <a:latin typeface="Arial" pitchFamily="34" charset="0"/>
              <a:cs typeface="Arial" pitchFamily="34" charset="0"/>
            </a:endParaRPr>
          </a:p>
        </p:txBody>
      </p:sp>
      <p:pic>
        <p:nvPicPr>
          <p:cNvPr id="47" name="Рисунок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618" y="3843799"/>
            <a:ext cx="1796087" cy="1620000"/>
          </a:xfrm>
          <a:prstGeom prst="rect">
            <a:avLst/>
          </a:prstGeom>
        </p:spPr>
      </p:pic>
      <p:sp>
        <p:nvSpPr>
          <p:cNvPr id="49" name="Прямоугольник 11"/>
          <p:cNvSpPr>
            <a:spLocks noChangeArrowheads="1"/>
          </p:cNvSpPr>
          <p:nvPr/>
        </p:nvSpPr>
        <p:spPr bwMode="auto">
          <a:xfrm>
            <a:off x="2024646" y="5469879"/>
            <a:ext cx="253288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cap="all" dirty="0">
                <a:latin typeface="Arial" pitchFamily="34" charset="0"/>
                <a:cs typeface="Arial" pitchFamily="34" charset="0"/>
              </a:rPr>
              <a:t>rotor wheel of axial compressor with double-row shroud segment</a:t>
            </a:r>
            <a:endParaRPr lang="ru-RU" sz="1100" cap="all" dirty="0">
              <a:latin typeface="Arial" pitchFamily="34" charset="0"/>
              <a:cs typeface="Arial" pitchFamily="34" charset="0"/>
            </a:endParaRPr>
          </a:p>
        </p:txBody>
      </p:sp>
      <p:cxnSp>
        <p:nvCxnSpPr>
          <p:cNvPr id="51" name="Прямая со стрелкой 50"/>
          <p:cNvCxnSpPr/>
          <p:nvPr/>
        </p:nvCxnSpPr>
        <p:spPr>
          <a:xfrm flipV="1">
            <a:off x="2344859" y="1839433"/>
            <a:ext cx="834276" cy="39340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p:nvPr/>
        </p:nvCxnSpPr>
        <p:spPr>
          <a:xfrm flipH="1" flipV="1">
            <a:off x="1163750" y="2036135"/>
            <a:ext cx="322257" cy="19670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7" name="Группа 66"/>
          <p:cNvGrpSpPr/>
          <p:nvPr/>
        </p:nvGrpSpPr>
        <p:grpSpPr>
          <a:xfrm>
            <a:off x="4776651" y="1483449"/>
            <a:ext cx="3842181" cy="2483004"/>
            <a:chOff x="4776651" y="1483449"/>
            <a:chExt cx="3842181" cy="2483004"/>
          </a:xfrm>
        </p:grpSpPr>
        <p:pic>
          <p:nvPicPr>
            <p:cNvPr id="10" name="Рисунок 9" descr="TS_60_2.jpg"/>
            <p:cNvPicPr/>
            <p:nvPr/>
          </p:nvPicPr>
          <p:blipFill>
            <a:blip r:embed="rId7" cstate="print"/>
            <a:stretch>
              <a:fillRect/>
            </a:stretch>
          </p:blipFill>
          <p:spPr>
            <a:xfrm>
              <a:off x="4836161" y="1483450"/>
              <a:ext cx="1440313" cy="2160000"/>
            </a:xfrm>
            <a:prstGeom prst="rect">
              <a:avLst/>
            </a:prstGeo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8832" y="1483449"/>
              <a:ext cx="2160000"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5" name="Прямая со стрелкой 54"/>
            <p:cNvCxnSpPr/>
            <p:nvPr/>
          </p:nvCxnSpPr>
          <p:spPr>
            <a:xfrm flipH="1">
              <a:off x="5952061" y="1692637"/>
              <a:ext cx="525498" cy="24881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Прямая со стрелкой 56"/>
            <p:cNvCxnSpPr>
              <a:stCxn id="21" idx="2"/>
            </p:cNvCxnSpPr>
            <p:nvPr/>
          </p:nvCxnSpPr>
          <p:spPr>
            <a:xfrm>
              <a:off x="6831499" y="1790066"/>
              <a:ext cx="783263" cy="57588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Прямоугольник 11"/>
            <p:cNvSpPr>
              <a:spLocks noChangeArrowheads="1"/>
            </p:cNvSpPr>
            <p:nvPr/>
          </p:nvSpPr>
          <p:spPr bwMode="auto">
            <a:xfrm>
              <a:off x="4776651" y="3704843"/>
              <a:ext cx="170090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cap="all" dirty="0">
                  <a:latin typeface="Arial" pitchFamily="34" charset="0"/>
                  <a:cs typeface="Arial" pitchFamily="34" charset="0"/>
                </a:rPr>
                <a:t>Steam turbine</a:t>
              </a:r>
            </a:p>
          </p:txBody>
        </p:sp>
        <p:sp>
          <p:nvSpPr>
            <p:cNvPr id="60" name="Прямоугольник 11"/>
            <p:cNvSpPr>
              <a:spLocks noChangeArrowheads="1"/>
            </p:cNvSpPr>
            <p:nvPr/>
          </p:nvSpPr>
          <p:spPr bwMode="auto">
            <a:xfrm>
              <a:off x="6629958" y="3693071"/>
              <a:ext cx="196960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cap="all" dirty="0">
                  <a:latin typeface="Arial" pitchFamily="34" charset="0"/>
                  <a:cs typeface="Arial" pitchFamily="34" charset="0"/>
                </a:rPr>
                <a:t>Aircraft turbine</a:t>
              </a:r>
              <a:endParaRPr lang="ru-RU" sz="1100" cap="all" dirty="0">
                <a:latin typeface="Arial" pitchFamily="34" charset="0"/>
                <a:cs typeface="Arial" pitchFamily="34" charset="0"/>
              </a:endParaRPr>
            </a:p>
          </p:txBody>
        </p:sp>
        <p:sp>
          <p:nvSpPr>
            <p:cNvPr id="21" name="Прямоугольник 20"/>
            <p:cNvSpPr/>
            <p:nvPr/>
          </p:nvSpPr>
          <p:spPr>
            <a:xfrm>
              <a:off x="6477559" y="1528456"/>
              <a:ext cx="707880" cy="261610"/>
            </a:xfrm>
            <a:prstGeom prst="rect">
              <a:avLst/>
            </a:prstGeom>
            <a:solidFill>
              <a:schemeClr val="bg1"/>
            </a:solidFill>
          </p:spPr>
          <p:txBody>
            <a:bodyPr wrap="square">
              <a:spAutoFit/>
            </a:bodyPr>
            <a:lstStyle/>
            <a:p>
              <a:pPr algn="ctr"/>
              <a:r>
                <a:rPr lang="en-US" sz="1100" b="1" dirty="0">
                  <a:latin typeface="Arial" pitchFamily="34" charset="0"/>
                  <a:cs typeface="Arial" pitchFamily="34" charset="0"/>
                </a:rPr>
                <a:t>Rope</a:t>
              </a:r>
              <a:endParaRPr lang="ru-RU" sz="1100" b="1" dirty="0">
                <a:latin typeface="Arial" pitchFamily="34" charset="0"/>
                <a:cs typeface="Arial" pitchFamily="34" charset="0"/>
              </a:endParaRPr>
            </a:p>
          </p:txBody>
        </p:sp>
      </p:grpSp>
      <p:pic>
        <p:nvPicPr>
          <p:cNvPr id="65" name="Рисунок 64"/>
          <p:cNvPicPr/>
          <p:nvPr/>
        </p:nvPicPr>
        <p:blipFill>
          <a:blip r:embed="rId9" cstate="print">
            <a:extLst>
              <a:ext uri="{28A0092B-C50C-407E-A947-70E740481C1C}">
                <a14:useLocalDpi xmlns:a14="http://schemas.microsoft.com/office/drawing/2010/main" val="0"/>
              </a:ext>
            </a:extLst>
          </a:blip>
          <a:stretch>
            <a:fillRect/>
          </a:stretch>
        </p:blipFill>
        <p:spPr>
          <a:xfrm>
            <a:off x="4952417" y="4050647"/>
            <a:ext cx="1349375" cy="1620000"/>
          </a:xfrm>
          <a:prstGeom prst="rect">
            <a:avLst/>
          </a:prstGeom>
        </p:spPr>
      </p:pic>
      <p:pic>
        <p:nvPicPr>
          <p:cNvPr id="66" name="Рисунок 65"/>
          <p:cNvPicPr>
            <a:picLocks noChangeAspect="1"/>
          </p:cNvPicPr>
          <p:nvPr/>
        </p:nvPicPr>
        <p:blipFill rotWithShape="1">
          <a:blip r:embed="rId10">
            <a:extLst>
              <a:ext uri="{28A0092B-C50C-407E-A947-70E740481C1C}">
                <a14:useLocalDpi xmlns:a14="http://schemas.microsoft.com/office/drawing/2010/main" val="0"/>
              </a:ext>
            </a:extLst>
          </a:blip>
          <a:srcRect l="19873" t="11538" r="26117" b="19444"/>
          <a:stretch/>
        </p:blipFill>
        <p:spPr bwMode="auto">
          <a:xfrm>
            <a:off x="6769606" y="4014793"/>
            <a:ext cx="1690312" cy="1620000"/>
          </a:xfrm>
          <a:prstGeom prst="rect">
            <a:avLst/>
          </a:prstGeom>
          <a:ln>
            <a:noFill/>
          </a:ln>
          <a:extLst>
            <a:ext uri="{53640926-AAD7-44D8-BBD7-CCE9431645EC}">
              <a14:shadowObscured xmlns:a14="http://schemas.microsoft.com/office/drawing/2010/main"/>
            </a:ext>
          </a:extLst>
        </p:spPr>
      </p:pic>
      <p:sp>
        <p:nvSpPr>
          <p:cNvPr id="68" name="Прямоугольник 11"/>
          <p:cNvSpPr>
            <a:spLocks noChangeArrowheads="1"/>
          </p:cNvSpPr>
          <p:nvPr/>
        </p:nvSpPr>
        <p:spPr bwMode="auto">
          <a:xfrm>
            <a:off x="4776650" y="5724760"/>
            <a:ext cx="17009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cap="all" dirty="0">
                <a:latin typeface="Arial" pitchFamily="34" charset="0"/>
                <a:cs typeface="Arial" pitchFamily="34" charset="0"/>
              </a:rPr>
              <a:t>Stage </a:t>
            </a:r>
            <a:r>
              <a:rPr lang="en-US" sz="1100" b="1" cap="all" dirty="0">
                <a:latin typeface="Arial" pitchFamily="34" charset="0"/>
                <a:cs typeface="Arial" pitchFamily="34" charset="0"/>
              </a:rPr>
              <a:t>With</a:t>
            </a:r>
            <a:r>
              <a:rPr lang="en-US" sz="1100" cap="all" dirty="0">
                <a:latin typeface="Arial" pitchFamily="34" charset="0"/>
                <a:cs typeface="Arial" pitchFamily="34" charset="0"/>
              </a:rPr>
              <a:t> shroud segment</a:t>
            </a:r>
            <a:endParaRPr lang="ru-RU" sz="1100" cap="all" dirty="0">
              <a:latin typeface="Arial" pitchFamily="34" charset="0"/>
              <a:cs typeface="Arial" pitchFamily="34" charset="0"/>
            </a:endParaRPr>
          </a:p>
        </p:txBody>
      </p:sp>
      <p:sp>
        <p:nvSpPr>
          <p:cNvPr id="69" name="Прямоугольник 11"/>
          <p:cNvSpPr>
            <a:spLocks noChangeArrowheads="1"/>
          </p:cNvSpPr>
          <p:nvPr/>
        </p:nvSpPr>
        <p:spPr bwMode="auto">
          <a:xfrm>
            <a:off x="6806936" y="5670647"/>
            <a:ext cx="17009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cap="all" dirty="0">
                <a:latin typeface="Arial" pitchFamily="34" charset="0"/>
                <a:cs typeface="Arial" pitchFamily="34" charset="0"/>
              </a:rPr>
              <a:t>Stage</a:t>
            </a:r>
            <a:r>
              <a:rPr lang="en-US" sz="1100" b="1" cap="all" dirty="0">
                <a:latin typeface="Arial" pitchFamily="34" charset="0"/>
                <a:cs typeface="Arial" pitchFamily="34" charset="0"/>
              </a:rPr>
              <a:t> Without </a:t>
            </a:r>
            <a:r>
              <a:rPr lang="en-US" sz="1100" cap="all" dirty="0">
                <a:latin typeface="Arial" pitchFamily="34" charset="0"/>
                <a:cs typeface="Arial" pitchFamily="34" charset="0"/>
              </a:rPr>
              <a:t>shroud segment</a:t>
            </a:r>
            <a:endParaRPr lang="ru-RU" sz="1100" cap="all" dirty="0">
              <a:latin typeface="Arial" pitchFamily="34" charset="0"/>
              <a:cs typeface="Arial" pitchFamily="34" charset="0"/>
            </a:endParaRPr>
          </a:p>
        </p:txBody>
      </p:sp>
    </p:spTree>
    <p:extLst>
      <p:ext uri="{BB962C8B-B14F-4D97-AF65-F5344CB8AC3E}">
        <p14:creationId xmlns:p14="http://schemas.microsoft.com/office/powerpoint/2010/main" val="23413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Shroud segment</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18</a:t>
            </a:fld>
            <a:endParaRPr lang="ru-RU" dirty="0">
              <a:solidFill>
                <a:schemeClr val="bg1"/>
              </a:solidFill>
              <a:latin typeface="Elektra Medium Pro" panose="02000803000000020004" pitchFamily="50" charset="-52"/>
            </a:endParaRPr>
          </a:p>
        </p:txBody>
      </p:sp>
      <p:sp>
        <p:nvSpPr>
          <p:cNvPr id="6" name="TextBox 5"/>
          <p:cNvSpPr txBox="1"/>
          <p:nvPr/>
        </p:nvSpPr>
        <p:spPr>
          <a:xfrm>
            <a:off x="580684" y="742388"/>
            <a:ext cx="8162611" cy="369332"/>
          </a:xfrm>
          <a:prstGeom prst="rect">
            <a:avLst/>
          </a:prstGeom>
          <a:noFill/>
        </p:spPr>
        <p:txBody>
          <a:bodyPr wrap="square" rtlCol="0">
            <a:spAutoFit/>
          </a:bodyPr>
          <a:lstStyle/>
          <a:p>
            <a:pPr algn="ctr"/>
            <a:r>
              <a:rPr lang="en-US" cap="all" dirty="0"/>
              <a:t>variant 2 – shroud segment at the periphery</a:t>
            </a:r>
            <a:endParaRPr lang="ru-RU" cap="all" dirty="0"/>
          </a:p>
        </p:txBody>
      </p:sp>
      <p:pic>
        <p:nvPicPr>
          <p:cNvPr id="13" name="Рисунок 12" descr="Рис.1.8.jpg"/>
          <p:cNvPicPr/>
          <p:nvPr/>
        </p:nvPicPr>
        <p:blipFill>
          <a:blip r:embed="rId3" cstate="print"/>
          <a:stretch>
            <a:fillRect/>
          </a:stretch>
        </p:blipFill>
        <p:spPr>
          <a:xfrm>
            <a:off x="4742043" y="4047735"/>
            <a:ext cx="2149806" cy="1620000"/>
          </a:xfrm>
          <a:prstGeom prst="rect">
            <a:avLst/>
          </a:prstGeom>
        </p:spPr>
      </p:pic>
      <p:sp>
        <p:nvSpPr>
          <p:cNvPr id="16" name="Прямоугольник 15"/>
          <p:cNvSpPr/>
          <p:nvPr/>
        </p:nvSpPr>
        <p:spPr>
          <a:xfrm>
            <a:off x="580684" y="1124760"/>
            <a:ext cx="4034286" cy="338554"/>
          </a:xfrm>
          <a:prstGeom prst="rect">
            <a:avLst/>
          </a:prstGeom>
        </p:spPr>
        <p:txBody>
          <a:bodyPr wrap="square">
            <a:spAutoFit/>
          </a:bodyPr>
          <a:lstStyle/>
          <a:p>
            <a:pPr algn="ctr"/>
            <a:r>
              <a:rPr lang="en-US" sz="1600" cap="all" dirty="0"/>
              <a:t>Axial Turbines</a:t>
            </a:r>
            <a:endParaRPr lang="ru-RU" sz="1600" cap="all" dirty="0"/>
          </a:p>
        </p:txBody>
      </p:sp>
      <p:sp>
        <p:nvSpPr>
          <p:cNvPr id="17" name="Прямоугольник 16"/>
          <p:cNvSpPr/>
          <p:nvPr/>
        </p:nvSpPr>
        <p:spPr>
          <a:xfrm>
            <a:off x="4609680" y="5707907"/>
            <a:ext cx="4396297" cy="338554"/>
          </a:xfrm>
          <a:prstGeom prst="rect">
            <a:avLst/>
          </a:prstGeom>
        </p:spPr>
        <p:txBody>
          <a:bodyPr wrap="square">
            <a:spAutoFit/>
          </a:bodyPr>
          <a:lstStyle/>
          <a:p>
            <a:pPr algn="ctr"/>
            <a:r>
              <a:rPr lang="en-US" sz="1600" cap="small" dirty="0"/>
              <a:t>Closed rotor wheel of centrifugal pump</a:t>
            </a:r>
            <a:endParaRPr lang="ru-RU" sz="1600" cap="small" dirty="0"/>
          </a:p>
        </p:txBody>
      </p:sp>
      <p:grpSp>
        <p:nvGrpSpPr>
          <p:cNvPr id="2" name="Группа 1"/>
          <p:cNvGrpSpPr/>
          <p:nvPr/>
        </p:nvGrpSpPr>
        <p:grpSpPr>
          <a:xfrm>
            <a:off x="575394" y="1463314"/>
            <a:ext cx="3987116" cy="2178042"/>
            <a:chOff x="4761690" y="1527343"/>
            <a:chExt cx="3987116" cy="2178042"/>
          </a:xfrm>
        </p:grpSpPr>
        <p:pic>
          <p:nvPicPr>
            <p:cNvPr id="12" name="Рисунок 11" descr="turbine-1.jpg"/>
            <p:cNvPicPr/>
            <p:nvPr/>
          </p:nvPicPr>
          <p:blipFill>
            <a:blip r:embed="rId4" cstate="print"/>
            <a:srcRect l="26616" r="2218" b="8328"/>
            <a:stretch>
              <a:fillRect/>
            </a:stretch>
          </p:blipFill>
          <p:spPr>
            <a:xfrm>
              <a:off x="4761690" y="1560261"/>
              <a:ext cx="2536348" cy="2145124"/>
            </a:xfrm>
            <a:prstGeom prst="rect">
              <a:avLst/>
            </a:prstGeom>
          </p:spPr>
        </p:pic>
        <p:sp>
          <p:nvSpPr>
            <p:cNvPr id="31" name="Прямоугольник 30"/>
            <p:cNvSpPr/>
            <p:nvPr/>
          </p:nvSpPr>
          <p:spPr>
            <a:xfrm>
              <a:off x="7305261" y="1527343"/>
              <a:ext cx="1443545" cy="830997"/>
            </a:xfrm>
            <a:prstGeom prst="rect">
              <a:avLst/>
            </a:prstGeom>
          </p:spPr>
          <p:txBody>
            <a:bodyPr wrap="square">
              <a:spAutoFit/>
            </a:bodyPr>
            <a:lstStyle/>
            <a:p>
              <a:pPr algn="ctr"/>
              <a:r>
                <a:rPr lang="en-US" sz="1600" cap="small" dirty="0"/>
                <a:t>Rotor wheel </a:t>
              </a:r>
              <a:r>
                <a:rPr lang="en-US" sz="1600" b="1" cap="small" dirty="0"/>
                <a:t>with</a:t>
              </a:r>
              <a:r>
                <a:rPr lang="en-US" sz="1600" cap="small" dirty="0"/>
                <a:t> shroud segment</a:t>
              </a:r>
            </a:p>
          </p:txBody>
        </p:sp>
        <p:sp>
          <p:nvSpPr>
            <p:cNvPr id="33" name="Прямоугольник 32"/>
            <p:cNvSpPr/>
            <p:nvPr/>
          </p:nvSpPr>
          <p:spPr>
            <a:xfrm>
              <a:off x="7206114" y="2383597"/>
              <a:ext cx="1365724" cy="1077218"/>
            </a:xfrm>
            <a:prstGeom prst="rect">
              <a:avLst/>
            </a:prstGeom>
          </p:spPr>
          <p:txBody>
            <a:bodyPr wrap="square">
              <a:spAutoFit/>
            </a:bodyPr>
            <a:lstStyle/>
            <a:p>
              <a:pPr algn="ctr"/>
              <a:r>
                <a:rPr lang="en-US" sz="1600" cap="small" dirty="0"/>
                <a:t>Rotor wheel </a:t>
              </a:r>
              <a:r>
                <a:rPr lang="en-US" sz="1600" b="1" cap="small" dirty="0"/>
                <a:t>without</a:t>
              </a:r>
              <a:r>
                <a:rPr lang="en-US" sz="1600" cap="small" dirty="0"/>
                <a:t> shroud segment</a:t>
              </a:r>
            </a:p>
          </p:txBody>
        </p:sp>
        <p:cxnSp>
          <p:nvCxnSpPr>
            <p:cNvPr id="35" name="Прямая со стрелкой 34"/>
            <p:cNvCxnSpPr/>
            <p:nvPr/>
          </p:nvCxnSpPr>
          <p:spPr>
            <a:xfrm flipH="1" flipV="1">
              <a:off x="7289321" y="1837426"/>
              <a:ext cx="388188" cy="862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flipH="1">
              <a:off x="7065034" y="2682815"/>
              <a:ext cx="603849" cy="10351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444321" y="6044921"/>
            <a:ext cx="8058599" cy="416011"/>
          </a:xfrm>
          <a:prstGeom prst="rect">
            <a:avLst/>
          </a:prstGeom>
          <a:noFill/>
        </p:spPr>
        <p:txBody>
          <a:bodyPr wrap="square" rtlCol="0">
            <a:spAutoFit/>
          </a:bodyPr>
          <a:lstStyle/>
          <a:p>
            <a:pPr lvl="0" algn="ctr">
              <a:lnSpc>
                <a:spcPct val="150000"/>
              </a:lnSpc>
            </a:pPr>
            <a:r>
              <a:rPr lang="en-US" sz="1600" b="1" cap="all" dirty="0">
                <a:solidFill>
                  <a:srgbClr val="FF0000"/>
                </a:solidFill>
                <a:latin typeface="Arial" pitchFamily="34" charset="0"/>
                <a:cs typeface="Arial" pitchFamily="34" charset="0"/>
              </a:rPr>
              <a:t>This type of shroud segment increases the efficiency by 1...2%</a:t>
            </a:r>
            <a:endParaRPr lang="ru-RU" sz="1600" b="1" cap="all" dirty="0">
              <a:solidFill>
                <a:srgbClr val="FF0000"/>
              </a:solidFill>
              <a:latin typeface="Arial" pitchFamily="34" charset="0"/>
              <a:cs typeface="Arial" pitchFamily="34" charset="0"/>
            </a:endParaRPr>
          </a:p>
        </p:txBody>
      </p:sp>
      <p:pic>
        <p:nvPicPr>
          <p:cNvPr id="23" name="Рисунок 22"/>
          <p:cNvPicPr>
            <a:picLocks noChangeAspect="1"/>
          </p:cNvPicPr>
          <p:nvPr/>
        </p:nvPicPr>
        <p:blipFill rotWithShape="1">
          <a:blip r:embed="rId5">
            <a:extLst>
              <a:ext uri="{28A0092B-C50C-407E-A947-70E740481C1C}">
                <a14:useLocalDpi xmlns:a14="http://schemas.microsoft.com/office/drawing/2010/main" val="0"/>
              </a:ext>
            </a:extLst>
          </a:blip>
          <a:srcRect l="17558" t="2873" r="14418"/>
          <a:stretch/>
        </p:blipFill>
        <p:spPr>
          <a:xfrm>
            <a:off x="894318" y="3939317"/>
            <a:ext cx="785857" cy="1800000"/>
          </a:xfrm>
          <a:prstGeom prst="rect">
            <a:avLst/>
          </a:prstGeom>
        </p:spPr>
      </p:pic>
      <p:pic>
        <p:nvPicPr>
          <p:cNvPr id="24" name="Рисунок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9295" y="3939317"/>
            <a:ext cx="1096535" cy="1800000"/>
          </a:xfrm>
          <a:prstGeom prst="rect">
            <a:avLst/>
          </a:prstGeom>
        </p:spPr>
      </p:pic>
      <p:sp>
        <p:nvSpPr>
          <p:cNvPr id="34" name="Прямоугольник 11"/>
          <p:cNvSpPr>
            <a:spLocks noChangeArrowheads="1"/>
          </p:cNvSpPr>
          <p:nvPr/>
        </p:nvSpPr>
        <p:spPr bwMode="auto">
          <a:xfrm>
            <a:off x="444321" y="5721584"/>
            <a:ext cx="15759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cap="all" dirty="0">
                <a:latin typeface="Arial" pitchFamily="34" charset="0"/>
                <a:cs typeface="Arial" pitchFamily="34" charset="0"/>
              </a:rPr>
              <a:t>Without shroud segment</a:t>
            </a:r>
            <a:endParaRPr lang="ru-RU" sz="1100" cap="all" dirty="0">
              <a:latin typeface="Arial" pitchFamily="34" charset="0"/>
              <a:cs typeface="Arial" pitchFamily="34" charset="0"/>
            </a:endParaRPr>
          </a:p>
        </p:txBody>
      </p:sp>
      <p:sp>
        <p:nvSpPr>
          <p:cNvPr id="36" name="Прямоугольник 11"/>
          <p:cNvSpPr>
            <a:spLocks noChangeArrowheads="1"/>
          </p:cNvSpPr>
          <p:nvPr/>
        </p:nvSpPr>
        <p:spPr bwMode="auto">
          <a:xfrm>
            <a:off x="2124533" y="5743746"/>
            <a:ext cx="146605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cap="all" dirty="0">
                <a:latin typeface="Arial" pitchFamily="34" charset="0"/>
                <a:cs typeface="Arial" pitchFamily="34" charset="0"/>
              </a:rPr>
              <a:t>With shroud segment</a:t>
            </a:r>
            <a:endParaRPr lang="ru-RU" sz="1100" cap="all" dirty="0">
              <a:latin typeface="Arial" pitchFamily="34" charset="0"/>
              <a:cs typeface="Arial" pitchFamily="34" charset="0"/>
            </a:endParaRPr>
          </a:p>
        </p:txBody>
      </p:sp>
      <p:sp>
        <p:nvSpPr>
          <p:cNvPr id="39" name="Прямоугольник 38"/>
          <p:cNvSpPr/>
          <p:nvPr/>
        </p:nvSpPr>
        <p:spPr>
          <a:xfrm>
            <a:off x="575394" y="3641356"/>
            <a:ext cx="4034286" cy="338554"/>
          </a:xfrm>
          <a:prstGeom prst="rect">
            <a:avLst/>
          </a:prstGeom>
        </p:spPr>
        <p:txBody>
          <a:bodyPr wrap="square">
            <a:spAutoFit/>
          </a:bodyPr>
          <a:lstStyle/>
          <a:p>
            <a:pPr algn="ctr"/>
            <a:r>
              <a:rPr lang="en-US" sz="1600" cap="all" dirty="0"/>
              <a:t>Comparison of axial turbine blades</a:t>
            </a:r>
            <a:endParaRPr lang="ru-RU" sz="1600" cap="all" dirty="0"/>
          </a:p>
        </p:txBody>
      </p:sp>
      <p:sp>
        <p:nvSpPr>
          <p:cNvPr id="40" name="Прямоугольник 39"/>
          <p:cNvSpPr/>
          <p:nvPr/>
        </p:nvSpPr>
        <p:spPr>
          <a:xfrm>
            <a:off x="4742043" y="3709181"/>
            <a:ext cx="4034286" cy="338554"/>
          </a:xfrm>
          <a:prstGeom prst="rect">
            <a:avLst/>
          </a:prstGeom>
        </p:spPr>
        <p:txBody>
          <a:bodyPr wrap="square">
            <a:spAutoFit/>
          </a:bodyPr>
          <a:lstStyle/>
          <a:p>
            <a:pPr algn="ctr"/>
            <a:r>
              <a:rPr lang="en-US" sz="1600" cap="all" dirty="0"/>
              <a:t>Closed rotor wheel</a:t>
            </a:r>
            <a:endParaRPr lang="ru-RU" sz="1600" cap="all" dirty="0"/>
          </a:p>
        </p:txBody>
      </p:sp>
      <p:pic>
        <p:nvPicPr>
          <p:cNvPr id="41" name="Рисунок 40"/>
          <p:cNvPicPr/>
          <p:nvPr/>
        </p:nvPicPr>
        <p:blipFill>
          <a:blip r:embed="rId7" cstate="print">
            <a:extLst>
              <a:ext uri="{28A0092B-C50C-407E-A947-70E740481C1C}">
                <a14:useLocalDpi xmlns:a14="http://schemas.microsoft.com/office/drawing/2010/main" val="0"/>
              </a:ext>
            </a:extLst>
          </a:blip>
          <a:stretch>
            <a:fillRect/>
          </a:stretch>
        </p:blipFill>
        <p:spPr>
          <a:xfrm>
            <a:off x="6972721" y="4060187"/>
            <a:ext cx="1918335" cy="1620000"/>
          </a:xfrm>
          <a:prstGeom prst="rect">
            <a:avLst/>
          </a:prstGeom>
        </p:spPr>
      </p:pic>
      <p:sp>
        <p:nvSpPr>
          <p:cNvPr id="42" name="Прямоугольник 41"/>
          <p:cNvSpPr/>
          <p:nvPr/>
        </p:nvSpPr>
        <p:spPr>
          <a:xfrm>
            <a:off x="4138863" y="1124760"/>
            <a:ext cx="4752193" cy="338554"/>
          </a:xfrm>
          <a:prstGeom prst="rect">
            <a:avLst/>
          </a:prstGeom>
        </p:spPr>
        <p:txBody>
          <a:bodyPr wrap="square">
            <a:spAutoFit/>
          </a:bodyPr>
          <a:lstStyle/>
          <a:p>
            <a:pPr algn="ctr"/>
            <a:r>
              <a:rPr lang="en-US" sz="1600" cap="all" dirty="0"/>
              <a:t>the connection of the blades of Axial turbines</a:t>
            </a:r>
            <a:endParaRPr lang="ru-RU" sz="1600" cap="all" dirty="0"/>
          </a:p>
        </p:txBody>
      </p:sp>
      <p:pic>
        <p:nvPicPr>
          <p:cNvPr id="43" name="Рисунок 42" descr="DSCN5297.jpg"/>
          <p:cNvPicPr/>
          <p:nvPr/>
        </p:nvPicPr>
        <p:blipFill>
          <a:blip r:embed="rId8" cstate="print"/>
          <a:stretch>
            <a:fillRect/>
          </a:stretch>
        </p:blipFill>
        <p:spPr>
          <a:xfrm>
            <a:off x="7671889" y="1442417"/>
            <a:ext cx="1054100" cy="2159635"/>
          </a:xfrm>
          <a:prstGeom prst="rect">
            <a:avLst/>
          </a:prstGeom>
        </p:spPr>
      </p:pic>
      <p:pic>
        <p:nvPicPr>
          <p:cNvPr id="26" name="Рисунок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089" y="1442052"/>
            <a:ext cx="1576800" cy="2160000"/>
          </a:xfrm>
          <a:prstGeom prst="rect">
            <a:avLst/>
          </a:prstGeom>
        </p:spPr>
      </p:pic>
      <p:pic>
        <p:nvPicPr>
          <p:cNvPr id="38" name="Рисунок 14" descr="746011009_41ef65164c.jpg"/>
          <p:cNvPicPr>
            <a:picLocks noChangeAspect="1"/>
          </p:cNvPicPr>
          <p:nvPr/>
        </p:nvPicPr>
        <p:blipFill>
          <a:blip r:embed="rId10" cstate="print"/>
          <a:srcRect/>
          <a:stretch>
            <a:fillRect/>
          </a:stretch>
        </p:blipFill>
        <p:spPr bwMode="auto">
          <a:xfrm>
            <a:off x="4385542" y="1438057"/>
            <a:ext cx="1828356" cy="1800000"/>
          </a:xfrm>
          <a:prstGeom prst="rect">
            <a:avLst/>
          </a:prstGeom>
          <a:noFill/>
          <a:ln w="9525">
            <a:noFill/>
            <a:miter lim="800000"/>
            <a:headEnd/>
            <a:tailEnd/>
          </a:ln>
        </p:spPr>
      </p:pic>
    </p:spTree>
    <p:extLst>
      <p:ext uri="{BB962C8B-B14F-4D97-AF65-F5344CB8AC3E}">
        <p14:creationId xmlns:p14="http://schemas.microsoft.com/office/powerpoint/2010/main" val="332283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Definitions</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19</a:t>
            </a:fld>
            <a:endParaRPr lang="ru-RU" dirty="0">
              <a:solidFill>
                <a:schemeClr val="bg1"/>
              </a:solidFill>
              <a:latin typeface="Elektra Medium Pro" panose="02000803000000020004" pitchFamily="50" charset="-52"/>
            </a:endParaRPr>
          </a:p>
        </p:txBody>
      </p:sp>
      <p:sp>
        <p:nvSpPr>
          <p:cNvPr id="29" name="TextBox 28"/>
          <p:cNvSpPr txBox="1"/>
          <p:nvPr/>
        </p:nvSpPr>
        <p:spPr>
          <a:xfrm>
            <a:off x="569303" y="750584"/>
            <a:ext cx="8169255" cy="5493812"/>
          </a:xfrm>
          <a:prstGeom prst="rect">
            <a:avLst/>
          </a:prstGeom>
          <a:noFill/>
        </p:spPr>
        <p:txBody>
          <a:bodyPr wrap="square" rtlCol="0">
            <a:spAutoFit/>
          </a:bodyPr>
          <a:lstStyle/>
          <a:p>
            <a:pPr>
              <a:lnSpc>
                <a:spcPct val="150000"/>
              </a:lnSpc>
            </a:pPr>
            <a:r>
              <a:rPr lang="en-US" b="1" i="1" dirty="0"/>
              <a:t>Blade row </a:t>
            </a:r>
            <a:r>
              <a:rPr lang="en-US" dirty="0"/>
              <a:t>is a set of blades mounted on the rim of the disk or in a ring casing </a:t>
            </a:r>
          </a:p>
          <a:p>
            <a:pPr>
              <a:lnSpc>
                <a:spcPct val="150000"/>
              </a:lnSpc>
            </a:pPr>
            <a:endParaRPr lang="ru-RU" dirty="0"/>
          </a:p>
          <a:p>
            <a:pPr>
              <a:lnSpc>
                <a:spcPct val="150000"/>
              </a:lnSpc>
            </a:pPr>
            <a:endParaRPr lang="ru-RU" dirty="0"/>
          </a:p>
          <a:p>
            <a:pPr>
              <a:lnSpc>
                <a:spcPct val="150000"/>
              </a:lnSpc>
            </a:pPr>
            <a:endParaRPr lang="ru-RU" dirty="0"/>
          </a:p>
          <a:p>
            <a:pPr>
              <a:lnSpc>
                <a:spcPct val="150000"/>
              </a:lnSpc>
            </a:pPr>
            <a:endParaRPr lang="ru-RU" dirty="0"/>
          </a:p>
          <a:p>
            <a:pPr>
              <a:lnSpc>
                <a:spcPct val="150000"/>
              </a:lnSpc>
            </a:pPr>
            <a:endParaRPr lang="ru-RU" dirty="0"/>
          </a:p>
          <a:p>
            <a:pPr>
              <a:lnSpc>
                <a:spcPct val="150000"/>
              </a:lnSpc>
            </a:pPr>
            <a:endParaRPr lang="ru-RU" dirty="0"/>
          </a:p>
          <a:p>
            <a:pPr>
              <a:lnSpc>
                <a:spcPct val="150000"/>
              </a:lnSpc>
            </a:pPr>
            <a:r>
              <a:rPr lang="en-US" dirty="0"/>
              <a:t>Type of rows</a:t>
            </a:r>
            <a:r>
              <a:rPr lang="ru-RU" dirty="0"/>
              <a:t>: </a:t>
            </a:r>
          </a:p>
          <a:p>
            <a:pPr>
              <a:lnSpc>
                <a:spcPct val="150000"/>
              </a:lnSpc>
              <a:buFont typeface="Wingdings" pitchFamily="2" charset="2"/>
              <a:buChar char="ü"/>
            </a:pPr>
            <a:r>
              <a:rPr lang="en-US" dirty="0"/>
              <a:t>movable </a:t>
            </a:r>
            <a:r>
              <a:rPr lang="ru-RU" dirty="0"/>
              <a:t>– </a:t>
            </a:r>
            <a:r>
              <a:rPr lang="en-US" dirty="0"/>
              <a:t>rotor wheel (RW);</a:t>
            </a:r>
            <a:endParaRPr lang="ru-RU" dirty="0"/>
          </a:p>
          <a:p>
            <a:pPr>
              <a:lnSpc>
                <a:spcPct val="150000"/>
              </a:lnSpc>
              <a:buFont typeface="Wingdings" pitchFamily="2" charset="2"/>
              <a:buChar char="ü"/>
            </a:pPr>
            <a:r>
              <a:rPr lang="en-US" dirty="0"/>
              <a:t>fixed</a:t>
            </a:r>
            <a:r>
              <a:rPr lang="ru-RU" dirty="0"/>
              <a:t>	</a:t>
            </a:r>
            <a:r>
              <a:rPr lang="en-US" dirty="0"/>
              <a:t> </a:t>
            </a:r>
            <a:r>
              <a:rPr lang="ru-RU" dirty="0"/>
              <a:t> – </a:t>
            </a:r>
            <a:r>
              <a:rPr lang="en-US" dirty="0"/>
              <a:t>guide vanes (GV)</a:t>
            </a:r>
            <a:endParaRPr lang="ru-RU" dirty="0"/>
          </a:p>
          <a:p>
            <a:pPr>
              <a:lnSpc>
                <a:spcPct val="150000"/>
              </a:lnSpc>
            </a:pPr>
            <a:r>
              <a:rPr lang="ru-RU" dirty="0"/>
              <a:t>		</a:t>
            </a:r>
            <a:r>
              <a:rPr lang="en-US" dirty="0"/>
              <a:t>[in compressor]</a:t>
            </a:r>
            <a:endParaRPr lang="ru-RU" dirty="0"/>
          </a:p>
          <a:p>
            <a:pPr>
              <a:lnSpc>
                <a:spcPct val="150000"/>
              </a:lnSpc>
            </a:pPr>
            <a:r>
              <a:rPr lang="ru-RU" dirty="0"/>
              <a:t>	</a:t>
            </a:r>
            <a:r>
              <a:rPr lang="en-US" dirty="0"/>
              <a:t>   </a:t>
            </a:r>
            <a:r>
              <a:rPr lang="ru-RU" dirty="0"/>
              <a:t>– </a:t>
            </a:r>
            <a:r>
              <a:rPr lang="en-US" dirty="0"/>
              <a:t>nozzle blade (NB)</a:t>
            </a:r>
            <a:endParaRPr lang="ru-RU" dirty="0"/>
          </a:p>
          <a:p>
            <a:pPr>
              <a:lnSpc>
                <a:spcPct val="150000"/>
              </a:lnSpc>
            </a:pPr>
            <a:r>
              <a:rPr lang="ru-RU" dirty="0"/>
              <a:t>		</a:t>
            </a:r>
            <a:r>
              <a:rPr lang="en-US" dirty="0"/>
              <a:t>[in turbine]</a:t>
            </a:r>
            <a:endParaRPr lang="ru-RU" dirty="0"/>
          </a:p>
        </p:txBody>
      </p:sp>
      <p:pic>
        <p:nvPicPr>
          <p:cNvPr id="30" name="Рисунок 29" descr="praewest-titanium-blisk-1.jpg"/>
          <p:cNvPicPr/>
          <p:nvPr/>
        </p:nvPicPr>
        <p:blipFill>
          <a:blip r:embed="rId5" cstate="print"/>
          <a:srcRect l="11339" t="5669" r="13228" b="4409"/>
          <a:stretch>
            <a:fillRect/>
          </a:stretch>
        </p:blipFill>
        <p:spPr>
          <a:xfrm>
            <a:off x="467943" y="1735369"/>
            <a:ext cx="2048851" cy="1800000"/>
          </a:xfrm>
          <a:prstGeom prst="rect">
            <a:avLst/>
          </a:prstGeom>
        </p:spPr>
      </p:pic>
      <p:pic>
        <p:nvPicPr>
          <p:cNvPr id="32" name="Рисунок 31" descr="statorvaneassemblybig.jpg"/>
          <p:cNvPicPr/>
          <p:nvPr/>
        </p:nvPicPr>
        <p:blipFill>
          <a:blip r:embed="rId6" cstate="print"/>
          <a:stretch>
            <a:fillRect/>
          </a:stretch>
        </p:blipFill>
        <p:spPr>
          <a:xfrm>
            <a:off x="5504174" y="1673115"/>
            <a:ext cx="2983695" cy="1080000"/>
          </a:xfrm>
          <a:prstGeom prst="rect">
            <a:avLst/>
          </a:prstGeom>
        </p:spPr>
      </p:pic>
      <p:pic>
        <p:nvPicPr>
          <p:cNvPr id="34" name="Рисунок 17" descr="556469752_0bdaac22f1.jpg"/>
          <p:cNvPicPr>
            <a:picLocks noChangeAspect="1"/>
          </p:cNvPicPr>
          <p:nvPr/>
        </p:nvPicPr>
        <p:blipFill>
          <a:blip r:embed="rId7" cstate="print"/>
          <a:srcRect/>
          <a:stretch>
            <a:fillRect/>
          </a:stretch>
        </p:blipFill>
        <p:spPr bwMode="auto">
          <a:xfrm>
            <a:off x="2957094" y="1712134"/>
            <a:ext cx="2400882" cy="1800000"/>
          </a:xfrm>
          <a:prstGeom prst="rect">
            <a:avLst/>
          </a:prstGeom>
          <a:noFill/>
          <a:ln w="9525">
            <a:noFill/>
            <a:miter lim="800000"/>
            <a:headEnd/>
            <a:tailEnd/>
          </a:ln>
        </p:spPr>
      </p:pic>
      <p:sp>
        <p:nvSpPr>
          <p:cNvPr id="39" name="Прямоугольник 38"/>
          <p:cNvSpPr/>
          <p:nvPr/>
        </p:nvSpPr>
        <p:spPr>
          <a:xfrm>
            <a:off x="5469147" y="5753988"/>
            <a:ext cx="3269411" cy="584775"/>
          </a:xfrm>
          <a:prstGeom prst="rect">
            <a:avLst/>
          </a:prstGeom>
        </p:spPr>
        <p:txBody>
          <a:bodyPr wrap="square">
            <a:spAutoFit/>
          </a:bodyPr>
          <a:lstStyle/>
          <a:p>
            <a:pPr algn="ctr"/>
            <a:r>
              <a:rPr lang="en-US" sz="1600" dirty="0"/>
              <a:t>Alternation of movable and fixed rows</a:t>
            </a:r>
            <a:endParaRPr lang="ru-RU" sz="1600" dirty="0"/>
          </a:p>
        </p:txBody>
      </p:sp>
      <p:pic>
        <p:nvPicPr>
          <p:cNvPr id="2" name="01 - kvd55_unst.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843852" y="2837179"/>
            <a:ext cx="2520000" cy="2520000"/>
          </a:xfrm>
          <a:prstGeom prst="rect">
            <a:avLst/>
          </a:prstGeom>
        </p:spPr>
      </p:pic>
    </p:spTree>
    <p:extLst>
      <p:ext uri="{BB962C8B-B14F-4D97-AF65-F5344CB8AC3E}">
        <p14:creationId xmlns:p14="http://schemas.microsoft.com/office/powerpoint/2010/main" val="23413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67539" y="6332760"/>
            <a:ext cx="469107" cy="369332"/>
          </a:xfrm>
          <a:prstGeom prst="rect">
            <a:avLst/>
          </a:prstGeom>
          <a:noFill/>
        </p:spPr>
        <p:txBody>
          <a:bodyPr wrap="square" rtlCol="0">
            <a:spAutoFit/>
          </a:bodyPr>
          <a:lstStyle/>
          <a:p>
            <a:pPr algn="ctr"/>
            <a:fld id="{9E79BFED-6ECD-4563-B483-CEA192FFFCCF}" type="slidenum">
              <a:rPr lang="ru-RU" smtClean="0">
                <a:solidFill>
                  <a:schemeClr val="bg1"/>
                </a:solidFill>
                <a:latin typeface="Elektra Medium Pro" panose="02000803000000020004" pitchFamily="50" charset="-52"/>
              </a:rPr>
              <a:pPr algn="ctr"/>
              <a:t>2</a:t>
            </a:fld>
            <a:endParaRPr lang="ru-RU" dirty="0">
              <a:solidFill>
                <a:schemeClr val="bg1"/>
              </a:solidFill>
              <a:latin typeface="Elektra Medium Pro" panose="02000803000000020004" pitchFamily="50" charset="-52"/>
            </a:endParaRPr>
          </a:p>
        </p:txBody>
      </p:sp>
      <p:pic>
        <p:nvPicPr>
          <p:cNvPr id="3" name="Рисунок 2">
            <a:extLst>
              <a:ext uri="{FF2B5EF4-FFF2-40B4-BE49-F238E27FC236}">
                <a16:creationId xmlns:a16="http://schemas.microsoft.com/office/drawing/2014/main" xmlns="" id="{83C9C2CD-A965-44C3-BE34-4A2C8A732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46" y="1391426"/>
            <a:ext cx="7920000" cy="4531600"/>
          </a:xfrm>
          <a:prstGeom prst="rect">
            <a:avLst/>
          </a:prstGeom>
        </p:spPr>
      </p:pic>
      <p:sp>
        <p:nvSpPr>
          <p:cNvPr id="10" name="Равнобедренный треугольник 9">
            <a:extLst>
              <a:ext uri="{FF2B5EF4-FFF2-40B4-BE49-F238E27FC236}">
                <a16:creationId xmlns:a16="http://schemas.microsoft.com/office/drawing/2014/main" xmlns="" id="{222815B0-27C3-4E6E-A100-8CEC99DA0A4F}"/>
              </a:ext>
            </a:extLst>
          </p:cNvPr>
          <p:cNvSpPr/>
          <p:nvPr/>
        </p:nvSpPr>
        <p:spPr>
          <a:xfrm rot="10800000">
            <a:off x="2913797" y="3564347"/>
            <a:ext cx="184245" cy="18575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600" cap="all" dirty="0">
              <a:solidFill>
                <a:schemeClr val="tx1"/>
              </a:solidFill>
              <a:ea typeface="Arial Unicode MS" pitchFamily="34" charset="-128"/>
              <a:cs typeface="Arial" pitchFamily="34" charset="0"/>
            </a:endParaRPr>
          </a:p>
        </p:txBody>
      </p:sp>
      <p:sp>
        <p:nvSpPr>
          <p:cNvPr id="15" name="Равнобедренный треугольник 14">
            <a:extLst>
              <a:ext uri="{FF2B5EF4-FFF2-40B4-BE49-F238E27FC236}">
                <a16:creationId xmlns:a16="http://schemas.microsoft.com/office/drawing/2014/main" xmlns="" id="{0C94675B-1E60-4886-A74F-FAD448848D66}"/>
              </a:ext>
            </a:extLst>
          </p:cNvPr>
          <p:cNvSpPr/>
          <p:nvPr/>
        </p:nvSpPr>
        <p:spPr>
          <a:xfrm rot="10800000">
            <a:off x="7064991" y="4808568"/>
            <a:ext cx="184245" cy="18575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600" cap="all" dirty="0">
              <a:solidFill>
                <a:schemeClr val="tx1"/>
              </a:solidFill>
              <a:ea typeface="Arial Unicode MS" pitchFamily="34" charset="-128"/>
              <a:cs typeface="Arial" pitchFamily="34" charset="0"/>
            </a:endParaRPr>
          </a:p>
        </p:txBody>
      </p:sp>
      <p:cxnSp>
        <p:nvCxnSpPr>
          <p:cNvPr id="16" name="Прямая соединительная линия 15">
            <a:extLst>
              <a:ext uri="{FF2B5EF4-FFF2-40B4-BE49-F238E27FC236}">
                <a16:creationId xmlns:a16="http://schemas.microsoft.com/office/drawing/2014/main" xmlns="" id="{644E9073-8DED-4CDC-B967-D1DF3DA327C5}"/>
              </a:ext>
            </a:extLst>
          </p:cNvPr>
          <p:cNvCxnSpPr>
            <a:stCxn id="10" idx="0"/>
            <a:endCxn id="15" idx="0"/>
          </p:cNvCxnSpPr>
          <p:nvPr/>
        </p:nvCxnSpPr>
        <p:spPr>
          <a:xfrm>
            <a:off x="3005919" y="3750105"/>
            <a:ext cx="4151194" cy="1244221"/>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8" name="Прямоугольник 17">
            <a:extLst>
              <a:ext uri="{FF2B5EF4-FFF2-40B4-BE49-F238E27FC236}">
                <a16:creationId xmlns:a16="http://schemas.microsoft.com/office/drawing/2014/main" xmlns="" id="{15E55F71-D181-4E56-9A09-5A83685F1D29}"/>
              </a:ext>
            </a:extLst>
          </p:cNvPr>
          <p:cNvSpPr/>
          <p:nvPr/>
        </p:nvSpPr>
        <p:spPr>
          <a:xfrm>
            <a:off x="4613464" y="3940167"/>
            <a:ext cx="93610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cap="all" dirty="0">
                <a:solidFill>
                  <a:sysClr val="windowText" lastClr="000000"/>
                </a:solidFill>
              </a:rPr>
              <a:t>5830</a:t>
            </a:r>
            <a:r>
              <a:rPr lang="en-US" sz="1400" b="1" dirty="0">
                <a:solidFill>
                  <a:sysClr val="windowText" lastClr="000000"/>
                </a:solidFill>
              </a:rPr>
              <a:t>km</a:t>
            </a:r>
            <a:endParaRPr lang="ru-RU" sz="1400" b="1" i="1" dirty="0">
              <a:solidFill>
                <a:sysClr val="windowText" lastClr="000000"/>
              </a:solidFill>
            </a:endParaRPr>
          </a:p>
        </p:txBody>
      </p:sp>
      <p:pic>
        <p:nvPicPr>
          <p:cNvPr id="19" name="Рисунок 18">
            <a:extLst>
              <a:ext uri="{FF2B5EF4-FFF2-40B4-BE49-F238E27FC236}">
                <a16:creationId xmlns:a16="http://schemas.microsoft.com/office/drawing/2014/main" xmlns="" id="{E38F36AB-CEA6-4523-8A14-DA66EE338E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831" t="19873" r="17701" b="28647"/>
          <a:stretch/>
        </p:blipFill>
        <p:spPr>
          <a:xfrm>
            <a:off x="1627624" y="2844347"/>
            <a:ext cx="1286172" cy="720000"/>
          </a:xfrm>
          <a:prstGeom prst="rect">
            <a:avLst/>
          </a:prstGeom>
        </p:spPr>
      </p:pic>
      <p:pic>
        <p:nvPicPr>
          <p:cNvPr id="21" name="Рисунок 20">
            <a:extLst>
              <a:ext uri="{FF2B5EF4-FFF2-40B4-BE49-F238E27FC236}">
                <a16:creationId xmlns:a16="http://schemas.microsoft.com/office/drawing/2014/main" xmlns="" id="{5A6BB535-D46A-4A84-B4A4-B6F3A88A22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7113" y="4088568"/>
            <a:ext cx="720000" cy="720000"/>
          </a:xfrm>
          <a:prstGeom prst="rect">
            <a:avLst/>
          </a:prstGeom>
        </p:spPr>
      </p:pic>
      <p:pic>
        <p:nvPicPr>
          <p:cNvPr id="23" name="Рисунок 22">
            <a:extLst>
              <a:ext uri="{FF2B5EF4-FFF2-40B4-BE49-F238E27FC236}">
                <a16:creationId xmlns:a16="http://schemas.microsoft.com/office/drawing/2014/main" xmlns="" id="{A1892ECE-8B8B-4D80-B0A7-C8C221413F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8042" y="2844347"/>
            <a:ext cx="1474839" cy="720000"/>
          </a:xfrm>
          <a:prstGeom prst="rect">
            <a:avLst/>
          </a:prstGeom>
        </p:spPr>
      </p:pic>
      <p:pic>
        <p:nvPicPr>
          <p:cNvPr id="25" name="Рисунок 24">
            <a:extLst>
              <a:ext uri="{FF2B5EF4-FFF2-40B4-BE49-F238E27FC236}">
                <a16:creationId xmlns:a16="http://schemas.microsoft.com/office/drawing/2014/main" xmlns="" id="{D99018EC-5AFC-4042-A874-3D3E97C4B6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8042" y="671427"/>
            <a:ext cx="2116363" cy="1440000"/>
          </a:xfrm>
          <a:prstGeom prst="rect">
            <a:avLst/>
          </a:prstGeom>
        </p:spPr>
      </p:pic>
      <p:pic>
        <p:nvPicPr>
          <p:cNvPr id="27" name="Рисунок 26">
            <a:extLst>
              <a:ext uri="{FF2B5EF4-FFF2-40B4-BE49-F238E27FC236}">
                <a16:creationId xmlns:a16="http://schemas.microsoft.com/office/drawing/2014/main" xmlns="" id="{CA53EE3E-380D-4531-845E-BC03630BF3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4405" y="671426"/>
            <a:ext cx="2163380" cy="1440000"/>
          </a:xfrm>
          <a:prstGeom prst="rect">
            <a:avLst/>
          </a:prstGeom>
        </p:spPr>
      </p:pic>
      <p:cxnSp>
        <p:nvCxnSpPr>
          <p:cNvPr id="29" name="Прямая со стрелкой 28">
            <a:extLst>
              <a:ext uri="{FF2B5EF4-FFF2-40B4-BE49-F238E27FC236}">
                <a16:creationId xmlns:a16="http://schemas.microsoft.com/office/drawing/2014/main" xmlns="" id="{DDD052C3-0C78-410F-8922-308D2D3AABB7}"/>
              </a:ext>
            </a:extLst>
          </p:cNvPr>
          <p:cNvCxnSpPr>
            <a:stCxn id="25" idx="2"/>
            <a:endCxn id="23" idx="0"/>
          </p:cNvCxnSpPr>
          <p:nvPr/>
        </p:nvCxnSpPr>
        <p:spPr>
          <a:xfrm flipH="1">
            <a:off x="3835462" y="2111427"/>
            <a:ext cx="320762" cy="7329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a:extLst>
              <a:ext uri="{FF2B5EF4-FFF2-40B4-BE49-F238E27FC236}">
                <a16:creationId xmlns:a16="http://schemas.microsoft.com/office/drawing/2014/main" xmlns="" id="{F76ED40C-A613-4FF9-A3E6-63CCAC84654B}"/>
              </a:ext>
            </a:extLst>
          </p:cNvPr>
          <p:cNvCxnSpPr>
            <a:stCxn id="27" idx="2"/>
            <a:endCxn id="23" idx="0"/>
          </p:cNvCxnSpPr>
          <p:nvPr/>
        </p:nvCxnSpPr>
        <p:spPr>
          <a:xfrm flipH="1">
            <a:off x="3835462" y="2111426"/>
            <a:ext cx="2460633" cy="7329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90F69DD-87E1-4963-9939-12B41C48B4FB}"/>
              </a:ext>
            </a:extLst>
          </p:cNvPr>
          <p:cNvSpPr txBox="1"/>
          <p:nvPr/>
        </p:nvSpPr>
        <p:spPr>
          <a:xfrm>
            <a:off x="827314" y="301532"/>
            <a:ext cx="7898675" cy="369332"/>
          </a:xfrm>
          <a:prstGeom prst="rect">
            <a:avLst/>
          </a:prstGeom>
          <a:noFill/>
        </p:spPr>
        <p:txBody>
          <a:bodyPr wrap="square" rtlCol="0" anchor="ctr" anchorCtr="1">
            <a:spAutoFit/>
          </a:bodyPr>
          <a:lstStyle>
            <a:defPPr>
              <a:defRPr lang="ru-RU"/>
            </a:defPPr>
            <a:lvl1pPr algn="ctr">
              <a:defRPr b="1">
                <a:solidFill>
                  <a:schemeClr val="bg1"/>
                </a:solidFill>
                <a:latin typeface="Elektra Text Pro" panose="02000503030000020004" pitchFamily="50" charset="-52"/>
              </a:defRPr>
            </a:lvl1pPr>
          </a:lstStyle>
          <a:p>
            <a:r>
              <a:rPr lang="en-US" cap="all" dirty="0"/>
              <a:t>about me</a:t>
            </a:r>
            <a:endParaRPr lang="ru-RU" cap="all" dirty="0"/>
          </a:p>
        </p:txBody>
      </p:sp>
    </p:spTree>
    <p:extLst>
      <p:ext uri="{BB962C8B-B14F-4D97-AF65-F5344CB8AC3E}">
        <p14:creationId xmlns:p14="http://schemas.microsoft.com/office/powerpoint/2010/main" val="180602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Definitions</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20</a:t>
            </a:fld>
            <a:endParaRPr lang="ru-RU" dirty="0">
              <a:solidFill>
                <a:schemeClr val="bg1"/>
              </a:solidFill>
              <a:latin typeface="Elektra Medium Pro" panose="02000803000000020004" pitchFamily="50" charset="-52"/>
            </a:endParaRPr>
          </a:p>
        </p:txBody>
      </p:sp>
      <p:sp>
        <p:nvSpPr>
          <p:cNvPr id="7" name="TextBox 6"/>
          <p:cNvSpPr txBox="1"/>
          <p:nvPr/>
        </p:nvSpPr>
        <p:spPr>
          <a:xfrm>
            <a:off x="3239522" y="775086"/>
            <a:ext cx="1556765" cy="461665"/>
          </a:xfrm>
          <a:prstGeom prst="rect">
            <a:avLst/>
          </a:prstGeom>
          <a:noFill/>
        </p:spPr>
        <p:txBody>
          <a:bodyPr wrap="square" rtlCol="0">
            <a:spAutoFit/>
          </a:bodyPr>
          <a:lstStyle/>
          <a:p>
            <a:pPr lvl="0">
              <a:lnSpc>
                <a:spcPct val="150000"/>
              </a:lnSpc>
            </a:pPr>
            <a:r>
              <a:rPr lang="ru-RU" sz="1600" i="1" cap="all" dirty="0" err="1"/>
              <a:t>Jet</a:t>
            </a:r>
            <a:r>
              <a:rPr lang="ru-RU" sz="1600" i="1" cap="all" dirty="0"/>
              <a:t> </a:t>
            </a:r>
            <a:r>
              <a:rPr lang="ru-RU" sz="1600" i="1" cap="all" dirty="0" err="1"/>
              <a:t>Cat</a:t>
            </a:r>
            <a:r>
              <a:rPr lang="ru-RU" sz="1600" i="1" cap="all" dirty="0"/>
              <a:t> P200</a:t>
            </a:r>
            <a:endParaRPr lang="ru-RU" sz="1600" dirty="0"/>
          </a:p>
        </p:txBody>
      </p:sp>
      <p:pic>
        <p:nvPicPr>
          <p:cNvPr id="6" name="Рисунок 5" descr="jetcat_p200_diss_04"/>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29" t="7473" r="1058" b="9715"/>
          <a:stretch>
            <a:fillRect/>
          </a:stretch>
        </p:blipFill>
        <p:spPr bwMode="auto">
          <a:xfrm>
            <a:off x="2835046" y="865257"/>
            <a:ext cx="3629183"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rcRect l="15385" t="5482" r="15385" b="16445"/>
          <a:stretch>
            <a:fillRect/>
          </a:stretch>
        </p:blipFill>
        <p:spPr bwMode="auto">
          <a:xfrm>
            <a:off x="939736" y="3088256"/>
            <a:ext cx="2905121"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63409" y="5148000"/>
            <a:ext cx="4320000" cy="792781"/>
          </a:xfrm>
          <a:prstGeom prst="rect">
            <a:avLst/>
          </a:prstGeom>
          <a:noFill/>
        </p:spPr>
        <p:txBody>
          <a:bodyPr wrap="square" rtlCol="0">
            <a:spAutoFit/>
          </a:bodyPr>
          <a:lstStyle/>
          <a:p>
            <a:pPr lvl="0" algn="ctr">
              <a:lnSpc>
                <a:spcPct val="150000"/>
              </a:lnSpc>
            </a:pPr>
            <a:r>
              <a:rPr lang="en-US" sz="1600" b="1" dirty="0"/>
              <a:t>Rotor</a:t>
            </a:r>
            <a:endParaRPr lang="ru-RU" sz="1600" b="1" dirty="0"/>
          </a:p>
          <a:p>
            <a:pPr lvl="0" algn="ctr">
              <a:lnSpc>
                <a:spcPct val="150000"/>
              </a:lnSpc>
            </a:pPr>
            <a:r>
              <a:rPr lang="en-US" sz="1600" dirty="0"/>
              <a:t>Rotor blades with disks and shafts</a:t>
            </a:r>
            <a:endParaRPr lang="ru-RU" sz="1600"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rcRect l="25235" t="8043" r="10625" b="19302"/>
          <a:stretch>
            <a:fillRect/>
          </a:stretch>
        </p:blipFill>
        <p:spPr bwMode="auto">
          <a:xfrm>
            <a:off x="5271352" y="3071004"/>
            <a:ext cx="2960320"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Стрелка вниз 10"/>
          <p:cNvSpPr/>
          <p:nvPr/>
        </p:nvSpPr>
        <p:spPr>
          <a:xfrm rot="3076967">
            <a:off x="2623353" y="2846923"/>
            <a:ext cx="360000" cy="64807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низ 11"/>
          <p:cNvSpPr/>
          <p:nvPr/>
        </p:nvSpPr>
        <p:spPr>
          <a:xfrm rot="19139189">
            <a:off x="5659852" y="2510493"/>
            <a:ext cx="360000" cy="64807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4703137" y="5148000"/>
            <a:ext cx="4320000" cy="792781"/>
          </a:xfrm>
          <a:prstGeom prst="rect">
            <a:avLst/>
          </a:prstGeom>
          <a:noFill/>
        </p:spPr>
        <p:txBody>
          <a:bodyPr wrap="square" rtlCol="0">
            <a:spAutoFit/>
          </a:bodyPr>
          <a:lstStyle/>
          <a:p>
            <a:pPr lvl="0" algn="ctr">
              <a:lnSpc>
                <a:spcPct val="150000"/>
              </a:lnSpc>
            </a:pPr>
            <a:r>
              <a:rPr lang="en-US" sz="1600" b="1" dirty="0"/>
              <a:t>Stator</a:t>
            </a:r>
            <a:endParaRPr lang="ru-RU" sz="1600" b="1" dirty="0"/>
          </a:p>
          <a:p>
            <a:pPr lvl="0" algn="ctr">
              <a:lnSpc>
                <a:spcPct val="150000"/>
              </a:lnSpc>
            </a:pPr>
            <a:r>
              <a:rPr lang="en-US" sz="1600" dirty="0"/>
              <a:t>Fixed blades with casings</a:t>
            </a:r>
            <a:endParaRPr lang="ru-RU" sz="1600" dirty="0"/>
          </a:p>
        </p:txBody>
      </p:sp>
    </p:spTree>
    <p:extLst>
      <p:ext uri="{BB962C8B-B14F-4D97-AF65-F5344CB8AC3E}">
        <p14:creationId xmlns:p14="http://schemas.microsoft.com/office/powerpoint/2010/main" val="23413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Compressor stage</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21</a:t>
            </a:fld>
            <a:endParaRPr lang="ru-RU" dirty="0">
              <a:solidFill>
                <a:schemeClr val="bg1"/>
              </a:solidFill>
              <a:latin typeface="Elektra Medium Pro" panose="02000803000000020004" pitchFamily="50" charset="-52"/>
            </a:endParaRPr>
          </a:p>
        </p:txBody>
      </p:sp>
      <p:sp>
        <p:nvSpPr>
          <p:cNvPr id="5" name="TextBox 4"/>
          <p:cNvSpPr txBox="1"/>
          <p:nvPr/>
        </p:nvSpPr>
        <p:spPr>
          <a:xfrm>
            <a:off x="365289" y="772940"/>
            <a:ext cx="4205695" cy="369332"/>
          </a:xfrm>
          <a:prstGeom prst="rect">
            <a:avLst/>
          </a:prstGeom>
          <a:noFill/>
        </p:spPr>
        <p:txBody>
          <a:bodyPr wrap="square" rtlCol="0">
            <a:spAutoFit/>
          </a:bodyPr>
          <a:lstStyle/>
          <a:p>
            <a:pPr algn="ctr"/>
            <a:r>
              <a:rPr lang="en-US" cap="all" dirty="0"/>
              <a:t>Axial compressor</a:t>
            </a:r>
            <a:endParaRPr lang="ru-RU" cap="all"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77212" y="1142457"/>
            <a:ext cx="2889971" cy="2160000"/>
          </a:xfrm>
          <a:prstGeom prst="rect">
            <a:avLst/>
          </a:prstGeom>
          <a:noFill/>
          <a:ln w="9525">
            <a:noFill/>
            <a:miter lim="800000"/>
            <a:headEnd/>
            <a:tailEnd/>
          </a:ln>
        </p:spPr>
      </p:pic>
      <p:grpSp>
        <p:nvGrpSpPr>
          <p:cNvPr id="10" name="Группа 9"/>
          <p:cNvGrpSpPr/>
          <p:nvPr/>
        </p:nvGrpSpPr>
        <p:grpSpPr>
          <a:xfrm>
            <a:off x="1159480" y="3713130"/>
            <a:ext cx="1992465" cy="2160000"/>
            <a:chOff x="1288877" y="3506095"/>
            <a:chExt cx="1992465" cy="2160000"/>
          </a:xfrm>
        </p:grpSpPr>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288877" y="3506095"/>
              <a:ext cx="1992465" cy="2160000"/>
            </a:xfrm>
            <a:prstGeom prst="rect">
              <a:avLst/>
            </a:prstGeom>
            <a:noFill/>
            <a:ln w="9525">
              <a:noFill/>
              <a:miter lim="800000"/>
              <a:headEnd/>
              <a:tailEnd/>
            </a:ln>
          </p:spPr>
        </p:pic>
        <p:sp>
          <p:nvSpPr>
            <p:cNvPr id="9" name="Овал 8"/>
            <p:cNvSpPr/>
            <p:nvPr/>
          </p:nvSpPr>
          <p:spPr>
            <a:xfrm>
              <a:off x="1388125" y="4710022"/>
              <a:ext cx="576064" cy="783687"/>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1" name="TextBox 10"/>
          <p:cNvSpPr txBox="1"/>
          <p:nvPr/>
        </p:nvSpPr>
        <p:spPr>
          <a:xfrm>
            <a:off x="267523" y="3340736"/>
            <a:ext cx="4205695" cy="369332"/>
          </a:xfrm>
          <a:prstGeom prst="rect">
            <a:avLst/>
          </a:prstGeom>
          <a:noFill/>
        </p:spPr>
        <p:txBody>
          <a:bodyPr wrap="square" rtlCol="0">
            <a:spAutoFit/>
          </a:bodyPr>
          <a:lstStyle/>
          <a:p>
            <a:pPr algn="ctr"/>
            <a:r>
              <a:rPr lang="ru-RU" dirty="0"/>
              <a:t>1. </a:t>
            </a:r>
            <a:r>
              <a:rPr lang="en-US" dirty="0"/>
              <a:t>Stage</a:t>
            </a:r>
            <a:r>
              <a:rPr lang="ru-RU" dirty="0"/>
              <a:t>: </a:t>
            </a:r>
            <a:r>
              <a:rPr lang="en-US" dirty="0"/>
              <a:t>RW</a:t>
            </a:r>
            <a:r>
              <a:rPr lang="ru-RU" dirty="0"/>
              <a:t>+</a:t>
            </a:r>
            <a:r>
              <a:rPr lang="en-US" dirty="0"/>
              <a:t>GV</a:t>
            </a:r>
            <a:r>
              <a:rPr lang="ru-RU" dirty="0"/>
              <a:t> (2 </a:t>
            </a:r>
            <a:r>
              <a:rPr lang="en-US" dirty="0"/>
              <a:t>rows</a:t>
            </a:r>
            <a:r>
              <a:rPr lang="ru-RU" dirty="0"/>
              <a:t>)</a:t>
            </a:r>
          </a:p>
        </p:txBody>
      </p:sp>
      <p:sp>
        <p:nvSpPr>
          <p:cNvPr id="12" name="TextBox 11"/>
          <p:cNvSpPr txBox="1"/>
          <p:nvPr/>
        </p:nvSpPr>
        <p:spPr>
          <a:xfrm>
            <a:off x="281900" y="5917158"/>
            <a:ext cx="4205695" cy="369332"/>
          </a:xfrm>
          <a:prstGeom prst="rect">
            <a:avLst/>
          </a:prstGeom>
          <a:noFill/>
        </p:spPr>
        <p:txBody>
          <a:bodyPr wrap="square" rtlCol="0">
            <a:spAutoFit/>
          </a:bodyPr>
          <a:lstStyle/>
          <a:p>
            <a:pPr algn="ctr"/>
            <a:r>
              <a:rPr lang="ru-RU" dirty="0"/>
              <a:t>2. </a:t>
            </a:r>
            <a:r>
              <a:rPr lang="en-US" dirty="0"/>
              <a:t>Stage</a:t>
            </a:r>
            <a:r>
              <a:rPr lang="ru-RU" dirty="0"/>
              <a:t>: </a:t>
            </a:r>
            <a:r>
              <a:rPr lang="en-US" dirty="0"/>
              <a:t>IGV</a:t>
            </a:r>
            <a:r>
              <a:rPr lang="ru-RU" dirty="0"/>
              <a:t>+</a:t>
            </a:r>
            <a:r>
              <a:rPr lang="en-US" dirty="0"/>
              <a:t>RW</a:t>
            </a:r>
            <a:r>
              <a:rPr lang="ru-RU" dirty="0"/>
              <a:t>+</a:t>
            </a:r>
            <a:r>
              <a:rPr lang="en-US" dirty="0"/>
              <a:t>GV</a:t>
            </a:r>
            <a:r>
              <a:rPr lang="ru-RU" dirty="0"/>
              <a:t> (3 </a:t>
            </a:r>
            <a:r>
              <a:rPr lang="en-US" dirty="0"/>
              <a:t>rows</a:t>
            </a:r>
            <a:r>
              <a:rPr lang="ru-RU" dirty="0"/>
              <a:t>)</a:t>
            </a:r>
          </a:p>
        </p:txBody>
      </p:sp>
      <p:sp>
        <p:nvSpPr>
          <p:cNvPr id="13" name="TextBox 12"/>
          <p:cNvSpPr txBox="1"/>
          <p:nvPr/>
        </p:nvSpPr>
        <p:spPr>
          <a:xfrm>
            <a:off x="4528972" y="795944"/>
            <a:ext cx="4205695" cy="369332"/>
          </a:xfrm>
          <a:prstGeom prst="rect">
            <a:avLst/>
          </a:prstGeom>
          <a:noFill/>
        </p:spPr>
        <p:txBody>
          <a:bodyPr wrap="square" rtlCol="0">
            <a:spAutoFit/>
          </a:bodyPr>
          <a:lstStyle/>
          <a:p>
            <a:pPr algn="ctr"/>
            <a:r>
              <a:rPr lang="en-US" cap="all" dirty="0"/>
              <a:t>Select the individual stages</a:t>
            </a:r>
            <a:endParaRPr lang="ru-RU" cap="all" dirty="0"/>
          </a:p>
        </p:txBody>
      </p:sp>
      <p:sp>
        <p:nvSpPr>
          <p:cNvPr id="27" name="TextBox 26"/>
          <p:cNvSpPr txBox="1"/>
          <p:nvPr/>
        </p:nvSpPr>
        <p:spPr>
          <a:xfrm>
            <a:off x="4487595" y="3528464"/>
            <a:ext cx="4205695" cy="369332"/>
          </a:xfrm>
          <a:prstGeom prst="rect">
            <a:avLst/>
          </a:prstGeom>
          <a:noFill/>
        </p:spPr>
        <p:txBody>
          <a:bodyPr wrap="square" rtlCol="0">
            <a:spAutoFit/>
          </a:bodyPr>
          <a:lstStyle/>
          <a:p>
            <a:pPr algn="ctr"/>
            <a:r>
              <a:rPr lang="en-US" cap="all" dirty="0"/>
              <a:t>How many stages</a:t>
            </a:r>
            <a:r>
              <a:rPr lang="ru-RU" cap="all" dirty="0"/>
              <a:t>?</a:t>
            </a:r>
          </a:p>
        </p:txBody>
      </p:sp>
      <p:pic>
        <p:nvPicPr>
          <p:cNvPr id="28" name="Рисунок 27" descr="Компрессор многоступ.jpg"/>
          <p:cNvPicPr>
            <a:picLocks noChangeAspect="1"/>
          </p:cNvPicPr>
          <p:nvPr/>
        </p:nvPicPr>
        <p:blipFill rotWithShape="1">
          <a:blip r:embed="rId5"/>
          <a:srcRect t="6044"/>
          <a:stretch/>
        </p:blipFill>
        <p:spPr bwMode="auto">
          <a:xfrm>
            <a:off x="4358913" y="3948306"/>
            <a:ext cx="4320000" cy="2153518"/>
          </a:xfrm>
          <a:prstGeom prst="rect">
            <a:avLst/>
          </a:prstGeom>
          <a:noFill/>
          <a:ln w="9525">
            <a:noFill/>
            <a:miter lim="800000"/>
            <a:headEnd/>
            <a:tailEnd/>
          </a:ln>
        </p:spPr>
      </p:pic>
      <p:pic>
        <p:nvPicPr>
          <p:cNvPr id="2" name="Рисунок 1"/>
          <p:cNvPicPr>
            <a:picLocks noChangeAspect="1"/>
          </p:cNvPicPr>
          <p:nvPr/>
        </p:nvPicPr>
        <p:blipFill rotWithShape="1">
          <a:blip r:embed="rId6">
            <a:extLst>
              <a:ext uri="{28A0092B-C50C-407E-A947-70E740481C1C}">
                <a14:useLocalDpi xmlns:a14="http://schemas.microsoft.com/office/drawing/2010/main" val="0"/>
              </a:ext>
            </a:extLst>
          </a:blip>
          <a:srcRect l="16047" t="11734" r="41860" b="48034"/>
          <a:stretch/>
        </p:blipFill>
        <p:spPr>
          <a:xfrm>
            <a:off x="4570984" y="1142457"/>
            <a:ext cx="3848986" cy="1973049"/>
          </a:xfrm>
          <a:prstGeom prst="rect">
            <a:avLst/>
          </a:prstGeom>
        </p:spPr>
      </p:pic>
      <p:cxnSp>
        <p:nvCxnSpPr>
          <p:cNvPr id="29" name="Прямая соединительная линия 28"/>
          <p:cNvCxnSpPr/>
          <p:nvPr/>
        </p:nvCxnSpPr>
        <p:spPr>
          <a:xfrm>
            <a:off x="6092455" y="2409678"/>
            <a:ext cx="244549" cy="931058"/>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5043376" y="2669162"/>
            <a:ext cx="244549" cy="931058"/>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6545095" y="2356033"/>
            <a:ext cx="244549" cy="931058"/>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a:off x="6992679" y="2347513"/>
            <a:ext cx="244549" cy="931058"/>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7417981" y="2328361"/>
            <a:ext cx="244549" cy="931058"/>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7822990" y="2328361"/>
            <a:ext cx="244549" cy="931058"/>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a:off x="8389843" y="2409678"/>
            <a:ext cx="244549" cy="931058"/>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6" name="Прямоугольник 35"/>
          <p:cNvSpPr/>
          <p:nvPr/>
        </p:nvSpPr>
        <p:spPr>
          <a:xfrm>
            <a:off x="5545510" y="3134691"/>
            <a:ext cx="546945" cy="307777"/>
          </a:xfrm>
          <a:prstGeom prst="rect">
            <a:avLst/>
          </a:prstGeom>
        </p:spPr>
        <p:txBody>
          <a:bodyPr wrap="none">
            <a:spAutoFit/>
          </a:bodyPr>
          <a:lstStyle/>
          <a:p>
            <a:r>
              <a:rPr lang="ru-RU" sz="1400" cap="all" dirty="0">
                <a:solidFill>
                  <a:sysClr val="windowText" lastClr="000000"/>
                </a:solidFill>
                <a:latin typeface="Arial Black" panose="020B0A04020102020204" pitchFamily="34" charset="0"/>
              </a:rPr>
              <a:t>№1</a:t>
            </a:r>
            <a:endParaRPr lang="ru-RU" sz="1400" dirty="0">
              <a:latin typeface="Arial Black" panose="020B0A04020102020204" pitchFamily="34" charset="0"/>
            </a:endParaRPr>
          </a:p>
        </p:txBody>
      </p:sp>
      <p:sp>
        <p:nvSpPr>
          <p:cNvPr id="37" name="Прямоугольник 36"/>
          <p:cNvSpPr/>
          <p:nvPr/>
        </p:nvSpPr>
        <p:spPr>
          <a:xfrm>
            <a:off x="6272731" y="3124682"/>
            <a:ext cx="546945" cy="307777"/>
          </a:xfrm>
          <a:prstGeom prst="rect">
            <a:avLst/>
          </a:prstGeom>
        </p:spPr>
        <p:txBody>
          <a:bodyPr wrap="none">
            <a:spAutoFit/>
          </a:bodyPr>
          <a:lstStyle/>
          <a:p>
            <a:r>
              <a:rPr lang="ru-RU" sz="1400" cap="all" dirty="0">
                <a:solidFill>
                  <a:sysClr val="windowText" lastClr="000000"/>
                </a:solidFill>
                <a:latin typeface="Arial Black" panose="020B0A04020102020204" pitchFamily="34" charset="0"/>
              </a:rPr>
              <a:t>№2</a:t>
            </a:r>
            <a:endParaRPr lang="ru-RU" sz="1400" dirty="0">
              <a:latin typeface="Arial Black" panose="020B0A04020102020204" pitchFamily="34" charset="0"/>
            </a:endParaRPr>
          </a:p>
        </p:txBody>
      </p:sp>
      <p:sp>
        <p:nvSpPr>
          <p:cNvPr id="38" name="Прямоугольник 37"/>
          <p:cNvSpPr/>
          <p:nvPr/>
        </p:nvSpPr>
        <p:spPr>
          <a:xfrm>
            <a:off x="6719206" y="3032959"/>
            <a:ext cx="546945" cy="307777"/>
          </a:xfrm>
          <a:prstGeom prst="rect">
            <a:avLst/>
          </a:prstGeom>
        </p:spPr>
        <p:txBody>
          <a:bodyPr wrap="none">
            <a:spAutoFit/>
          </a:bodyPr>
          <a:lstStyle/>
          <a:p>
            <a:r>
              <a:rPr lang="ru-RU" sz="1400" cap="all" dirty="0">
                <a:solidFill>
                  <a:sysClr val="windowText" lastClr="000000"/>
                </a:solidFill>
                <a:latin typeface="Arial Black" panose="020B0A04020102020204" pitchFamily="34" charset="0"/>
              </a:rPr>
              <a:t>№3</a:t>
            </a:r>
            <a:endParaRPr lang="ru-RU" sz="1400" dirty="0">
              <a:latin typeface="Arial Black" panose="020B0A04020102020204" pitchFamily="34" charset="0"/>
            </a:endParaRPr>
          </a:p>
        </p:txBody>
      </p:sp>
      <p:sp>
        <p:nvSpPr>
          <p:cNvPr id="39" name="Прямоугольник 38"/>
          <p:cNvSpPr/>
          <p:nvPr/>
        </p:nvSpPr>
        <p:spPr>
          <a:xfrm>
            <a:off x="7237228" y="3183927"/>
            <a:ext cx="546945" cy="307777"/>
          </a:xfrm>
          <a:prstGeom prst="rect">
            <a:avLst/>
          </a:prstGeom>
        </p:spPr>
        <p:txBody>
          <a:bodyPr wrap="none">
            <a:spAutoFit/>
          </a:bodyPr>
          <a:lstStyle/>
          <a:p>
            <a:r>
              <a:rPr lang="ru-RU" sz="1400" cap="all" dirty="0">
                <a:solidFill>
                  <a:sysClr val="windowText" lastClr="000000"/>
                </a:solidFill>
                <a:latin typeface="Arial Black" panose="020B0A04020102020204" pitchFamily="34" charset="0"/>
              </a:rPr>
              <a:t>№4</a:t>
            </a:r>
            <a:endParaRPr lang="ru-RU" sz="1400" dirty="0">
              <a:latin typeface="Arial Black" panose="020B0A04020102020204" pitchFamily="34" charset="0"/>
            </a:endParaRPr>
          </a:p>
        </p:txBody>
      </p:sp>
      <p:sp>
        <p:nvSpPr>
          <p:cNvPr id="40" name="Прямоугольник 39"/>
          <p:cNvSpPr/>
          <p:nvPr/>
        </p:nvSpPr>
        <p:spPr>
          <a:xfrm>
            <a:off x="7558431" y="3080649"/>
            <a:ext cx="546945" cy="307777"/>
          </a:xfrm>
          <a:prstGeom prst="rect">
            <a:avLst/>
          </a:prstGeom>
        </p:spPr>
        <p:txBody>
          <a:bodyPr wrap="none">
            <a:spAutoFit/>
          </a:bodyPr>
          <a:lstStyle/>
          <a:p>
            <a:r>
              <a:rPr lang="ru-RU" sz="1400" cap="all" dirty="0">
                <a:solidFill>
                  <a:sysClr val="windowText" lastClr="000000"/>
                </a:solidFill>
                <a:latin typeface="Arial Black" panose="020B0A04020102020204" pitchFamily="34" charset="0"/>
              </a:rPr>
              <a:t>№5</a:t>
            </a:r>
            <a:endParaRPr lang="ru-RU" sz="1400" dirty="0">
              <a:latin typeface="Arial Black" panose="020B0A04020102020204" pitchFamily="34" charset="0"/>
            </a:endParaRPr>
          </a:p>
        </p:txBody>
      </p:sp>
      <p:sp>
        <p:nvSpPr>
          <p:cNvPr id="41" name="Прямоугольник 40"/>
          <p:cNvSpPr/>
          <p:nvPr/>
        </p:nvSpPr>
        <p:spPr>
          <a:xfrm>
            <a:off x="8087447" y="3148568"/>
            <a:ext cx="546945" cy="307777"/>
          </a:xfrm>
          <a:prstGeom prst="rect">
            <a:avLst/>
          </a:prstGeom>
        </p:spPr>
        <p:txBody>
          <a:bodyPr wrap="none">
            <a:spAutoFit/>
          </a:bodyPr>
          <a:lstStyle/>
          <a:p>
            <a:r>
              <a:rPr lang="ru-RU" sz="1400" cap="all" dirty="0">
                <a:solidFill>
                  <a:sysClr val="windowText" lastClr="000000"/>
                </a:solidFill>
                <a:latin typeface="Arial Black" panose="020B0A04020102020204" pitchFamily="34" charset="0"/>
              </a:rPr>
              <a:t>№6</a:t>
            </a:r>
            <a:endParaRPr lang="ru-RU" sz="1400" dirty="0">
              <a:latin typeface="Arial Black" panose="020B0A04020102020204" pitchFamily="34" charset="0"/>
            </a:endParaRPr>
          </a:p>
        </p:txBody>
      </p:sp>
    </p:spTree>
    <p:extLst>
      <p:ext uri="{BB962C8B-B14F-4D97-AF65-F5344CB8AC3E}">
        <p14:creationId xmlns:p14="http://schemas.microsoft.com/office/powerpoint/2010/main" val="23413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7" grpId="0"/>
      <p:bldP spid="36" grpId="0"/>
      <p:bldP spid="37" grpId="0"/>
      <p:bldP spid="38" grpId="0"/>
      <p:bldP spid="39" grpId="0"/>
      <p:bldP spid="40"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Compressor stage</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22</a:t>
            </a:fld>
            <a:endParaRPr lang="ru-RU" dirty="0">
              <a:solidFill>
                <a:schemeClr val="bg1"/>
              </a:solidFill>
              <a:latin typeface="Elektra Medium Pro" panose="02000803000000020004" pitchFamily="50" charset="-52"/>
            </a:endParaRPr>
          </a:p>
        </p:txBody>
      </p:sp>
      <p:sp>
        <p:nvSpPr>
          <p:cNvPr id="13" name="TextBox 12"/>
          <p:cNvSpPr txBox="1"/>
          <p:nvPr/>
        </p:nvSpPr>
        <p:spPr>
          <a:xfrm>
            <a:off x="552894" y="795944"/>
            <a:ext cx="8181774" cy="369332"/>
          </a:xfrm>
          <a:prstGeom prst="rect">
            <a:avLst/>
          </a:prstGeom>
          <a:noFill/>
        </p:spPr>
        <p:txBody>
          <a:bodyPr wrap="square" rtlCol="0">
            <a:spAutoFit/>
          </a:bodyPr>
          <a:lstStyle/>
          <a:p>
            <a:pPr algn="ctr"/>
            <a:r>
              <a:rPr lang="en-US" cap="all" dirty="0"/>
              <a:t>Centrifugal compressor </a:t>
            </a:r>
            <a:r>
              <a:rPr lang="ru-RU" cap="all" dirty="0"/>
              <a:t>(</a:t>
            </a:r>
            <a:r>
              <a:rPr lang="en-US" cap="all" dirty="0"/>
              <a:t>Generalized stage)</a:t>
            </a:r>
            <a:endParaRPr lang="ru-RU" cap="all" dirty="0"/>
          </a:p>
        </p:txBody>
      </p:sp>
      <p:grpSp>
        <p:nvGrpSpPr>
          <p:cNvPr id="2" name="Группа 1"/>
          <p:cNvGrpSpPr/>
          <p:nvPr/>
        </p:nvGrpSpPr>
        <p:grpSpPr>
          <a:xfrm>
            <a:off x="297975" y="3822330"/>
            <a:ext cx="3533955" cy="2339153"/>
            <a:chOff x="-2345181" y="2766004"/>
            <a:chExt cx="3533955" cy="2339153"/>
          </a:xfrm>
        </p:grpSpPr>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101342" y="2766004"/>
              <a:ext cx="3113846" cy="2160000"/>
            </a:xfrm>
            <a:prstGeom prst="rect">
              <a:avLst/>
            </a:prstGeom>
            <a:noFill/>
            <a:ln w="9525">
              <a:noFill/>
              <a:miter lim="800000"/>
              <a:headEnd/>
              <a:tailEnd/>
            </a:ln>
          </p:spPr>
        </p:pic>
        <p:sp>
          <p:nvSpPr>
            <p:cNvPr id="16" name="Прямоугольник 15"/>
            <p:cNvSpPr/>
            <p:nvPr/>
          </p:nvSpPr>
          <p:spPr>
            <a:xfrm>
              <a:off x="-2345181" y="4797380"/>
              <a:ext cx="1751162" cy="307777"/>
            </a:xfrm>
            <a:prstGeom prst="rect">
              <a:avLst/>
            </a:prstGeom>
          </p:spPr>
          <p:txBody>
            <a:bodyPr wrap="square">
              <a:spAutoFit/>
            </a:bodyPr>
            <a:lstStyle/>
            <a:p>
              <a:pPr algn="ctr"/>
              <a:r>
                <a:rPr lang="en-US" sz="1400" cap="small" dirty="0"/>
                <a:t>Supercharger</a:t>
              </a:r>
              <a:endParaRPr lang="ru-RU" sz="1400" cap="small" dirty="0"/>
            </a:p>
          </p:txBody>
        </p:sp>
        <p:sp>
          <p:nvSpPr>
            <p:cNvPr id="17" name="Прямоугольник 16"/>
            <p:cNvSpPr/>
            <p:nvPr/>
          </p:nvSpPr>
          <p:spPr>
            <a:xfrm>
              <a:off x="-562388" y="4759998"/>
              <a:ext cx="1751162" cy="307777"/>
            </a:xfrm>
            <a:prstGeom prst="rect">
              <a:avLst/>
            </a:prstGeom>
          </p:spPr>
          <p:txBody>
            <a:bodyPr wrap="square">
              <a:spAutoFit/>
            </a:bodyPr>
            <a:lstStyle/>
            <a:p>
              <a:pPr algn="ctr"/>
              <a:r>
                <a:rPr lang="en-US" sz="1400" cap="small" dirty="0"/>
                <a:t>GTE</a:t>
              </a:r>
              <a:endParaRPr lang="ru-RU" sz="1400" cap="small" dirty="0"/>
            </a:p>
          </p:txBody>
        </p:sp>
      </p:grpSp>
      <p:grpSp>
        <p:nvGrpSpPr>
          <p:cNvPr id="7" name="Группа 6"/>
          <p:cNvGrpSpPr/>
          <p:nvPr/>
        </p:nvGrpSpPr>
        <p:grpSpPr>
          <a:xfrm>
            <a:off x="552894" y="1290623"/>
            <a:ext cx="5493396" cy="3581348"/>
            <a:chOff x="3985403" y="1284296"/>
            <a:chExt cx="5493396" cy="3581348"/>
          </a:xfrm>
        </p:grpSpPr>
        <p:graphicFrame>
          <p:nvGraphicFramePr>
            <p:cNvPr id="14" name="Схема 13"/>
            <p:cNvGraphicFramePr/>
            <p:nvPr>
              <p:extLst>
                <p:ext uri="{D42A27DB-BD31-4B8C-83A1-F6EECF244321}">
                  <p14:modId xmlns:p14="http://schemas.microsoft.com/office/powerpoint/2010/main" val="3409460539"/>
                </p:ext>
              </p:extLst>
            </p:nvPr>
          </p:nvGraphicFramePr>
          <p:xfrm>
            <a:off x="3985403" y="1388854"/>
            <a:ext cx="4894053" cy="30278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Стрелка вниз 17"/>
            <p:cNvSpPr/>
            <p:nvPr/>
          </p:nvSpPr>
          <p:spPr>
            <a:xfrm rot="16200000">
              <a:off x="5255116" y="1440110"/>
              <a:ext cx="216024" cy="50405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низ 18"/>
            <p:cNvSpPr/>
            <p:nvPr/>
          </p:nvSpPr>
          <p:spPr>
            <a:xfrm>
              <a:off x="6316165" y="2061713"/>
              <a:ext cx="196778" cy="23613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низ 20"/>
            <p:cNvSpPr/>
            <p:nvPr/>
          </p:nvSpPr>
          <p:spPr>
            <a:xfrm>
              <a:off x="6313290" y="2774830"/>
              <a:ext cx="196778" cy="23613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Стрелка вниз 21"/>
            <p:cNvSpPr/>
            <p:nvPr/>
          </p:nvSpPr>
          <p:spPr>
            <a:xfrm>
              <a:off x="8142089" y="2783456"/>
              <a:ext cx="196778" cy="23613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Стрелка вниз 22"/>
            <p:cNvSpPr/>
            <p:nvPr/>
          </p:nvSpPr>
          <p:spPr>
            <a:xfrm>
              <a:off x="8167968" y="3508075"/>
              <a:ext cx="196778" cy="23613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Стрелка вниз 23"/>
            <p:cNvSpPr/>
            <p:nvPr/>
          </p:nvSpPr>
          <p:spPr>
            <a:xfrm>
              <a:off x="8176595" y="4361588"/>
              <a:ext cx="216024" cy="50405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7966631" y="4337858"/>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cap="all" dirty="0">
                  <a:solidFill>
                    <a:sysClr val="windowText" lastClr="000000"/>
                  </a:solidFill>
                </a:rPr>
                <a:t>outlet</a:t>
              </a:r>
              <a:endParaRPr lang="ru-RU" sz="1200" b="1" i="1" cap="all" dirty="0">
                <a:solidFill>
                  <a:sysClr val="windowText" lastClr="000000"/>
                </a:solidFill>
              </a:endParaRPr>
            </a:p>
          </p:txBody>
        </p:sp>
        <p:sp>
          <p:nvSpPr>
            <p:cNvPr id="26" name="Прямоугольник 25"/>
            <p:cNvSpPr/>
            <p:nvPr/>
          </p:nvSpPr>
          <p:spPr>
            <a:xfrm>
              <a:off x="4501257" y="1284296"/>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cap="all" dirty="0">
                  <a:solidFill>
                    <a:sysClr val="windowText" lastClr="000000"/>
                  </a:solidFill>
                </a:rPr>
                <a:t>Inlet</a:t>
              </a:r>
              <a:endParaRPr lang="ru-RU" sz="1200" b="1" cap="all" dirty="0">
                <a:solidFill>
                  <a:sysClr val="windowText" lastClr="000000"/>
                </a:solidFill>
              </a:endParaRPr>
            </a:p>
          </p:txBody>
        </p:sp>
      </p:grpSp>
      <p:pic>
        <p:nvPicPr>
          <p:cNvPr id="27" name="Рисунок 21" descr="рис.2.1.9.gif"/>
          <p:cNvPicPr>
            <a:picLocks noChangeAspect="1"/>
          </p:cNvPicPr>
          <p:nvPr/>
        </p:nvPicPr>
        <p:blipFill>
          <a:blip r:embed="rId9"/>
          <a:srcRect/>
          <a:stretch>
            <a:fillRect/>
          </a:stretch>
        </p:blipFill>
        <p:spPr bwMode="auto">
          <a:xfrm>
            <a:off x="6173529" y="4274158"/>
            <a:ext cx="2002878" cy="1799987"/>
          </a:xfrm>
          <a:prstGeom prst="rect">
            <a:avLst/>
          </a:prstGeom>
          <a:noFill/>
          <a:ln w="9525">
            <a:noFill/>
            <a:miter lim="800000"/>
            <a:headEnd/>
            <a:tailEnd/>
          </a:ln>
        </p:spPr>
      </p:pic>
      <p:sp>
        <p:nvSpPr>
          <p:cNvPr id="28" name="Прямоугольник 27"/>
          <p:cNvSpPr/>
          <p:nvPr/>
        </p:nvSpPr>
        <p:spPr>
          <a:xfrm>
            <a:off x="6173529" y="6074145"/>
            <a:ext cx="2002878" cy="307777"/>
          </a:xfrm>
          <a:prstGeom prst="rect">
            <a:avLst/>
          </a:prstGeom>
        </p:spPr>
        <p:txBody>
          <a:bodyPr wrap="square">
            <a:spAutoFit/>
          </a:bodyPr>
          <a:lstStyle/>
          <a:p>
            <a:pPr algn="ctr"/>
            <a:r>
              <a:rPr lang="en-US" sz="1400" cap="small" dirty="0"/>
              <a:t>Volute</a:t>
            </a:r>
          </a:p>
        </p:txBody>
      </p:sp>
      <p:pic>
        <p:nvPicPr>
          <p:cNvPr id="29" name="Рисунок 20" descr="рис.1.12а.jpg"/>
          <p:cNvPicPr>
            <a:picLocks noChangeAspect="1"/>
          </p:cNvPicPr>
          <p:nvPr/>
        </p:nvPicPr>
        <p:blipFill>
          <a:blip r:embed="rId10"/>
          <a:srcRect/>
          <a:stretch>
            <a:fillRect/>
          </a:stretch>
        </p:blipFill>
        <p:spPr bwMode="auto">
          <a:xfrm>
            <a:off x="5663022" y="2918793"/>
            <a:ext cx="1536599" cy="1080000"/>
          </a:xfrm>
          <a:prstGeom prst="rect">
            <a:avLst/>
          </a:prstGeom>
          <a:noFill/>
          <a:ln w="9525">
            <a:noFill/>
            <a:miter lim="800000"/>
            <a:headEnd/>
            <a:tailEnd/>
          </a:ln>
        </p:spPr>
      </p:pic>
      <p:pic>
        <p:nvPicPr>
          <p:cNvPr id="30" name="Рисунок 23" descr="рис.1.12б.jpg"/>
          <p:cNvPicPr>
            <a:picLocks noChangeAspect="1"/>
          </p:cNvPicPr>
          <p:nvPr/>
        </p:nvPicPr>
        <p:blipFill>
          <a:blip r:embed="rId11"/>
          <a:srcRect/>
          <a:stretch>
            <a:fillRect/>
          </a:stretch>
        </p:blipFill>
        <p:spPr bwMode="auto">
          <a:xfrm>
            <a:off x="7199621" y="2905116"/>
            <a:ext cx="1535047" cy="1080000"/>
          </a:xfrm>
          <a:prstGeom prst="rect">
            <a:avLst/>
          </a:prstGeom>
          <a:noFill/>
          <a:ln w="9525">
            <a:noFill/>
            <a:miter lim="800000"/>
            <a:headEnd/>
            <a:tailEnd/>
          </a:ln>
        </p:spPr>
      </p:pic>
      <p:sp>
        <p:nvSpPr>
          <p:cNvPr id="31" name="Прямоугольник 30"/>
          <p:cNvSpPr/>
          <p:nvPr/>
        </p:nvSpPr>
        <p:spPr>
          <a:xfrm>
            <a:off x="5663022" y="3985116"/>
            <a:ext cx="3071646" cy="307777"/>
          </a:xfrm>
          <a:prstGeom prst="rect">
            <a:avLst/>
          </a:prstGeom>
        </p:spPr>
        <p:txBody>
          <a:bodyPr wrap="square">
            <a:spAutoFit/>
          </a:bodyPr>
          <a:lstStyle/>
          <a:p>
            <a:pPr algn="ctr"/>
            <a:r>
              <a:rPr lang="en-US" sz="1400" cap="small" dirty="0"/>
              <a:t>Vane diffuser </a:t>
            </a:r>
          </a:p>
        </p:txBody>
      </p:sp>
      <p:pic>
        <p:nvPicPr>
          <p:cNvPr id="32" name="Рисунок 31" descr="compal4.png"/>
          <p:cNvPicPr>
            <a:picLocks noChangeAspect="1"/>
          </p:cNvPicPr>
          <p:nvPr/>
        </p:nvPicPr>
        <p:blipFill>
          <a:blip r:embed="rId12" cstate="print"/>
          <a:stretch>
            <a:fillRect/>
          </a:stretch>
        </p:blipFill>
        <p:spPr>
          <a:xfrm>
            <a:off x="465268" y="1088114"/>
            <a:ext cx="1178720" cy="900000"/>
          </a:xfrm>
          <a:prstGeom prst="rect">
            <a:avLst/>
          </a:prstGeom>
        </p:spPr>
      </p:pic>
      <p:sp>
        <p:nvSpPr>
          <p:cNvPr id="33" name="Прямоугольник 32"/>
          <p:cNvSpPr/>
          <p:nvPr/>
        </p:nvSpPr>
        <p:spPr>
          <a:xfrm>
            <a:off x="82308" y="1930461"/>
            <a:ext cx="2002878" cy="307777"/>
          </a:xfrm>
          <a:prstGeom prst="rect">
            <a:avLst/>
          </a:prstGeom>
        </p:spPr>
        <p:txBody>
          <a:bodyPr wrap="square">
            <a:spAutoFit/>
          </a:bodyPr>
          <a:lstStyle/>
          <a:p>
            <a:pPr algn="ctr"/>
            <a:r>
              <a:rPr lang="ru-RU" sz="1400" cap="small" dirty="0"/>
              <a:t>Рабочее колесо</a:t>
            </a:r>
          </a:p>
        </p:txBody>
      </p:sp>
      <p:pic>
        <p:nvPicPr>
          <p:cNvPr id="34" name="Рисунок 33" descr="statorvaneassemblybig.jpg"/>
          <p:cNvPicPr>
            <a:picLocks noChangeAspect="1"/>
          </p:cNvPicPr>
          <p:nvPr/>
        </p:nvPicPr>
        <p:blipFill>
          <a:blip r:embed="rId13" cstate="print"/>
          <a:stretch>
            <a:fillRect/>
          </a:stretch>
        </p:blipFill>
        <p:spPr>
          <a:xfrm>
            <a:off x="3857533" y="1121688"/>
            <a:ext cx="1989130" cy="720000"/>
          </a:xfrm>
          <a:prstGeom prst="rect">
            <a:avLst/>
          </a:prstGeom>
        </p:spPr>
      </p:pic>
      <p:sp>
        <p:nvSpPr>
          <p:cNvPr id="35" name="Прямоугольник 34"/>
          <p:cNvSpPr/>
          <p:nvPr/>
        </p:nvSpPr>
        <p:spPr>
          <a:xfrm>
            <a:off x="3850659" y="1834226"/>
            <a:ext cx="2002878" cy="307777"/>
          </a:xfrm>
          <a:prstGeom prst="rect">
            <a:avLst/>
          </a:prstGeom>
        </p:spPr>
        <p:txBody>
          <a:bodyPr wrap="square">
            <a:spAutoFit/>
          </a:bodyPr>
          <a:lstStyle/>
          <a:p>
            <a:pPr algn="ctr"/>
            <a:r>
              <a:rPr lang="en-US" sz="1400" cap="small" dirty="0"/>
              <a:t>IGV</a:t>
            </a:r>
            <a:endParaRPr lang="ru-RU" sz="1400" cap="small" dirty="0"/>
          </a:p>
        </p:txBody>
      </p:sp>
      <p:pic>
        <p:nvPicPr>
          <p:cNvPr id="2051" name="Picture 3" descr="E:\SSAU\Лекции 2016 (для Китая)\Лекции 2017 (турбомашины)\Рисунки\NASA_CC3_impeller_and_wedge_diffuser.jpg"/>
          <p:cNvPicPr>
            <a:picLocks noChangeAspect="1" noChangeArrowheads="1"/>
          </p:cNvPicPr>
          <p:nvPr/>
        </p:nvPicPr>
        <p:blipFill rotWithShape="1">
          <a:blip r:embed="rId14">
            <a:extLst>
              <a:ext uri="{28A0092B-C50C-407E-A947-70E740481C1C}">
                <a14:useLocalDpi xmlns:a14="http://schemas.microsoft.com/office/drawing/2010/main" val="0"/>
              </a:ext>
            </a:extLst>
          </a:blip>
          <a:srcRect t="11547" b="7159"/>
          <a:stretch/>
        </p:blipFill>
        <p:spPr bwMode="auto">
          <a:xfrm>
            <a:off x="6093145" y="1107851"/>
            <a:ext cx="2471930"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5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Turbine stage</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23</a:t>
            </a:fld>
            <a:endParaRPr lang="ru-RU" dirty="0">
              <a:solidFill>
                <a:schemeClr val="bg1"/>
              </a:solidFill>
              <a:latin typeface="Elektra Medium Pro" panose="02000803000000020004" pitchFamily="50" charset="-52"/>
            </a:endParaRPr>
          </a:p>
        </p:txBody>
      </p:sp>
      <p:sp>
        <p:nvSpPr>
          <p:cNvPr id="5" name="TextBox 4"/>
          <p:cNvSpPr txBox="1"/>
          <p:nvPr/>
        </p:nvSpPr>
        <p:spPr>
          <a:xfrm>
            <a:off x="606056" y="772940"/>
            <a:ext cx="3964928" cy="369332"/>
          </a:xfrm>
          <a:prstGeom prst="rect">
            <a:avLst/>
          </a:prstGeom>
          <a:noFill/>
        </p:spPr>
        <p:txBody>
          <a:bodyPr wrap="square" rtlCol="0">
            <a:spAutoFit/>
          </a:bodyPr>
          <a:lstStyle/>
          <a:p>
            <a:pPr algn="ctr"/>
            <a:r>
              <a:rPr lang="en-US" cap="all" dirty="0"/>
              <a:t>Axial turbine</a:t>
            </a:r>
          </a:p>
        </p:txBody>
      </p:sp>
      <p:sp>
        <p:nvSpPr>
          <p:cNvPr id="11" name="TextBox 10"/>
          <p:cNvSpPr txBox="1"/>
          <p:nvPr/>
        </p:nvSpPr>
        <p:spPr>
          <a:xfrm>
            <a:off x="606056" y="3630260"/>
            <a:ext cx="3964928" cy="369332"/>
          </a:xfrm>
          <a:prstGeom prst="rect">
            <a:avLst/>
          </a:prstGeom>
          <a:noFill/>
        </p:spPr>
        <p:txBody>
          <a:bodyPr wrap="square" rtlCol="0">
            <a:spAutoFit/>
          </a:bodyPr>
          <a:lstStyle/>
          <a:p>
            <a:pPr algn="ctr"/>
            <a:r>
              <a:rPr lang="en-US" dirty="0"/>
              <a:t>Stage</a:t>
            </a:r>
            <a:r>
              <a:rPr lang="ru-RU" dirty="0"/>
              <a:t>: </a:t>
            </a:r>
            <a:r>
              <a:rPr lang="en-US" dirty="0"/>
              <a:t>NB</a:t>
            </a:r>
            <a:r>
              <a:rPr lang="ru-RU" dirty="0"/>
              <a:t>+</a:t>
            </a:r>
            <a:r>
              <a:rPr lang="en-US" dirty="0"/>
              <a:t>RW</a:t>
            </a:r>
            <a:r>
              <a:rPr lang="ru-RU" dirty="0"/>
              <a:t> (2 </a:t>
            </a:r>
            <a:r>
              <a:rPr lang="en-US" dirty="0"/>
              <a:t>rows</a:t>
            </a:r>
            <a:r>
              <a:rPr lang="ru-RU" dirty="0"/>
              <a:t>)</a:t>
            </a:r>
          </a:p>
        </p:txBody>
      </p:sp>
      <p:pic>
        <p:nvPicPr>
          <p:cNvPr id="27" name="Рисунок 2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759777" y="1110260"/>
            <a:ext cx="1933796" cy="2520000"/>
          </a:xfrm>
          <a:prstGeom prst="rect">
            <a:avLst/>
          </a:prstGeom>
          <a:noFill/>
          <a:ln w="9525">
            <a:noFill/>
            <a:miter lim="800000"/>
            <a:headEnd/>
            <a:tailEnd/>
          </a:ln>
        </p:spPr>
      </p:pic>
      <p:sp>
        <p:nvSpPr>
          <p:cNvPr id="24" name="TextBox 23"/>
          <p:cNvSpPr txBox="1"/>
          <p:nvPr/>
        </p:nvSpPr>
        <p:spPr>
          <a:xfrm>
            <a:off x="623827" y="3990260"/>
            <a:ext cx="4205695" cy="369332"/>
          </a:xfrm>
          <a:prstGeom prst="rect">
            <a:avLst/>
          </a:prstGeom>
          <a:noFill/>
        </p:spPr>
        <p:txBody>
          <a:bodyPr wrap="square" rtlCol="0">
            <a:spAutoFit/>
          </a:bodyPr>
          <a:lstStyle/>
          <a:p>
            <a:pPr algn="ctr"/>
            <a:r>
              <a:rPr lang="en-US" cap="all" dirty="0"/>
              <a:t>Select the individual stages</a:t>
            </a:r>
            <a:endParaRPr lang="ru-RU" cap="all" dirty="0"/>
          </a:p>
        </p:txBody>
      </p:sp>
      <p:sp>
        <p:nvSpPr>
          <p:cNvPr id="30" name="TextBox 29"/>
          <p:cNvSpPr txBox="1"/>
          <p:nvPr/>
        </p:nvSpPr>
        <p:spPr>
          <a:xfrm>
            <a:off x="4520294" y="792660"/>
            <a:ext cx="4205695" cy="369332"/>
          </a:xfrm>
          <a:prstGeom prst="rect">
            <a:avLst/>
          </a:prstGeom>
          <a:noFill/>
        </p:spPr>
        <p:txBody>
          <a:bodyPr wrap="square" rtlCol="0">
            <a:spAutoFit/>
          </a:bodyPr>
          <a:lstStyle/>
          <a:p>
            <a:pPr algn="ctr"/>
            <a:r>
              <a:rPr lang="en-US" cap="all" dirty="0"/>
              <a:t>How many stages</a:t>
            </a:r>
            <a:r>
              <a:rPr lang="ru-RU" cap="all" dirty="0"/>
              <a:t>?</a:t>
            </a:r>
          </a:p>
        </p:txBody>
      </p:sp>
      <p:pic>
        <p:nvPicPr>
          <p:cNvPr id="31" name="Рисунок 30" descr="Изображение выглядит как предмет, объект, двигатель&#10;&#10;Описание создано с очень высокой степенью достоверности"/>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499" y="1110260"/>
            <a:ext cx="2911283" cy="2520000"/>
          </a:xfrm>
          <a:prstGeom prst="rect">
            <a:avLst/>
          </a:prstGeom>
        </p:spPr>
      </p:pic>
      <p:pic>
        <p:nvPicPr>
          <p:cNvPr id="36" name="Рисунок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7499" y="3704688"/>
            <a:ext cx="2992430" cy="2520000"/>
          </a:xfrm>
          <a:prstGeom prst="rect">
            <a:avLst/>
          </a:prstGeom>
        </p:spPr>
      </p:pic>
      <p:pic>
        <p:nvPicPr>
          <p:cNvPr id="41" name="Рисунок 40" descr="Изображение выглядит как объект, предмет, двигатель&#10;&#10;Описание создано с очень высокой степенью достоверности"/>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9489" y="4359592"/>
            <a:ext cx="3074371" cy="1800000"/>
          </a:xfrm>
          <a:prstGeom prst="rect">
            <a:avLst/>
          </a:prstGeom>
        </p:spPr>
      </p:pic>
      <p:cxnSp>
        <p:nvCxnSpPr>
          <p:cNvPr id="6" name="Прямая соединительная линия 5"/>
          <p:cNvCxnSpPr/>
          <p:nvPr/>
        </p:nvCxnSpPr>
        <p:spPr>
          <a:xfrm flipH="1">
            <a:off x="1759586" y="5259592"/>
            <a:ext cx="175540" cy="1173106"/>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flipH="1">
            <a:off x="1101719" y="5259592"/>
            <a:ext cx="175540" cy="1173106"/>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flipH="1">
            <a:off x="2588520" y="5159654"/>
            <a:ext cx="175540" cy="1173106"/>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flipH="1">
            <a:off x="3092200" y="5136627"/>
            <a:ext cx="175540" cy="1173106"/>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flipH="1">
            <a:off x="3783316" y="5136627"/>
            <a:ext cx="175540" cy="1173106"/>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7" name="Прямоугольник 46"/>
          <p:cNvSpPr/>
          <p:nvPr/>
        </p:nvSpPr>
        <p:spPr>
          <a:xfrm>
            <a:off x="1189489" y="6070799"/>
            <a:ext cx="546945" cy="307777"/>
          </a:xfrm>
          <a:prstGeom prst="rect">
            <a:avLst/>
          </a:prstGeom>
        </p:spPr>
        <p:txBody>
          <a:bodyPr wrap="none">
            <a:spAutoFit/>
          </a:bodyPr>
          <a:lstStyle/>
          <a:p>
            <a:r>
              <a:rPr lang="ru-RU" sz="1400" cap="all" dirty="0">
                <a:solidFill>
                  <a:sysClr val="windowText" lastClr="000000"/>
                </a:solidFill>
                <a:latin typeface="Arial Black" panose="020B0A04020102020204" pitchFamily="34" charset="0"/>
              </a:rPr>
              <a:t>№1</a:t>
            </a:r>
            <a:endParaRPr lang="ru-RU" sz="1400" dirty="0">
              <a:latin typeface="Arial Black" panose="020B0A04020102020204" pitchFamily="34" charset="0"/>
            </a:endParaRPr>
          </a:p>
        </p:txBody>
      </p:sp>
      <p:sp>
        <p:nvSpPr>
          <p:cNvPr id="48" name="Прямоугольник 47"/>
          <p:cNvSpPr/>
          <p:nvPr/>
        </p:nvSpPr>
        <p:spPr>
          <a:xfrm>
            <a:off x="1935126" y="6078951"/>
            <a:ext cx="546945" cy="307777"/>
          </a:xfrm>
          <a:prstGeom prst="rect">
            <a:avLst/>
          </a:prstGeom>
        </p:spPr>
        <p:txBody>
          <a:bodyPr wrap="none">
            <a:spAutoFit/>
          </a:bodyPr>
          <a:lstStyle/>
          <a:p>
            <a:r>
              <a:rPr lang="ru-RU" sz="1400" cap="all" dirty="0">
                <a:solidFill>
                  <a:sysClr val="windowText" lastClr="000000"/>
                </a:solidFill>
                <a:latin typeface="Arial Black" panose="020B0A04020102020204" pitchFamily="34" charset="0"/>
              </a:rPr>
              <a:t>№2</a:t>
            </a:r>
            <a:endParaRPr lang="ru-RU" sz="1400" dirty="0">
              <a:latin typeface="Arial Black" panose="020B0A04020102020204" pitchFamily="34" charset="0"/>
            </a:endParaRPr>
          </a:p>
        </p:txBody>
      </p:sp>
      <p:sp>
        <p:nvSpPr>
          <p:cNvPr id="49" name="Прямоугольник 48"/>
          <p:cNvSpPr/>
          <p:nvPr/>
        </p:nvSpPr>
        <p:spPr>
          <a:xfrm>
            <a:off x="2588520" y="6124921"/>
            <a:ext cx="546945" cy="307777"/>
          </a:xfrm>
          <a:prstGeom prst="rect">
            <a:avLst/>
          </a:prstGeom>
        </p:spPr>
        <p:txBody>
          <a:bodyPr wrap="none">
            <a:spAutoFit/>
          </a:bodyPr>
          <a:lstStyle/>
          <a:p>
            <a:r>
              <a:rPr lang="ru-RU" sz="1400" cap="all" dirty="0">
                <a:solidFill>
                  <a:sysClr val="windowText" lastClr="000000"/>
                </a:solidFill>
                <a:latin typeface="Arial Black" panose="020B0A04020102020204" pitchFamily="34" charset="0"/>
              </a:rPr>
              <a:t>№3</a:t>
            </a:r>
            <a:endParaRPr lang="ru-RU" sz="1400" dirty="0">
              <a:latin typeface="Arial Black" panose="020B0A04020102020204" pitchFamily="34" charset="0"/>
            </a:endParaRPr>
          </a:p>
        </p:txBody>
      </p:sp>
      <p:sp>
        <p:nvSpPr>
          <p:cNvPr id="50" name="Прямоугольник 49"/>
          <p:cNvSpPr/>
          <p:nvPr/>
        </p:nvSpPr>
        <p:spPr>
          <a:xfrm>
            <a:off x="3179970" y="6111808"/>
            <a:ext cx="546945" cy="307777"/>
          </a:xfrm>
          <a:prstGeom prst="rect">
            <a:avLst/>
          </a:prstGeom>
        </p:spPr>
        <p:txBody>
          <a:bodyPr wrap="none">
            <a:spAutoFit/>
          </a:bodyPr>
          <a:lstStyle/>
          <a:p>
            <a:r>
              <a:rPr lang="ru-RU" sz="1400" cap="all" dirty="0">
                <a:solidFill>
                  <a:sysClr val="windowText" lastClr="000000"/>
                </a:solidFill>
                <a:latin typeface="Arial Black" panose="020B0A04020102020204" pitchFamily="34" charset="0"/>
              </a:rPr>
              <a:t>№4</a:t>
            </a:r>
            <a:endParaRPr lang="ru-RU" sz="1400" dirty="0">
              <a:latin typeface="Arial Black" panose="020B0A04020102020204" pitchFamily="34" charset="0"/>
            </a:endParaRPr>
          </a:p>
        </p:txBody>
      </p:sp>
    </p:spTree>
    <p:extLst>
      <p:ext uri="{BB962C8B-B14F-4D97-AF65-F5344CB8AC3E}">
        <p14:creationId xmlns:p14="http://schemas.microsoft.com/office/powerpoint/2010/main" val="23413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p:bldP spid="47" grpId="0"/>
      <p:bldP spid="48" grpId="0"/>
      <p:bldP spid="49" grpId="0"/>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8475" y="980610"/>
            <a:ext cx="4705911"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Turbine stage</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24</a:t>
            </a:fld>
            <a:endParaRPr lang="ru-RU" dirty="0">
              <a:solidFill>
                <a:schemeClr val="bg1"/>
              </a:solidFill>
              <a:latin typeface="Elektra Medium Pro" panose="02000803000000020004" pitchFamily="50" charset="-52"/>
            </a:endParaRPr>
          </a:p>
        </p:txBody>
      </p:sp>
      <p:sp>
        <p:nvSpPr>
          <p:cNvPr id="13" name="TextBox 12"/>
          <p:cNvSpPr txBox="1"/>
          <p:nvPr/>
        </p:nvSpPr>
        <p:spPr>
          <a:xfrm>
            <a:off x="606057" y="795944"/>
            <a:ext cx="4878680" cy="369332"/>
          </a:xfrm>
          <a:prstGeom prst="rect">
            <a:avLst/>
          </a:prstGeom>
          <a:noFill/>
        </p:spPr>
        <p:txBody>
          <a:bodyPr wrap="square" rtlCol="0">
            <a:spAutoFit/>
          </a:bodyPr>
          <a:lstStyle/>
          <a:p>
            <a:pPr algn="ctr"/>
            <a:r>
              <a:rPr lang="en-US" cap="all" dirty="0"/>
              <a:t>Generalized turbine stage</a:t>
            </a:r>
            <a:endParaRPr lang="ru-RU" cap="all" dirty="0"/>
          </a:p>
        </p:txBody>
      </p:sp>
      <p:sp>
        <p:nvSpPr>
          <p:cNvPr id="28" name="TextBox 27"/>
          <p:cNvSpPr txBox="1"/>
          <p:nvPr/>
        </p:nvSpPr>
        <p:spPr>
          <a:xfrm>
            <a:off x="319968" y="4154049"/>
            <a:ext cx="4963696" cy="338554"/>
          </a:xfrm>
          <a:prstGeom prst="rect">
            <a:avLst/>
          </a:prstGeom>
          <a:noFill/>
        </p:spPr>
        <p:txBody>
          <a:bodyPr wrap="square" rtlCol="0">
            <a:spAutoFit/>
          </a:bodyPr>
          <a:lstStyle/>
          <a:p>
            <a:pPr algn="ctr"/>
            <a:r>
              <a:rPr lang="en-US" sz="1600" cap="all"/>
              <a:t>Centripetal turbine</a:t>
            </a:r>
            <a:endParaRPr lang="en-US" sz="1600" cap="all" dirty="0" err="1"/>
          </a:p>
        </p:txBody>
      </p:sp>
      <p:pic>
        <p:nvPicPr>
          <p:cNvPr id="29" name="Рисунок 28"/>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58062" y="4532760"/>
            <a:ext cx="2680328" cy="1800000"/>
          </a:xfrm>
          <a:prstGeom prst="rect">
            <a:avLst/>
          </a:prstGeom>
          <a:noFill/>
          <a:ln w="9525">
            <a:noFill/>
            <a:miter lim="800000"/>
            <a:headEnd/>
            <a:tailEnd/>
          </a:ln>
        </p:spPr>
      </p:pic>
      <p:sp>
        <p:nvSpPr>
          <p:cNvPr id="40" name="TextBox 39"/>
          <p:cNvSpPr txBox="1"/>
          <p:nvPr/>
        </p:nvSpPr>
        <p:spPr>
          <a:xfrm>
            <a:off x="5484737" y="809131"/>
            <a:ext cx="3241252" cy="338554"/>
          </a:xfrm>
          <a:prstGeom prst="rect">
            <a:avLst/>
          </a:prstGeom>
          <a:noFill/>
        </p:spPr>
        <p:txBody>
          <a:bodyPr wrap="square" rtlCol="0">
            <a:spAutoFit/>
          </a:bodyPr>
          <a:lstStyle/>
          <a:p>
            <a:pPr algn="ctr"/>
            <a:r>
              <a:rPr lang="en-US" sz="1600" cap="all" dirty="0"/>
              <a:t>Purpose of the turbine diffuser</a:t>
            </a:r>
            <a:endParaRPr lang="ru-RU" sz="1600" cap="all" dirty="0"/>
          </a:p>
        </p:txBody>
      </p:sp>
      <p:pic>
        <p:nvPicPr>
          <p:cNvPr id="23" name="Рисунок 17" descr="holset_variablegeometryturbo_large.jpg"/>
          <p:cNvPicPr>
            <a:picLocks noChangeAspect="1"/>
          </p:cNvPicPr>
          <p:nvPr/>
        </p:nvPicPr>
        <p:blipFill>
          <a:blip r:embed="rId5"/>
          <a:srcRect/>
          <a:stretch>
            <a:fillRect/>
          </a:stretch>
        </p:blipFill>
        <p:spPr bwMode="auto">
          <a:xfrm>
            <a:off x="3435628" y="4532760"/>
            <a:ext cx="1707590" cy="1800000"/>
          </a:xfrm>
          <a:prstGeom prst="rect">
            <a:avLst/>
          </a:prstGeom>
          <a:noFill/>
          <a:ln w="9525">
            <a:noFill/>
            <a:miter lim="800000"/>
            <a:headEnd/>
            <a:tailEnd/>
          </a:ln>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490470" y="1343873"/>
            <a:ext cx="3229786" cy="251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484737" y="1285952"/>
            <a:ext cx="3223269" cy="2896034"/>
          </a:xfrm>
          <a:prstGeom prst="rect">
            <a:avLst/>
          </a:prstGeom>
          <a:solidFill>
            <a:schemeClr val="bg1"/>
          </a:solidFill>
          <a:ln>
            <a:noFill/>
          </a:ln>
          <a:effectLst/>
        </p:spPr>
      </p:pic>
      <p:sp>
        <p:nvSpPr>
          <p:cNvPr id="30" name="TextBox 29"/>
          <p:cNvSpPr txBox="1"/>
          <p:nvPr/>
        </p:nvSpPr>
        <p:spPr>
          <a:xfrm>
            <a:off x="5015603" y="4171516"/>
            <a:ext cx="3710385" cy="338554"/>
          </a:xfrm>
          <a:prstGeom prst="rect">
            <a:avLst/>
          </a:prstGeom>
          <a:noFill/>
        </p:spPr>
        <p:txBody>
          <a:bodyPr wrap="square" rtlCol="0">
            <a:spAutoFit/>
          </a:bodyPr>
          <a:lstStyle/>
          <a:p>
            <a:pPr algn="ctr"/>
            <a:r>
              <a:rPr lang="en-US" sz="1600" cap="all" dirty="0"/>
              <a:t>Determine the elements of the stage</a:t>
            </a:r>
            <a:endParaRPr lang="ru-RU" sz="1600" cap="all" dirty="0"/>
          </a:p>
        </p:txBody>
      </p:sp>
      <p:pic>
        <p:nvPicPr>
          <p:cNvPr id="31" name="Рисунок 30" descr="Изображение выглядит как внутренний, предмет, стол&#10;&#10;Описание создано с высокой степенью достоверности"/>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6806" y="4492603"/>
            <a:ext cx="1677213" cy="1800000"/>
          </a:xfrm>
          <a:prstGeom prst="rect">
            <a:avLst/>
          </a:prstGeom>
        </p:spPr>
      </p:pic>
      <p:pic>
        <p:nvPicPr>
          <p:cNvPr id="36" name="Рисунок 35" descr="Изображение выглядит как земля, велосипед, припаркован, транспорт&#10;&#10;Описание создано с высокой степенью достоверности"/>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4019" y="4492603"/>
            <a:ext cx="1742840" cy="1800000"/>
          </a:xfrm>
          <a:prstGeom prst="rect">
            <a:avLst/>
          </a:prstGeom>
        </p:spPr>
      </p:pic>
    </p:spTree>
    <p:extLst>
      <p:ext uri="{BB962C8B-B14F-4D97-AF65-F5344CB8AC3E}">
        <p14:creationId xmlns:p14="http://schemas.microsoft.com/office/powerpoint/2010/main" val="122245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Numbering of control sections</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25</a:t>
            </a:fld>
            <a:endParaRPr lang="ru-RU" dirty="0">
              <a:solidFill>
                <a:schemeClr val="bg1"/>
              </a:solidFill>
              <a:latin typeface="Elektra Medium Pro" panose="02000803000000020004" pitchFamily="50" charset="-52"/>
            </a:endParaRPr>
          </a:p>
        </p:txBody>
      </p:sp>
      <p:sp>
        <p:nvSpPr>
          <p:cNvPr id="6" name="TextBox 5"/>
          <p:cNvSpPr txBox="1"/>
          <p:nvPr/>
        </p:nvSpPr>
        <p:spPr>
          <a:xfrm>
            <a:off x="365289" y="772940"/>
            <a:ext cx="4205695" cy="369332"/>
          </a:xfrm>
          <a:prstGeom prst="rect">
            <a:avLst/>
          </a:prstGeom>
          <a:noFill/>
        </p:spPr>
        <p:txBody>
          <a:bodyPr wrap="square" rtlCol="0">
            <a:spAutoFit/>
          </a:bodyPr>
          <a:lstStyle/>
          <a:p>
            <a:pPr algn="ctr"/>
            <a:r>
              <a:rPr lang="en-US" cap="all" dirty="0"/>
              <a:t>Compressor</a:t>
            </a:r>
            <a:endParaRPr lang="ru-RU" cap="all" dirty="0"/>
          </a:p>
        </p:txBody>
      </p:sp>
      <p:sp>
        <p:nvSpPr>
          <p:cNvPr id="7" name="TextBox 6"/>
          <p:cNvSpPr txBox="1"/>
          <p:nvPr/>
        </p:nvSpPr>
        <p:spPr>
          <a:xfrm>
            <a:off x="4537598" y="761438"/>
            <a:ext cx="4205695" cy="369332"/>
          </a:xfrm>
          <a:prstGeom prst="rect">
            <a:avLst/>
          </a:prstGeom>
          <a:noFill/>
        </p:spPr>
        <p:txBody>
          <a:bodyPr wrap="square" rtlCol="0">
            <a:spAutoFit/>
          </a:bodyPr>
          <a:lstStyle/>
          <a:p>
            <a:pPr algn="ctr"/>
            <a:r>
              <a:rPr lang="en-US" cap="all" dirty="0"/>
              <a:t>Turbine</a:t>
            </a:r>
            <a:endParaRPr lang="ru-RU" cap="all" dirty="0"/>
          </a:p>
        </p:txBody>
      </p:sp>
      <p:pic>
        <p:nvPicPr>
          <p:cNvPr id="8" name="Рисунок 7"/>
          <p:cNvPicPr>
            <a:picLocks/>
          </p:cNvPicPr>
          <p:nvPr/>
        </p:nvPicPr>
        <p:blipFill>
          <a:blip r:embed="rId3" cstate="print"/>
          <a:srcRect l="21087" r="17032" b="18730"/>
          <a:stretch>
            <a:fillRect/>
          </a:stretch>
        </p:blipFill>
        <p:spPr bwMode="auto">
          <a:xfrm>
            <a:off x="1399341" y="1071746"/>
            <a:ext cx="1800000" cy="2520000"/>
          </a:xfrm>
          <a:prstGeom prst="rect">
            <a:avLst/>
          </a:prstGeom>
          <a:noFill/>
          <a:ln w="9525">
            <a:noFill/>
            <a:miter lim="800000"/>
            <a:headEnd/>
            <a:tailEnd/>
          </a:ln>
        </p:spPr>
      </p:pic>
      <p:grpSp>
        <p:nvGrpSpPr>
          <p:cNvPr id="22" name="Группа 21"/>
          <p:cNvGrpSpPr/>
          <p:nvPr/>
        </p:nvGrpSpPr>
        <p:grpSpPr>
          <a:xfrm>
            <a:off x="0" y="1776612"/>
            <a:ext cx="1512168" cy="515854"/>
            <a:chOff x="515853" y="1819134"/>
            <a:chExt cx="1512168" cy="515854"/>
          </a:xfrm>
        </p:grpSpPr>
        <p:sp>
          <p:nvSpPr>
            <p:cNvPr id="9" name="Стрелка вниз 8"/>
            <p:cNvSpPr/>
            <p:nvPr/>
          </p:nvSpPr>
          <p:spPr>
            <a:xfrm rot="16200000">
              <a:off x="1269712" y="1974948"/>
              <a:ext cx="216024" cy="50405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515853" y="1819134"/>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cap="all" dirty="0">
                  <a:solidFill>
                    <a:sysClr val="windowText" lastClr="000000"/>
                  </a:solidFill>
                </a:rPr>
                <a:t>inlet</a:t>
              </a:r>
              <a:endParaRPr lang="ru-RU" sz="1200" b="1" i="1" cap="all" dirty="0">
                <a:solidFill>
                  <a:sysClr val="windowText" lastClr="000000"/>
                </a:solidFill>
              </a:endParaRPr>
            </a:p>
          </p:txBody>
        </p:sp>
      </p:grpSp>
      <p:pic>
        <p:nvPicPr>
          <p:cNvPr id="11" name="Рисунок 10"/>
          <p:cNvPicPr>
            <a:picLocks/>
          </p:cNvPicPr>
          <p:nvPr/>
        </p:nvPicPr>
        <p:blipFill>
          <a:blip r:embed="rId4" cstate="print"/>
          <a:srcRect l="16184" t="7779" r="8568" b="14911"/>
          <a:stretch>
            <a:fillRect/>
          </a:stretch>
        </p:blipFill>
        <p:spPr bwMode="auto">
          <a:xfrm>
            <a:off x="5557553" y="1080372"/>
            <a:ext cx="1980000" cy="2520000"/>
          </a:xfrm>
          <a:prstGeom prst="rect">
            <a:avLst/>
          </a:prstGeom>
          <a:noFill/>
          <a:ln w="9525">
            <a:noFill/>
            <a:miter lim="800000"/>
            <a:headEnd/>
            <a:tailEnd/>
          </a:ln>
        </p:spPr>
      </p:pic>
      <p:sp>
        <p:nvSpPr>
          <p:cNvPr id="12" name="Прямоугольник 11"/>
          <p:cNvSpPr/>
          <p:nvPr/>
        </p:nvSpPr>
        <p:spPr>
          <a:xfrm>
            <a:off x="7121240" y="1724661"/>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cap="all" dirty="0">
                <a:solidFill>
                  <a:sysClr val="windowText" lastClr="000000"/>
                </a:solidFill>
              </a:rPr>
              <a:t>Outlet </a:t>
            </a:r>
            <a:endParaRPr lang="ru-RU" sz="1200" b="1" i="1" cap="all" dirty="0">
              <a:solidFill>
                <a:sysClr val="windowText" lastClr="000000"/>
              </a:solidFill>
            </a:endParaRPr>
          </a:p>
        </p:txBody>
      </p:sp>
      <p:sp>
        <p:nvSpPr>
          <p:cNvPr id="13" name="Стрелка вниз 12"/>
          <p:cNvSpPr/>
          <p:nvPr/>
        </p:nvSpPr>
        <p:spPr>
          <a:xfrm rot="16200000">
            <a:off x="7722271" y="1846160"/>
            <a:ext cx="216024" cy="50405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3" name="Группа 22"/>
          <p:cNvGrpSpPr/>
          <p:nvPr/>
        </p:nvGrpSpPr>
        <p:grpSpPr>
          <a:xfrm>
            <a:off x="2874169" y="1877061"/>
            <a:ext cx="1512168" cy="481539"/>
            <a:chOff x="2839663" y="1945462"/>
            <a:chExt cx="1512168" cy="481539"/>
          </a:xfrm>
        </p:grpSpPr>
        <p:sp>
          <p:nvSpPr>
            <p:cNvPr id="14" name="Прямоугольник 13"/>
            <p:cNvSpPr/>
            <p:nvPr/>
          </p:nvSpPr>
          <p:spPr>
            <a:xfrm>
              <a:off x="2839663" y="194546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cap="all" dirty="0">
                  <a:solidFill>
                    <a:sysClr val="windowText" lastClr="000000"/>
                  </a:solidFill>
                </a:rPr>
                <a:t>Outlet</a:t>
              </a:r>
              <a:endParaRPr lang="ru-RU" sz="1200" b="1" i="1" cap="all" dirty="0">
                <a:solidFill>
                  <a:sysClr val="windowText" lastClr="000000"/>
                </a:solidFill>
              </a:endParaRPr>
            </a:p>
          </p:txBody>
        </p:sp>
        <p:sp>
          <p:nvSpPr>
            <p:cNvPr id="15" name="Стрелка вниз 14"/>
            <p:cNvSpPr/>
            <p:nvPr/>
          </p:nvSpPr>
          <p:spPr>
            <a:xfrm rot="16200000">
              <a:off x="3440694" y="2066961"/>
              <a:ext cx="216024" cy="50405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4" name="Группа 23"/>
          <p:cNvGrpSpPr/>
          <p:nvPr/>
        </p:nvGrpSpPr>
        <p:grpSpPr>
          <a:xfrm>
            <a:off x="4308601" y="1782363"/>
            <a:ext cx="1512168" cy="515854"/>
            <a:chOff x="4679536" y="1928402"/>
            <a:chExt cx="1512168" cy="515854"/>
          </a:xfrm>
        </p:grpSpPr>
        <p:sp>
          <p:nvSpPr>
            <p:cNvPr id="20" name="Стрелка вниз 19"/>
            <p:cNvSpPr/>
            <p:nvPr/>
          </p:nvSpPr>
          <p:spPr>
            <a:xfrm rot="16200000">
              <a:off x="5433395" y="2084216"/>
              <a:ext cx="216024" cy="50405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4679536" y="1928402"/>
              <a:ext cx="15121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cap="all" dirty="0">
                  <a:solidFill>
                    <a:sysClr val="windowText" lastClr="000000"/>
                  </a:solidFill>
                </a:rPr>
                <a:t>Inlet </a:t>
              </a:r>
              <a:endParaRPr lang="ru-RU" sz="1200" b="1" i="1" cap="all" dirty="0">
                <a:solidFill>
                  <a:sysClr val="windowText" lastClr="000000"/>
                </a:solidFill>
              </a:endParaRPr>
            </a:p>
          </p:txBody>
        </p:sp>
      </p:grpSp>
      <p:sp>
        <p:nvSpPr>
          <p:cNvPr id="25" name="TextBox 24"/>
          <p:cNvSpPr txBox="1"/>
          <p:nvPr/>
        </p:nvSpPr>
        <p:spPr>
          <a:xfrm>
            <a:off x="1362334" y="3425851"/>
            <a:ext cx="3191774" cy="1754326"/>
          </a:xfrm>
          <a:prstGeom prst="rect">
            <a:avLst/>
          </a:prstGeom>
          <a:noFill/>
        </p:spPr>
        <p:txBody>
          <a:bodyPr wrap="square" rtlCol="0">
            <a:spAutoFit/>
          </a:bodyPr>
          <a:lstStyle/>
          <a:p>
            <a:pPr>
              <a:lnSpc>
                <a:spcPct val="150000"/>
              </a:lnSpc>
            </a:pPr>
            <a:r>
              <a:rPr lang="ru-RU" dirty="0"/>
              <a:t>0 – </a:t>
            </a:r>
            <a:r>
              <a:rPr lang="en-US" dirty="0"/>
              <a:t>Inlet to the IGV</a:t>
            </a:r>
            <a:endParaRPr lang="ru-RU" dirty="0"/>
          </a:p>
          <a:p>
            <a:pPr>
              <a:lnSpc>
                <a:spcPct val="150000"/>
              </a:lnSpc>
            </a:pPr>
            <a:r>
              <a:rPr lang="ru-RU" dirty="0"/>
              <a:t>1 – </a:t>
            </a:r>
            <a:r>
              <a:rPr lang="en-US" dirty="0"/>
              <a:t>Inlet to the RW</a:t>
            </a:r>
            <a:endParaRPr lang="ru-RU" dirty="0"/>
          </a:p>
          <a:p>
            <a:pPr>
              <a:lnSpc>
                <a:spcPct val="150000"/>
              </a:lnSpc>
            </a:pPr>
            <a:r>
              <a:rPr lang="ru-RU" dirty="0"/>
              <a:t>2 – </a:t>
            </a:r>
            <a:r>
              <a:rPr lang="en-US" dirty="0"/>
              <a:t>Outlet of the RW</a:t>
            </a:r>
            <a:endParaRPr lang="ru-RU" dirty="0"/>
          </a:p>
          <a:p>
            <a:pPr>
              <a:lnSpc>
                <a:spcPct val="150000"/>
              </a:lnSpc>
            </a:pPr>
            <a:r>
              <a:rPr lang="ru-RU" dirty="0"/>
              <a:t>3 – </a:t>
            </a:r>
            <a:r>
              <a:rPr lang="en-US" dirty="0"/>
              <a:t>Outlet of the GV</a:t>
            </a:r>
            <a:endParaRPr lang="ru-RU" dirty="0"/>
          </a:p>
        </p:txBody>
      </p:sp>
      <p:sp>
        <p:nvSpPr>
          <p:cNvPr id="26" name="TextBox 25"/>
          <p:cNvSpPr txBox="1"/>
          <p:nvPr/>
        </p:nvSpPr>
        <p:spPr>
          <a:xfrm>
            <a:off x="5422500" y="3448855"/>
            <a:ext cx="3191774" cy="1338828"/>
          </a:xfrm>
          <a:prstGeom prst="rect">
            <a:avLst/>
          </a:prstGeom>
          <a:noFill/>
        </p:spPr>
        <p:txBody>
          <a:bodyPr wrap="square" rtlCol="0">
            <a:spAutoFit/>
          </a:bodyPr>
          <a:lstStyle/>
          <a:p>
            <a:pPr>
              <a:lnSpc>
                <a:spcPct val="150000"/>
              </a:lnSpc>
            </a:pPr>
            <a:r>
              <a:rPr lang="ru-RU" dirty="0"/>
              <a:t>0 – </a:t>
            </a:r>
            <a:r>
              <a:rPr lang="en-US" dirty="0"/>
              <a:t>Inlet to the NB</a:t>
            </a:r>
            <a:endParaRPr lang="ru-RU" dirty="0"/>
          </a:p>
          <a:p>
            <a:pPr>
              <a:lnSpc>
                <a:spcPct val="150000"/>
              </a:lnSpc>
            </a:pPr>
            <a:r>
              <a:rPr lang="ru-RU" dirty="0"/>
              <a:t>1 – </a:t>
            </a:r>
            <a:r>
              <a:rPr lang="en-US" dirty="0"/>
              <a:t>Inlet to the RW</a:t>
            </a:r>
            <a:endParaRPr lang="ru-RU" dirty="0"/>
          </a:p>
          <a:p>
            <a:pPr>
              <a:lnSpc>
                <a:spcPct val="150000"/>
              </a:lnSpc>
            </a:pPr>
            <a:r>
              <a:rPr lang="ru-RU" dirty="0"/>
              <a:t>2 – </a:t>
            </a:r>
            <a:r>
              <a:rPr lang="en-US" dirty="0"/>
              <a:t>Outlet of the RW</a:t>
            </a:r>
            <a:endParaRPr lang="ru-RU" dirty="0"/>
          </a:p>
        </p:txBody>
      </p:sp>
      <p:sp>
        <p:nvSpPr>
          <p:cNvPr id="27" name="TextBox 26"/>
          <p:cNvSpPr txBox="1"/>
          <p:nvPr/>
        </p:nvSpPr>
        <p:spPr>
          <a:xfrm>
            <a:off x="541684" y="5180177"/>
            <a:ext cx="8347135" cy="1061829"/>
          </a:xfrm>
          <a:prstGeom prst="rect">
            <a:avLst/>
          </a:prstGeom>
          <a:noFill/>
        </p:spPr>
        <p:txBody>
          <a:bodyPr wrap="square" rtlCol="0">
            <a:spAutoFit/>
          </a:bodyPr>
          <a:lstStyle/>
          <a:p>
            <a:pPr lvl="0">
              <a:lnSpc>
                <a:spcPct val="150000"/>
              </a:lnSpc>
            </a:pPr>
            <a:r>
              <a:rPr lang="en-US" sz="1400" cap="all" dirty="0">
                <a:latin typeface="Arial" pitchFamily="34" charset="0"/>
                <a:cs typeface="Arial" pitchFamily="34" charset="0"/>
              </a:rPr>
              <a:t>The numbers are standardized !!! They are used to identify parameters principle</a:t>
            </a:r>
            <a:r>
              <a:rPr lang="ru-RU" sz="1400" cap="all" dirty="0">
                <a:latin typeface="Arial" pitchFamily="34" charset="0"/>
                <a:cs typeface="Arial" pitchFamily="34" charset="0"/>
              </a:rPr>
              <a:t>: 1 – </a:t>
            </a:r>
            <a:r>
              <a:rPr lang="en-US" sz="1400" cap="all" dirty="0">
                <a:latin typeface="Arial" pitchFamily="34" charset="0"/>
                <a:cs typeface="Arial" pitchFamily="34" charset="0"/>
              </a:rPr>
              <a:t>inlet to the rotor wheel</a:t>
            </a:r>
            <a:endParaRPr lang="ru-RU" sz="1400" cap="all" dirty="0">
              <a:latin typeface="Arial" pitchFamily="34" charset="0"/>
              <a:cs typeface="Arial" pitchFamily="34" charset="0"/>
            </a:endParaRPr>
          </a:p>
          <a:p>
            <a:pPr lvl="0">
              <a:lnSpc>
                <a:spcPct val="150000"/>
              </a:lnSpc>
            </a:pPr>
            <a:r>
              <a:rPr lang="ru-RU" sz="1400" cap="all" dirty="0">
                <a:latin typeface="Arial" pitchFamily="34" charset="0"/>
                <a:cs typeface="Arial" pitchFamily="34" charset="0"/>
              </a:rPr>
              <a:t>	</a:t>
            </a:r>
            <a:r>
              <a:rPr lang="en-US" sz="1400" cap="all" dirty="0">
                <a:latin typeface="Arial" pitchFamily="34" charset="0"/>
                <a:cs typeface="Arial" pitchFamily="34" charset="0"/>
              </a:rPr>
              <a:t>   </a:t>
            </a:r>
            <a:r>
              <a:rPr lang="ru-RU" sz="1400" cap="all" dirty="0">
                <a:latin typeface="Arial" pitchFamily="34" charset="0"/>
                <a:cs typeface="Arial" pitchFamily="34" charset="0"/>
              </a:rPr>
              <a:t>2 – </a:t>
            </a:r>
            <a:r>
              <a:rPr lang="en-US" sz="1400" cap="all" dirty="0">
                <a:latin typeface="Arial" pitchFamily="34" charset="0"/>
                <a:cs typeface="Arial" pitchFamily="34" charset="0"/>
              </a:rPr>
              <a:t>outlet from the rotor wheel</a:t>
            </a:r>
            <a:endParaRPr lang="ru-RU" sz="1400" cap="all" dirty="0">
              <a:latin typeface="Arial" pitchFamily="34" charset="0"/>
              <a:cs typeface="Arial" pitchFamily="34" charset="0"/>
            </a:endParaRPr>
          </a:p>
        </p:txBody>
      </p:sp>
    </p:spTree>
    <p:extLst>
      <p:ext uri="{BB962C8B-B14F-4D97-AF65-F5344CB8AC3E}">
        <p14:creationId xmlns:p14="http://schemas.microsoft.com/office/powerpoint/2010/main" val="23413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meridional__.jpg"/>
          <p:cNvPicPr>
            <a:picLocks noChangeAspect="1"/>
          </p:cNvPicPr>
          <p:nvPr/>
        </p:nvPicPr>
        <p:blipFill>
          <a:blip r:embed="rId3" cstate="print"/>
          <a:srcRect l="10837" t="1941" r="9483" b="1456"/>
          <a:stretch>
            <a:fillRect/>
          </a:stretch>
        </p:blipFill>
        <p:spPr>
          <a:xfrm>
            <a:off x="4718448" y="1158554"/>
            <a:ext cx="1276978" cy="1440000"/>
          </a:xfrm>
          <a:prstGeom prst="rect">
            <a:avLst/>
          </a:prstGeom>
        </p:spPr>
      </p:pic>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Coordinate system</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26</a:t>
            </a:fld>
            <a:endParaRPr lang="ru-RU" dirty="0">
              <a:solidFill>
                <a:schemeClr val="bg1"/>
              </a:solidFill>
              <a:latin typeface="Elektra Medium Pro" panose="02000803000000020004" pitchFamily="50" charset="-52"/>
            </a:endParaRPr>
          </a:p>
        </p:txBody>
      </p:sp>
      <p:sp>
        <p:nvSpPr>
          <p:cNvPr id="8" name="TextBox 7"/>
          <p:cNvSpPr txBox="1"/>
          <p:nvPr/>
        </p:nvSpPr>
        <p:spPr>
          <a:xfrm>
            <a:off x="365289" y="772940"/>
            <a:ext cx="4205695" cy="369332"/>
          </a:xfrm>
          <a:prstGeom prst="rect">
            <a:avLst/>
          </a:prstGeom>
          <a:noFill/>
        </p:spPr>
        <p:txBody>
          <a:bodyPr wrap="square" rtlCol="0">
            <a:spAutoFit/>
          </a:bodyPr>
          <a:lstStyle/>
          <a:p>
            <a:pPr algn="ctr"/>
            <a:r>
              <a:rPr lang="en-US" cap="all" dirty="0"/>
              <a:t>Coordinate system</a:t>
            </a:r>
            <a:endParaRPr lang="ru-RU" cap="all" dirty="0"/>
          </a:p>
        </p:txBody>
      </p:sp>
      <p:sp>
        <p:nvSpPr>
          <p:cNvPr id="9" name="TextBox 8"/>
          <p:cNvSpPr txBox="1"/>
          <p:nvPr/>
        </p:nvSpPr>
        <p:spPr>
          <a:xfrm>
            <a:off x="362414" y="3780683"/>
            <a:ext cx="4205695" cy="369332"/>
          </a:xfrm>
          <a:prstGeom prst="rect">
            <a:avLst/>
          </a:prstGeom>
          <a:noFill/>
        </p:spPr>
        <p:txBody>
          <a:bodyPr wrap="square" rtlCol="0">
            <a:spAutoFit/>
          </a:bodyPr>
          <a:lstStyle/>
          <a:p>
            <a:pPr algn="ctr"/>
            <a:r>
              <a:rPr lang="en-US" cap="all" dirty="0"/>
              <a:t>Vector projections</a:t>
            </a:r>
            <a:endParaRPr lang="ru-RU" cap="all" dirty="0"/>
          </a:p>
        </p:txBody>
      </p:sp>
      <p:pic>
        <p:nvPicPr>
          <p:cNvPr id="10" name="Рисунок 9" descr="1"/>
          <p:cNvPicPr/>
          <p:nvPr/>
        </p:nvPicPr>
        <p:blipFill>
          <a:blip r:embed="rId4" cstate="print"/>
          <a:srcRect l="56838" t="32153" b="17148"/>
          <a:stretch>
            <a:fillRect/>
          </a:stretch>
        </p:blipFill>
        <p:spPr bwMode="auto">
          <a:xfrm>
            <a:off x="1257195" y="4184117"/>
            <a:ext cx="2333655" cy="1440000"/>
          </a:xfrm>
          <a:prstGeom prst="rect">
            <a:avLst/>
          </a:prstGeom>
          <a:noFill/>
        </p:spPr>
      </p:pic>
      <p:sp>
        <p:nvSpPr>
          <p:cNvPr id="11" name="TextBox 10"/>
          <p:cNvSpPr txBox="1"/>
          <p:nvPr/>
        </p:nvSpPr>
        <p:spPr>
          <a:xfrm>
            <a:off x="4520345" y="795944"/>
            <a:ext cx="4205695" cy="369332"/>
          </a:xfrm>
          <a:prstGeom prst="rect">
            <a:avLst/>
          </a:prstGeom>
          <a:noFill/>
        </p:spPr>
        <p:txBody>
          <a:bodyPr wrap="square" rtlCol="0">
            <a:spAutoFit/>
          </a:bodyPr>
          <a:lstStyle/>
          <a:p>
            <a:pPr algn="ctr"/>
            <a:r>
              <a:rPr lang="en-US" cap="all" dirty="0"/>
              <a:t>Usable cross sections</a:t>
            </a:r>
            <a:endParaRPr lang="ru-RU" cap="all" dirty="0"/>
          </a:p>
        </p:txBody>
      </p:sp>
      <p:sp>
        <p:nvSpPr>
          <p:cNvPr id="12" name="Прямоугольник 11"/>
          <p:cNvSpPr/>
          <p:nvPr/>
        </p:nvSpPr>
        <p:spPr>
          <a:xfrm>
            <a:off x="5598544" y="2441742"/>
            <a:ext cx="1751162" cy="307777"/>
          </a:xfrm>
          <a:prstGeom prst="rect">
            <a:avLst/>
          </a:prstGeom>
        </p:spPr>
        <p:txBody>
          <a:bodyPr wrap="square">
            <a:spAutoFit/>
          </a:bodyPr>
          <a:lstStyle/>
          <a:p>
            <a:pPr algn="ctr"/>
            <a:r>
              <a:rPr lang="en-US" sz="1400" cap="small" dirty="0"/>
              <a:t>Meridional</a:t>
            </a:r>
            <a:endParaRPr lang="ru-RU" sz="1400" cap="small" dirty="0"/>
          </a:p>
        </p:txBody>
      </p:sp>
      <p:pic>
        <p:nvPicPr>
          <p:cNvPr id="14" name="Рисунок 13" descr="meridional_s.jpg"/>
          <p:cNvPicPr>
            <a:picLocks noChangeAspect="1"/>
          </p:cNvPicPr>
          <p:nvPr/>
        </p:nvPicPr>
        <p:blipFill>
          <a:blip r:embed="rId5" cstate="print"/>
          <a:srcRect l="1466" t="2647" r="3519" b="7940"/>
          <a:stretch>
            <a:fillRect/>
          </a:stretch>
        </p:blipFill>
        <p:spPr>
          <a:xfrm>
            <a:off x="6603369" y="1226410"/>
            <a:ext cx="2426853" cy="1260000"/>
          </a:xfrm>
          <a:prstGeom prst="rect">
            <a:avLst/>
          </a:prstGeom>
        </p:spPr>
      </p:pic>
      <p:sp>
        <p:nvSpPr>
          <p:cNvPr id="16" name="Стрелка вниз 15"/>
          <p:cNvSpPr/>
          <p:nvPr/>
        </p:nvSpPr>
        <p:spPr>
          <a:xfrm rot="16200000">
            <a:off x="6227026" y="1592510"/>
            <a:ext cx="216024" cy="50405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3" name="Группа 22"/>
          <p:cNvGrpSpPr/>
          <p:nvPr/>
        </p:nvGrpSpPr>
        <p:grpSpPr>
          <a:xfrm>
            <a:off x="4588546" y="2780322"/>
            <a:ext cx="4033423" cy="1483131"/>
            <a:chOff x="4545414" y="3263401"/>
            <a:chExt cx="4033423" cy="1483131"/>
          </a:xfrm>
        </p:grpSpPr>
        <p:pic>
          <p:nvPicPr>
            <p:cNvPr id="17" name="Рисунок 16" descr="normal__.jpg"/>
            <p:cNvPicPr>
              <a:picLocks noChangeAspect="1"/>
            </p:cNvPicPr>
            <p:nvPr/>
          </p:nvPicPr>
          <p:blipFill>
            <a:blip r:embed="rId6" cstate="print"/>
            <a:srcRect l="10360" t="4215" r="6907" b="1405"/>
            <a:stretch>
              <a:fillRect/>
            </a:stretch>
          </p:blipFill>
          <p:spPr>
            <a:xfrm>
              <a:off x="4545414" y="3263401"/>
              <a:ext cx="1553697" cy="1440000"/>
            </a:xfrm>
            <a:prstGeom prst="rect">
              <a:avLst/>
            </a:prstGeom>
          </p:spPr>
        </p:pic>
        <p:pic>
          <p:nvPicPr>
            <p:cNvPr id="18" name="Рисунок 17" descr="normal_s.jpg"/>
            <p:cNvPicPr>
              <a:picLocks noChangeAspect="1"/>
            </p:cNvPicPr>
            <p:nvPr/>
          </p:nvPicPr>
          <p:blipFill>
            <a:blip r:embed="rId7" cstate="print"/>
            <a:stretch>
              <a:fillRect/>
            </a:stretch>
          </p:blipFill>
          <p:spPr>
            <a:xfrm>
              <a:off x="7009364" y="3306532"/>
              <a:ext cx="1569473" cy="1440000"/>
            </a:xfrm>
            <a:prstGeom prst="rect">
              <a:avLst/>
            </a:prstGeom>
          </p:spPr>
        </p:pic>
        <p:sp>
          <p:nvSpPr>
            <p:cNvPr id="19" name="Стрелка вниз 18"/>
            <p:cNvSpPr/>
            <p:nvPr/>
          </p:nvSpPr>
          <p:spPr>
            <a:xfrm rot="16200000">
              <a:off x="6396678" y="3772118"/>
              <a:ext cx="216024" cy="50405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0" name="Прямоугольник 19"/>
          <p:cNvSpPr/>
          <p:nvPr/>
        </p:nvSpPr>
        <p:spPr>
          <a:xfrm>
            <a:off x="5681932" y="4086513"/>
            <a:ext cx="1751162" cy="307777"/>
          </a:xfrm>
          <a:prstGeom prst="rect">
            <a:avLst/>
          </a:prstGeom>
        </p:spPr>
        <p:txBody>
          <a:bodyPr wrap="square">
            <a:spAutoFit/>
          </a:bodyPr>
          <a:lstStyle/>
          <a:p>
            <a:pPr algn="ctr"/>
            <a:r>
              <a:rPr lang="en-US" sz="1400" cap="small" dirty="0"/>
              <a:t>Normal</a:t>
            </a:r>
            <a:endParaRPr lang="ru-RU" sz="1400" cap="small" dirty="0"/>
          </a:p>
        </p:txBody>
      </p:sp>
      <p:sp>
        <p:nvSpPr>
          <p:cNvPr id="21" name="Прямоугольник 20"/>
          <p:cNvSpPr/>
          <p:nvPr/>
        </p:nvSpPr>
        <p:spPr>
          <a:xfrm>
            <a:off x="5730816" y="5808920"/>
            <a:ext cx="1751162" cy="307777"/>
          </a:xfrm>
          <a:prstGeom prst="rect">
            <a:avLst/>
          </a:prstGeom>
        </p:spPr>
        <p:txBody>
          <a:bodyPr wrap="square">
            <a:spAutoFit/>
          </a:bodyPr>
          <a:lstStyle/>
          <a:p>
            <a:pPr algn="ctr"/>
            <a:r>
              <a:rPr lang="en-US" sz="1400" cap="small" dirty="0"/>
              <a:t>Cylindrical</a:t>
            </a:r>
            <a:endParaRPr lang="ru-RU" sz="1400" cap="small" dirty="0"/>
          </a:p>
        </p:txBody>
      </p:sp>
      <p:pic>
        <p:nvPicPr>
          <p:cNvPr id="22" name="Рисунок 21" descr="cilindr__.jpg"/>
          <p:cNvPicPr>
            <a:picLocks noChangeAspect="1"/>
          </p:cNvPicPr>
          <p:nvPr/>
        </p:nvPicPr>
        <p:blipFill>
          <a:blip r:embed="rId8" cstate="print"/>
          <a:srcRect l="5150" t="6941" r="12876" b="6310"/>
          <a:stretch>
            <a:fillRect/>
          </a:stretch>
        </p:blipFill>
        <p:spPr>
          <a:xfrm>
            <a:off x="4240692" y="4530328"/>
            <a:ext cx="2407414" cy="1260000"/>
          </a:xfrm>
          <a:prstGeom prst="rect">
            <a:avLst/>
          </a:prstGeom>
        </p:spPr>
      </p:pic>
      <p:pic>
        <p:nvPicPr>
          <p:cNvPr id="24" name="Рисунок 23" descr="cilindr_s.jpg"/>
          <p:cNvPicPr>
            <a:picLocks noChangeAspect="1"/>
          </p:cNvPicPr>
          <p:nvPr/>
        </p:nvPicPr>
        <p:blipFill>
          <a:blip r:embed="rId9" cstate="print"/>
          <a:stretch>
            <a:fillRect/>
          </a:stretch>
        </p:blipFill>
        <p:spPr>
          <a:xfrm>
            <a:off x="7322896" y="4471099"/>
            <a:ext cx="1059414" cy="1440000"/>
          </a:xfrm>
          <a:prstGeom prst="rect">
            <a:avLst/>
          </a:prstGeom>
        </p:spPr>
      </p:pic>
      <p:sp>
        <p:nvSpPr>
          <p:cNvPr id="25" name="Стрелка вниз 24"/>
          <p:cNvSpPr/>
          <p:nvPr/>
        </p:nvSpPr>
        <p:spPr>
          <a:xfrm rot="16200000">
            <a:off x="6922890" y="4902178"/>
            <a:ext cx="216024" cy="50405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5982" y="1135847"/>
            <a:ext cx="4196983" cy="2486224"/>
          </a:xfrm>
          <a:prstGeom prst="rect">
            <a:avLst/>
          </a:prstGeom>
        </p:spPr>
      </p:pic>
      <p:pic>
        <p:nvPicPr>
          <p:cNvPr id="4098"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0129" r="39232"/>
          <a:stretch/>
        </p:blipFill>
        <p:spPr bwMode="auto">
          <a:xfrm>
            <a:off x="1690577" y="5654138"/>
            <a:ext cx="1222744"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336" r="31266"/>
          <a:stretch/>
        </p:blipFill>
        <p:spPr bwMode="auto">
          <a:xfrm>
            <a:off x="1316162" y="5961915"/>
            <a:ext cx="2215719"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332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Geometrical parameters of turbomachinery</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27</a:t>
            </a:fld>
            <a:endParaRPr lang="ru-RU" dirty="0">
              <a:solidFill>
                <a:schemeClr val="bg1"/>
              </a:solidFill>
              <a:latin typeface="Elektra Medium Pro" panose="02000803000000020004" pitchFamily="50" charset="-52"/>
            </a:endParaRPr>
          </a:p>
        </p:txBody>
      </p:sp>
      <p:sp>
        <p:nvSpPr>
          <p:cNvPr id="5" name="TextBox 4"/>
          <p:cNvSpPr txBox="1"/>
          <p:nvPr/>
        </p:nvSpPr>
        <p:spPr>
          <a:xfrm>
            <a:off x="250166" y="772940"/>
            <a:ext cx="4424335" cy="646331"/>
          </a:xfrm>
          <a:prstGeom prst="rect">
            <a:avLst/>
          </a:prstGeom>
          <a:noFill/>
        </p:spPr>
        <p:txBody>
          <a:bodyPr wrap="square" rtlCol="0">
            <a:spAutoFit/>
          </a:bodyPr>
          <a:lstStyle/>
          <a:p>
            <a:pPr algn="ctr"/>
            <a:r>
              <a:rPr lang="en-US" cap="all" dirty="0"/>
              <a:t>Parameters of meridional </a:t>
            </a:r>
          </a:p>
          <a:p>
            <a:pPr algn="ctr"/>
            <a:r>
              <a:rPr lang="en-US" cap="all" dirty="0"/>
              <a:t>cross-section</a:t>
            </a:r>
            <a:endParaRPr lang="ru-RU" cap="all" dirty="0"/>
          </a:p>
        </p:txBody>
      </p:sp>
      <p:sp>
        <p:nvSpPr>
          <p:cNvPr id="6" name="TextBox 5"/>
          <p:cNvSpPr txBox="1"/>
          <p:nvPr/>
        </p:nvSpPr>
        <p:spPr>
          <a:xfrm>
            <a:off x="4310333" y="778691"/>
            <a:ext cx="4424335" cy="369332"/>
          </a:xfrm>
          <a:prstGeom prst="rect">
            <a:avLst/>
          </a:prstGeom>
          <a:noFill/>
        </p:spPr>
        <p:txBody>
          <a:bodyPr wrap="square" rtlCol="0">
            <a:spAutoFit/>
          </a:bodyPr>
          <a:lstStyle/>
          <a:p>
            <a:pPr algn="ctr"/>
            <a:r>
              <a:rPr lang="en-US" cap="all" dirty="0"/>
              <a:t>Parameter of airfoil cascade</a:t>
            </a:r>
            <a:endParaRPr lang="ru-RU" cap="all" dirty="0"/>
          </a:p>
        </p:txBody>
      </p:sp>
      <p:sp>
        <p:nvSpPr>
          <p:cNvPr id="13" name="TextBox 12"/>
          <p:cNvSpPr txBox="1"/>
          <p:nvPr/>
        </p:nvSpPr>
        <p:spPr>
          <a:xfrm>
            <a:off x="2615140" y="4018975"/>
            <a:ext cx="4205695" cy="369332"/>
          </a:xfrm>
          <a:prstGeom prst="rect">
            <a:avLst/>
          </a:prstGeom>
          <a:noFill/>
        </p:spPr>
        <p:txBody>
          <a:bodyPr wrap="square" rtlCol="0">
            <a:spAutoFit/>
          </a:bodyPr>
          <a:lstStyle/>
          <a:p>
            <a:pPr algn="ctr"/>
            <a:r>
              <a:rPr lang="en-US" cap="all" dirty="0" err="1"/>
              <a:t>Nondimensional</a:t>
            </a:r>
            <a:r>
              <a:rPr lang="en-US" cap="all" dirty="0"/>
              <a:t> parameters</a:t>
            </a:r>
            <a:endParaRPr lang="ru-RU" cap="all" dirty="0"/>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7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4" name="Прямоугольник 13"/>
          <p:cNvSpPr/>
          <p:nvPr/>
        </p:nvSpPr>
        <p:spPr>
          <a:xfrm>
            <a:off x="514709" y="4457448"/>
            <a:ext cx="3600000" cy="1169551"/>
          </a:xfrm>
          <a:prstGeom prst="rect">
            <a:avLst/>
          </a:prstGeom>
        </p:spPr>
        <p:txBody>
          <a:bodyPr wrap="square">
            <a:spAutoFit/>
          </a:bodyPr>
          <a:lstStyle/>
          <a:p>
            <a:r>
              <a:rPr lang="en-US" sz="1400" cap="small" dirty="0"/>
              <a:t>Blade aspect ratio</a:t>
            </a:r>
            <a:r>
              <a:rPr lang="ru-RU" sz="1400" cap="small" dirty="0"/>
              <a:t>:</a:t>
            </a:r>
          </a:p>
          <a:p>
            <a:endParaRPr lang="ru-RU" sz="1400" cap="small" dirty="0"/>
          </a:p>
          <a:p>
            <a:r>
              <a:rPr lang="en-US" sz="1400" cap="small" dirty="0"/>
              <a:t>Relative hub diameter:</a:t>
            </a:r>
            <a:endParaRPr lang="ru-RU" sz="1400" cap="small" dirty="0"/>
          </a:p>
          <a:p>
            <a:endParaRPr lang="ru-RU" sz="1400" cap="small" dirty="0"/>
          </a:p>
          <a:p>
            <a:r>
              <a:rPr lang="en-US" sz="1400" cap="small" dirty="0"/>
              <a:t>Relative blade height:</a:t>
            </a:r>
            <a:endParaRPr lang="ru-RU" sz="1400" cap="small" dirty="0"/>
          </a:p>
        </p:txBody>
      </p:sp>
      <p:sp>
        <p:nvSpPr>
          <p:cNvPr id="30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84"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86"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88"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pSp>
        <p:nvGrpSpPr>
          <p:cNvPr id="36" name="Группа 35"/>
          <p:cNvGrpSpPr/>
          <p:nvPr/>
        </p:nvGrpSpPr>
        <p:grpSpPr>
          <a:xfrm>
            <a:off x="4376467" y="4385561"/>
            <a:ext cx="3789660" cy="1970882"/>
            <a:chOff x="4376467" y="4385561"/>
            <a:chExt cx="3789660" cy="1970882"/>
          </a:xfrm>
        </p:grpSpPr>
        <p:sp>
          <p:nvSpPr>
            <p:cNvPr id="22" name="Прямоугольник 21"/>
            <p:cNvSpPr/>
            <p:nvPr/>
          </p:nvSpPr>
          <p:spPr>
            <a:xfrm>
              <a:off x="4376467" y="4385561"/>
              <a:ext cx="3600000" cy="1815882"/>
            </a:xfrm>
            <a:prstGeom prst="rect">
              <a:avLst/>
            </a:prstGeom>
          </p:spPr>
          <p:txBody>
            <a:bodyPr wrap="square">
              <a:spAutoFit/>
            </a:bodyPr>
            <a:lstStyle/>
            <a:p>
              <a:pPr lvl="0"/>
              <a:r>
                <a:rPr lang="en-US" sz="1400" cap="small" dirty="0"/>
                <a:t>Cascade solidity</a:t>
              </a:r>
            </a:p>
            <a:p>
              <a:pPr lvl="0"/>
              <a:endParaRPr lang="ru-RU" sz="1400" cap="small" dirty="0"/>
            </a:p>
            <a:p>
              <a:pPr lvl="0"/>
              <a:r>
                <a:rPr lang="en-US" sz="1400" cap="small" dirty="0"/>
                <a:t>Relative pitch</a:t>
              </a:r>
            </a:p>
            <a:p>
              <a:pPr lvl="0"/>
              <a:endParaRPr lang="ru-RU" sz="1400" cap="small" dirty="0"/>
            </a:p>
            <a:p>
              <a:pPr lvl="0"/>
              <a:r>
                <a:rPr lang="en-US" sz="1400" cap="small" dirty="0"/>
                <a:t>Blade aspect ratio</a:t>
              </a:r>
              <a:endParaRPr lang="ru-RU" sz="1400" cap="small" dirty="0"/>
            </a:p>
            <a:p>
              <a:pPr lvl="0"/>
              <a:endParaRPr lang="ru-RU" sz="1400" cap="small" dirty="0"/>
            </a:p>
            <a:p>
              <a:pPr lvl="0"/>
              <a:r>
                <a:rPr lang="en-US" sz="1400" cap="small" dirty="0"/>
                <a:t>relative coordinate of airfoil maximum thickness position</a:t>
              </a:r>
              <a:endParaRPr lang="ru-RU" sz="1400" cap="small" dirty="0"/>
            </a:p>
          </p:txBody>
        </p:sp>
        <p:pic>
          <p:nvPicPr>
            <p:cNvPr id="3079"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650302" y="4408098"/>
              <a:ext cx="256235" cy="396000"/>
            </a:xfrm>
            <a:prstGeom prst="rect">
              <a:avLst/>
            </a:prstGeom>
            <a:noFill/>
          </p:spPr>
        </p:pic>
        <p:pic>
          <p:nvPicPr>
            <p:cNvPr id="3083" name="Picture 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960853" y="4830793"/>
              <a:ext cx="256235" cy="396000"/>
            </a:xfrm>
            <a:prstGeom prst="rect">
              <a:avLst/>
            </a:prstGeom>
            <a:noFill/>
          </p:spPr>
        </p:pic>
        <p:pic>
          <p:nvPicPr>
            <p:cNvPr id="3085" name="Picture 1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95358" y="5279365"/>
              <a:ext cx="271543" cy="396000"/>
            </a:xfrm>
            <a:prstGeom prst="rect">
              <a:avLst/>
            </a:prstGeom>
            <a:noFill/>
          </p:spPr>
        </p:pic>
        <p:pic>
          <p:nvPicPr>
            <p:cNvPr id="3087" name="Picture 15"/>
            <p:cNvPicPr>
              <a:picLocks noChangeAspect="1" noChangeArrowheads="1"/>
            </p:cNvPicPr>
            <p:nvPr/>
          </p:nvPicPr>
          <p:blipFill>
            <a:blip r:embed="rId6" cstate="print">
              <a:clrChange>
                <a:clrFrom>
                  <a:srgbClr val="FFFFFF"/>
                </a:clrFrom>
                <a:clrTo>
                  <a:srgbClr val="FFFFFF">
                    <a:alpha val="0"/>
                  </a:srgbClr>
                </a:clrTo>
              </a:clrChange>
            </a:blip>
            <a:srcRect r="6750"/>
            <a:stretch>
              <a:fillRect/>
            </a:stretch>
          </p:blipFill>
          <p:spPr bwMode="auto">
            <a:xfrm>
              <a:off x="7539487" y="5816443"/>
              <a:ext cx="626640" cy="540000"/>
            </a:xfrm>
            <a:prstGeom prst="rect">
              <a:avLst/>
            </a:prstGeom>
            <a:noFill/>
          </p:spPr>
        </p:pic>
      </p:grpSp>
      <p:pic>
        <p:nvPicPr>
          <p:cNvPr id="28" name="Рисунок 27" descr="Безымянный 141.bmp"/>
          <p:cNvPicPr>
            <a:picLocks noChangeAspect="1"/>
          </p:cNvPicPr>
          <p:nvPr/>
        </p:nvPicPr>
        <p:blipFill>
          <a:blip r:embed="rId7" cstate="print"/>
          <a:stretch>
            <a:fillRect/>
          </a:stretch>
        </p:blipFill>
        <p:spPr>
          <a:xfrm>
            <a:off x="821157" y="1377538"/>
            <a:ext cx="2376265" cy="2872100"/>
          </a:xfrm>
          <a:prstGeom prst="rect">
            <a:avLst/>
          </a:prstGeom>
        </p:spPr>
      </p:pic>
      <p:pic>
        <p:nvPicPr>
          <p:cNvPr id="29" name="Рисунок 28" descr="Удлинение лопатки.jpg"/>
          <p:cNvPicPr>
            <a:picLocks noChangeAspect="1"/>
          </p:cNvPicPr>
          <p:nvPr/>
        </p:nvPicPr>
        <p:blipFill>
          <a:blip r:embed="rId8" cstate="print"/>
          <a:stretch>
            <a:fillRect/>
          </a:stretch>
        </p:blipFill>
        <p:spPr>
          <a:xfrm>
            <a:off x="1974891" y="4286992"/>
            <a:ext cx="806978" cy="686790"/>
          </a:xfrm>
          <a:prstGeom prst="rect">
            <a:avLst/>
          </a:prstGeom>
        </p:spPr>
      </p:pic>
      <p:pic>
        <p:nvPicPr>
          <p:cNvPr id="30" name="Рисунок 29" descr="отн.диаметр втулки.jpg"/>
          <p:cNvPicPr>
            <a:picLocks noChangeAspect="1"/>
          </p:cNvPicPr>
          <p:nvPr/>
        </p:nvPicPr>
        <p:blipFill>
          <a:blip r:embed="rId9" cstate="print"/>
          <a:stretch>
            <a:fillRect/>
          </a:stretch>
        </p:blipFill>
        <p:spPr>
          <a:xfrm>
            <a:off x="2198110" y="4836899"/>
            <a:ext cx="841974" cy="564209"/>
          </a:xfrm>
          <a:prstGeom prst="rect">
            <a:avLst/>
          </a:prstGeom>
        </p:spPr>
      </p:pic>
      <p:pic>
        <p:nvPicPr>
          <p:cNvPr id="31" name="Рисунок 30" descr="отн.высота лопатки.jpg"/>
          <p:cNvPicPr>
            <a:picLocks noChangeAspect="1"/>
          </p:cNvPicPr>
          <p:nvPr/>
        </p:nvPicPr>
        <p:blipFill>
          <a:blip r:embed="rId10" cstate="print"/>
          <a:stretch>
            <a:fillRect/>
          </a:stretch>
        </p:blipFill>
        <p:spPr>
          <a:xfrm>
            <a:off x="2219015" y="5345413"/>
            <a:ext cx="1082325" cy="456982"/>
          </a:xfrm>
          <a:prstGeom prst="rect">
            <a:avLst/>
          </a:prstGeom>
        </p:spPr>
      </p:pic>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97954" y="1096105"/>
            <a:ext cx="3750890" cy="31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Рисунок 32">
            <a:extLst>
              <a:ext uri="{FF2B5EF4-FFF2-40B4-BE49-F238E27FC236}">
                <a16:creationId xmlns:a16="http://schemas.microsoft.com/office/drawing/2014/main" xmlns="" id="{8F81F41A-1064-4C76-8D2F-95B3109C8507}"/>
              </a:ext>
            </a:extLst>
          </p:cNvPr>
          <p:cNvPicPr>
            <a:picLocks noChangeAspect="1"/>
          </p:cNvPicPr>
          <p:nvPr/>
        </p:nvPicPr>
        <p:blipFill>
          <a:blip r:embed="rId12" cstate="print"/>
          <a:stretch>
            <a:fillRect/>
          </a:stretch>
        </p:blipFill>
        <p:spPr>
          <a:xfrm>
            <a:off x="6453333" y="4543363"/>
            <a:ext cx="1260000" cy="897420"/>
          </a:xfrm>
          <a:prstGeom prst="rect">
            <a:avLst/>
          </a:prstGeom>
        </p:spPr>
      </p:pic>
      <p:graphicFrame>
        <p:nvGraphicFramePr>
          <p:cNvPr id="34" name="Таблица 33">
            <a:extLst>
              <a:ext uri="{FF2B5EF4-FFF2-40B4-BE49-F238E27FC236}">
                <a16:creationId xmlns:a16="http://schemas.microsoft.com/office/drawing/2014/main" xmlns="" id="{A019ED83-B9A3-48C7-94D0-4C1176C8C792}"/>
              </a:ext>
            </a:extLst>
          </p:cNvPr>
          <p:cNvGraphicFramePr>
            <a:graphicFrameLocks noGrp="1"/>
          </p:cNvGraphicFramePr>
          <p:nvPr>
            <p:extLst>
              <p:ext uri="{D42A27DB-BD31-4B8C-83A1-F6EECF244321}">
                <p14:modId xmlns:p14="http://schemas.microsoft.com/office/powerpoint/2010/main" val="659042820"/>
              </p:ext>
            </p:extLst>
          </p:nvPr>
        </p:nvGraphicFramePr>
        <p:xfrm>
          <a:off x="6429865" y="4475432"/>
          <a:ext cx="2541320" cy="1209379"/>
        </p:xfrm>
        <a:graphic>
          <a:graphicData uri="http://schemas.openxmlformats.org/drawingml/2006/table">
            <a:tbl>
              <a:tblPr firstRow="1" bandRow="1">
                <a:tableStyleId>{5940675A-B579-460E-94D1-54222C63F5DA}</a:tableStyleId>
              </a:tblPr>
              <a:tblGrid>
                <a:gridCol w="1270660">
                  <a:extLst>
                    <a:ext uri="{9D8B030D-6E8A-4147-A177-3AD203B41FA5}">
                      <a16:colId xmlns:a16="http://schemas.microsoft.com/office/drawing/2014/main" xmlns="" val="20000"/>
                    </a:ext>
                  </a:extLst>
                </a:gridCol>
                <a:gridCol w="1270660">
                  <a:extLst>
                    <a:ext uri="{9D8B030D-6E8A-4147-A177-3AD203B41FA5}">
                      <a16:colId xmlns:a16="http://schemas.microsoft.com/office/drawing/2014/main" xmlns="" val="20001"/>
                    </a:ext>
                  </a:extLst>
                </a:gridCol>
              </a:tblGrid>
              <a:tr h="1209379">
                <a:tc>
                  <a:txBody>
                    <a:bodyPr/>
                    <a:lstStyle/>
                    <a:p>
                      <a:pPr algn="ctr"/>
                      <a:endParaRPr lang="ru-RU" sz="1400" dirty="0"/>
                    </a:p>
                    <a:p>
                      <a:pPr algn="ctr"/>
                      <a:endParaRPr lang="ru-RU" sz="1400" dirty="0"/>
                    </a:p>
                    <a:p>
                      <a:pPr algn="ctr"/>
                      <a:endParaRPr lang="ru-RU" sz="1400" dirty="0"/>
                    </a:p>
                    <a:p>
                      <a:pPr algn="ctr"/>
                      <a:endParaRPr lang="ru-RU" sz="1400" dirty="0"/>
                    </a:p>
                    <a:p>
                      <a:pPr algn="ctr"/>
                      <a:r>
                        <a:rPr lang="en-US" sz="1400" dirty="0"/>
                        <a:t>Compressor</a:t>
                      </a:r>
                      <a:endParaRPr lang="ru-RU" sz="1400" dirty="0"/>
                    </a:p>
                  </a:txBody>
                  <a:tcPr/>
                </a:tc>
                <a:tc>
                  <a:txBody>
                    <a:bodyPr/>
                    <a:lstStyle/>
                    <a:p>
                      <a:pPr algn="ctr"/>
                      <a:r>
                        <a:rPr lang="en-US" sz="1400" dirty="0"/>
                        <a:t>Turbine</a:t>
                      </a:r>
                      <a:endParaRPr lang="ru-RU" sz="1400" dirty="0"/>
                    </a:p>
                  </a:txBody>
                  <a:tcPr anchor="b"/>
                </a:tc>
                <a:extLst>
                  <a:ext uri="{0D108BD9-81ED-4DB2-BD59-A6C34878D82A}">
                    <a16:rowId xmlns:a16="http://schemas.microsoft.com/office/drawing/2014/main" xmlns="" val="10000"/>
                  </a:ext>
                </a:extLst>
              </a:tr>
            </a:tbl>
          </a:graphicData>
        </a:graphic>
      </p:graphicFrame>
      <p:sp>
        <p:nvSpPr>
          <p:cNvPr id="35" name="Прямоугольник 34">
            <a:extLst>
              <a:ext uri="{FF2B5EF4-FFF2-40B4-BE49-F238E27FC236}">
                <a16:creationId xmlns:a16="http://schemas.microsoft.com/office/drawing/2014/main" xmlns="" id="{D8E8C12F-8751-410B-B2D7-6588B6B8F1AC}"/>
              </a:ext>
            </a:extLst>
          </p:cNvPr>
          <p:cNvSpPr/>
          <p:nvPr/>
        </p:nvSpPr>
        <p:spPr>
          <a:xfrm>
            <a:off x="6847840" y="4085836"/>
            <a:ext cx="1974836" cy="369332"/>
          </a:xfrm>
          <a:prstGeom prst="rect">
            <a:avLst/>
          </a:prstGeom>
        </p:spPr>
        <p:txBody>
          <a:bodyPr wrap="none">
            <a:spAutoFit/>
          </a:bodyPr>
          <a:lstStyle/>
          <a:p>
            <a:r>
              <a:rPr lang="en-US" cap="small" dirty="0"/>
              <a:t>Angle measurement</a:t>
            </a:r>
            <a:endParaRPr lang="ru-RU" dirty="0"/>
          </a:p>
        </p:txBody>
      </p:sp>
      <p:pic>
        <p:nvPicPr>
          <p:cNvPr id="37" name="Рисунок 36">
            <a:extLst>
              <a:ext uri="{FF2B5EF4-FFF2-40B4-BE49-F238E27FC236}">
                <a16:creationId xmlns:a16="http://schemas.microsoft.com/office/drawing/2014/main" xmlns="" id="{824E1488-6FBD-4A2E-97A7-E0A83F3B0D14}"/>
              </a:ext>
            </a:extLst>
          </p:cNvPr>
          <p:cNvPicPr>
            <a:picLocks noChangeAspect="1"/>
          </p:cNvPicPr>
          <p:nvPr/>
        </p:nvPicPr>
        <p:blipFill>
          <a:blip r:embed="rId13" cstate="print"/>
          <a:stretch>
            <a:fillRect/>
          </a:stretch>
        </p:blipFill>
        <p:spPr>
          <a:xfrm>
            <a:off x="7837393" y="4512190"/>
            <a:ext cx="910797" cy="900000"/>
          </a:xfrm>
          <a:prstGeom prst="rect">
            <a:avLst/>
          </a:prstGeom>
        </p:spPr>
      </p:pic>
    </p:spTree>
    <p:extLst>
      <p:ext uri="{BB962C8B-B14F-4D97-AF65-F5344CB8AC3E}">
        <p14:creationId xmlns:p14="http://schemas.microsoft.com/office/powerpoint/2010/main" val="3775171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nvGraphicFramePr>
        <p:xfrm>
          <a:off x="600974" y="844910"/>
          <a:ext cx="8163465" cy="5410840"/>
        </p:xfrm>
        <a:graphic>
          <a:graphicData uri="http://schemas.openxmlformats.org/drawingml/2006/table">
            <a:tbl>
              <a:tblPr firstRow="1" bandRow="1">
                <a:tableStyleId>{5940675A-B579-460E-94D1-54222C63F5DA}</a:tableStyleId>
              </a:tblPr>
              <a:tblGrid>
                <a:gridCol w="2721155">
                  <a:extLst>
                    <a:ext uri="{9D8B030D-6E8A-4147-A177-3AD203B41FA5}">
                      <a16:colId xmlns:a16="http://schemas.microsoft.com/office/drawing/2014/main" xmlns="" val="20000"/>
                    </a:ext>
                  </a:extLst>
                </a:gridCol>
                <a:gridCol w="2721155">
                  <a:extLst>
                    <a:ext uri="{9D8B030D-6E8A-4147-A177-3AD203B41FA5}">
                      <a16:colId xmlns:a16="http://schemas.microsoft.com/office/drawing/2014/main" xmlns="" val="20001"/>
                    </a:ext>
                  </a:extLst>
                </a:gridCol>
                <a:gridCol w="2721155">
                  <a:extLst>
                    <a:ext uri="{9D8B030D-6E8A-4147-A177-3AD203B41FA5}">
                      <a16:colId xmlns:a16="http://schemas.microsoft.com/office/drawing/2014/main" xmlns="" val="20002"/>
                    </a:ext>
                  </a:extLst>
                </a:gridCol>
              </a:tblGrid>
              <a:tr h="370840">
                <a:tc>
                  <a:txBody>
                    <a:bodyPr/>
                    <a:lstStyle/>
                    <a:p>
                      <a:pPr algn="ctr"/>
                      <a:r>
                        <a:rPr lang="en-US" sz="1800" kern="1200" dirty="0">
                          <a:solidFill>
                            <a:schemeClr val="tx1"/>
                          </a:solidFill>
                          <a:latin typeface="+mn-lt"/>
                          <a:ea typeface="+mn-ea"/>
                          <a:cs typeface="+mn-cs"/>
                        </a:rPr>
                        <a:t>Classification criterion</a:t>
                      </a:r>
                      <a:endParaRPr lang="ru-RU"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gridSpan="2">
                  <a:txBody>
                    <a:bodyPr/>
                    <a:lstStyle/>
                    <a:p>
                      <a:pPr algn="ctr"/>
                      <a:r>
                        <a:rPr lang="en-US" dirty="0"/>
                        <a:t>Classification</a:t>
                      </a:r>
                      <a:endParaRPr lang="ru-RU" dirty="0"/>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hMerge="1">
                  <a:txBody>
                    <a:bodyPr/>
                    <a:lstStyle/>
                    <a:p>
                      <a:endParaRPr lang="ru-RU" dirty="0"/>
                    </a:p>
                  </a:txBody>
                  <a:tcPr/>
                </a:tc>
                <a:extLst>
                  <a:ext uri="{0D108BD9-81ED-4DB2-BD59-A6C34878D82A}">
                    <a16:rowId xmlns:a16="http://schemas.microsoft.com/office/drawing/2014/main" xmlns="" val="10000"/>
                  </a:ext>
                </a:extLst>
              </a:tr>
              <a:tr h="1260000">
                <a:tc>
                  <a:txBody>
                    <a:bodyPr/>
                    <a:lstStyle/>
                    <a:p>
                      <a:pPr indent="0" algn="ctr">
                        <a:lnSpc>
                          <a:spcPct val="150000"/>
                        </a:lnSpc>
                        <a:spcAft>
                          <a:spcPts val="0"/>
                        </a:spcAft>
                      </a:pPr>
                      <a:r>
                        <a:rPr lang="en-US" sz="1800" kern="1200" dirty="0">
                          <a:solidFill>
                            <a:schemeClr val="tx1"/>
                          </a:solidFill>
                          <a:latin typeface="+mn-lt"/>
                          <a:ea typeface="+mn-ea"/>
                          <a:cs typeface="+mn-cs"/>
                        </a:rPr>
                        <a:t>Direction of the energy movement</a:t>
                      </a:r>
                      <a:endParaRPr lang="ru-RU" sz="1600" kern="1200" dirty="0">
                        <a:solidFill>
                          <a:schemeClr val="tx1"/>
                        </a:solidFill>
                        <a:latin typeface="+mn-lt"/>
                        <a:ea typeface="+mn-ea"/>
                        <a:cs typeface="+mn-cs"/>
                      </a:endParaRPr>
                    </a:p>
                  </a:txBody>
                  <a:tcPr marL="68580" marR="68580" marT="0" marB="0" anchor="ctr">
                    <a:lnL w="12700" cap="flat" cmpd="sng" algn="ctr">
                      <a:noFill/>
                      <a:prstDash val="solid"/>
                      <a:round/>
                      <a:headEnd type="none" w="med" len="med"/>
                      <a:tailEnd type="none" w="med" len="med"/>
                    </a:lnL>
                  </a:tcPr>
                </a:tc>
                <a:tc>
                  <a:txBody>
                    <a:bodyPr/>
                    <a:lstStyle/>
                    <a:p>
                      <a:pPr indent="0" algn="ctr">
                        <a:lnSpc>
                          <a:spcPct val="150000"/>
                        </a:lnSpc>
                        <a:spcAft>
                          <a:spcPts val="0"/>
                        </a:spcAft>
                      </a:pPr>
                      <a:r>
                        <a:rPr lang="en-US" sz="1600" kern="1200" dirty="0">
                          <a:solidFill>
                            <a:schemeClr val="tx1"/>
                          </a:solidFill>
                          <a:latin typeface="+mn-lt"/>
                          <a:ea typeface="+mn-ea"/>
                          <a:cs typeface="+mn-cs"/>
                        </a:rPr>
                        <a:t>Machines-engines</a:t>
                      </a:r>
                      <a:endParaRPr lang="ru-RU" sz="1600" kern="1200" dirty="0">
                        <a:solidFill>
                          <a:schemeClr val="tx1"/>
                        </a:solidFill>
                        <a:latin typeface="+mn-lt"/>
                        <a:ea typeface="+mn-ea"/>
                        <a:cs typeface="+mn-cs"/>
                      </a:endParaRPr>
                    </a:p>
                  </a:txBody>
                  <a:tcPr marL="68580" marR="68580" marT="0" marB="0"/>
                </a:tc>
                <a:tc>
                  <a:txBody>
                    <a:bodyPr/>
                    <a:lstStyle/>
                    <a:p>
                      <a:pPr indent="0" algn="ctr">
                        <a:lnSpc>
                          <a:spcPct val="150000"/>
                        </a:lnSpc>
                        <a:spcAft>
                          <a:spcPts val="0"/>
                        </a:spcAft>
                      </a:pPr>
                      <a:r>
                        <a:rPr lang="en-US" sz="1600" kern="1200" dirty="0">
                          <a:solidFill>
                            <a:schemeClr val="tx1"/>
                          </a:solidFill>
                          <a:latin typeface="+mn-lt"/>
                          <a:ea typeface="+mn-ea"/>
                          <a:cs typeface="+mn-cs"/>
                        </a:rPr>
                        <a:t>Machines-performers</a:t>
                      </a:r>
                      <a:endParaRPr lang="ru-RU" sz="1600" kern="1200" dirty="0">
                        <a:solidFill>
                          <a:schemeClr val="tx1"/>
                        </a:solidFill>
                        <a:latin typeface="+mn-lt"/>
                        <a:ea typeface="+mn-ea"/>
                        <a:cs typeface="+mn-cs"/>
                      </a:endParaRPr>
                    </a:p>
                  </a:txBody>
                  <a:tcPr marL="68580" marR="68580" marT="0" marB="0">
                    <a:lnR w="12700" cap="flat" cmpd="sng" algn="ctr">
                      <a:noFill/>
                      <a:prstDash val="solid"/>
                      <a:round/>
                      <a:headEnd type="none" w="med" len="med"/>
                      <a:tailEnd type="none" w="med" len="med"/>
                    </a:lnR>
                  </a:tcPr>
                </a:tc>
                <a:extLst>
                  <a:ext uri="{0D108BD9-81ED-4DB2-BD59-A6C34878D82A}">
                    <a16:rowId xmlns:a16="http://schemas.microsoft.com/office/drawing/2014/main" xmlns="" val="10001"/>
                  </a:ext>
                </a:extLst>
              </a:tr>
              <a:tr h="1260000">
                <a:tc>
                  <a:txBody>
                    <a:bodyPr/>
                    <a:lstStyle/>
                    <a:p>
                      <a:pPr indent="0" algn="ctr">
                        <a:lnSpc>
                          <a:spcPct val="150000"/>
                        </a:lnSpc>
                        <a:spcAft>
                          <a:spcPts val="0"/>
                        </a:spcAft>
                      </a:pPr>
                      <a:r>
                        <a:rPr lang="en-US" sz="1600" kern="1200" dirty="0">
                          <a:solidFill>
                            <a:schemeClr val="tx1"/>
                          </a:solidFill>
                          <a:latin typeface="+mn-lt"/>
                          <a:ea typeface="+mn-ea"/>
                          <a:cs typeface="+mn-cs"/>
                        </a:rPr>
                        <a:t>Number of stages</a:t>
                      </a:r>
                      <a:endParaRPr lang="ru-RU" sz="1600" kern="1200" dirty="0">
                        <a:solidFill>
                          <a:schemeClr val="tx1"/>
                        </a:solidFill>
                        <a:latin typeface="+mn-lt"/>
                        <a:ea typeface="+mn-ea"/>
                        <a:cs typeface="+mn-cs"/>
                      </a:endParaRPr>
                    </a:p>
                  </a:txBody>
                  <a:tcPr marL="68580" marR="68580" marT="0" marB="0" anchor="ctr">
                    <a:lnL w="12700" cap="flat" cmpd="sng" algn="ctr">
                      <a:noFill/>
                      <a:prstDash val="solid"/>
                      <a:round/>
                      <a:headEnd type="none" w="med" len="med"/>
                      <a:tailEnd type="none" w="med" len="med"/>
                    </a:lnL>
                  </a:tcPr>
                </a:tc>
                <a:tc>
                  <a:txBody>
                    <a:bodyPr/>
                    <a:lstStyle/>
                    <a:p>
                      <a:pPr indent="0" algn="ctr">
                        <a:lnSpc>
                          <a:spcPct val="150000"/>
                        </a:lnSpc>
                        <a:spcAft>
                          <a:spcPts val="0"/>
                        </a:spcAft>
                      </a:pPr>
                      <a:r>
                        <a:rPr lang="en-US" sz="1600" kern="1200" dirty="0">
                          <a:solidFill>
                            <a:schemeClr val="tx1"/>
                          </a:solidFill>
                          <a:latin typeface="+mn-lt"/>
                          <a:ea typeface="+mn-ea"/>
                          <a:cs typeface="+mn-cs"/>
                        </a:rPr>
                        <a:t>One stage</a:t>
                      </a:r>
                      <a:endParaRPr lang="ru-RU" sz="1600" kern="1200" dirty="0">
                        <a:solidFill>
                          <a:schemeClr val="tx1"/>
                        </a:solidFill>
                        <a:latin typeface="+mn-lt"/>
                        <a:ea typeface="+mn-ea"/>
                        <a:cs typeface="+mn-cs"/>
                      </a:endParaRPr>
                    </a:p>
                  </a:txBody>
                  <a:tcPr marL="68580" marR="68580" marT="0" marB="0"/>
                </a:tc>
                <a:tc>
                  <a:txBody>
                    <a:bodyPr/>
                    <a:lstStyle/>
                    <a:p>
                      <a:pPr indent="0" algn="ctr">
                        <a:lnSpc>
                          <a:spcPct val="150000"/>
                        </a:lnSpc>
                        <a:spcAft>
                          <a:spcPts val="0"/>
                        </a:spcAft>
                      </a:pPr>
                      <a:r>
                        <a:rPr lang="en-US" sz="1600" kern="1200" dirty="0">
                          <a:solidFill>
                            <a:schemeClr val="tx1"/>
                          </a:solidFill>
                          <a:latin typeface="+mn-lt"/>
                          <a:ea typeface="+mn-ea"/>
                          <a:cs typeface="+mn-cs"/>
                        </a:rPr>
                        <a:t>Multistage</a:t>
                      </a:r>
                      <a:endParaRPr lang="ru-RU" sz="1600" kern="1200" dirty="0">
                        <a:solidFill>
                          <a:schemeClr val="tx1"/>
                        </a:solidFill>
                        <a:latin typeface="+mn-lt"/>
                        <a:ea typeface="+mn-ea"/>
                        <a:cs typeface="+mn-cs"/>
                      </a:endParaRPr>
                    </a:p>
                  </a:txBody>
                  <a:tcPr marL="68580" marR="68580" marT="0" marB="0">
                    <a:lnR w="12700" cap="flat" cmpd="sng" algn="ctr">
                      <a:noFill/>
                      <a:prstDash val="solid"/>
                      <a:round/>
                      <a:headEnd type="none" w="med" len="med"/>
                      <a:tailEnd type="none" w="med" len="med"/>
                    </a:lnR>
                  </a:tcPr>
                </a:tc>
                <a:extLst>
                  <a:ext uri="{0D108BD9-81ED-4DB2-BD59-A6C34878D82A}">
                    <a16:rowId xmlns:a16="http://schemas.microsoft.com/office/drawing/2014/main" xmlns="" val="10002"/>
                  </a:ext>
                </a:extLst>
              </a:tr>
              <a:tr h="1260000">
                <a:tc>
                  <a:txBody>
                    <a:bodyPr/>
                    <a:lstStyle/>
                    <a:p>
                      <a:pPr indent="0" algn="ctr">
                        <a:lnSpc>
                          <a:spcPct val="150000"/>
                        </a:lnSpc>
                        <a:spcAft>
                          <a:spcPts val="0"/>
                        </a:spcAft>
                      </a:pPr>
                      <a:r>
                        <a:rPr lang="en-US" sz="1600" kern="1200" dirty="0">
                          <a:solidFill>
                            <a:schemeClr val="tx1"/>
                          </a:solidFill>
                          <a:latin typeface="+mn-lt"/>
                          <a:ea typeface="+mn-ea"/>
                          <a:cs typeface="+mn-cs"/>
                        </a:rPr>
                        <a:t>Number of cascades (shafts)</a:t>
                      </a:r>
                      <a:endParaRPr lang="ru-RU" sz="1600" kern="1200" dirty="0">
                        <a:solidFill>
                          <a:schemeClr val="tx1"/>
                        </a:solidFill>
                        <a:latin typeface="+mn-lt"/>
                        <a:ea typeface="+mn-ea"/>
                        <a:cs typeface="+mn-cs"/>
                      </a:endParaRPr>
                    </a:p>
                  </a:txBody>
                  <a:tcPr marL="68580" marR="68580" marT="0" marB="0" anchor="ctr">
                    <a:lnL w="12700" cap="flat" cmpd="sng" algn="ctr">
                      <a:noFill/>
                      <a:prstDash val="solid"/>
                      <a:round/>
                      <a:headEnd type="none" w="med" len="med"/>
                      <a:tailEnd type="none" w="med" len="med"/>
                    </a:lnL>
                  </a:tcPr>
                </a:tc>
                <a:tc>
                  <a:txBody>
                    <a:bodyPr/>
                    <a:lstStyle/>
                    <a:p>
                      <a:pPr indent="0" algn="ctr">
                        <a:lnSpc>
                          <a:spcPct val="150000"/>
                        </a:lnSpc>
                        <a:spcAft>
                          <a:spcPts val="0"/>
                        </a:spcAft>
                      </a:pPr>
                      <a:r>
                        <a:rPr lang="en-US" sz="1600" kern="1200" dirty="0">
                          <a:solidFill>
                            <a:schemeClr val="tx1"/>
                          </a:solidFill>
                          <a:latin typeface="+mn-lt"/>
                          <a:ea typeface="+mn-ea"/>
                          <a:cs typeface="+mn-cs"/>
                        </a:rPr>
                        <a:t>One cascade</a:t>
                      </a:r>
                      <a:endParaRPr lang="ru-RU" sz="1600" kern="1200" dirty="0">
                        <a:solidFill>
                          <a:schemeClr val="tx1"/>
                        </a:solidFill>
                        <a:latin typeface="+mn-lt"/>
                        <a:ea typeface="+mn-ea"/>
                        <a:cs typeface="+mn-cs"/>
                      </a:endParaRPr>
                    </a:p>
                  </a:txBody>
                  <a:tcPr marL="68580" marR="68580" marT="0" marB="0"/>
                </a:tc>
                <a:tc>
                  <a:txBody>
                    <a:bodyPr/>
                    <a:lstStyle/>
                    <a:p>
                      <a:pPr indent="0" algn="ctr">
                        <a:lnSpc>
                          <a:spcPct val="150000"/>
                        </a:lnSpc>
                        <a:spcAft>
                          <a:spcPts val="0"/>
                        </a:spcAft>
                      </a:pPr>
                      <a:r>
                        <a:rPr lang="en-US" sz="1600" kern="1200" dirty="0" err="1">
                          <a:solidFill>
                            <a:schemeClr val="tx1"/>
                          </a:solidFill>
                          <a:latin typeface="+mn-lt"/>
                          <a:ea typeface="+mn-ea"/>
                          <a:cs typeface="+mn-cs"/>
                        </a:rPr>
                        <a:t>Multicascade</a:t>
                      </a:r>
                      <a:endParaRPr lang="ru-RU" sz="1600" kern="1200" dirty="0">
                        <a:solidFill>
                          <a:schemeClr val="tx1"/>
                        </a:solidFill>
                        <a:latin typeface="+mn-lt"/>
                        <a:ea typeface="+mn-ea"/>
                        <a:cs typeface="+mn-cs"/>
                      </a:endParaRPr>
                    </a:p>
                  </a:txBody>
                  <a:tcPr marL="68580" marR="68580" marT="0" marB="0">
                    <a:lnR w="12700" cap="flat" cmpd="sng" algn="ctr">
                      <a:noFill/>
                      <a:prstDash val="solid"/>
                      <a:round/>
                      <a:headEnd type="none" w="med" len="med"/>
                      <a:tailEnd type="none" w="med" len="med"/>
                    </a:lnR>
                  </a:tcPr>
                </a:tc>
                <a:extLst>
                  <a:ext uri="{0D108BD9-81ED-4DB2-BD59-A6C34878D82A}">
                    <a16:rowId xmlns:a16="http://schemas.microsoft.com/office/drawing/2014/main" xmlns="" val="10003"/>
                  </a:ext>
                </a:extLst>
              </a:tr>
              <a:tr h="1260000">
                <a:tc>
                  <a:txBody>
                    <a:bodyPr/>
                    <a:lstStyle/>
                    <a:p>
                      <a:pPr indent="0" algn="ctr">
                        <a:lnSpc>
                          <a:spcPct val="150000"/>
                        </a:lnSpc>
                        <a:spcAft>
                          <a:spcPts val="0"/>
                        </a:spcAft>
                      </a:pPr>
                      <a:r>
                        <a:rPr lang="en-US" sz="1600" kern="1200" dirty="0">
                          <a:solidFill>
                            <a:schemeClr val="tx1"/>
                          </a:solidFill>
                          <a:latin typeface="+mn-lt"/>
                          <a:ea typeface="+mn-ea"/>
                          <a:cs typeface="+mn-cs"/>
                        </a:rPr>
                        <a:t>Shaft position</a:t>
                      </a:r>
                      <a:endParaRPr lang="ru-RU" sz="1600" kern="1200" dirty="0">
                        <a:solidFill>
                          <a:schemeClr val="tx1"/>
                        </a:solidFill>
                        <a:latin typeface="+mn-lt"/>
                        <a:ea typeface="+mn-ea"/>
                        <a:cs typeface="+mn-cs"/>
                      </a:endParaRPr>
                    </a:p>
                  </a:txBody>
                  <a:tcPr marL="68580" marR="68580"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800" kern="1200" dirty="0">
                          <a:solidFill>
                            <a:schemeClr val="tx1"/>
                          </a:solidFill>
                          <a:latin typeface="+mn-lt"/>
                          <a:ea typeface="+mn-ea"/>
                          <a:cs typeface="+mn-cs"/>
                        </a:rPr>
                        <a:t>Horizontal</a:t>
                      </a:r>
                      <a:endParaRPr lang="ru-RU" sz="1800" kern="1200" dirty="0">
                        <a:solidFill>
                          <a:schemeClr val="tx1"/>
                        </a:solidFill>
                        <a:latin typeface="+mn-lt"/>
                        <a:ea typeface="+mn-ea"/>
                        <a:cs typeface="+mn-cs"/>
                      </a:endParaRPr>
                    </a:p>
                  </a:txBody>
                  <a:tcPr marL="68580" marR="68580" marT="0" marB="0">
                    <a:lnB w="12700" cap="flat" cmpd="sng" algn="ctr">
                      <a:noFill/>
                      <a:prstDash val="solid"/>
                      <a:round/>
                      <a:headEnd type="none" w="med" len="med"/>
                      <a:tailEnd type="none" w="med" len="med"/>
                    </a:lnB>
                  </a:tcPr>
                </a:tc>
                <a:tc>
                  <a:txBody>
                    <a:bodyPr/>
                    <a:lstStyle/>
                    <a:p>
                      <a:pPr indent="0" algn="ctr">
                        <a:lnSpc>
                          <a:spcPct val="150000"/>
                        </a:lnSpc>
                        <a:spcAft>
                          <a:spcPts val="0"/>
                        </a:spcAft>
                      </a:pPr>
                      <a:r>
                        <a:rPr lang="en-US" sz="1600" kern="1200" dirty="0">
                          <a:solidFill>
                            <a:schemeClr val="tx1"/>
                          </a:solidFill>
                          <a:latin typeface="+mn-lt"/>
                          <a:ea typeface="+mn-ea"/>
                          <a:cs typeface="+mn-cs"/>
                        </a:rPr>
                        <a:t>Vertical</a:t>
                      </a:r>
                      <a:endParaRPr lang="ru-RU" sz="1600" kern="1200" dirty="0">
                        <a:solidFill>
                          <a:schemeClr val="tx1"/>
                        </a:solidFill>
                        <a:latin typeface="+mn-lt"/>
                        <a:ea typeface="+mn-ea"/>
                        <a:cs typeface="+mn-cs"/>
                      </a:endParaRPr>
                    </a:p>
                  </a:txBody>
                  <a:tcPr marL="68580" marR="68580" marT="0" marB="0">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Turbomachinery classification</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28</a:t>
            </a:fld>
            <a:endParaRPr lang="ru-RU" dirty="0">
              <a:solidFill>
                <a:schemeClr val="bg1"/>
              </a:solidFill>
              <a:latin typeface="Elektra Medium Pro" panose="02000803000000020004" pitchFamily="50" charset="-52"/>
            </a:endParaRPr>
          </a:p>
        </p:txBody>
      </p:sp>
      <p:pic>
        <p:nvPicPr>
          <p:cNvPr id="10" name="Рисунок 9" descr="81965.jpg"/>
          <p:cNvPicPr/>
          <p:nvPr/>
        </p:nvPicPr>
        <p:blipFill>
          <a:blip r:embed="rId3" cstate="print"/>
          <a:stretch>
            <a:fillRect/>
          </a:stretch>
        </p:blipFill>
        <p:spPr>
          <a:xfrm>
            <a:off x="4429716" y="2806471"/>
            <a:ext cx="733143" cy="900000"/>
          </a:xfrm>
          <a:prstGeom prst="rect">
            <a:avLst/>
          </a:prstGeom>
        </p:spPr>
      </p:pic>
      <p:pic>
        <p:nvPicPr>
          <p:cNvPr id="11" name="Рисунок 10" descr="46973.jpg"/>
          <p:cNvPicPr/>
          <p:nvPr/>
        </p:nvPicPr>
        <p:blipFill>
          <a:blip r:embed="rId4" cstate="print"/>
          <a:stretch>
            <a:fillRect/>
          </a:stretch>
        </p:blipFill>
        <p:spPr>
          <a:xfrm>
            <a:off x="6927861" y="2815098"/>
            <a:ext cx="1154242" cy="900000"/>
          </a:xfrm>
          <a:prstGeom prst="rect">
            <a:avLst/>
          </a:prstGeom>
        </p:spPr>
      </p:pic>
      <p:pic>
        <p:nvPicPr>
          <p:cNvPr id="12" name="Рисунок 11"/>
          <p:cNvPicPr/>
          <p:nvPr/>
        </p:nvPicPr>
        <p:blipFill>
          <a:blip r:embed="rId5" cstate="print"/>
          <a:srcRect/>
          <a:stretch>
            <a:fillRect/>
          </a:stretch>
        </p:blipFill>
        <p:spPr bwMode="auto">
          <a:xfrm>
            <a:off x="3765596" y="4065928"/>
            <a:ext cx="1888853" cy="900000"/>
          </a:xfrm>
          <a:prstGeom prst="rect">
            <a:avLst/>
          </a:prstGeom>
          <a:noFill/>
          <a:ln w="9525">
            <a:noFill/>
            <a:miter lim="800000"/>
            <a:headEnd/>
            <a:tailEnd/>
          </a:ln>
        </p:spPr>
      </p:pic>
      <p:pic>
        <p:nvPicPr>
          <p:cNvPr id="13" name="Рисунок 12"/>
          <p:cNvPicPr/>
          <p:nvPr/>
        </p:nvPicPr>
        <p:blipFill>
          <a:blip r:embed="rId6" cstate="print"/>
          <a:srcRect/>
          <a:stretch>
            <a:fillRect/>
          </a:stretch>
        </p:blipFill>
        <p:spPr bwMode="auto">
          <a:xfrm>
            <a:off x="6683692" y="4083181"/>
            <a:ext cx="1694336" cy="900000"/>
          </a:xfrm>
          <a:prstGeom prst="rect">
            <a:avLst/>
          </a:prstGeom>
          <a:noFill/>
          <a:ln w="9525">
            <a:noFill/>
            <a:miter lim="800000"/>
            <a:headEnd/>
            <a:tailEnd/>
          </a:ln>
        </p:spPr>
      </p:pic>
      <p:pic>
        <p:nvPicPr>
          <p:cNvPr id="14" name="Рисунок 13" descr="77404.png"/>
          <p:cNvPicPr/>
          <p:nvPr/>
        </p:nvPicPr>
        <p:blipFill>
          <a:blip r:embed="rId7" cstate="print"/>
          <a:stretch>
            <a:fillRect/>
          </a:stretch>
        </p:blipFill>
        <p:spPr>
          <a:xfrm>
            <a:off x="4295128" y="5334011"/>
            <a:ext cx="1036824" cy="900000"/>
          </a:xfrm>
          <a:prstGeom prst="rect">
            <a:avLst/>
          </a:prstGeom>
        </p:spPr>
      </p:pic>
      <p:pic>
        <p:nvPicPr>
          <p:cNvPr id="15" name="Рисунок 14" descr="turbini_7.png"/>
          <p:cNvPicPr/>
          <p:nvPr/>
        </p:nvPicPr>
        <p:blipFill>
          <a:blip r:embed="rId8" cstate="print"/>
          <a:srcRect t="38551"/>
          <a:stretch>
            <a:fillRect/>
          </a:stretch>
        </p:blipFill>
        <p:spPr>
          <a:xfrm>
            <a:off x="6928053" y="5316759"/>
            <a:ext cx="1378142" cy="900000"/>
          </a:xfrm>
          <a:prstGeom prst="rect">
            <a:avLst/>
          </a:prstGeom>
        </p:spPr>
      </p:pic>
      <p:pic>
        <p:nvPicPr>
          <p:cNvPr id="16" name="Рисунок 15" descr="Безымянный.jpg"/>
          <p:cNvPicPr>
            <a:picLocks noChangeAspect="1"/>
          </p:cNvPicPr>
          <p:nvPr/>
        </p:nvPicPr>
        <p:blipFill>
          <a:blip r:embed="rId9" cstate="print"/>
          <a:stretch>
            <a:fillRect/>
          </a:stretch>
        </p:blipFill>
        <p:spPr>
          <a:xfrm>
            <a:off x="4066804" y="1512794"/>
            <a:ext cx="1277092" cy="948429"/>
          </a:xfrm>
          <a:prstGeom prst="rect">
            <a:avLst/>
          </a:prstGeom>
        </p:spPr>
      </p:pic>
      <p:pic>
        <p:nvPicPr>
          <p:cNvPr id="17" name="Рисунок 16" descr="Безымянный 1.jpg"/>
          <p:cNvPicPr>
            <a:picLocks noChangeAspect="1"/>
          </p:cNvPicPr>
          <p:nvPr/>
        </p:nvPicPr>
        <p:blipFill>
          <a:blip r:embed="rId10" cstate="print"/>
          <a:stretch>
            <a:fillRect/>
          </a:stretch>
        </p:blipFill>
        <p:spPr>
          <a:xfrm>
            <a:off x="6755266" y="1503231"/>
            <a:ext cx="1355581" cy="972279"/>
          </a:xfrm>
          <a:prstGeom prst="rect">
            <a:avLst/>
          </a:prstGeom>
        </p:spPr>
      </p:pic>
    </p:spTree>
    <p:extLst>
      <p:ext uri="{BB962C8B-B14F-4D97-AF65-F5344CB8AC3E}">
        <p14:creationId xmlns:p14="http://schemas.microsoft.com/office/powerpoint/2010/main" val="3383067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nvGraphicFramePr>
        <p:xfrm>
          <a:off x="600974" y="844910"/>
          <a:ext cx="8163465" cy="4258840"/>
        </p:xfrm>
        <a:graphic>
          <a:graphicData uri="http://schemas.openxmlformats.org/drawingml/2006/table">
            <a:tbl>
              <a:tblPr firstRow="1" bandRow="1">
                <a:tableStyleId>{5940675A-B579-460E-94D1-54222C63F5DA}</a:tableStyleId>
              </a:tblPr>
              <a:tblGrid>
                <a:gridCol w="2721155">
                  <a:extLst>
                    <a:ext uri="{9D8B030D-6E8A-4147-A177-3AD203B41FA5}">
                      <a16:colId xmlns:a16="http://schemas.microsoft.com/office/drawing/2014/main" xmlns="" val="20000"/>
                    </a:ext>
                  </a:extLst>
                </a:gridCol>
                <a:gridCol w="2721155">
                  <a:extLst>
                    <a:ext uri="{9D8B030D-6E8A-4147-A177-3AD203B41FA5}">
                      <a16:colId xmlns:a16="http://schemas.microsoft.com/office/drawing/2014/main" xmlns="" val="20001"/>
                    </a:ext>
                  </a:extLst>
                </a:gridCol>
                <a:gridCol w="2721155">
                  <a:extLst>
                    <a:ext uri="{9D8B030D-6E8A-4147-A177-3AD203B41FA5}">
                      <a16:colId xmlns:a16="http://schemas.microsoft.com/office/drawing/2014/main" xmlns="" val="20002"/>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Classification criterion</a:t>
                      </a:r>
                      <a:endParaRPr lang="ru-RU"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gridSpan="2">
                  <a:txBody>
                    <a:bodyPr/>
                    <a:lstStyle/>
                    <a:p>
                      <a:pPr algn="ctr"/>
                      <a:r>
                        <a:rPr lang="en-US" dirty="0"/>
                        <a:t>Classification</a:t>
                      </a:r>
                      <a:endParaRPr lang="ru-RU" dirty="0"/>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hMerge="1">
                  <a:txBody>
                    <a:bodyPr/>
                    <a:lstStyle/>
                    <a:p>
                      <a:endParaRPr lang="ru-RU" dirty="0"/>
                    </a:p>
                  </a:txBody>
                  <a:tcPr/>
                </a:tc>
                <a:extLst>
                  <a:ext uri="{0D108BD9-81ED-4DB2-BD59-A6C34878D82A}">
                    <a16:rowId xmlns:a16="http://schemas.microsoft.com/office/drawing/2014/main" xmlns="" val="10000"/>
                  </a:ext>
                </a:extLst>
              </a:tr>
              <a:tr h="1296000">
                <a:tc>
                  <a:txBody>
                    <a:bodyPr/>
                    <a:lstStyle/>
                    <a:p>
                      <a:pPr indent="0" algn="ctr">
                        <a:lnSpc>
                          <a:spcPct val="150000"/>
                        </a:lnSpc>
                        <a:spcAft>
                          <a:spcPts val="0"/>
                        </a:spcAft>
                      </a:pPr>
                      <a:r>
                        <a:rPr lang="en-US" sz="1800" kern="1200" dirty="0">
                          <a:solidFill>
                            <a:schemeClr val="tx1"/>
                          </a:solidFill>
                          <a:latin typeface="+mn-lt"/>
                          <a:ea typeface="+mn-ea"/>
                          <a:cs typeface="+mn-cs"/>
                        </a:rPr>
                        <a:t>Number of</a:t>
                      </a:r>
                      <a:r>
                        <a:rPr lang="en-US" sz="1800" kern="1200" baseline="0" dirty="0">
                          <a:solidFill>
                            <a:schemeClr val="tx1"/>
                          </a:solidFill>
                          <a:latin typeface="+mn-lt"/>
                          <a:ea typeface="+mn-ea"/>
                          <a:cs typeface="+mn-cs"/>
                        </a:rPr>
                        <a:t> inlets</a:t>
                      </a:r>
                      <a:endParaRPr lang="ru-RU" sz="1800" kern="1200" dirty="0">
                        <a:solidFill>
                          <a:schemeClr val="tx1"/>
                        </a:solidFill>
                        <a:latin typeface="+mn-lt"/>
                        <a:ea typeface="+mn-ea"/>
                        <a:cs typeface="+mn-cs"/>
                      </a:endParaRPr>
                    </a:p>
                  </a:txBody>
                  <a:tcPr marL="68580" marR="68580" marT="0" marB="0" anchor="ctr">
                    <a:lnL w="12700" cap="flat" cmpd="sng" algn="ctr">
                      <a:noFill/>
                      <a:prstDash val="solid"/>
                      <a:round/>
                      <a:headEnd type="none" w="med" len="med"/>
                      <a:tailEnd type="none" w="med" len="med"/>
                    </a:lnL>
                  </a:tcPr>
                </a:tc>
                <a:tc>
                  <a:txBody>
                    <a:bodyPr/>
                    <a:lstStyle/>
                    <a:p>
                      <a:pPr indent="0" algn="ctr">
                        <a:lnSpc>
                          <a:spcPct val="150000"/>
                        </a:lnSpc>
                        <a:spcAft>
                          <a:spcPts val="0"/>
                        </a:spcAft>
                      </a:pPr>
                      <a:r>
                        <a:rPr lang="en-US" sz="1800" kern="1200" dirty="0">
                          <a:solidFill>
                            <a:schemeClr val="tx1"/>
                          </a:solidFill>
                          <a:latin typeface="+mn-lt"/>
                          <a:ea typeface="+mn-ea"/>
                          <a:cs typeface="+mn-cs"/>
                        </a:rPr>
                        <a:t>Single-inlets</a:t>
                      </a:r>
                      <a:endParaRPr lang="ru-RU" sz="1800" kern="1200" dirty="0">
                        <a:solidFill>
                          <a:schemeClr val="tx1"/>
                        </a:solidFill>
                        <a:latin typeface="+mn-lt"/>
                        <a:ea typeface="+mn-ea"/>
                        <a:cs typeface="+mn-cs"/>
                      </a:endParaRPr>
                    </a:p>
                  </a:txBody>
                  <a:tcPr marL="68580" marR="68580" marT="0" marB="0"/>
                </a:tc>
                <a:tc>
                  <a:txBody>
                    <a:bodyPr/>
                    <a:lstStyle/>
                    <a:p>
                      <a:pPr indent="0" algn="ctr">
                        <a:lnSpc>
                          <a:spcPct val="150000"/>
                        </a:lnSpc>
                        <a:spcAft>
                          <a:spcPts val="0"/>
                        </a:spcAft>
                      </a:pPr>
                      <a:r>
                        <a:rPr lang="en-US" sz="1800" kern="1200" dirty="0">
                          <a:solidFill>
                            <a:schemeClr val="tx1"/>
                          </a:solidFill>
                          <a:latin typeface="+mn-lt"/>
                          <a:ea typeface="+mn-ea"/>
                          <a:cs typeface="+mn-cs"/>
                        </a:rPr>
                        <a:t>Two-inlets</a:t>
                      </a:r>
                      <a:endParaRPr lang="ru-RU" sz="1800" kern="1200" dirty="0">
                        <a:solidFill>
                          <a:schemeClr val="tx1"/>
                        </a:solidFill>
                        <a:latin typeface="+mn-lt"/>
                        <a:ea typeface="+mn-ea"/>
                        <a:cs typeface="+mn-cs"/>
                      </a:endParaRPr>
                    </a:p>
                  </a:txBody>
                  <a:tcPr marL="68580" marR="68580" marT="0" marB="0">
                    <a:lnR w="12700" cap="flat" cmpd="sng" algn="ctr">
                      <a:noFill/>
                      <a:prstDash val="solid"/>
                      <a:round/>
                      <a:headEnd type="none" w="med" len="med"/>
                      <a:tailEnd type="none" w="med" len="med"/>
                    </a:lnR>
                  </a:tcPr>
                </a:tc>
                <a:extLst>
                  <a:ext uri="{0D108BD9-81ED-4DB2-BD59-A6C34878D82A}">
                    <a16:rowId xmlns:a16="http://schemas.microsoft.com/office/drawing/2014/main" xmlns="" val="10001"/>
                  </a:ext>
                </a:extLst>
              </a:tr>
              <a:tr h="1296000">
                <a:tc>
                  <a:txBody>
                    <a:bodyPr/>
                    <a:lstStyle/>
                    <a:p>
                      <a:pPr indent="0" algn="ctr">
                        <a:lnSpc>
                          <a:spcPct val="150000"/>
                        </a:lnSpc>
                        <a:spcAft>
                          <a:spcPts val="0"/>
                        </a:spcAft>
                      </a:pPr>
                      <a:r>
                        <a:rPr lang="en-US" sz="1800" kern="1200" dirty="0">
                          <a:solidFill>
                            <a:schemeClr val="tx1"/>
                          </a:solidFill>
                          <a:latin typeface="+mn-lt"/>
                          <a:ea typeface="+mn-ea"/>
                          <a:cs typeface="+mn-cs"/>
                        </a:rPr>
                        <a:t>Presence of casing</a:t>
                      </a:r>
                      <a:endParaRPr lang="ru-RU" sz="1800" kern="1200" dirty="0">
                        <a:solidFill>
                          <a:schemeClr val="tx1"/>
                        </a:solidFill>
                        <a:latin typeface="+mn-lt"/>
                        <a:ea typeface="+mn-ea"/>
                        <a:cs typeface="+mn-cs"/>
                      </a:endParaRPr>
                    </a:p>
                  </a:txBody>
                  <a:tcPr marL="68580" marR="68580" marT="0" marB="0" anchor="ctr">
                    <a:lnL w="12700" cap="flat" cmpd="sng" algn="ctr">
                      <a:noFill/>
                      <a:prstDash val="solid"/>
                      <a:round/>
                      <a:headEnd type="none" w="med" len="med"/>
                      <a:tailEnd type="none" w="med" len="med"/>
                    </a:lnL>
                  </a:tcPr>
                </a:tc>
                <a:tc>
                  <a:txBody>
                    <a:bodyPr/>
                    <a:lstStyle/>
                    <a:p>
                      <a:pPr indent="0" algn="ctr">
                        <a:lnSpc>
                          <a:spcPct val="150000"/>
                        </a:lnSpc>
                        <a:spcAft>
                          <a:spcPts val="0"/>
                        </a:spcAft>
                      </a:pPr>
                      <a:r>
                        <a:rPr lang="en-US" sz="1800" kern="1200" dirty="0">
                          <a:solidFill>
                            <a:schemeClr val="tx1"/>
                          </a:solidFill>
                          <a:latin typeface="+mn-lt"/>
                          <a:ea typeface="+mn-ea"/>
                          <a:cs typeface="+mn-cs"/>
                        </a:rPr>
                        <a:t>Open</a:t>
                      </a:r>
                      <a:endParaRPr lang="ru-RU" sz="1800" kern="1200" dirty="0">
                        <a:solidFill>
                          <a:schemeClr val="tx1"/>
                        </a:solidFill>
                        <a:latin typeface="+mn-lt"/>
                        <a:ea typeface="+mn-ea"/>
                        <a:cs typeface="+mn-cs"/>
                      </a:endParaRPr>
                    </a:p>
                  </a:txBody>
                  <a:tcPr marL="68580" marR="68580" marT="0" marB="0"/>
                </a:tc>
                <a:tc>
                  <a:txBody>
                    <a:bodyPr/>
                    <a:lstStyle/>
                    <a:p>
                      <a:pPr indent="0" algn="ctr">
                        <a:lnSpc>
                          <a:spcPct val="150000"/>
                        </a:lnSpc>
                        <a:spcAft>
                          <a:spcPts val="0"/>
                        </a:spcAft>
                      </a:pPr>
                      <a:r>
                        <a:rPr lang="en-US" sz="1800" kern="1200" dirty="0">
                          <a:solidFill>
                            <a:schemeClr val="tx1"/>
                          </a:solidFill>
                          <a:latin typeface="+mn-lt"/>
                          <a:ea typeface="+mn-ea"/>
                          <a:cs typeface="+mn-cs"/>
                        </a:rPr>
                        <a:t>Close</a:t>
                      </a:r>
                      <a:endParaRPr lang="ru-RU" sz="1800" kern="1200" dirty="0">
                        <a:solidFill>
                          <a:schemeClr val="tx1"/>
                        </a:solidFill>
                        <a:latin typeface="+mn-lt"/>
                        <a:ea typeface="+mn-ea"/>
                        <a:cs typeface="+mn-cs"/>
                      </a:endParaRPr>
                    </a:p>
                  </a:txBody>
                  <a:tcPr marL="68580" marR="68580" marT="0" marB="0">
                    <a:lnR w="12700" cap="flat" cmpd="sng" algn="ctr">
                      <a:noFill/>
                      <a:prstDash val="solid"/>
                      <a:round/>
                      <a:headEnd type="none" w="med" len="med"/>
                      <a:tailEnd type="none" w="med" len="med"/>
                    </a:lnR>
                  </a:tcPr>
                </a:tc>
                <a:extLst>
                  <a:ext uri="{0D108BD9-81ED-4DB2-BD59-A6C34878D82A}">
                    <a16:rowId xmlns:a16="http://schemas.microsoft.com/office/drawing/2014/main" xmlns="" val="10002"/>
                  </a:ext>
                </a:extLst>
              </a:tr>
              <a:tr h="1296000">
                <a:tc>
                  <a:txBody>
                    <a:bodyPr/>
                    <a:lstStyle/>
                    <a:p>
                      <a:pPr indent="0" algn="ctr">
                        <a:lnSpc>
                          <a:spcPct val="150000"/>
                        </a:lnSpc>
                        <a:spcAft>
                          <a:spcPts val="0"/>
                        </a:spcAft>
                      </a:pPr>
                      <a:r>
                        <a:rPr lang="en-US" sz="1800" kern="1200" dirty="0">
                          <a:solidFill>
                            <a:schemeClr val="tx1"/>
                          </a:solidFill>
                          <a:latin typeface="+mn-lt"/>
                          <a:ea typeface="+mn-ea"/>
                          <a:cs typeface="+mn-cs"/>
                        </a:rPr>
                        <a:t>Pressure</a:t>
                      </a:r>
                      <a:r>
                        <a:rPr lang="en-US" sz="1800" kern="1200" baseline="0" dirty="0">
                          <a:solidFill>
                            <a:schemeClr val="tx1"/>
                          </a:solidFill>
                          <a:latin typeface="+mn-lt"/>
                          <a:ea typeface="+mn-ea"/>
                          <a:cs typeface="+mn-cs"/>
                        </a:rPr>
                        <a:t> change</a:t>
                      </a:r>
                      <a:endParaRPr lang="ru-RU" sz="1800" kern="1200" dirty="0">
                        <a:solidFill>
                          <a:schemeClr val="tx1"/>
                        </a:solidFill>
                        <a:latin typeface="+mn-lt"/>
                        <a:ea typeface="+mn-ea"/>
                        <a:cs typeface="+mn-cs"/>
                      </a:endParaRPr>
                    </a:p>
                  </a:txBody>
                  <a:tcPr marL="68580" marR="68580"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indent="0" algn="ctr">
                        <a:lnSpc>
                          <a:spcPct val="150000"/>
                        </a:lnSpc>
                        <a:spcAft>
                          <a:spcPts val="0"/>
                        </a:spcAft>
                      </a:pPr>
                      <a:r>
                        <a:rPr lang="en-US" sz="1800" kern="1200" dirty="0">
                          <a:solidFill>
                            <a:schemeClr val="tx1"/>
                          </a:solidFill>
                          <a:latin typeface="+mn-lt"/>
                          <a:ea typeface="+mn-ea"/>
                          <a:cs typeface="+mn-cs"/>
                        </a:rPr>
                        <a:t>Active</a:t>
                      </a:r>
                      <a:endParaRPr lang="ru-RU" sz="1800" kern="1200" dirty="0">
                        <a:solidFill>
                          <a:schemeClr val="tx1"/>
                        </a:solidFill>
                        <a:latin typeface="+mn-lt"/>
                        <a:ea typeface="+mn-ea"/>
                        <a:cs typeface="+mn-cs"/>
                      </a:endParaRPr>
                    </a:p>
                  </a:txBody>
                  <a:tcPr marL="68580" marR="68580" marT="0" marB="0">
                    <a:lnB w="12700" cap="flat" cmpd="sng" algn="ctr">
                      <a:noFill/>
                      <a:prstDash val="solid"/>
                      <a:round/>
                      <a:headEnd type="none" w="med" len="med"/>
                      <a:tailEnd type="none" w="med" len="med"/>
                    </a:lnB>
                  </a:tcPr>
                </a:tc>
                <a:tc>
                  <a:txBody>
                    <a:bodyPr/>
                    <a:lstStyle/>
                    <a:p>
                      <a:pPr indent="0" algn="ctr">
                        <a:lnSpc>
                          <a:spcPct val="150000"/>
                        </a:lnSpc>
                        <a:spcAft>
                          <a:spcPts val="0"/>
                        </a:spcAft>
                      </a:pPr>
                      <a:r>
                        <a:rPr lang="en-US" sz="1800" kern="1200" dirty="0">
                          <a:solidFill>
                            <a:schemeClr val="tx1"/>
                          </a:solidFill>
                          <a:latin typeface="+mn-lt"/>
                          <a:ea typeface="+mn-ea"/>
                          <a:cs typeface="+mn-cs"/>
                        </a:rPr>
                        <a:t>Reactive</a:t>
                      </a:r>
                      <a:endParaRPr lang="ru-RU" sz="1800" kern="1200" dirty="0">
                        <a:solidFill>
                          <a:schemeClr val="tx1"/>
                        </a:solidFill>
                        <a:latin typeface="+mn-lt"/>
                        <a:ea typeface="+mn-ea"/>
                        <a:cs typeface="+mn-cs"/>
                      </a:endParaRPr>
                    </a:p>
                  </a:txBody>
                  <a:tcPr marL="68580" marR="68580" marT="0" marB="0">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Turbomachinery classification</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29</a:t>
            </a:fld>
            <a:endParaRPr lang="ru-RU" dirty="0">
              <a:solidFill>
                <a:schemeClr val="bg1"/>
              </a:solidFill>
              <a:latin typeface="Elektra Medium Pro" panose="02000803000000020004" pitchFamily="50" charset="-52"/>
            </a:endParaRPr>
          </a:p>
        </p:txBody>
      </p:sp>
      <p:pic>
        <p:nvPicPr>
          <p:cNvPr id="16" name="Рисунок 15"/>
          <p:cNvPicPr/>
          <p:nvPr/>
        </p:nvPicPr>
        <p:blipFill>
          <a:blip r:embed="rId3" cstate="print"/>
          <a:srcRect/>
          <a:stretch>
            <a:fillRect/>
          </a:stretch>
        </p:blipFill>
        <p:spPr bwMode="auto">
          <a:xfrm>
            <a:off x="4403161" y="1581520"/>
            <a:ext cx="510206" cy="900000"/>
          </a:xfrm>
          <a:prstGeom prst="rect">
            <a:avLst/>
          </a:prstGeom>
          <a:noFill/>
          <a:ln w="9525">
            <a:noFill/>
            <a:miter lim="800000"/>
            <a:headEnd/>
            <a:tailEnd/>
          </a:ln>
        </p:spPr>
      </p:pic>
      <p:pic>
        <p:nvPicPr>
          <p:cNvPr id="17" name="Рисунок 16"/>
          <p:cNvPicPr/>
          <p:nvPr/>
        </p:nvPicPr>
        <p:blipFill>
          <a:blip r:embed="rId4" cstate="print"/>
          <a:srcRect/>
          <a:stretch>
            <a:fillRect/>
          </a:stretch>
        </p:blipFill>
        <p:spPr bwMode="auto">
          <a:xfrm>
            <a:off x="7099209" y="1607400"/>
            <a:ext cx="673521" cy="900000"/>
          </a:xfrm>
          <a:prstGeom prst="rect">
            <a:avLst/>
          </a:prstGeom>
          <a:noFill/>
          <a:ln w="9525">
            <a:noFill/>
            <a:miter lim="800000"/>
            <a:headEnd/>
            <a:tailEnd/>
          </a:ln>
        </p:spPr>
      </p:pic>
      <p:pic>
        <p:nvPicPr>
          <p:cNvPr id="18" name="Рисунок 17" descr="0_be412_616692a9_XXXL.jpg"/>
          <p:cNvPicPr/>
          <p:nvPr/>
        </p:nvPicPr>
        <p:blipFill>
          <a:blip r:embed="rId5" cstate="print"/>
          <a:srcRect l="17052" t="332" r="16609" b="332"/>
          <a:stretch>
            <a:fillRect/>
          </a:stretch>
        </p:blipFill>
        <p:spPr>
          <a:xfrm>
            <a:off x="4239131" y="2875483"/>
            <a:ext cx="890023" cy="900000"/>
          </a:xfrm>
          <a:prstGeom prst="rect">
            <a:avLst/>
          </a:prstGeom>
        </p:spPr>
      </p:pic>
      <p:pic>
        <p:nvPicPr>
          <p:cNvPr id="19" name="Рисунок 18" descr="nk93-4.jpg"/>
          <p:cNvPicPr/>
          <p:nvPr/>
        </p:nvPicPr>
        <p:blipFill>
          <a:blip r:embed="rId6" cstate="print"/>
          <a:stretch>
            <a:fillRect/>
          </a:stretch>
        </p:blipFill>
        <p:spPr>
          <a:xfrm>
            <a:off x="7017988" y="2858230"/>
            <a:ext cx="870469" cy="900000"/>
          </a:xfrm>
          <a:prstGeom prst="rect">
            <a:avLst/>
          </a:prstGeom>
        </p:spPr>
      </p:pic>
      <p:pic>
        <p:nvPicPr>
          <p:cNvPr id="20" name="Рисунок 19" descr="aktiv-laval-2.jpg"/>
          <p:cNvPicPr/>
          <p:nvPr/>
        </p:nvPicPr>
        <p:blipFill>
          <a:blip r:embed="rId7" cstate="print"/>
          <a:stretch>
            <a:fillRect/>
          </a:stretch>
        </p:blipFill>
        <p:spPr>
          <a:xfrm>
            <a:off x="4243917" y="4169445"/>
            <a:ext cx="914958" cy="900000"/>
          </a:xfrm>
          <a:prstGeom prst="rect">
            <a:avLst/>
          </a:prstGeom>
        </p:spPr>
      </p:pic>
      <p:pic>
        <p:nvPicPr>
          <p:cNvPr id="21" name="Рисунок 20" descr="reakt-turbo-nachalo.jpg"/>
          <p:cNvPicPr/>
          <p:nvPr/>
        </p:nvPicPr>
        <p:blipFill>
          <a:blip r:embed="rId8" cstate="print"/>
          <a:stretch>
            <a:fillRect/>
          </a:stretch>
        </p:blipFill>
        <p:spPr>
          <a:xfrm>
            <a:off x="6784317" y="4178072"/>
            <a:ext cx="1251545" cy="900000"/>
          </a:xfrm>
          <a:prstGeom prst="rect">
            <a:avLst/>
          </a:prstGeom>
        </p:spPr>
      </p:pic>
    </p:spTree>
    <p:extLst>
      <p:ext uri="{BB962C8B-B14F-4D97-AF65-F5344CB8AC3E}">
        <p14:creationId xmlns:p14="http://schemas.microsoft.com/office/powerpoint/2010/main" val="2187079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3178" y="917466"/>
            <a:ext cx="8411390" cy="1295868"/>
          </a:xfrm>
          <a:prstGeom prst="rect">
            <a:avLst/>
          </a:prstGeom>
          <a:noFill/>
        </p:spPr>
        <p:txBody>
          <a:bodyPr wrap="square" rtlCol="0">
            <a:spAutoFit/>
          </a:bodyPr>
          <a:lstStyle/>
          <a:p>
            <a:pPr>
              <a:lnSpc>
                <a:spcPct val="150000"/>
              </a:lnSpc>
            </a:pPr>
            <a:r>
              <a:rPr lang="en-US" b="1" i="1" dirty="0"/>
              <a:t>Turbomachinery</a:t>
            </a:r>
            <a:r>
              <a:rPr lang="ru-RU" b="1" i="1" dirty="0"/>
              <a:t> (</a:t>
            </a:r>
            <a:r>
              <a:rPr lang="en-US" b="1" i="1" dirty="0"/>
              <a:t>blade machine) </a:t>
            </a:r>
            <a:r>
              <a:rPr lang="en-US" dirty="0"/>
              <a:t>is a device in which there is a conversion of energy due to the constant flow of the rotating rotor element by liquid or gas flow moving at high speed</a:t>
            </a:r>
            <a:r>
              <a:rPr lang="ru-RU" dirty="0"/>
              <a:t>.</a:t>
            </a:r>
            <a:endParaRPr lang="ru-RU" b="1" i="1" dirty="0"/>
          </a:p>
        </p:txBody>
      </p:sp>
      <p:sp>
        <p:nvSpPr>
          <p:cNvPr id="7" name="TextBox 6"/>
          <p:cNvSpPr txBox="1"/>
          <p:nvPr/>
        </p:nvSpPr>
        <p:spPr>
          <a:xfrm>
            <a:off x="827314" y="301532"/>
            <a:ext cx="7898675" cy="369332"/>
          </a:xfrm>
          <a:prstGeom prst="rect">
            <a:avLst/>
          </a:prstGeom>
          <a:noFill/>
        </p:spPr>
        <p:txBody>
          <a:bodyPr wrap="square" rtlCol="0" anchor="ctr" anchorCtr="1">
            <a:spAutoFit/>
          </a:bodyPr>
          <a:lstStyle/>
          <a:p>
            <a:pPr algn="ctr"/>
            <a:r>
              <a:rPr lang="en-US" b="1" dirty="0">
                <a:solidFill>
                  <a:schemeClr val="bg1"/>
                </a:solidFill>
                <a:latin typeface="Elektra Text Pro" panose="02000503030000020004" pitchFamily="50" charset="-52"/>
              </a:rPr>
              <a:t>TURBOMACHINES DEFINITION</a:t>
            </a:r>
            <a:endParaRPr lang="ru-RU" b="1" dirty="0">
              <a:solidFill>
                <a:schemeClr val="bg1"/>
              </a:solidFill>
              <a:latin typeface="Elektra Text Pro" panose="02000503030000020004" pitchFamily="50" charset="-52"/>
            </a:endParaRPr>
          </a:p>
        </p:txBody>
      </p:sp>
      <p:sp>
        <p:nvSpPr>
          <p:cNvPr id="8" name="TextBox 7"/>
          <p:cNvSpPr txBox="1"/>
          <p:nvPr/>
        </p:nvSpPr>
        <p:spPr>
          <a:xfrm>
            <a:off x="8067539" y="6332760"/>
            <a:ext cx="469107" cy="369332"/>
          </a:xfrm>
          <a:prstGeom prst="rect">
            <a:avLst/>
          </a:prstGeom>
          <a:noFill/>
        </p:spPr>
        <p:txBody>
          <a:bodyPr wrap="square" rtlCol="0">
            <a:spAutoFit/>
          </a:bodyPr>
          <a:lstStyle/>
          <a:p>
            <a:pPr algn="ctr"/>
            <a:fld id="{9E79BFED-6ECD-4563-B483-CEA192FFFCCF}" type="slidenum">
              <a:rPr lang="ru-RU" smtClean="0">
                <a:solidFill>
                  <a:schemeClr val="bg1"/>
                </a:solidFill>
                <a:latin typeface="Elektra Medium Pro" panose="02000803000000020004" pitchFamily="50" charset="-52"/>
              </a:rPr>
              <a:pPr algn="ctr"/>
              <a:t>3</a:t>
            </a:fld>
            <a:endParaRPr lang="ru-RU" dirty="0">
              <a:solidFill>
                <a:schemeClr val="bg1"/>
              </a:solidFill>
              <a:latin typeface="Elektra Medium Pro" panose="02000803000000020004" pitchFamily="50" charset="-52"/>
            </a:endParaRPr>
          </a:p>
        </p:txBody>
      </p:sp>
      <p:sp>
        <p:nvSpPr>
          <p:cNvPr id="5" name="TextBox 4"/>
          <p:cNvSpPr txBox="1"/>
          <p:nvPr/>
        </p:nvSpPr>
        <p:spPr>
          <a:xfrm>
            <a:off x="383179" y="3848667"/>
            <a:ext cx="4205695" cy="369332"/>
          </a:xfrm>
          <a:prstGeom prst="rect">
            <a:avLst/>
          </a:prstGeom>
          <a:noFill/>
        </p:spPr>
        <p:txBody>
          <a:bodyPr wrap="square" rtlCol="0">
            <a:spAutoFit/>
          </a:bodyPr>
          <a:lstStyle/>
          <a:p>
            <a:pPr algn="ctr"/>
            <a:r>
              <a:rPr lang="en-US" cap="all" dirty="0"/>
              <a:t>Work is supplied to the flow</a:t>
            </a:r>
            <a:endParaRPr lang="ru-RU" cap="all" dirty="0"/>
          </a:p>
        </p:txBody>
      </p:sp>
      <p:sp>
        <p:nvSpPr>
          <p:cNvPr id="6" name="TextBox 5"/>
          <p:cNvSpPr txBox="1"/>
          <p:nvPr/>
        </p:nvSpPr>
        <p:spPr>
          <a:xfrm>
            <a:off x="4520294" y="3848667"/>
            <a:ext cx="4205695" cy="369332"/>
          </a:xfrm>
          <a:prstGeom prst="rect">
            <a:avLst/>
          </a:prstGeom>
          <a:noFill/>
        </p:spPr>
        <p:txBody>
          <a:bodyPr wrap="square" rtlCol="0">
            <a:spAutoFit/>
          </a:bodyPr>
          <a:lstStyle/>
          <a:p>
            <a:pPr algn="ctr"/>
            <a:r>
              <a:rPr lang="en-US" cap="all" dirty="0"/>
              <a:t>Work is extracted from the flow</a:t>
            </a:r>
            <a:endParaRPr lang="ru-RU" cap="all" dirty="0"/>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709098" y="4217999"/>
            <a:ext cx="1828085" cy="1440000"/>
          </a:xfrm>
          <a:prstGeom prst="rect">
            <a:avLst/>
          </a:prstGeom>
          <a:noFill/>
          <a:ln w="9525">
            <a:noFill/>
            <a:miter lim="800000"/>
            <a:headEnd/>
            <a:tailEnd/>
          </a:ln>
        </p:spPr>
      </p:pic>
      <p:sp>
        <p:nvSpPr>
          <p:cNvPr id="11" name="TextBox 10"/>
          <p:cNvSpPr txBox="1"/>
          <p:nvPr/>
        </p:nvSpPr>
        <p:spPr>
          <a:xfrm>
            <a:off x="383179" y="5618477"/>
            <a:ext cx="4205695" cy="646331"/>
          </a:xfrm>
          <a:prstGeom prst="rect">
            <a:avLst/>
          </a:prstGeom>
          <a:noFill/>
        </p:spPr>
        <p:txBody>
          <a:bodyPr wrap="square" rtlCol="0">
            <a:spAutoFit/>
          </a:bodyPr>
          <a:lstStyle/>
          <a:p>
            <a:pPr algn="ctr"/>
            <a:r>
              <a:rPr lang="en-US" dirty="0"/>
              <a:t>Work is consumed on the momentum transfer to the flow and pressure increase</a:t>
            </a:r>
            <a:endParaRPr lang="ru-RU" dirty="0"/>
          </a:p>
        </p:txBody>
      </p:sp>
      <p:sp>
        <p:nvSpPr>
          <p:cNvPr id="12" name="TextBox 11"/>
          <p:cNvSpPr txBox="1"/>
          <p:nvPr/>
        </p:nvSpPr>
        <p:spPr>
          <a:xfrm>
            <a:off x="4588873" y="5600429"/>
            <a:ext cx="4205695" cy="646331"/>
          </a:xfrm>
          <a:prstGeom prst="rect">
            <a:avLst/>
          </a:prstGeom>
          <a:noFill/>
        </p:spPr>
        <p:txBody>
          <a:bodyPr wrap="square" rtlCol="0">
            <a:spAutoFit/>
          </a:bodyPr>
          <a:lstStyle/>
          <a:p>
            <a:pPr algn="ctr"/>
            <a:r>
              <a:rPr lang="en-US" dirty="0"/>
              <a:t>Kinetic and potential energies of the flow are transformed into the work</a:t>
            </a:r>
            <a:endParaRPr lang="ru-RU" dirty="0"/>
          </a:p>
        </p:txBody>
      </p:sp>
      <p:sp>
        <p:nvSpPr>
          <p:cNvPr id="13" name="TextBox 12"/>
          <p:cNvSpPr txBox="1"/>
          <p:nvPr/>
        </p:nvSpPr>
        <p:spPr>
          <a:xfrm>
            <a:off x="383178" y="2256294"/>
            <a:ext cx="8411390" cy="1338828"/>
          </a:xfrm>
          <a:prstGeom prst="rect">
            <a:avLst/>
          </a:prstGeom>
          <a:noFill/>
        </p:spPr>
        <p:txBody>
          <a:bodyPr wrap="square" rtlCol="0">
            <a:spAutoFit/>
          </a:bodyPr>
          <a:lstStyle/>
          <a:p>
            <a:pPr>
              <a:lnSpc>
                <a:spcPct val="150000"/>
              </a:lnSpc>
            </a:pPr>
            <a:r>
              <a:rPr lang="en-US" i="1" dirty="0"/>
              <a:t>Distinguishing characteristics:</a:t>
            </a:r>
            <a:endParaRPr lang="ru-RU" i="1" dirty="0"/>
          </a:p>
          <a:p>
            <a:pPr marL="285750" indent="-285750">
              <a:lnSpc>
                <a:spcPct val="150000"/>
              </a:lnSpc>
              <a:buFont typeface="Wingdings" pitchFamily="2" charset="2"/>
              <a:buChar char="ü"/>
            </a:pPr>
            <a:r>
              <a:rPr lang="en-US" b="1" i="1" dirty="0"/>
              <a:t>Continuous</a:t>
            </a:r>
            <a:r>
              <a:rPr lang="en-US" dirty="0"/>
              <a:t> process</a:t>
            </a:r>
            <a:endParaRPr lang="ru-RU" dirty="0"/>
          </a:p>
          <a:p>
            <a:pPr marL="285750" indent="-285750">
              <a:lnSpc>
                <a:spcPct val="150000"/>
              </a:lnSpc>
              <a:buFont typeface="Wingdings" pitchFamily="2" charset="2"/>
              <a:buChar char="ü"/>
            </a:pPr>
            <a:r>
              <a:rPr lang="en-US" dirty="0"/>
              <a:t>Interaction is carried out using the special elements – </a:t>
            </a:r>
            <a:r>
              <a:rPr lang="en-US" b="1" i="1" dirty="0"/>
              <a:t>blades</a:t>
            </a:r>
            <a:endParaRPr lang="ru-RU" b="1" i="1"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62417" y="4234449"/>
            <a:ext cx="1847218" cy="143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3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Turbomachinery classification</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30</a:t>
            </a:fld>
            <a:endParaRPr lang="ru-RU" dirty="0">
              <a:solidFill>
                <a:schemeClr val="bg1"/>
              </a:solidFill>
              <a:latin typeface="Elektra Medium Pro" panose="02000803000000020004" pitchFamily="50" charset="-52"/>
            </a:endParaRPr>
          </a:p>
        </p:txBody>
      </p:sp>
      <p:graphicFrame>
        <p:nvGraphicFramePr>
          <p:cNvPr id="11" name="Таблица 10"/>
          <p:cNvGraphicFramePr>
            <a:graphicFrameLocks noGrp="1"/>
          </p:cNvGraphicFramePr>
          <p:nvPr/>
        </p:nvGraphicFramePr>
        <p:xfrm>
          <a:off x="638354" y="827656"/>
          <a:ext cx="8048447" cy="5230840"/>
        </p:xfrm>
        <a:graphic>
          <a:graphicData uri="http://schemas.openxmlformats.org/drawingml/2006/table">
            <a:tbl>
              <a:tblPr firstRow="1" bandRow="1">
                <a:tableStyleId>{5940675A-B579-460E-94D1-54222C63F5DA}</a:tableStyleId>
              </a:tblPr>
              <a:tblGrid>
                <a:gridCol w="750499">
                  <a:extLst>
                    <a:ext uri="{9D8B030D-6E8A-4147-A177-3AD203B41FA5}">
                      <a16:colId xmlns:a16="http://schemas.microsoft.com/office/drawing/2014/main" xmlns="" val="20000"/>
                    </a:ext>
                  </a:extLst>
                </a:gridCol>
                <a:gridCol w="1824487">
                  <a:extLst>
                    <a:ext uri="{9D8B030D-6E8A-4147-A177-3AD203B41FA5}">
                      <a16:colId xmlns:a16="http://schemas.microsoft.com/office/drawing/2014/main" xmlns="" val="20001"/>
                    </a:ext>
                  </a:extLst>
                </a:gridCol>
                <a:gridCol w="1824487">
                  <a:extLst>
                    <a:ext uri="{9D8B030D-6E8A-4147-A177-3AD203B41FA5}">
                      <a16:colId xmlns:a16="http://schemas.microsoft.com/office/drawing/2014/main" xmlns="" val="20002"/>
                    </a:ext>
                  </a:extLst>
                </a:gridCol>
                <a:gridCol w="1824487">
                  <a:extLst>
                    <a:ext uri="{9D8B030D-6E8A-4147-A177-3AD203B41FA5}">
                      <a16:colId xmlns:a16="http://schemas.microsoft.com/office/drawing/2014/main" xmlns="" val="20003"/>
                    </a:ext>
                  </a:extLst>
                </a:gridCol>
                <a:gridCol w="1824487">
                  <a:extLst>
                    <a:ext uri="{9D8B030D-6E8A-4147-A177-3AD203B41FA5}">
                      <a16:colId xmlns:a16="http://schemas.microsoft.com/office/drawing/2014/main" xmlns="" val="20004"/>
                    </a:ext>
                  </a:extLst>
                </a:gridCol>
              </a:tblGrid>
              <a:tr h="370840">
                <a:tc>
                  <a:txBody>
                    <a:bodyPr/>
                    <a:lstStyle/>
                    <a:p>
                      <a:pPr algn="ctr">
                        <a:spcBef>
                          <a:spcPts val="600"/>
                        </a:spcBef>
                        <a:spcAft>
                          <a:spcPts val="600"/>
                        </a:spcAft>
                      </a:pPr>
                      <a:r>
                        <a:rPr lang="en-US" sz="1400" b="0" dirty="0">
                          <a:latin typeface="+mn-lt"/>
                          <a:ea typeface="Times New Roman"/>
                        </a:rPr>
                        <a:t>Type</a:t>
                      </a:r>
                      <a:endParaRPr lang="ru-RU" sz="1400" b="0" dirty="0">
                        <a:latin typeface="+mn-lt"/>
                        <a:ea typeface="Times New Roman"/>
                      </a:endParaRP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spcBef>
                          <a:spcPts val="600"/>
                        </a:spcBef>
                        <a:spcAft>
                          <a:spcPts val="600"/>
                        </a:spcAft>
                      </a:pPr>
                      <a:r>
                        <a:rPr lang="en-US" sz="1300" b="1" dirty="0">
                          <a:latin typeface="+mn-lt"/>
                          <a:ea typeface="Times New Roman"/>
                        </a:rPr>
                        <a:t>Axial</a:t>
                      </a:r>
                      <a:endParaRPr lang="ru-RU" sz="1300" b="1" dirty="0">
                        <a:latin typeface="+mn-lt"/>
                        <a:ea typeface="Times New Roman"/>
                      </a:endParaRPr>
                    </a:p>
                  </a:txBody>
                  <a:tcPr marL="68580" marR="68580" marT="0" marB="0" anchor="ctr">
                    <a:lnT w="12700" cap="flat" cmpd="sng" algn="ctr">
                      <a:noFill/>
                      <a:prstDash val="solid"/>
                      <a:round/>
                      <a:headEnd type="none" w="med" len="med"/>
                      <a:tailEnd type="none" w="med" len="med"/>
                    </a:lnT>
                  </a:tcPr>
                </a:tc>
                <a:tc>
                  <a:txBody>
                    <a:bodyPr/>
                    <a:lstStyle/>
                    <a:p>
                      <a:pPr algn="ctr">
                        <a:spcBef>
                          <a:spcPts val="600"/>
                        </a:spcBef>
                        <a:spcAft>
                          <a:spcPts val="600"/>
                        </a:spcAft>
                      </a:pPr>
                      <a:r>
                        <a:rPr lang="en-US" sz="1300" b="1" dirty="0">
                          <a:latin typeface="+mn-lt"/>
                          <a:ea typeface="Times New Roman"/>
                        </a:rPr>
                        <a:t>Centrifugal</a:t>
                      </a:r>
                      <a:endParaRPr lang="ru-RU" sz="1300" b="1" dirty="0">
                        <a:latin typeface="+mn-lt"/>
                        <a:ea typeface="Times New Roman"/>
                      </a:endParaRPr>
                    </a:p>
                  </a:txBody>
                  <a:tcPr marL="68580" marR="68580" marT="0" marB="0" anchor="ctr">
                    <a:lnT w="12700" cap="flat" cmpd="sng" algn="ctr">
                      <a:noFill/>
                      <a:prstDash val="solid"/>
                      <a:round/>
                      <a:headEnd type="none" w="med" len="med"/>
                      <a:tailEnd type="none" w="med" len="med"/>
                    </a:lnT>
                  </a:tcPr>
                </a:tc>
                <a:tc>
                  <a:txBody>
                    <a:bodyPr/>
                    <a:lstStyle/>
                    <a:p>
                      <a:pPr algn="ctr">
                        <a:spcBef>
                          <a:spcPts val="600"/>
                        </a:spcBef>
                        <a:spcAft>
                          <a:spcPts val="600"/>
                        </a:spcAft>
                      </a:pPr>
                      <a:r>
                        <a:rPr lang="en-US" sz="1300" b="1" dirty="0">
                          <a:latin typeface="+mn-lt"/>
                          <a:ea typeface="Times New Roman"/>
                        </a:rPr>
                        <a:t>Centripetal</a:t>
                      </a:r>
                      <a:endParaRPr lang="ru-RU" sz="1300" b="1" dirty="0">
                        <a:latin typeface="+mn-lt"/>
                        <a:ea typeface="Times New Roman"/>
                      </a:endParaRPr>
                    </a:p>
                  </a:txBody>
                  <a:tcPr marL="68580" marR="68580" marT="0" marB="0" anchor="ctr">
                    <a:lnT w="12700" cap="flat" cmpd="sng" algn="ctr">
                      <a:noFill/>
                      <a:prstDash val="solid"/>
                      <a:round/>
                      <a:headEnd type="none" w="med" len="med"/>
                      <a:tailEnd type="none" w="med" len="med"/>
                    </a:lnT>
                  </a:tcPr>
                </a:tc>
                <a:tc>
                  <a:txBody>
                    <a:bodyPr/>
                    <a:lstStyle/>
                    <a:p>
                      <a:pPr algn="ctr">
                        <a:spcBef>
                          <a:spcPts val="600"/>
                        </a:spcBef>
                        <a:spcAft>
                          <a:spcPts val="600"/>
                        </a:spcAft>
                      </a:pPr>
                      <a:r>
                        <a:rPr lang="en-US" sz="1300" b="1" dirty="0">
                          <a:latin typeface="+mn-lt"/>
                          <a:ea typeface="Times New Roman"/>
                        </a:rPr>
                        <a:t>Diagonal</a:t>
                      </a:r>
                      <a:endParaRPr lang="ru-RU" sz="1300" b="1" dirty="0">
                        <a:latin typeface="+mn-lt"/>
                        <a:ea typeface="Times New Roman"/>
                      </a:endParaRPr>
                    </a:p>
                  </a:txBody>
                  <a:tcPr marL="68580" marR="6858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xmlns="" val="10000"/>
                  </a:ext>
                </a:extLst>
              </a:tr>
              <a:tr h="1620000">
                <a:tc>
                  <a:txBody>
                    <a:bodyPr/>
                    <a:lstStyle/>
                    <a:p>
                      <a:pPr marL="71755" marR="71755" algn="ctr">
                        <a:spcBef>
                          <a:spcPts val="600"/>
                        </a:spcBef>
                        <a:spcAft>
                          <a:spcPts val="600"/>
                        </a:spcAft>
                      </a:pPr>
                      <a:r>
                        <a:rPr lang="en-US" sz="1400" b="0" dirty="0">
                          <a:latin typeface="+mn-lt"/>
                          <a:ea typeface="Times New Roman"/>
                        </a:rPr>
                        <a:t>Compressors</a:t>
                      </a:r>
                      <a:endParaRPr lang="ru-RU" sz="1400" b="0" dirty="0">
                        <a:latin typeface="+mn-lt"/>
                        <a:ea typeface="Times New Roman"/>
                      </a:endParaRPr>
                    </a:p>
                  </a:txBody>
                  <a:tcPr marL="68580" marR="68580" marT="0" marB="0" vert="vert270" anchor="ctr">
                    <a:lnL w="12700" cap="flat" cmpd="sng" algn="ctr">
                      <a:noFill/>
                      <a:prstDash val="solid"/>
                      <a:round/>
                      <a:headEnd type="none" w="med" len="med"/>
                      <a:tailEnd type="none" w="med" len="med"/>
                    </a:lnL>
                  </a:tcPr>
                </a:tc>
                <a:tc>
                  <a:txBody>
                    <a:bodyPr/>
                    <a:lstStyle/>
                    <a:p>
                      <a:pPr algn="ctr">
                        <a:spcBef>
                          <a:spcPts val="600"/>
                        </a:spcBef>
                        <a:spcAft>
                          <a:spcPts val="600"/>
                        </a:spcAft>
                      </a:pPr>
                      <a:endParaRPr lang="ru-RU" sz="1400" b="0" dirty="0">
                        <a:latin typeface="+mn-lt"/>
                        <a:ea typeface="Times New Roman"/>
                      </a:endParaRPr>
                    </a:p>
                  </a:txBody>
                  <a:tcPr marL="68580" marR="68580" marT="0" marB="0" anchor="ctr"/>
                </a:tc>
                <a:tc>
                  <a:txBody>
                    <a:bodyPr/>
                    <a:lstStyle/>
                    <a:p>
                      <a:pPr algn="ctr">
                        <a:spcBef>
                          <a:spcPts val="600"/>
                        </a:spcBef>
                        <a:spcAft>
                          <a:spcPts val="600"/>
                        </a:spcAft>
                      </a:pPr>
                      <a:endParaRPr lang="ru-RU" sz="1400" b="0" dirty="0">
                        <a:latin typeface="+mn-lt"/>
                        <a:ea typeface="Times New Roman"/>
                      </a:endParaRPr>
                    </a:p>
                  </a:txBody>
                  <a:tcPr marL="68580" marR="68580" marT="0" marB="0" anchor="ctr"/>
                </a:tc>
                <a:tc>
                  <a:txBody>
                    <a:bodyPr/>
                    <a:lstStyle/>
                    <a:p>
                      <a:pPr algn="ctr">
                        <a:spcBef>
                          <a:spcPts val="600"/>
                        </a:spcBef>
                        <a:spcAft>
                          <a:spcPts val="600"/>
                        </a:spcAft>
                      </a:pPr>
                      <a:r>
                        <a:rPr lang="en-US" sz="1400" b="0" dirty="0">
                          <a:latin typeface="+mn-lt"/>
                          <a:ea typeface="Times New Roman"/>
                        </a:rPr>
                        <a:t>Do not exist</a:t>
                      </a:r>
                      <a:endParaRPr lang="ru-RU" sz="1400" b="0" dirty="0">
                        <a:latin typeface="+mn-lt"/>
                        <a:ea typeface="Times New Roman"/>
                      </a:endParaRPr>
                    </a:p>
                  </a:txBody>
                  <a:tcPr marL="68580" marR="68580" marT="0" marB="0" anchor="ctr"/>
                </a:tc>
                <a:tc>
                  <a:txBody>
                    <a:bodyPr/>
                    <a:lstStyle/>
                    <a:p>
                      <a:pPr algn="ctr">
                        <a:spcBef>
                          <a:spcPts val="600"/>
                        </a:spcBef>
                        <a:spcAft>
                          <a:spcPts val="600"/>
                        </a:spcAft>
                      </a:pPr>
                      <a:endParaRPr lang="ru-RU" sz="1400" b="0">
                        <a:latin typeface="+mn-lt"/>
                        <a:ea typeface="Times New Roman"/>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xmlns="" val="10001"/>
                  </a:ext>
                </a:extLst>
              </a:tr>
              <a:tr h="1620000">
                <a:tc>
                  <a:txBody>
                    <a:bodyPr/>
                    <a:lstStyle/>
                    <a:p>
                      <a:pPr algn="ctr">
                        <a:spcBef>
                          <a:spcPts val="600"/>
                        </a:spcBef>
                        <a:spcAft>
                          <a:spcPts val="600"/>
                        </a:spcAft>
                      </a:pPr>
                      <a:r>
                        <a:rPr lang="en-US" sz="1400" b="0" dirty="0">
                          <a:latin typeface="+mn-lt"/>
                          <a:ea typeface="Times New Roman"/>
                        </a:rPr>
                        <a:t>Image</a:t>
                      </a:r>
                      <a:endParaRPr lang="ru-RU" sz="1400" b="0" dirty="0">
                        <a:latin typeface="+mn-lt"/>
                        <a:ea typeface="Times New Roman"/>
                      </a:endParaRPr>
                    </a:p>
                  </a:txBody>
                  <a:tcPr marL="68580" marR="68580" marT="0" marB="0" anchor="ctr">
                    <a:lnL w="12700" cap="flat" cmpd="sng" algn="ctr">
                      <a:noFill/>
                      <a:prstDash val="solid"/>
                      <a:round/>
                      <a:headEnd type="none" w="med" len="med"/>
                      <a:tailEnd type="none" w="med" len="med"/>
                    </a:lnL>
                  </a:tcPr>
                </a:tc>
                <a:tc>
                  <a:txBody>
                    <a:bodyPr/>
                    <a:lstStyle/>
                    <a:p>
                      <a:pPr algn="ctr">
                        <a:spcBef>
                          <a:spcPts val="600"/>
                        </a:spcBef>
                        <a:spcAft>
                          <a:spcPts val="600"/>
                        </a:spcAft>
                      </a:pPr>
                      <a:endParaRPr lang="ru-RU" sz="1400" b="0">
                        <a:latin typeface="+mn-lt"/>
                        <a:ea typeface="Times New Roman"/>
                      </a:endParaRPr>
                    </a:p>
                  </a:txBody>
                  <a:tcPr marL="68580" marR="68580" marT="0" marB="0" anchor="ctr"/>
                </a:tc>
                <a:tc>
                  <a:txBody>
                    <a:bodyPr/>
                    <a:lstStyle/>
                    <a:p>
                      <a:pPr algn="ctr">
                        <a:spcBef>
                          <a:spcPts val="600"/>
                        </a:spcBef>
                        <a:spcAft>
                          <a:spcPts val="600"/>
                        </a:spcAft>
                      </a:pPr>
                      <a:endParaRPr lang="ru-RU" sz="1400" b="0" dirty="0">
                        <a:latin typeface="+mn-lt"/>
                        <a:ea typeface="Times New Roman"/>
                      </a:endParaRPr>
                    </a:p>
                  </a:txBody>
                  <a:tcPr marL="68580" marR="68580" marT="0" marB="0" anchor="ctr"/>
                </a:tc>
                <a:tc>
                  <a:txBody>
                    <a:bodyPr/>
                    <a:lstStyle/>
                    <a:p>
                      <a:pPr algn="ctr">
                        <a:spcBef>
                          <a:spcPts val="600"/>
                        </a:spcBef>
                        <a:spcAft>
                          <a:spcPts val="600"/>
                        </a:spcAft>
                      </a:pPr>
                      <a:endParaRPr lang="ru-RU" sz="1400" b="0" dirty="0">
                        <a:latin typeface="+mn-lt"/>
                        <a:ea typeface="Times New Roman"/>
                      </a:endParaRPr>
                    </a:p>
                  </a:txBody>
                  <a:tcPr marL="68580" marR="68580" marT="0" marB="0" anchor="ctr"/>
                </a:tc>
                <a:tc>
                  <a:txBody>
                    <a:bodyPr/>
                    <a:lstStyle/>
                    <a:p>
                      <a:pPr algn="ctr">
                        <a:spcBef>
                          <a:spcPts val="600"/>
                        </a:spcBef>
                        <a:spcAft>
                          <a:spcPts val="600"/>
                        </a:spcAft>
                      </a:pPr>
                      <a:endParaRPr lang="ru-RU" sz="1400" b="0" dirty="0">
                        <a:latin typeface="+mn-lt"/>
                        <a:ea typeface="Times New Roman"/>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xmlns="" val="10002"/>
                  </a:ext>
                </a:extLst>
              </a:tr>
              <a:tr h="1620000">
                <a:tc>
                  <a:txBody>
                    <a:bodyPr/>
                    <a:lstStyle/>
                    <a:p>
                      <a:pPr marL="71755" marR="71755" algn="ctr">
                        <a:spcBef>
                          <a:spcPts val="600"/>
                        </a:spcBef>
                        <a:spcAft>
                          <a:spcPts val="600"/>
                        </a:spcAft>
                      </a:pPr>
                      <a:r>
                        <a:rPr lang="en-US" sz="1400" b="0" dirty="0">
                          <a:latin typeface="+mn-lt"/>
                          <a:ea typeface="Times New Roman"/>
                        </a:rPr>
                        <a:t>Turbines</a:t>
                      </a:r>
                      <a:endParaRPr lang="ru-RU" sz="1400" b="0" dirty="0">
                        <a:latin typeface="+mn-lt"/>
                        <a:ea typeface="Times New Roman"/>
                      </a:endParaRPr>
                    </a:p>
                  </a:txBody>
                  <a:tcPr marL="68580" marR="68580" marT="0" marB="0" vert="vert27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spcBef>
                          <a:spcPts val="600"/>
                        </a:spcBef>
                        <a:spcAft>
                          <a:spcPts val="600"/>
                        </a:spcAft>
                      </a:pPr>
                      <a:endParaRPr lang="ru-RU" sz="1400" b="0">
                        <a:latin typeface="+mn-lt"/>
                        <a:ea typeface="Times New Roman"/>
                      </a:endParaRPr>
                    </a:p>
                  </a:txBody>
                  <a:tcPr marL="68580" marR="68580" marT="0" marB="0" anchor="ctr">
                    <a:lnB w="12700" cap="flat" cmpd="sng" algn="ctr">
                      <a:noFill/>
                      <a:prstDash val="solid"/>
                      <a:round/>
                      <a:headEnd type="none" w="med" len="med"/>
                      <a:tailEnd type="none" w="med" len="med"/>
                    </a:lnB>
                  </a:tcPr>
                </a:tc>
                <a:tc>
                  <a:txBody>
                    <a:bodyPr/>
                    <a:lstStyle/>
                    <a:p>
                      <a:pPr algn="ctr">
                        <a:spcBef>
                          <a:spcPts val="600"/>
                        </a:spcBef>
                        <a:spcAft>
                          <a:spcPts val="600"/>
                        </a:spcAft>
                      </a:pPr>
                      <a:endParaRPr lang="ru-RU" sz="1400" b="0">
                        <a:latin typeface="+mn-lt"/>
                        <a:ea typeface="Times New Roman"/>
                      </a:endParaRPr>
                    </a:p>
                  </a:txBody>
                  <a:tcPr marL="68580" marR="68580" marT="0" marB="0" anchor="ctr">
                    <a:lnB w="12700" cap="flat" cmpd="sng" algn="ctr">
                      <a:noFill/>
                      <a:prstDash val="solid"/>
                      <a:round/>
                      <a:headEnd type="none" w="med" len="med"/>
                      <a:tailEnd type="none" w="med" len="med"/>
                    </a:lnB>
                  </a:tcPr>
                </a:tc>
                <a:tc>
                  <a:txBody>
                    <a:bodyPr/>
                    <a:lstStyle/>
                    <a:p>
                      <a:pPr algn="ctr">
                        <a:spcBef>
                          <a:spcPts val="600"/>
                        </a:spcBef>
                        <a:spcAft>
                          <a:spcPts val="600"/>
                        </a:spcAft>
                      </a:pPr>
                      <a:endParaRPr lang="ru-RU" sz="1400" b="0" dirty="0">
                        <a:latin typeface="+mn-lt"/>
                        <a:ea typeface="Times New Roman"/>
                      </a:endParaRPr>
                    </a:p>
                  </a:txBody>
                  <a:tcPr marL="68580" marR="68580" marT="0" marB="0" anchor="ctr">
                    <a:lnB w="12700" cap="flat" cmpd="sng" algn="ctr">
                      <a:noFill/>
                      <a:prstDash val="solid"/>
                      <a:round/>
                      <a:headEnd type="none" w="med" len="med"/>
                      <a:tailEnd type="none" w="med" len="med"/>
                    </a:lnB>
                  </a:tcPr>
                </a:tc>
                <a:tc>
                  <a:txBody>
                    <a:bodyPr/>
                    <a:lstStyle/>
                    <a:p>
                      <a:pPr algn="ctr">
                        <a:spcBef>
                          <a:spcPts val="600"/>
                        </a:spcBef>
                        <a:spcAft>
                          <a:spcPts val="600"/>
                        </a:spcAft>
                      </a:pPr>
                      <a:endParaRPr lang="ru-RU" sz="1400" b="0" dirty="0">
                        <a:latin typeface="+mn-lt"/>
                        <a:ea typeface="Times New Roman"/>
                      </a:endParaRPr>
                    </a:p>
                  </a:txBody>
                  <a:tcPr marL="68580" marR="68580" marT="0" marB="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12" name="Рисунок 11"/>
          <p:cNvPicPr/>
          <p:nvPr/>
        </p:nvPicPr>
        <p:blipFill>
          <a:blip r:embed="rId3" cstate="print"/>
          <a:srcRect/>
          <a:stretch>
            <a:fillRect/>
          </a:stretch>
        </p:blipFill>
        <p:spPr bwMode="auto">
          <a:xfrm>
            <a:off x="3784781" y="1392895"/>
            <a:ext cx="729050" cy="1260000"/>
          </a:xfrm>
          <a:prstGeom prst="rect">
            <a:avLst/>
          </a:prstGeom>
          <a:noFill/>
          <a:ln w="9525">
            <a:noFill/>
            <a:miter lim="800000"/>
            <a:headEnd/>
            <a:tailEnd/>
          </a:ln>
        </p:spPr>
      </p:pic>
      <p:pic>
        <p:nvPicPr>
          <p:cNvPr id="13" name="Рисунок 12"/>
          <p:cNvPicPr/>
          <p:nvPr/>
        </p:nvPicPr>
        <p:blipFill>
          <a:blip r:embed="rId4" cstate="print"/>
          <a:srcRect/>
          <a:stretch>
            <a:fillRect/>
          </a:stretch>
        </p:blipFill>
        <p:spPr bwMode="auto">
          <a:xfrm>
            <a:off x="7306132" y="1375642"/>
            <a:ext cx="898030" cy="1260000"/>
          </a:xfrm>
          <a:prstGeom prst="rect">
            <a:avLst/>
          </a:prstGeom>
          <a:noFill/>
          <a:ln w="9525">
            <a:noFill/>
            <a:miter lim="800000"/>
            <a:headEnd/>
            <a:tailEnd/>
          </a:ln>
        </p:spPr>
      </p:pic>
      <p:pic>
        <p:nvPicPr>
          <p:cNvPr id="14" name="Рисунок 13" descr="produkte_4.jpg"/>
          <p:cNvPicPr/>
          <p:nvPr/>
        </p:nvPicPr>
        <p:blipFill>
          <a:blip r:embed="rId5" cstate="print"/>
          <a:srcRect l="6353" r="2118"/>
          <a:stretch>
            <a:fillRect/>
          </a:stretch>
        </p:blipFill>
        <p:spPr>
          <a:xfrm>
            <a:off x="1779580" y="3023287"/>
            <a:ext cx="1081850" cy="1260000"/>
          </a:xfrm>
          <a:prstGeom prst="rect">
            <a:avLst/>
          </a:prstGeom>
        </p:spPr>
      </p:pic>
      <p:pic>
        <p:nvPicPr>
          <p:cNvPr id="15" name="Рисунок 14" descr="compal4.png"/>
          <p:cNvPicPr/>
          <p:nvPr/>
        </p:nvPicPr>
        <p:blipFill>
          <a:blip r:embed="rId6" cstate="print"/>
          <a:stretch>
            <a:fillRect/>
          </a:stretch>
        </p:blipFill>
        <p:spPr>
          <a:xfrm>
            <a:off x="3442700" y="3112842"/>
            <a:ext cx="1257935" cy="960120"/>
          </a:xfrm>
          <a:prstGeom prst="rect">
            <a:avLst/>
          </a:prstGeom>
        </p:spPr>
      </p:pic>
      <p:pic>
        <p:nvPicPr>
          <p:cNvPr id="22" name="Рисунок 21" descr="рис.2.1.4б.jpg"/>
          <p:cNvPicPr/>
          <p:nvPr/>
        </p:nvPicPr>
        <p:blipFill>
          <a:blip r:embed="rId7" cstate="print"/>
          <a:srcRect t="11811" b="2625"/>
          <a:stretch>
            <a:fillRect/>
          </a:stretch>
        </p:blipFill>
        <p:spPr>
          <a:xfrm>
            <a:off x="5410438" y="3061528"/>
            <a:ext cx="1187093" cy="1080000"/>
          </a:xfrm>
          <a:prstGeom prst="rect">
            <a:avLst/>
          </a:prstGeom>
        </p:spPr>
      </p:pic>
      <p:pic>
        <p:nvPicPr>
          <p:cNvPr id="23" name="Рисунок 22"/>
          <p:cNvPicPr/>
          <p:nvPr/>
        </p:nvPicPr>
        <p:blipFill>
          <a:blip r:embed="rId8" cstate="print"/>
          <a:srcRect/>
          <a:stretch>
            <a:fillRect/>
          </a:stretch>
        </p:blipFill>
        <p:spPr bwMode="auto">
          <a:xfrm>
            <a:off x="7322618" y="2971528"/>
            <a:ext cx="1123850" cy="1260000"/>
          </a:xfrm>
          <a:prstGeom prst="rect">
            <a:avLst/>
          </a:prstGeom>
          <a:noFill/>
          <a:ln w="9525">
            <a:noFill/>
            <a:miter lim="800000"/>
            <a:headEnd/>
            <a:tailEnd/>
          </a:ln>
        </p:spPr>
      </p:pic>
      <p:pic>
        <p:nvPicPr>
          <p:cNvPr id="24" name="Рисунок 23"/>
          <p:cNvPicPr/>
          <p:nvPr/>
        </p:nvPicPr>
        <p:blipFill>
          <a:blip r:embed="rId9" cstate="print"/>
          <a:srcRect/>
          <a:stretch>
            <a:fillRect/>
          </a:stretch>
        </p:blipFill>
        <p:spPr bwMode="auto">
          <a:xfrm>
            <a:off x="1838379" y="4558788"/>
            <a:ext cx="964251" cy="1260000"/>
          </a:xfrm>
          <a:prstGeom prst="rect">
            <a:avLst/>
          </a:prstGeom>
          <a:noFill/>
          <a:ln w="9525">
            <a:noFill/>
            <a:miter lim="800000"/>
            <a:headEnd/>
            <a:tailEnd/>
          </a:ln>
        </p:spPr>
      </p:pic>
      <p:pic>
        <p:nvPicPr>
          <p:cNvPr id="25" name="Рисунок 24"/>
          <p:cNvPicPr/>
          <p:nvPr/>
        </p:nvPicPr>
        <p:blipFill>
          <a:blip r:embed="rId3" cstate="print"/>
          <a:srcRect/>
          <a:stretch>
            <a:fillRect/>
          </a:stretch>
        </p:blipFill>
        <p:spPr bwMode="auto">
          <a:xfrm>
            <a:off x="3845166" y="4584668"/>
            <a:ext cx="729050" cy="1260000"/>
          </a:xfrm>
          <a:prstGeom prst="rect">
            <a:avLst/>
          </a:prstGeom>
          <a:noFill/>
          <a:ln w="9525">
            <a:noFill/>
            <a:miter lim="800000"/>
            <a:headEnd/>
            <a:tailEnd/>
          </a:ln>
        </p:spPr>
      </p:pic>
      <p:pic>
        <p:nvPicPr>
          <p:cNvPr id="26" name="Рисунок 25"/>
          <p:cNvPicPr/>
          <p:nvPr/>
        </p:nvPicPr>
        <p:blipFill>
          <a:blip r:embed="rId10" cstate="print"/>
          <a:srcRect/>
          <a:stretch>
            <a:fillRect/>
          </a:stretch>
        </p:blipFill>
        <p:spPr bwMode="auto">
          <a:xfrm>
            <a:off x="5750434" y="4645053"/>
            <a:ext cx="679630" cy="1260000"/>
          </a:xfrm>
          <a:prstGeom prst="rect">
            <a:avLst/>
          </a:prstGeom>
          <a:noFill/>
          <a:ln w="9525">
            <a:noFill/>
            <a:miter lim="800000"/>
            <a:headEnd/>
            <a:tailEnd/>
          </a:ln>
        </p:spPr>
      </p:pic>
      <p:pic>
        <p:nvPicPr>
          <p:cNvPr id="27" name="Рисунок 26"/>
          <p:cNvPicPr/>
          <p:nvPr/>
        </p:nvPicPr>
        <p:blipFill>
          <a:blip r:embed="rId11" cstate="print"/>
          <a:srcRect/>
          <a:stretch>
            <a:fillRect/>
          </a:stretch>
        </p:blipFill>
        <p:spPr bwMode="auto">
          <a:xfrm>
            <a:off x="7407298" y="4584668"/>
            <a:ext cx="1006250" cy="1260000"/>
          </a:xfrm>
          <a:prstGeom prst="rect">
            <a:avLst/>
          </a:prstGeom>
          <a:noFill/>
          <a:ln w="9525">
            <a:noFill/>
            <a:miter lim="800000"/>
            <a:headEnd/>
            <a:tailEnd/>
          </a:ln>
        </p:spPr>
      </p:pic>
      <p:pic>
        <p:nvPicPr>
          <p:cNvPr id="28" name="Рисунок 27"/>
          <p:cNvPicPr/>
          <p:nvPr/>
        </p:nvPicPr>
        <p:blipFill>
          <a:blip r:embed="rId12" cstate="print"/>
          <a:srcRect/>
          <a:stretch>
            <a:fillRect/>
          </a:stretch>
        </p:blipFill>
        <p:spPr bwMode="auto">
          <a:xfrm>
            <a:off x="1952913" y="1341136"/>
            <a:ext cx="821450" cy="1260000"/>
          </a:xfrm>
          <a:prstGeom prst="rect">
            <a:avLst/>
          </a:prstGeom>
          <a:noFill/>
          <a:ln w="9525">
            <a:noFill/>
            <a:miter lim="800000"/>
            <a:headEnd/>
            <a:tailEnd/>
          </a:ln>
        </p:spPr>
      </p:pic>
    </p:spTree>
    <p:extLst>
      <p:ext uri="{BB962C8B-B14F-4D97-AF65-F5344CB8AC3E}">
        <p14:creationId xmlns:p14="http://schemas.microsoft.com/office/powerpoint/2010/main" val="3531944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p:nvPr/>
        </p:nvPicPr>
        <p:blipFill>
          <a:blip r:embed="rId3">
            <a:extLst>
              <a:ext uri="{28A0092B-C50C-407E-A947-70E740481C1C}">
                <a14:useLocalDpi xmlns:a14="http://schemas.microsoft.com/office/drawing/2010/main" val="0"/>
              </a:ext>
            </a:extLst>
          </a:blip>
          <a:stretch>
            <a:fillRect/>
          </a:stretch>
        </p:blipFill>
        <p:spPr bwMode="auto">
          <a:xfrm>
            <a:off x="2703625" y="1457681"/>
            <a:ext cx="701771" cy="1080000"/>
          </a:xfrm>
          <a:prstGeom prst="rect">
            <a:avLst/>
          </a:prstGeom>
          <a:noFill/>
          <a:ln w="9525">
            <a:noFill/>
            <a:miter lim="800000"/>
            <a:headEnd/>
            <a:tailEnd/>
          </a:ln>
        </p:spPr>
      </p:pic>
      <p:sp>
        <p:nvSpPr>
          <p:cNvPr id="18" name="Прямоугольник 17"/>
          <p:cNvSpPr/>
          <p:nvPr/>
        </p:nvSpPr>
        <p:spPr>
          <a:xfrm>
            <a:off x="2554054" y="1334571"/>
            <a:ext cx="503664" cy="246221"/>
          </a:xfrm>
          <a:prstGeom prst="rect">
            <a:avLst/>
          </a:prstGeom>
          <a:solidFill>
            <a:schemeClr val="bg1"/>
          </a:solidFill>
        </p:spPr>
        <p:txBody>
          <a:bodyPr wrap="none">
            <a:spAutoFit/>
          </a:bodyPr>
          <a:lstStyle/>
          <a:p>
            <a:pPr algn="ctr"/>
            <a:r>
              <a:rPr lang="en-US" sz="1000" b="1" cap="small" dirty="0"/>
              <a:t>Rotor</a:t>
            </a:r>
            <a:endParaRPr lang="ru-RU" sz="1000" b="1" cap="small" dirty="0"/>
          </a:p>
        </p:txBody>
      </p:sp>
      <p:sp>
        <p:nvSpPr>
          <p:cNvPr id="14" name="Прямоугольник 13"/>
          <p:cNvSpPr/>
          <p:nvPr/>
        </p:nvSpPr>
        <p:spPr>
          <a:xfrm>
            <a:off x="2984197" y="1334571"/>
            <a:ext cx="537328" cy="246221"/>
          </a:xfrm>
          <a:prstGeom prst="rect">
            <a:avLst/>
          </a:prstGeom>
          <a:solidFill>
            <a:schemeClr val="bg1"/>
          </a:solidFill>
        </p:spPr>
        <p:txBody>
          <a:bodyPr wrap="none">
            <a:spAutoFit/>
          </a:bodyPr>
          <a:lstStyle/>
          <a:p>
            <a:pPr algn="ctr"/>
            <a:r>
              <a:rPr lang="en-US" sz="1000" b="1" cap="small" dirty="0"/>
              <a:t>Stator</a:t>
            </a:r>
            <a:endParaRPr lang="ru-RU" sz="1000" b="1" cap="small" dirty="0"/>
          </a:p>
        </p:txBody>
      </p:sp>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Turbomachinery classification</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31</a:t>
            </a:fld>
            <a:endParaRPr lang="ru-RU" dirty="0">
              <a:solidFill>
                <a:schemeClr val="bg1"/>
              </a:solidFill>
              <a:latin typeface="Elektra Medium Pro" panose="02000803000000020004" pitchFamily="50" charset="-52"/>
            </a:endParaRPr>
          </a:p>
        </p:txBody>
      </p:sp>
      <p:pic>
        <p:nvPicPr>
          <p:cNvPr id="16" name="Рисунок 15"/>
          <p:cNvPicPr/>
          <p:nvPr/>
        </p:nvPicPr>
        <p:blipFill>
          <a:blip r:embed="rId4" cstate="print"/>
          <a:srcRect/>
          <a:stretch>
            <a:fillRect/>
          </a:stretch>
        </p:blipFill>
        <p:spPr bwMode="auto">
          <a:xfrm>
            <a:off x="4211960" y="1457681"/>
            <a:ext cx="838300" cy="1080000"/>
          </a:xfrm>
          <a:prstGeom prst="rect">
            <a:avLst/>
          </a:prstGeom>
          <a:noFill/>
          <a:ln w="9525">
            <a:noFill/>
            <a:miter lim="800000"/>
            <a:headEnd/>
            <a:tailEnd/>
          </a:ln>
        </p:spPr>
      </p:pic>
      <p:pic>
        <p:nvPicPr>
          <p:cNvPr id="23" name="Рисунок 22"/>
          <p:cNvPicPr/>
          <p:nvPr/>
        </p:nvPicPr>
        <p:blipFill>
          <a:blip r:embed="rId5" cstate="print"/>
          <a:srcRect/>
          <a:stretch>
            <a:fillRect/>
          </a:stretch>
        </p:blipFill>
        <p:spPr bwMode="auto">
          <a:xfrm>
            <a:off x="5935448" y="1457681"/>
            <a:ext cx="763210" cy="1080000"/>
          </a:xfrm>
          <a:prstGeom prst="rect">
            <a:avLst/>
          </a:prstGeom>
          <a:noFill/>
          <a:ln w="9525">
            <a:noFill/>
            <a:miter lim="800000"/>
            <a:headEnd/>
            <a:tailEnd/>
          </a:ln>
        </p:spPr>
      </p:pic>
      <p:pic>
        <p:nvPicPr>
          <p:cNvPr id="24" name="Рисунок 23"/>
          <p:cNvPicPr/>
          <p:nvPr/>
        </p:nvPicPr>
        <p:blipFill>
          <a:blip r:embed="rId6" cstate="print"/>
          <a:srcRect/>
          <a:stretch>
            <a:fillRect/>
          </a:stretch>
        </p:blipFill>
        <p:spPr bwMode="auto">
          <a:xfrm>
            <a:off x="7434709" y="1457681"/>
            <a:ext cx="1025737" cy="1080000"/>
          </a:xfrm>
          <a:prstGeom prst="rect">
            <a:avLst/>
          </a:prstGeom>
          <a:noFill/>
          <a:ln w="9525">
            <a:noFill/>
            <a:miter lim="800000"/>
            <a:headEnd/>
            <a:tailEnd/>
          </a:ln>
        </p:spPr>
      </p:pic>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884" y="4429125"/>
            <a:ext cx="2039011" cy="1800000"/>
          </a:xfrm>
          <a:prstGeom prst="rect">
            <a:avLst/>
          </a:prstGeom>
        </p:spPr>
      </p:pic>
      <p:sp>
        <p:nvSpPr>
          <p:cNvPr id="25" name="Прямоугольник 24"/>
          <p:cNvSpPr/>
          <p:nvPr/>
        </p:nvSpPr>
        <p:spPr>
          <a:xfrm>
            <a:off x="546883" y="4028794"/>
            <a:ext cx="8179105" cy="307777"/>
          </a:xfrm>
          <a:prstGeom prst="rect">
            <a:avLst/>
          </a:prstGeom>
        </p:spPr>
        <p:txBody>
          <a:bodyPr wrap="square">
            <a:spAutoFit/>
          </a:bodyPr>
          <a:lstStyle/>
          <a:p>
            <a:pPr algn="ctr"/>
            <a:r>
              <a:rPr lang="en-US" sz="1400" cap="all" dirty="0"/>
              <a:t>Examples of different turbomachinery</a:t>
            </a:r>
            <a:endParaRPr lang="ru-RU" sz="1400" cap="all" dirty="0"/>
          </a:p>
        </p:txBody>
      </p:sp>
      <p:pic>
        <p:nvPicPr>
          <p:cNvPr id="5" name="Рисунок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9063" y="4429125"/>
            <a:ext cx="1908128" cy="1800000"/>
          </a:xfrm>
          <a:prstGeom prst="rect">
            <a:avLst/>
          </a:prstGeom>
        </p:spPr>
      </p:pic>
      <p:pic>
        <p:nvPicPr>
          <p:cNvPr id="6" name="Рисунок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77191" y="4429125"/>
            <a:ext cx="2704936" cy="1800000"/>
          </a:xfrm>
          <a:prstGeom prst="rect">
            <a:avLst/>
          </a:prstGeom>
        </p:spPr>
      </p:pic>
      <p:pic>
        <p:nvPicPr>
          <p:cNvPr id="7" name="Рисунок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19482" y="4429125"/>
            <a:ext cx="1696113" cy="1800000"/>
          </a:xfrm>
          <a:prstGeom prst="rect">
            <a:avLst/>
          </a:prstGeom>
        </p:spPr>
      </p:pic>
      <p:graphicFrame>
        <p:nvGraphicFramePr>
          <p:cNvPr id="17" name="Таблица 16"/>
          <p:cNvGraphicFramePr>
            <a:graphicFrameLocks noGrp="1"/>
          </p:cNvGraphicFramePr>
          <p:nvPr>
            <p:extLst>
              <p:ext uri="{D42A27DB-BD31-4B8C-83A1-F6EECF244321}">
                <p14:modId xmlns:p14="http://schemas.microsoft.com/office/powerpoint/2010/main" val="3415561633"/>
              </p:ext>
            </p:extLst>
          </p:nvPr>
        </p:nvGraphicFramePr>
        <p:xfrm>
          <a:off x="619123" y="763418"/>
          <a:ext cx="8106865" cy="3127401"/>
        </p:xfrm>
        <a:graphic>
          <a:graphicData uri="http://schemas.openxmlformats.org/drawingml/2006/table">
            <a:tbl>
              <a:tblPr firstRow="1" bandRow="1">
                <a:tableStyleId>{5940675A-B579-460E-94D1-54222C63F5DA}</a:tableStyleId>
              </a:tblPr>
              <a:tblGrid>
                <a:gridCol w="1621373">
                  <a:extLst>
                    <a:ext uri="{9D8B030D-6E8A-4147-A177-3AD203B41FA5}">
                      <a16:colId xmlns:a16="http://schemas.microsoft.com/office/drawing/2014/main" xmlns="" val="20000"/>
                    </a:ext>
                  </a:extLst>
                </a:gridCol>
                <a:gridCol w="1621373">
                  <a:extLst>
                    <a:ext uri="{9D8B030D-6E8A-4147-A177-3AD203B41FA5}">
                      <a16:colId xmlns:a16="http://schemas.microsoft.com/office/drawing/2014/main" xmlns="" val="20001"/>
                    </a:ext>
                  </a:extLst>
                </a:gridCol>
                <a:gridCol w="1621373">
                  <a:extLst>
                    <a:ext uri="{9D8B030D-6E8A-4147-A177-3AD203B41FA5}">
                      <a16:colId xmlns:a16="http://schemas.microsoft.com/office/drawing/2014/main" xmlns="" val="20002"/>
                    </a:ext>
                  </a:extLst>
                </a:gridCol>
                <a:gridCol w="1621373">
                  <a:extLst>
                    <a:ext uri="{9D8B030D-6E8A-4147-A177-3AD203B41FA5}">
                      <a16:colId xmlns:a16="http://schemas.microsoft.com/office/drawing/2014/main" xmlns="" val="20003"/>
                    </a:ext>
                  </a:extLst>
                </a:gridCol>
                <a:gridCol w="1621373">
                  <a:extLst>
                    <a:ext uri="{9D8B030D-6E8A-4147-A177-3AD203B41FA5}">
                      <a16:colId xmlns:a16="http://schemas.microsoft.com/office/drawing/2014/main" xmlns="" val="20004"/>
                    </a:ext>
                  </a:extLst>
                </a:gridCol>
              </a:tblGrid>
              <a:tr h="614904">
                <a:tc>
                  <a:txBody>
                    <a:bodyPr/>
                    <a:lstStyle/>
                    <a:p>
                      <a:pPr algn="ctr">
                        <a:spcBef>
                          <a:spcPts val="600"/>
                        </a:spcBef>
                        <a:spcAft>
                          <a:spcPts val="600"/>
                        </a:spcAft>
                      </a:pPr>
                      <a:r>
                        <a:rPr lang="en-US" sz="1400" b="0" dirty="0">
                          <a:latin typeface="+mn-lt"/>
                          <a:ea typeface="Times New Roman"/>
                        </a:rPr>
                        <a:t>Type</a:t>
                      </a:r>
                      <a:endParaRPr lang="ru-RU" sz="1400" b="0" dirty="0">
                        <a:latin typeface="+mn-lt"/>
                        <a:ea typeface="Times New Roman"/>
                      </a:endParaRP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spcBef>
                          <a:spcPts val="600"/>
                        </a:spcBef>
                        <a:spcAft>
                          <a:spcPts val="600"/>
                        </a:spcAft>
                      </a:pPr>
                      <a:r>
                        <a:rPr lang="en-US" sz="1300" b="1" dirty="0">
                          <a:latin typeface="+mn-lt"/>
                          <a:ea typeface="Times New Roman"/>
                        </a:rPr>
                        <a:t>AXIAL</a:t>
                      </a:r>
                      <a:endParaRPr lang="ru-RU" sz="1300" b="1" dirty="0">
                        <a:latin typeface="+mn-lt"/>
                        <a:ea typeface="Times New Roman"/>
                      </a:endParaRPr>
                    </a:p>
                  </a:txBody>
                  <a:tcPr marL="68580" marR="68580" marT="0" marB="0" anchor="ctr">
                    <a:lnT w="12700" cap="flat" cmpd="sng" algn="ctr">
                      <a:noFill/>
                      <a:prstDash val="solid"/>
                      <a:round/>
                      <a:headEnd type="none" w="med" len="med"/>
                      <a:tailEnd type="none" w="med" len="med"/>
                    </a:lnT>
                  </a:tcPr>
                </a:tc>
                <a:tc>
                  <a:txBody>
                    <a:bodyPr/>
                    <a:lstStyle/>
                    <a:p>
                      <a:pPr algn="ctr">
                        <a:spcBef>
                          <a:spcPts val="600"/>
                        </a:spcBef>
                        <a:spcAft>
                          <a:spcPts val="600"/>
                        </a:spcAft>
                      </a:pPr>
                      <a:r>
                        <a:rPr lang="en-US" sz="1300" b="1" dirty="0">
                          <a:latin typeface="+mn-lt"/>
                          <a:ea typeface="Times New Roman"/>
                        </a:rPr>
                        <a:t>CENTRIFUGAL</a:t>
                      </a:r>
                      <a:endParaRPr lang="ru-RU" sz="1300" b="1" dirty="0">
                        <a:latin typeface="+mn-lt"/>
                        <a:ea typeface="Times New Roman"/>
                      </a:endParaRPr>
                    </a:p>
                  </a:txBody>
                  <a:tcPr marL="68580" marR="68580" marT="0" marB="0" anchor="ctr">
                    <a:lnT w="12700" cap="flat" cmpd="sng" algn="ctr">
                      <a:noFill/>
                      <a:prstDash val="solid"/>
                      <a:round/>
                      <a:headEnd type="none" w="med" len="med"/>
                      <a:tailEnd type="none" w="med" len="med"/>
                    </a:lnT>
                  </a:tcPr>
                </a:tc>
                <a:tc>
                  <a:txBody>
                    <a:bodyPr/>
                    <a:lstStyle/>
                    <a:p>
                      <a:pPr algn="ctr">
                        <a:spcBef>
                          <a:spcPts val="600"/>
                        </a:spcBef>
                        <a:spcAft>
                          <a:spcPts val="600"/>
                        </a:spcAft>
                      </a:pPr>
                      <a:r>
                        <a:rPr lang="en-US" sz="1300" b="1" dirty="0">
                          <a:latin typeface="+mn-lt"/>
                          <a:ea typeface="Times New Roman"/>
                        </a:rPr>
                        <a:t>CENTRIPETAL</a:t>
                      </a:r>
                      <a:endParaRPr lang="ru-RU" sz="1300" b="1" dirty="0">
                        <a:latin typeface="+mn-lt"/>
                        <a:ea typeface="Times New Roman"/>
                      </a:endParaRPr>
                    </a:p>
                  </a:txBody>
                  <a:tcPr marL="68580" marR="68580" marT="0" marB="0" anchor="ctr">
                    <a:lnT w="12700" cap="flat" cmpd="sng" algn="ctr">
                      <a:noFill/>
                      <a:prstDash val="solid"/>
                      <a:round/>
                      <a:headEnd type="none" w="med" len="med"/>
                      <a:tailEnd type="none" w="med" len="med"/>
                    </a:lnT>
                  </a:tcPr>
                </a:tc>
                <a:tc>
                  <a:txBody>
                    <a:bodyPr/>
                    <a:lstStyle/>
                    <a:p>
                      <a:pPr algn="ctr">
                        <a:spcBef>
                          <a:spcPts val="600"/>
                        </a:spcBef>
                        <a:spcAft>
                          <a:spcPts val="600"/>
                        </a:spcAft>
                      </a:pPr>
                      <a:r>
                        <a:rPr lang="en-US" sz="1300" b="1" dirty="0">
                          <a:latin typeface="+mn-lt"/>
                          <a:ea typeface="Times New Roman"/>
                        </a:rPr>
                        <a:t>DIAGONAL</a:t>
                      </a:r>
                      <a:endParaRPr lang="ru-RU" sz="1300" b="1" dirty="0">
                        <a:latin typeface="+mn-lt"/>
                        <a:ea typeface="Times New Roman"/>
                      </a:endParaRPr>
                    </a:p>
                  </a:txBody>
                  <a:tcPr marL="68580" marR="6858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xmlns="" val="10000"/>
                  </a:ext>
                </a:extLst>
              </a:tr>
              <a:tr h="400479">
                <a:tc>
                  <a:txBody>
                    <a:bodyPr/>
                    <a:lstStyle/>
                    <a:p>
                      <a:pPr indent="0" algn="ctr">
                        <a:lnSpc>
                          <a:spcPct val="100000"/>
                        </a:lnSpc>
                        <a:spcAft>
                          <a:spcPts val="0"/>
                        </a:spcAft>
                      </a:pPr>
                      <a:endParaRPr lang="ru-RU" sz="1300" b="0" dirty="0">
                        <a:effectLst/>
                        <a:latin typeface="+mn-lt"/>
                        <a:ea typeface="Calibri"/>
                        <a:cs typeface="Arial" pitchFamily="34" charset="0"/>
                      </a:endParaRPr>
                    </a:p>
                  </a:txBody>
                  <a:tcPr marL="68580" marR="68580" marT="0" marB="0" anchor="ctr">
                    <a:lnL w="12700" cap="flat" cmpd="sng" algn="ctr">
                      <a:noFill/>
                      <a:prstDash val="solid"/>
                      <a:round/>
                      <a:headEnd type="none" w="med" len="med"/>
                      <a:tailEnd type="none" w="med" len="med"/>
                    </a:lnL>
                  </a:tcPr>
                </a:tc>
                <a:tc>
                  <a:txBody>
                    <a:bodyPr/>
                    <a:lstStyle/>
                    <a:p>
                      <a:pPr indent="0" algn="ctr">
                        <a:lnSpc>
                          <a:spcPct val="100000"/>
                        </a:lnSpc>
                        <a:spcAft>
                          <a:spcPts val="0"/>
                        </a:spcAft>
                      </a:pPr>
                      <a:endParaRPr lang="ru-RU" sz="1600" dirty="0">
                        <a:effectLst/>
                      </a:endParaRPr>
                    </a:p>
                    <a:p>
                      <a:pPr indent="0" algn="ctr">
                        <a:lnSpc>
                          <a:spcPct val="100000"/>
                        </a:lnSpc>
                        <a:spcAft>
                          <a:spcPts val="0"/>
                        </a:spcAft>
                      </a:pPr>
                      <a:endParaRPr lang="ru-RU" sz="1600" dirty="0">
                        <a:effectLst/>
                      </a:endParaRPr>
                    </a:p>
                    <a:p>
                      <a:pPr indent="0" algn="ctr">
                        <a:lnSpc>
                          <a:spcPct val="100000"/>
                        </a:lnSpc>
                        <a:spcAft>
                          <a:spcPts val="0"/>
                        </a:spcAft>
                      </a:pPr>
                      <a:endParaRPr lang="ru-RU" sz="1600" dirty="0">
                        <a:effectLst/>
                      </a:endParaRPr>
                    </a:p>
                    <a:p>
                      <a:pPr indent="0" algn="ctr">
                        <a:lnSpc>
                          <a:spcPct val="100000"/>
                        </a:lnSpc>
                        <a:spcAft>
                          <a:spcPts val="0"/>
                        </a:spcAft>
                      </a:pPr>
                      <a:endParaRPr lang="ru-RU" sz="1600" dirty="0">
                        <a:effectLst/>
                      </a:endParaRPr>
                    </a:p>
                    <a:p>
                      <a:pPr indent="0" algn="ctr">
                        <a:lnSpc>
                          <a:spcPct val="100000"/>
                        </a:lnSpc>
                        <a:spcAft>
                          <a:spcPts val="0"/>
                        </a:spcAft>
                      </a:pPr>
                      <a:endParaRPr lang="ru-RU" sz="1600" b="0" dirty="0">
                        <a:effectLst/>
                        <a:latin typeface="Arial" pitchFamily="34" charset="0"/>
                        <a:ea typeface="Calibri"/>
                        <a:cs typeface="Arial" pitchFamily="34" charset="0"/>
                      </a:endParaRPr>
                    </a:p>
                  </a:txBody>
                  <a:tcPr marL="68580" marR="68580" marT="0" marB="0" anchor="ctr"/>
                </a:tc>
                <a:tc>
                  <a:txBody>
                    <a:bodyPr/>
                    <a:lstStyle/>
                    <a:p>
                      <a:pPr indent="0" algn="ctr">
                        <a:lnSpc>
                          <a:spcPct val="100000"/>
                        </a:lnSpc>
                        <a:spcAft>
                          <a:spcPts val="0"/>
                        </a:spcAft>
                      </a:pPr>
                      <a:endParaRPr lang="ru-RU" sz="1600" b="0" dirty="0">
                        <a:effectLst/>
                        <a:latin typeface="Arial" pitchFamily="34" charset="0"/>
                        <a:ea typeface="Calibri"/>
                        <a:cs typeface="Arial" pitchFamily="34" charset="0"/>
                      </a:endParaRPr>
                    </a:p>
                  </a:txBody>
                  <a:tcPr marL="68580" marR="68580" marT="0" marB="0" anchor="ctr"/>
                </a:tc>
                <a:tc>
                  <a:txBody>
                    <a:bodyPr/>
                    <a:lstStyle/>
                    <a:p>
                      <a:pPr indent="0" algn="ctr">
                        <a:lnSpc>
                          <a:spcPct val="100000"/>
                        </a:lnSpc>
                        <a:spcAft>
                          <a:spcPts val="0"/>
                        </a:spcAft>
                      </a:pPr>
                      <a:endParaRPr lang="ru-RU" sz="1600" b="0" dirty="0">
                        <a:effectLst/>
                        <a:latin typeface="Arial" pitchFamily="34" charset="0"/>
                        <a:ea typeface="Calibri"/>
                        <a:cs typeface="Arial" pitchFamily="34" charset="0"/>
                      </a:endParaRPr>
                    </a:p>
                  </a:txBody>
                  <a:tcPr marL="68580" marR="68580" marT="0" marB="0" anchor="ctr"/>
                </a:tc>
                <a:tc>
                  <a:txBody>
                    <a:bodyPr/>
                    <a:lstStyle/>
                    <a:p>
                      <a:pPr indent="0" algn="ctr">
                        <a:lnSpc>
                          <a:spcPct val="100000"/>
                        </a:lnSpc>
                        <a:spcAft>
                          <a:spcPts val="0"/>
                        </a:spcAft>
                      </a:pPr>
                      <a:endParaRPr lang="ru-RU" sz="1600" b="0" i="1" dirty="0">
                        <a:effectLst/>
                        <a:latin typeface="Arial" pitchFamily="34" charset="0"/>
                        <a:ea typeface="Calibri"/>
                        <a:cs typeface="Arial" pitchFamily="34"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xmlns="" val="10001"/>
                  </a:ext>
                </a:extLst>
              </a:tr>
              <a:tr h="684000">
                <a:tc>
                  <a:txBody>
                    <a:bodyPr/>
                    <a:lstStyle/>
                    <a:p>
                      <a:pPr indent="0" algn="ctr">
                        <a:lnSpc>
                          <a:spcPct val="100000"/>
                        </a:lnSpc>
                        <a:spcAft>
                          <a:spcPts val="0"/>
                        </a:spcAft>
                      </a:pPr>
                      <a:r>
                        <a:rPr lang="en-US" sz="1300" b="0" dirty="0">
                          <a:effectLst/>
                          <a:latin typeface="+mn-lt"/>
                          <a:ea typeface="Calibri"/>
                          <a:cs typeface="Arial" pitchFamily="34" charset="0"/>
                        </a:rPr>
                        <a:t>Pressure</a:t>
                      </a:r>
                      <a:r>
                        <a:rPr lang="en-US" sz="1300" b="0" baseline="0" dirty="0">
                          <a:effectLst/>
                          <a:latin typeface="+mn-lt"/>
                          <a:ea typeface="Calibri"/>
                          <a:cs typeface="Arial" pitchFamily="34" charset="0"/>
                        </a:rPr>
                        <a:t> ratio</a:t>
                      </a:r>
                      <a:endParaRPr lang="ru-RU" sz="1300" b="0" dirty="0">
                        <a:effectLst/>
                        <a:latin typeface="+mn-lt"/>
                        <a:ea typeface="Calibri"/>
                        <a:cs typeface="Arial" pitchFamily="34" charset="0"/>
                      </a:endParaRPr>
                    </a:p>
                  </a:txBody>
                  <a:tcPr marL="68580" marR="68580" marT="0" marB="0" anchor="ctr">
                    <a:lnL w="12700" cap="flat" cmpd="sng" algn="ctr">
                      <a:noFill/>
                      <a:prstDash val="solid"/>
                      <a:round/>
                      <a:headEnd type="none" w="med" len="med"/>
                      <a:tailEnd type="none" w="med" len="med"/>
                    </a:lnL>
                  </a:tcPr>
                </a:tc>
                <a:tc>
                  <a:txBody>
                    <a:bodyPr/>
                    <a:lstStyle/>
                    <a:p>
                      <a:pPr indent="0" algn="ctr">
                        <a:lnSpc>
                          <a:spcPct val="100000"/>
                        </a:lnSpc>
                        <a:spcAft>
                          <a:spcPts val="0"/>
                        </a:spcAft>
                      </a:pPr>
                      <a:r>
                        <a:rPr lang="en-US" sz="1600" dirty="0">
                          <a:effectLst/>
                        </a:rPr>
                        <a:t>&lt;</a:t>
                      </a:r>
                      <a:r>
                        <a:rPr lang="ru-RU" sz="1600" dirty="0">
                          <a:effectLst/>
                        </a:rPr>
                        <a:t> 2</a:t>
                      </a:r>
                      <a:endParaRPr lang="ru-RU" sz="1600" b="0" dirty="0">
                        <a:effectLst/>
                        <a:latin typeface="Arial" pitchFamily="34" charset="0"/>
                        <a:ea typeface="Calibri"/>
                        <a:cs typeface="Arial" pitchFamily="34" charset="0"/>
                      </a:endParaRPr>
                    </a:p>
                  </a:txBody>
                  <a:tcPr marL="68580" marR="68580" marT="0" marB="0" anchor="ctr"/>
                </a:tc>
                <a:tc>
                  <a:txBody>
                    <a:bodyPr/>
                    <a:lstStyle/>
                    <a:p>
                      <a:pPr indent="0" algn="ctr">
                        <a:lnSpc>
                          <a:spcPct val="100000"/>
                        </a:lnSpc>
                        <a:spcAft>
                          <a:spcPts val="0"/>
                        </a:spcAft>
                      </a:pPr>
                      <a:r>
                        <a:rPr lang="en-US" sz="1600" dirty="0">
                          <a:effectLst/>
                        </a:rPr>
                        <a:t>&lt;</a:t>
                      </a:r>
                      <a:r>
                        <a:rPr lang="ru-RU" sz="1600" dirty="0">
                          <a:effectLst/>
                        </a:rPr>
                        <a:t> 12</a:t>
                      </a:r>
                      <a:endParaRPr lang="ru-RU" sz="1600" b="0" dirty="0">
                        <a:effectLst/>
                        <a:latin typeface="Arial" pitchFamily="34" charset="0"/>
                        <a:ea typeface="Calibri"/>
                        <a:cs typeface="Arial" pitchFamily="34" charset="0"/>
                      </a:endParaRPr>
                    </a:p>
                  </a:txBody>
                  <a:tcPr marL="68580" marR="68580" marT="0" marB="0" anchor="ctr"/>
                </a:tc>
                <a:tc>
                  <a:txBody>
                    <a:bodyPr/>
                    <a:lstStyle/>
                    <a:p>
                      <a:pPr indent="0" algn="ctr">
                        <a:lnSpc>
                          <a:spcPct val="100000"/>
                        </a:lnSpc>
                        <a:spcAft>
                          <a:spcPts val="0"/>
                        </a:spcAft>
                      </a:pPr>
                      <a:r>
                        <a:rPr lang="en-US" sz="1600" dirty="0">
                          <a:effectLst/>
                        </a:rPr>
                        <a:t>&lt;</a:t>
                      </a:r>
                      <a:r>
                        <a:rPr lang="ru-RU" sz="1600" dirty="0">
                          <a:effectLst/>
                        </a:rPr>
                        <a:t> 6</a:t>
                      </a:r>
                      <a:endParaRPr lang="ru-RU" sz="1600" b="0" dirty="0">
                        <a:effectLst/>
                        <a:latin typeface="Arial" pitchFamily="34" charset="0"/>
                        <a:ea typeface="Calibri"/>
                        <a:cs typeface="Arial" pitchFamily="34" charset="0"/>
                      </a:endParaRPr>
                    </a:p>
                  </a:txBody>
                  <a:tcPr marL="68580" marR="68580" marT="0" marB="0" anchor="ctr"/>
                </a:tc>
                <a:tc>
                  <a:txBody>
                    <a:bodyPr/>
                    <a:lstStyle/>
                    <a:p>
                      <a:pPr indent="0" algn="ctr">
                        <a:lnSpc>
                          <a:spcPct val="100000"/>
                        </a:lnSpc>
                        <a:spcAft>
                          <a:spcPts val="0"/>
                        </a:spcAft>
                      </a:pPr>
                      <a:r>
                        <a:rPr lang="en-US" sz="1600" dirty="0">
                          <a:effectLst/>
                        </a:rPr>
                        <a:t>&lt;</a:t>
                      </a:r>
                      <a:r>
                        <a:rPr lang="ru-RU" sz="1600" dirty="0">
                          <a:effectLst/>
                        </a:rPr>
                        <a:t> 5</a:t>
                      </a:r>
                      <a:endParaRPr lang="ru-RU" sz="1600" b="0" i="1" dirty="0">
                        <a:effectLst/>
                        <a:latin typeface="Arial" pitchFamily="34" charset="0"/>
                        <a:ea typeface="Calibri"/>
                        <a:cs typeface="Arial" pitchFamily="34"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xmlns="" val="10002"/>
                  </a:ext>
                </a:extLst>
              </a:tr>
              <a:tr h="609297">
                <a:tc>
                  <a:txBody>
                    <a:bodyPr/>
                    <a:lstStyle/>
                    <a:p>
                      <a:pPr indent="0" algn="ctr">
                        <a:lnSpc>
                          <a:spcPct val="100000"/>
                        </a:lnSpc>
                        <a:spcAft>
                          <a:spcPts val="0"/>
                        </a:spcAft>
                      </a:pPr>
                      <a:r>
                        <a:rPr lang="en-US" sz="1300" dirty="0">
                          <a:effectLst/>
                          <a:latin typeface="+mn-lt"/>
                        </a:rPr>
                        <a:t>The highest efficiency </a:t>
                      </a:r>
                      <a:endParaRPr lang="ru-RU" sz="1300" b="0" dirty="0">
                        <a:effectLst/>
                        <a:latin typeface="+mn-lt"/>
                        <a:ea typeface="Calibri"/>
                        <a:cs typeface="Arial" pitchFamily="34" charset="0"/>
                      </a:endParaRPr>
                    </a:p>
                  </a:txBody>
                  <a:tcPr marL="68580" marR="68580" marT="0" marB="0" anchor="ctr">
                    <a:lnL w="12700" cap="flat" cmpd="sng" algn="ctr">
                      <a:noFill/>
                      <a:prstDash val="solid"/>
                      <a:round/>
                      <a:headEnd type="none" w="med" len="med"/>
                      <a:tailEnd type="none" w="med" len="med"/>
                    </a:lnL>
                  </a:tcPr>
                </a:tc>
                <a:tc>
                  <a:txBody>
                    <a:bodyPr/>
                    <a:lstStyle/>
                    <a:p>
                      <a:pPr indent="0" algn="ctr">
                        <a:lnSpc>
                          <a:spcPct val="100000"/>
                        </a:lnSpc>
                        <a:spcAft>
                          <a:spcPts val="0"/>
                        </a:spcAft>
                      </a:pPr>
                      <a:r>
                        <a:rPr lang="ru-RU" sz="1600" dirty="0">
                          <a:effectLst/>
                        </a:rPr>
                        <a:t>0</a:t>
                      </a:r>
                      <a:r>
                        <a:rPr lang="en-US" sz="1600" dirty="0">
                          <a:effectLst/>
                        </a:rPr>
                        <a:t>.</a:t>
                      </a:r>
                      <a:r>
                        <a:rPr lang="ru-RU" sz="1600" dirty="0">
                          <a:effectLst/>
                        </a:rPr>
                        <a:t>92</a:t>
                      </a:r>
                      <a:endParaRPr lang="ru-RU" sz="1600" b="0" i="1" dirty="0">
                        <a:effectLst/>
                        <a:latin typeface="Arial" pitchFamily="34" charset="0"/>
                        <a:ea typeface="Calibri"/>
                        <a:cs typeface="Arial" pitchFamily="34" charset="0"/>
                      </a:endParaRPr>
                    </a:p>
                  </a:txBody>
                  <a:tcPr marL="68580" marR="68580" marT="0" marB="0" anchor="ctr"/>
                </a:tc>
                <a:tc>
                  <a:txBody>
                    <a:bodyPr/>
                    <a:lstStyle/>
                    <a:p>
                      <a:pPr indent="0" algn="ctr">
                        <a:lnSpc>
                          <a:spcPct val="100000"/>
                        </a:lnSpc>
                        <a:spcAft>
                          <a:spcPts val="0"/>
                        </a:spcAft>
                      </a:pPr>
                      <a:r>
                        <a:rPr lang="ru-RU" sz="1600" dirty="0">
                          <a:effectLst/>
                        </a:rPr>
                        <a:t>0</a:t>
                      </a:r>
                      <a:r>
                        <a:rPr lang="en-US" sz="1600" dirty="0">
                          <a:effectLst/>
                        </a:rPr>
                        <a:t>.</a:t>
                      </a:r>
                      <a:r>
                        <a:rPr lang="ru-RU" sz="1600" dirty="0">
                          <a:effectLst/>
                        </a:rPr>
                        <a:t>85</a:t>
                      </a:r>
                      <a:endParaRPr lang="ru-RU" sz="1600" b="0" i="1" dirty="0">
                        <a:effectLst/>
                        <a:latin typeface="Arial" pitchFamily="34" charset="0"/>
                        <a:ea typeface="Calibri"/>
                        <a:cs typeface="Arial" pitchFamily="34" charset="0"/>
                      </a:endParaRPr>
                    </a:p>
                  </a:txBody>
                  <a:tcPr marL="68580" marR="68580" marT="0" marB="0" anchor="ctr"/>
                </a:tc>
                <a:tc>
                  <a:txBody>
                    <a:bodyPr/>
                    <a:lstStyle/>
                    <a:p>
                      <a:pPr indent="0" algn="ctr">
                        <a:lnSpc>
                          <a:spcPct val="100000"/>
                        </a:lnSpc>
                        <a:spcAft>
                          <a:spcPts val="0"/>
                        </a:spcAft>
                      </a:pPr>
                      <a:r>
                        <a:rPr lang="ru-RU" sz="1600" dirty="0">
                          <a:effectLst/>
                        </a:rPr>
                        <a:t>0</a:t>
                      </a:r>
                      <a:r>
                        <a:rPr lang="en-US" sz="1600" dirty="0">
                          <a:effectLst/>
                        </a:rPr>
                        <a:t>.</a:t>
                      </a:r>
                      <a:r>
                        <a:rPr lang="ru-RU" sz="1600" dirty="0">
                          <a:effectLst/>
                        </a:rPr>
                        <a:t>88</a:t>
                      </a:r>
                      <a:endParaRPr lang="ru-RU" sz="1600" b="0" i="1" dirty="0">
                        <a:effectLst/>
                        <a:latin typeface="Arial" pitchFamily="34" charset="0"/>
                        <a:ea typeface="Calibri"/>
                        <a:cs typeface="Arial" pitchFamily="34" charset="0"/>
                      </a:endParaRPr>
                    </a:p>
                  </a:txBody>
                  <a:tcPr marL="68580" marR="68580" marT="0" marB="0" anchor="ctr"/>
                </a:tc>
                <a:tc>
                  <a:txBody>
                    <a:bodyPr/>
                    <a:lstStyle/>
                    <a:p>
                      <a:pPr indent="0" algn="ctr">
                        <a:lnSpc>
                          <a:spcPct val="100000"/>
                        </a:lnSpc>
                        <a:spcAft>
                          <a:spcPts val="0"/>
                        </a:spcAft>
                      </a:pPr>
                      <a:r>
                        <a:rPr lang="ru-RU" sz="1600" dirty="0">
                          <a:effectLst/>
                        </a:rPr>
                        <a:t>0</a:t>
                      </a:r>
                      <a:r>
                        <a:rPr lang="en-US" sz="1600" dirty="0">
                          <a:effectLst/>
                        </a:rPr>
                        <a:t>.</a:t>
                      </a:r>
                      <a:r>
                        <a:rPr lang="ru-RU" sz="1600" dirty="0">
                          <a:effectLst/>
                        </a:rPr>
                        <a:t>9</a:t>
                      </a:r>
                      <a:endParaRPr lang="ru-RU" sz="1600" b="0" i="1" dirty="0">
                        <a:effectLst/>
                        <a:latin typeface="Arial" pitchFamily="34" charset="0"/>
                        <a:ea typeface="Calibri"/>
                        <a:cs typeface="Arial" pitchFamily="34"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341332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p:nvPr/>
        </p:nvPicPr>
        <p:blipFill>
          <a:blip r:embed="rId3" cstate="print"/>
          <a:srcRect/>
          <a:stretch>
            <a:fillRect/>
          </a:stretch>
        </p:blipFill>
        <p:spPr bwMode="auto">
          <a:xfrm>
            <a:off x="2585895" y="1457681"/>
            <a:ext cx="937232" cy="1080000"/>
          </a:xfrm>
          <a:prstGeom prst="rect">
            <a:avLst/>
          </a:prstGeom>
          <a:noFill/>
          <a:ln w="9525">
            <a:noFill/>
            <a:miter lim="800000"/>
            <a:headEnd/>
            <a:tailEnd/>
          </a:ln>
        </p:spPr>
      </p:pic>
      <p:sp>
        <p:nvSpPr>
          <p:cNvPr id="15" name="Прямоугольник 14"/>
          <p:cNvSpPr/>
          <p:nvPr/>
        </p:nvSpPr>
        <p:spPr>
          <a:xfrm>
            <a:off x="2554054" y="1334571"/>
            <a:ext cx="503664" cy="246221"/>
          </a:xfrm>
          <a:prstGeom prst="rect">
            <a:avLst/>
          </a:prstGeom>
          <a:solidFill>
            <a:schemeClr val="bg1"/>
          </a:solidFill>
        </p:spPr>
        <p:txBody>
          <a:bodyPr wrap="none">
            <a:spAutoFit/>
          </a:bodyPr>
          <a:lstStyle/>
          <a:p>
            <a:pPr algn="ctr"/>
            <a:r>
              <a:rPr lang="en-US" sz="1000" b="1" cap="small" dirty="0"/>
              <a:t>Rotor</a:t>
            </a:r>
            <a:endParaRPr lang="ru-RU" sz="1000" b="1" cap="small" dirty="0"/>
          </a:p>
        </p:txBody>
      </p:sp>
      <p:sp>
        <p:nvSpPr>
          <p:cNvPr id="22" name="Прямоугольник 21"/>
          <p:cNvSpPr/>
          <p:nvPr/>
        </p:nvSpPr>
        <p:spPr>
          <a:xfrm>
            <a:off x="2984197" y="1334571"/>
            <a:ext cx="537328" cy="246221"/>
          </a:xfrm>
          <a:prstGeom prst="rect">
            <a:avLst/>
          </a:prstGeom>
          <a:solidFill>
            <a:schemeClr val="bg1"/>
          </a:solidFill>
        </p:spPr>
        <p:txBody>
          <a:bodyPr wrap="none">
            <a:spAutoFit/>
          </a:bodyPr>
          <a:lstStyle/>
          <a:p>
            <a:pPr algn="ctr"/>
            <a:r>
              <a:rPr lang="en-US" sz="1000" b="1" cap="small" dirty="0"/>
              <a:t>Stator</a:t>
            </a:r>
            <a:endParaRPr lang="ru-RU" sz="1000" b="1" cap="small" dirty="0"/>
          </a:p>
        </p:txBody>
      </p:sp>
      <p:graphicFrame>
        <p:nvGraphicFramePr>
          <p:cNvPr id="17" name="Таблица 16"/>
          <p:cNvGraphicFramePr>
            <a:graphicFrameLocks noGrp="1"/>
          </p:cNvGraphicFramePr>
          <p:nvPr>
            <p:extLst>
              <p:ext uri="{D42A27DB-BD31-4B8C-83A1-F6EECF244321}">
                <p14:modId xmlns:p14="http://schemas.microsoft.com/office/powerpoint/2010/main" val="729250230"/>
              </p:ext>
            </p:extLst>
          </p:nvPr>
        </p:nvGraphicFramePr>
        <p:xfrm>
          <a:off x="567152" y="792629"/>
          <a:ext cx="8127915" cy="3490104"/>
        </p:xfrm>
        <a:graphic>
          <a:graphicData uri="http://schemas.openxmlformats.org/drawingml/2006/table">
            <a:tbl>
              <a:tblPr firstRow="1" bandRow="1">
                <a:tableStyleId>{5940675A-B579-460E-94D1-54222C63F5DA}</a:tableStyleId>
              </a:tblPr>
              <a:tblGrid>
                <a:gridCol w="1625583">
                  <a:extLst>
                    <a:ext uri="{9D8B030D-6E8A-4147-A177-3AD203B41FA5}">
                      <a16:colId xmlns:a16="http://schemas.microsoft.com/office/drawing/2014/main" xmlns="" val="20000"/>
                    </a:ext>
                  </a:extLst>
                </a:gridCol>
                <a:gridCol w="1625583">
                  <a:extLst>
                    <a:ext uri="{9D8B030D-6E8A-4147-A177-3AD203B41FA5}">
                      <a16:colId xmlns:a16="http://schemas.microsoft.com/office/drawing/2014/main" xmlns="" val="20001"/>
                    </a:ext>
                  </a:extLst>
                </a:gridCol>
                <a:gridCol w="1625583">
                  <a:extLst>
                    <a:ext uri="{9D8B030D-6E8A-4147-A177-3AD203B41FA5}">
                      <a16:colId xmlns:a16="http://schemas.microsoft.com/office/drawing/2014/main" xmlns="" val="20002"/>
                    </a:ext>
                  </a:extLst>
                </a:gridCol>
                <a:gridCol w="1625583">
                  <a:extLst>
                    <a:ext uri="{9D8B030D-6E8A-4147-A177-3AD203B41FA5}">
                      <a16:colId xmlns:a16="http://schemas.microsoft.com/office/drawing/2014/main" xmlns="" val="20003"/>
                    </a:ext>
                  </a:extLst>
                </a:gridCol>
                <a:gridCol w="1625583">
                  <a:extLst>
                    <a:ext uri="{9D8B030D-6E8A-4147-A177-3AD203B41FA5}">
                      <a16:colId xmlns:a16="http://schemas.microsoft.com/office/drawing/2014/main" xmlns="" val="20004"/>
                    </a:ext>
                  </a:extLst>
                </a:gridCol>
              </a:tblGrid>
              <a:tr h="614904">
                <a:tc>
                  <a:txBody>
                    <a:bodyPr/>
                    <a:lstStyle/>
                    <a:p>
                      <a:pPr algn="ctr">
                        <a:spcBef>
                          <a:spcPts val="600"/>
                        </a:spcBef>
                        <a:spcAft>
                          <a:spcPts val="600"/>
                        </a:spcAft>
                      </a:pPr>
                      <a:r>
                        <a:rPr lang="en-US" sz="1400" b="0" dirty="0">
                          <a:latin typeface="+mn-lt"/>
                          <a:ea typeface="Times New Roman"/>
                        </a:rPr>
                        <a:t>Type</a:t>
                      </a:r>
                      <a:endParaRPr lang="ru-RU" sz="1400" b="0" dirty="0">
                        <a:latin typeface="+mn-lt"/>
                        <a:ea typeface="Times New Roman"/>
                      </a:endParaRP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spcBef>
                          <a:spcPts val="600"/>
                        </a:spcBef>
                        <a:spcAft>
                          <a:spcPts val="600"/>
                        </a:spcAft>
                      </a:pPr>
                      <a:r>
                        <a:rPr lang="en-US" sz="1300" b="1" dirty="0">
                          <a:latin typeface="+mn-lt"/>
                          <a:ea typeface="Times New Roman"/>
                        </a:rPr>
                        <a:t>AXIAL</a:t>
                      </a:r>
                      <a:endParaRPr lang="ru-RU" sz="1300" b="1" dirty="0">
                        <a:latin typeface="+mn-lt"/>
                        <a:ea typeface="Times New Roman"/>
                      </a:endParaRPr>
                    </a:p>
                  </a:txBody>
                  <a:tcPr marL="68580" marR="68580" marT="0" marB="0" anchor="ctr">
                    <a:lnT w="12700" cap="flat" cmpd="sng" algn="ctr">
                      <a:noFill/>
                      <a:prstDash val="solid"/>
                      <a:round/>
                      <a:headEnd type="none" w="med" len="med"/>
                      <a:tailEnd type="none" w="med" len="med"/>
                    </a:lnT>
                  </a:tcPr>
                </a:tc>
                <a:tc>
                  <a:txBody>
                    <a:bodyPr/>
                    <a:lstStyle/>
                    <a:p>
                      <a:pPr algn="ctr">
                        <a:spcBef>
                          <a:spcPts val="600"/>
                        </a:spcBef>
                        <a:spcAft>
                          <a:spcPts val="600"/>
                        </a:spcAft>
                      </a:pPr>
                      <a:r>
                        <a:rPr lang="en-US" sz="1300" b="1" dirty="0">
                          <a:latin typeface="+mn-lt"/>
                          <a:ea typeface="Times New Roman"/>
                        </a:rPr>
                        <a:t>CENTRIFUGAL</a:t>
                      </a:r>
                      <a:endParaRPr lang="ru-RU" sz="1300" b="1" dirty="0">
                        <a:latin typeface="+mn-lt"/>
                        <a:ea typeface="Times New Roman"/>
                      </a:endParaRPr>
                    </a:p>
                  </a:txBody>
                  <a:tcPr marL="68580" marR="68580" marT="0" marB="0" anchor="ctr">
                    <a:lnT w="12700" cap="flat" cmpd="sng" algn="ctr">
                      <a:noFill/>
                      <a:prstDash val="solid"/>
                      <a:round/>
                      <a:headEnd type="none" w="med" len="med"/>
                      <a:tailEnd type="none" w="med" len="med"/>
                    </a:lnT>
                  </a:tcPr>
                </a:tc>
                <a:tc>
                  <a:txBody>
                    <a:bodyPr/>
                    <a:lstStyle/>
                    <a:p>
                      <a:pPr algn="ctr">
                        <a:spcBef>
                          <a:spcPts val="600"/>
                        </a:spcBef>
                        <a:spcAft>
                          <a:spcPts val="600"/>
                        </a:spcAft>
                      </a:pPr>
                      <a:r>
                        <a:rPr lang="en-US" sz="1300" b="1" dirty="0">
                          <a:latin typeface="+mn-lt"/>
                          <a:ea typeface="Times New Roman"/>
                        </a:rPr>
                        <a:t>CENTRIPETAL</a:t>
                      </a:r>
                      <a:endParaRPr lang="ru-RU" sz="1300" b="1" dirty="0">
                        <a:latin typeface="+mn-lt"/>
                        <a:ea typeface="Times New Roman"/>
                      </a:endParaRPr>
                    </a:p>
                  </a:txBody>
                  <a:tcPr marL="68580" marR="68580" marT="0" marB="0" anchor="ctr">
                    <a:lnT w="12700" cap="flat" cmpd="sng" algn="ctr">
                      <a:noFill/>
                      <a:prstDash val="solid"/>
                      <a:round/>
                      <a:headEnd type="none" w="med" len="med"/>
                      <a:tailEnd type="none" w="med" len="med"/>
                    </a:lnT>
                  </a:tcPr>
                </a:tc>
                <a:tc>
                  <a:txBody>
                    <a:bodyPr/>
                    <a:lstStyle/>
                    <a:p>
                      <a:pPr algn="ctr">
                        <a:spcBef>
                          <a:spcPts val="600"/>
                        </a:spcBef>
                        <a:spcAft>
                          <a:spcPts val="600"/>
                        </a:spcAft>
                      </a:pPr>
                      <a:r>
                        <a:rPr lang="en-US" sz="1300" b="1" dirty="0">
                          <a:latin typeface="+mn-lt"/>
                          <a:ea typeface="Times New Roman"/>
                        </a:rPr>
                        <a:t>DIAGONAL</a:t>
                      </a:r>
                      <a:endParaRPr lang="ru-RU" sz="1300" b="1" dirty="0">
                        <a:latin typeface="+mn-lt"/>
                        <a:ea typeface="Times New Roman"/>
                      </a:endParaRPr>
                    </a:p>
                  </a:txBody>
                  <a:tcPr marL="68580" marR="6858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xmlns="" val="10000"/>
                  </a:ext>
                </a:extLst>
              </a:tr>
              <a:tr h="400479">
                <a:tc>
                  <a:txBody>
                    <a:bodyPr/>
                    <a:lstStyle/>
                    <a:p>
                      <a:pPr indent="0" algn="ctr">
                        <a:lnSpc>
                          <a:spcPct val="100000"/>
                        </a:lnSpc>
                        <a:spcAft>
                          <a:spcPts val="0"/>
                        </a:spcAft>
                      </a:pPr>
                      <a:endParaRPr lang="ru-RU" sz="1300" b="0" dirty="0">
                        <a:effectLst/>
                        <a:latin typeface="+mn-lt"/>
                        <a:ea typeface="Calibri"/>
                        <a:cs typeface="Arial" pitchFamily="34" charset="0"/>
                      </a:endParaRPr>
                    </a:p>
                  </a:txBody>
                  <a:tcPr marL="68580" marR="68580" marT="0" marB="0" anchor="ctr">
                    <a:lnL w="12700" cap="flat" cmpd="sng" algn="ctr">
                      <a:noFill/>
                      <a:prstDash val="solid"/>
                      <a:round/>
                      <a:headEnd type="none" w="med" len="med"/>
                      <a:tailEnd type="none" w="med" len="med"/>
                    </a:lnL>
                  </a:tcPr>
                </a:tc>
                <a:tc>
                  <a:txBody>
                    <a:bodyPr/>
                    <a:lstStyle/>
                    <a:p>
                      <a:pPr indent="0" algn="ctr">
                        <a:lnSpc>
                          <a:spcPct val="100000"/>
                        </a:lnSpc>
                        <a:spcAft>
                          <a:spcPts val="0"/>
                        </a:spcAft>
                      </a:pPr>
                      <a:endParaRPr lang="ru-RU" sz="1600" dirty="0">
                        <a:effectLst/>
                      </a:endParaRPr>
                    </a:p>
                    <a:p>
                      <a:pPr indent="0" algn="ctr">
                        <a:lnSpc>
                          <a:spcPct val="100000"/>
                        </a:lnSpc>
                        <a:spcAft>
                          <a:spcPts val="0"/>
                        </a:spcAft>
                      </a:pPr>
                      <a:endParaRPr lang="ru-RU" sz="1600" dirty="0">
                        <a:effectLst/>
                      </a:endParaRPr>
                    </a:p>
                    <a:p>
                      <a:pPr indent="0" algn="ctr">
                        <a:lnSpc>
                          <a:spcPct val="100000"/>
                        </a:lnSpc>
                        <a:spcAft>
                          <a:spcPts val="0"/>
                        </a:spcAft>
                      </a:pPr>
                      <a:endParaRPr lang="ru-RU" sz="1600" dirty="0">
                        <a:effectLst/>
                      </a:endParaRPr>
                    </a:p>
                    <a:p>
                      <a:pPr indent="0" algn="ctr">
                        <a:lnSpc>
                          <a:spcPct val="100000"/>
                        </a:lnSpc>
                        <a:spcAft>
                          <a:spcPts val="0"/>
                        </a:spcAft>
                      </a:pPr>
                      <a:endParaRPr lang="ru-RU" sz="1600" dirty="0">
                        <a:effectLst/>
                      </a:endParaRPr>
                    </a:p>
                    <a:p>
                      <a:pPr indent="0" algn="ctr">
                        <a:lnSpc>
                          <a:spcPct val="100000"/>
                        </a:lnSpc>
                        <a:spcAft>
                          <a:spcPts val="0"/>
                        </a:spcAft>
                      </a:pPr>
                      <a:endParaRPr lang="ru-RU" sz="1600" dirty="0">
                        <a:effectLst/>
                      </a:endParaRPr>
                    </a:p>
                  </a:txBody>
                  <a:tcPr marL="68580" marR="68580" marT="0" marB="0" anchor="ctr"/>
                </a:tc>
                <a:tc>
                  <a:txBody>
                    <a:bodyPr/>
                    <a:lstStyle/>
                    <a:p>
                      <a:pPr indent="0" algn="ctr">
                        <a:lnSpc>
                          <a:spcPct val="100000"/>
                        </a:lnSpc>
                        <a:spcAft>
                          <a:spcPts val="0"/>
                        </a:spcAft>
                      </a:pPr>
                      <a:endParaRPr lang="ru-RU" sz="1600" b="0" dirty="0">
                        <a:effectLst/>
                        <a:latin typeface="Arial" pitchFamily="34" charset="0"/>
                        <a:ea typeface="Calibri"/>
                        <a:cs typeface="Arial" pitchFamily="34" charset="0"/>
                      </a:endParaRPr>
                    </a:p>
                  </a:txBody>
                  <a:tcPr marL="68580" marR="68580" marT="0" marB="0" anchor="ctr"/>
                </a:tc>
                <a:tc>
                  <a:txBody>
                    <a:bodyPr/>
                    <a:lstStyle/>
                    <a:p>
                      <a:pPr indent="0" algn="ctr">
                        <a:lnSpc>
                          <a:spcPct val="100000"/>
                        </a:lnSpc>
                        <a:spcAft>
                          <a:spcPts val="0"/>
                        </a:spcAft>
                      </a:pPr>
                      <a:endParaRPr lang="ru-RU" sz="1600" b="0" dirty="0">
                        <a:effectLst/>
                        <a:latin typeface="Arial" pitchFamily="34" charset="0"/>
                        <a:ea typeface="Calibri"/>
                        <a:cs typeface="Arial" pitchFamily="34" charset="0"/>
                      </a:endParaRPr>
                    </a:p>
                  </a:txBody>
                  <a:tcPr marL="68580" marR="68580" marT="0" marB="0" anchor="ctr"/>
                </a:tc>
                <a:tc>
                  <a:txBody>
                    <a:bodyPr/>
                    <a:lstStyle/>
                    <a:p>
                      <a:pPr indent="0" algn="ctr">
                        <a:lnSpc>
                          <a:spcPct val="100000"/>
                        </a:lnSpc>
                        <a:spcAft>
                          <a:spcPts val="0"/>
                        </a:spcAft>
                      </a:pPr>
                      <a:endParaRPr lang="ru-RU" sz="1600" b="0" i="1" dirty="0">
                        <a:effectLst/>
                        <a:latin typeface="Arial" pitchFamily="34" charset="0"/>
                        <a:ea typeface="Calibri"/>
                        <a:cs typeface="Arial" pitchFamily="34"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xmlns="" val="10001"/>
                  </a:ext>
                </a:extLst>
              </a:tr>
              <a:tr h="684000">
                <a:tc>
                  <a:txBody>
                    <a:bodyPr/>
                    <a:lstStyle/>
                    <a:p>
                      <a:pPr indent="0" algn="ctr">
                        <a:lnSpc>
                          <a:spcPct val="100000"/>
                        </a:lnSpc>
                        <a:spcAft>
                          <a:spcPts val="0"/>
                        </a:spcAft>
                      </a:pPr>
                      <a:r>
                        <a:rPr lang="en-US" sz="1300" dirty="0">
                          <a:effectLst/>
                          <a:latin typeface="+mn-lt"/>
                        </a:rPr>
                        <a:t>The level of efficiency at low working fluid consumptions</a:t>
                      </a:r>
                      <a:endParaRPr lang="ru-RU" sz="1300" b="0" dirty="0">
                        <a:effectLst/>
                        <a:latin typeface="+mn-lt"/>
                        <a:ea typeface="Calibri"/>
                        <a:cs typeface="Arial" pitchFamily="34" charset="0"/>
                      </a:endParaRPr>
                    </a:p>
                  </a:txBody>
                  <a:tcPr marL="68580" marR="68580" marT="0" marB="0" anchor="ctr">
                    <a:lnL w="12700" cap="flat" cmpd="sng" algn="ctr">
                      <a:noFill/>
                      <a:prstDash val="solid"/>
                      <a:round/>
                      <a:headEnd type="none" w="med" len="med"/>
                      <a:tailEnd type="none" w="med" len="med"/>
                    </a:lnL>
                  </a:tcPr>
                </a:tc>
                <a:tc>
                  <a:txBody>
                    <a:bodyPr/>
                    <a:lstStyle/>
                    <a:p>
                      <a:pPr indent="0" algn="ctr">
                        <a:lnSpc>
                          <a:spcPct val="100000"/>
                        </a:lnSpc>
                        <a:spcAft>
                          <a:spcPts val="0"/>
                        </a:spcAft>
                      </a:pPr>
                      <a:r>
                        <a:rPr lang="en-US" sz="1600" dirty="0">
                          <a:effectLst/>
                        </a:rPr>
                        <a:t>low</a:t>
                      </a:r>
                      <a:endParaRPr lang="ru-RU" sz="1600" b="0" dirty="0">
                        <a:effectLst/>
                        <a:latin typeface="Arial" pitchFamily="34" charset="0"/>
                        <a:ea typeface="Calibri"/>
                        <a:cs typeface="Arial" pitchFamily="34" charset="0"/>
                      </a:endParaRPr>
                    </a:p>
                  </a:txBody>
                  <a:tcPr marL="68580" marR="68580" marT="0" marB="0" anchor="ctr"/>
                </a:tc>
                <a:tc>
                  <a:txBody>
                    <a:bodyPr/>
                    <a:lstStyle/>
                    <a:p>
                      <a:pPr indent="0" algn="ctr">
                        <a:lnSpc>
                          <a:spcPct val="100000"/>
                        </a:lnSpc>
                        <a:spcAft>
                          <a:spcPts val="0"/>
                        </a:spcAft>
                      </a:pPr>
                      <a:r>
                        <a:rPr lang="en-US" sz="1600" dirty="0">
                          <a:effectLst/>
                        </a:rPr>
                        <a:t>acceptable</a:t>
                      </a:r>
                      <a:endParaRPr lang="ru-RU" sz="1600" b="0" dirty="0">
                        <a:effectLst/>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acceptable</a:t>
                      </a:r>
                      <a:endParaRPr lang="ru-RU" sz="1600" b="0" dirty="0">
                        <a:effectLst/>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acceptable</a:t>
                      </a:r>
                      <a:endParaRPr lang="ru-RU" sz="1600" b="0" dirty="0">
                        <a:effectLst/>
                        <a:latin typeface="Arial" pitchFamily="34" charset="0"/>
                        <a:ea typeface="Calibri"/>
                        <a:cs typeface="Arial" pitchFamily="34" charset="0"/>
                      </a:endParaRPr>
                    </a:p>
                  </a:txBody>
                  <a:tcPr marL="68580" marR="68580" marT="0" marB="0" anchor="ctr">
                    <a:lnR w="12700" cap="flat" cmpd="sng" algn="ctr">
                      <a:noFill/>
                      <a:prstDash val="solid"/>
                      <a:round/>
                      <a:headEnd type="none" w="med" len="med"/>
                      <a:tailEnd type="none" w="med" len="med"/>
                    </a:lnR>
                  </a:tcPr>
                </a:tc>
                <a:extLst>
                  <a:ext uri="{0D108BD9-81ED-4DB2-BD59-A6C34878D82A}">
                    <a16:rowId xmlns:a16="http://schemas.microsoft.com/office/drawing/2014/main" xmlns="" val="10002"/>
                  </a:ext>
                </a:extLst>
              </a:tr>
              <a:tr h="972000">
                <a:tc>
                  <a:txBody>
                    <a:bodyPr/>
                    <a:lstStyle/>
                    <a:p>
                      <a:pPr indent="0" algn="ctr">
                        <a:lnSpc>
                          <a:spcPct val="100000"/>
                        </a:lnSpc>
                        <a:spcAft>
                          <a:spcPts val="0"/>
                        </a:spcAft>
                      </a:pPr>
                      <a:r>
                        <a:rPr lang="en-US" sz="1300" dirty="0">
                          <a:effectLst/>
                          <a:latin typeface="+mn-lt"/>
                        </a:rPr>
                        <a:t>Production of multistage machine</a:t>
                      </a:r>
                      <a:endParaRPr lang="ru-RU" sz="1300" b="0" dirty="0">
                        <a:effectLst/>
                        <a:latin typeface="+mn-lt"/>
                        <a:ea typeface="Calibri"/>
                        <a:cs typeface="Arial" pitchFamily="34" charset="0"/>
                      </a:endParaRPr>
                    </a:p>
                  </a:txBody>
                  <a:tcPr marL="68580" marR="68580"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228600" indent="-228600" algn="l">
                        <a:lnSpc>
                          <a:spcPct val="100000"/>
                        </a:lnSpc>
                        <a:spcAft>
                          <a:spcPts val="0"/>
                        </a:spcAft>
                        <a:buFont typeface="+mj-lt"/>
                        <a:buAutoNum type="arabicPeriod"/>
                      </a:pPr>
                      <a:r>
                        <a:rPr lang="en-US" sz="1200" dirty="0">
                          <a:effectLst/>
                          <a:latin typeface="+mn-lt"/>
                        </a:rPr>
                        <a:t>Simple</a:t>
                      </a:r>
                      <a:r>
                        <a:rPr lang="en-US" sz="1200" baseline="0" dirty="0">
                          <a:effectLst/>
                          <a:latin typeface="+mn-lt"/>
                        </a:rPr>
                        <a:t> construction</a:t>
                      </a:r>
                      <a:endParaRPr lang="ru-RU" sz="1200" dirty="0">
                        <a:effectLst/>
                        <a:latin typeface="+mn-lt"/>
                      </a:endParaRPr>
                    </a:p>
                    <a:p>
                      <a:pPr marL="228600" indent="-228600" algn="l">
                        <a:lnSpc>
                          <a:spcPct val="100000"/>
                        </a:lnSpc>
                        <a:spcAft>
                          <a:spcPts val="0"/>
                        </a:spcAft>
                        <a:buFont typeface="+mj-lt"/>
                        <a:buAutoNum type="arabicPeriod"/>
                      </a:pPr>
                      <a:r>
                        <a:rPr lang="en-US" sz="1200" dirty="0">
                          <a:effectLst/>
                          <a:latin typeface="+mn-lt"/>
                        </a:rPr>
                        <a:t>There are no additional losses</a:t>
                      </a:r>
                      <a:endParaRPr lang="ru-RU" sz="1200" b="0" dirty="0">
                        <a:effectLst/>
                        <a:latin typeface="+mn-lt"/>
                        <a:ea typeface="Calibri"/>
                        <a:cs typeface="Arial" pitchFamily="34" charset="0"/>
                      </a:endParaRPr>
                    </a:p>
                  </a:txBody>
                  <a:tcPr marL="68580" marR="68580" marT="0" marB="0" anchor="ctr">
                    <a:lnB w="12700" cap="flat" cmpd="sng" algn="ctr">
                      <a:noFill/>
                      <a:prstDash val="solid"/>
                      <a:round/>
                      <a:headEnd type="none" w="med" len="med"/>
                      <a:tailEnd type="none" w="med" len="med"/>
                    </a:lnB>
                  </a:tcPr>
                </a:tc>
                <a:tc>
                  <a:txBody>
                    <a:bodyPr/>
                    <a:lstStyle/>
                    <a:p>
                      <a:pPr marL="228600" indent="-228600" algn="l">
                        <a:lnSpc>
                          <a:spcPct val="100000"/>
                        </a:lnSpc>
                        <a:spcAft>
                          <a:spcPts val="0"/>
                        </a:spcAft>
                        <a:buFont typeface="+mj-lt"/>
                        <a:buAutoNum type="arabicPeriod"/>
                      </a:pPr>
                      <a:r>
                        <a:rPr lang="en-US" sz="1200" dirty="0">
                          <a:effectLst/>
                          <a:latin typeface="+mn-lt"/>
                        </a:rPr>
                        <a:t>Dimension increase</a:t>
                      </a:r>
                      <a:endParaRPr lang="ru-RU" sz="1200" dirty="0">
                        <a:effectLst/>
                        <a:latin typeface="+mn-lt"/>
                      </a:endParaRPr>
                    </a:p>
                    <a:p>
                      <a:pPr marL="228600" indent="-228600" algn="l">
                        <a:lnSpc>
                          <a:spcPct val="100000"/>
                        </a:lnSpc>
                        <a:spcAft>
                          <a:spcPts val="0"/>
                        </a:spcAft>
                        <a:buFont typeface="+mj-lt"/>
                        <a:buAutoNum type="arabicPeriod"/>
                      </a:pPr>
                      <a:r>
                        <a:rPr lang="en-US" sz="1200" dirty="0">
                          <a:effectLst/>
                          <a:latin typeface="+mn-lt"/>
                        </a:rPr>
                        <a:t>Losses due to additional turns of the flow</a:t>
                      </a:r>
                      <a:endParaRPr lang="ru-RU" sz="1200" dirty="0">
                        <a:effectLst/>
                        <a:latin typeface="+mn-lt"/>
                      </a:endParaRPr>
                    </a:p>
                  </a:txBody>
                  <a:tcPr marL="68580" marR="68580" marT="0" marB="0" anchor="ctr">
                    <a:lnB w="12700" cap="flat" cmpd="sng" algn="ctr">
                      <a:noFill/>
                      <a:prstDash val="solid"/>
                      <a:round/>
                      <a:headEnd type="none" w="med" len="med"/>
                      <a:tailEnd type="none" w="med" len="med"/>
                    </a:lnB>
                  </a:tcPr>
                </a:tc>
                <a:tc>
                  <a:txBody>
                    <a:bodyPr/>
                    <a:lstStyle/>
                    <a:p>
                      <a:pPr marL="228600" indent="-228600" algn="l">
                        <a:lnSpc>
                          <a:spcPct val="100000"/>
                        </a:lnSpc>
                        <a:spcAft>
                          <a:spcPts val="0"/>
                        </a:spcAft>
                        <a:buFont typeface="+mj-lt"/>
                        <a:buAutoNum type="arabicPeriod"/>
                      </a:pPr>
                      <a:r>
                        <a:rPr lang="en-US" sz="1200" dirty="0">
                          <a:effectLst/>
                          <a:latin typeface="+mn-lt"/>
                        </a:rPr>
                        <a:t>Dimension increase</a:t>
                      </a:r>
                      <a:endParaRPr lang="ru-RU" sz="1200" dirty="0">
                        <a:effectLst/>
                        <a:latin typeface="+mn-lt"/>
                      </a:endParaRPr>
                    </a:p>
                    <a:p>
                      <a:pPr marL="228600" indent="-228600" algn="l">
                        <a:lnSpc>
                          <a:spcPct val="100000"/>
                        </a:lnSpc>
                        <a:spcAft>
                          <a:spcPts val="0"/>
                        </a:spcAft>
                        <a:buFont typeface="+mj-lt"/>
                        <a:buAutoNum type="arabicPeriod"/>
                      </a:pPr>
                      <a:r>
                        <a:rPr lang="en-US" sz="1200" dirty="0">
                          <a:effectLst/>
                          <a:latin typeface="+mn-lt"/>
                        </a:rPr>
                        <a:t>Losses due to additional turns of the flow</a:t>
                      </a:r>
                      <a:endParaRPr lang="ru-RU" sz="1200" dirty="0">
                        <a:effectLst/>
                        <a:latin typeface="+mn-lt"/>
                      </a:endParaRPr>
                    </a:p>
                  </a:txBody>
                  <a:tcPr marL="68580" marR="68580" marT="0" marB="0" anchor="ctr">
                    <a:lnB w="12700" cap="flat" cmpd="sng" algn="ctr">
                      <a:noFill/>
                      <a:prstDash val="solid"/>
                      <a:round/>
                      <a:headEnd type="none" w="med" len="med"/>
                      <a:tailEnd type="none" w="med" len="med"/>
                    </a:lnB>
                  </a:tcPr>
                </a:tc>
                <a:tc>
                  <a:txBody>
                    <a:bodyPr/>
                    <a:lstStyle/>
                    <a:p>
                      <a:pPr marL="228600" indent="-228600" algn="l">
                        <a:lnSpc>
                          <a:spcPct val="100000"/>
                        </a:lnSpc>
                        <a:spcAft>
                          <a:spcPts val="0"/>
                        </a:spcAft>
                        <a:buFont typeface="+mj-lt"/>
                        <a:buAutoNum type="arabicPeriod"/>
                      </a:pPr>
                      <a:r>
                        <a:rPr lang="en-US" sz="1200" dirty="0">
                          <a:effectLst/>
                          <a:latin typeface="+mn-lt"/>
                        </a:rPr>
                        <a:t>Simple construction</a:t>
                      </a:r>
                      <a:endParaRPr lang="ru-RU" sz="1200" dirty="0">
                        <a:effectLst/>
                        <a:latin typeface="+mn-lt"/>
                      </a:endParaRPr>
                    </a:p>
                    <a:p>
                      <a:pPr marL="228600" indent="-228600" algn="l">
                        <a:lnSpc>
                          <a:spcPct val="100000"/>
                        </a:lnSpc>
                        <a:spcAft>
                          <a:spcPts val="0"/>
                        </a:spcAft>
                        <a:buFont typeface="+mj-lt"/>
                        <a:buAutoNum type="arabicPeriod"/>
                      </a:pPr>
                      <a:r>
                        <a:rPr lang="en-US" sz="1200" dirty="0">
                          <a:effectLst/>
                          <a:latin typeface="+mn-lt"/>
                        </a:rPr>
                        <a:t>There are no additional losses</a:t>
                      </a:r>
                      <a:endParaRPr lang="ru-RU" sz="1200" b="0" dirty="0">
                        <a:effectLst/>
                        <a:latin typeface="+mn-lt"/>
                        <a:ea typeface="Calibri"/>
                        <a:cs typeface="Arial" pitchFamily="34" charset="0"/>
                      </a:endParaRPr>
                    </a:p>
                    <a:p>
                      <a:pPr marL="228600" indent="-228600" algn="l">
                        <a:lnSpc>
                          <a:spcPct val="100000"/>
                        </a:lnSpc>
                        <a:spcAft>
                          <a:spcPts val="0"/>
                        </a:spcAft>
                        <a:buFont typeface="+mj-lt"/>
                        <a:buAutoNum type="arabicPeriod"/>
                      </a:pPr>
                      <a:r>
                        <a:rPr lang="en-US" sz="1200" kern="1200" dirty="0">
                          <a:solidFill>
                            <a:schemeClr val="tx1"/>
                          </a:solidFill>
                          <a:effectLst/>
                          <a:latin typeface="+mn-lt"/>
                          <a:ea typeface="+mn-ea"/>
                          <a:cs typeface="+mn-cs"/>
                        </a:rPr>
                        <a:t>Good matching with axial stages</a:t>
                      </a:r>
                      <a:endParaRPr lang="ru-RU" sz="1200" kern="1200" dirty="0">
                        <a:solidFill>
                          <a:schemeClr val="tx1"/>
                        </a:solidFill>
                        <a:effectLst/>
                        <a:latin typeface="+mn-lt"/>
                        <a:ea typeface="+mn-ea"/>
                        <a:cs typeface="+mn-cs"/>
                      </a:endParaRPr>
                    </a:p>
                  </a:txBody>
                  <a:tcPr marL="68580" marR="68580" marT="0" marB="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Turbomachinery classification</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32</a:t>
            </a:fld>
            <a:endParaRPr lang="ru-RU" dirty="0">
              <a:solidFill>
                <a:schemeClr val="bg1"/>
              </a:solidFill>
              <a:latin typeface="Elektra Medium Pro" panose="02000803000000020004" pitchFamily="50" charset="-52"/>
            </a:endParaRPr>
          </a:p>
        </p:txBody>
      </p:sp>
      <p:pic>
        <p:nvPicPr>
          <p:cNvPr id="19" name="Рисунок 18"/>
          <p:cNvPicPr/>
          <p:nvPr/>
        </p:nvPicPr>
        <p:blipFill>
          <a:blip r:embed="rId4" cstate="print"/>
          <a:srcRect/>
          <a:stretch>
            <a:fillRect/>
          </a:stretch>
        </p:blipFill>
        <p:spPr bwMode="auto">
          <a:xfrm>
            <a:off x="4211960" y="1457681"/>
            <a:ext cx="838300" cy="1080000"/>
          </a:xfrm>
          <a:prstGeom prst="rect">
            <a:avLst/>
          </a:prstGeom>
          <a:noFill/>
          <a:ln w="9525">
            <a:noFill/>
            <a:miter lim="800000"/>
            <a:headEnd/>
            <a:tailEnd/>
          </a:ln>
        </p:spPr>
      </p:pic>
      <p:pic>
        <p:nvPicPr>
          <p:cNvPr id="20" name="Рисунок 19"/>
          <p:cNvPicPr/>
          <p:nvPr/>
        </p:nvPicPr>
        <p:blipFill>
          <a:blip r:embed="rId5" cstate="print"/>
          <a:srcRect/>
          <a:stretch>
            <a:fillRect/>
          </a:stretch>
        </p:blipFill>
        <p:spPr bwMode="auto">
          <a:xfrm>
            <a:off x="5935448" y="1457681"/>
            <a:ext cx="763210" cy="1080000"/>
          </a:xfrm>
          <a:prstGeom prst="rect">
            <a:avLst/>
          </a:prstGeom>
          <a:noFill/>
          <a:ln w="9525">
            <a:noFill/>
            <a:miter lim="800000"/>
            <a:headEnd/>
            <a:tailEnd/>
          </a:ln>
        </p:spPr>
      </p:pic>
      <p:pic>
        <p:nvPicPr>
          <p:cNvPr id="21" name="Рисунок 20"/>
          <p:cNvPicPr/>
          <p:nvPr/>
        </p:nvPicPr>
        <p:blipFill>
          <a:blip r:embed="rId6" cstate="print"/>
          <a:srcRect/>
          <a:stretch>
            <a:fillRect/>
          </a:stretch>
        </p:blipFill>
        <p:spPr bwMode="auto">
          <a:xfrm>
            <a:off x="7434709" y="1457681"/>
            <a:ext cx="1025737" cy="1080000"/>
          </a:xfrm>
          <a:prstGeom prst="rect">
            <a:avLst/>
          </a:prstGeom>
          <a:noFill/>
          <a:ln w="9525">
            <a:noFill/>
            <a:miter lim="800000"/>
            <a:headEnd/>
            <a:tailEnd/>
          </a:ln>
        </p:spPr>
      </p:pic>
      <p:pic>
        <p:nvPicPr>
          <p:cNvPr id="12" name="Рисунок 11"/>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159456" y="4802289"/>
            <a:ext cx="2015389" cy="1620000"/>
          </a:xfrm>
          <a:prstGeom prst="rect">
            <a:avLst/>
          </a:prstGeom>
          <a:noFill/>
          <a:ln w="9525">
            <a:noFill/>
            <a:miter lim="800000"/>
            <a:headEnd/>
            <a:tailEnd/>
          </a:ln>
        </p:spPr>
      </p:pic>
      <p:pic>
        <p:nvPicPr>
          <p:cNvPr id="11" name="Рисунок 10" descr="77404.png"/>
          <p:cNvPicPr>
            <a:picLocks noChangeAspect="1"/>
          </p:cNvPicPr>
          <p:nvPr/>
        </p:nvPicPr>
        <p:blipFill rotWithShape="1">
          <a:blip r:embed="rId8" cstate="print"/>
          <a:srcRect r="25141"/>
          <a:stretch/>
        </p:blipFill>
        <p:spPr>
          <a:xfrm>
            <a:off x="3932569" y="4892760"/>
            <a:ext cx="1249823" cy="1440000"/>
          </a:xfrm>
          <a:prstGeom prst="rect">
            <a:avLst/>
          </a:prstGeom>
        </p:spPr>
      </p:pic>
      <p:pic>
        <p:nvPicPr>
          <p:cNvPr id="10" name="Рисунок 9"/>
          <p:cNvPicPr>
            <a:picLocks noChangeAspect="1"/>
          </p:cNvPicPr>
          <p:nvPr/>
        </p:nvPicPr>
        <p:blipFill rotWithShape="1">
          <a:blip r:embed="rId9" cstate="print"/>
          <a:srcRect l="15778" t="18177" r="30311"/>
          <a:stretch/>
        </p:blipFill>
        <p:spPr bwMode="auto">
          <a:xfrm>
            <a:off x="7094055" y="4892289"/>
            <a:ext cx="1366391" cy="1440000"/>
          </a:xfrm>
          <a:prstGeom prst="rect">
            <a:avLst/>
          </a:prstGeom>
          <a:noFill/>
          <a:ln w="9525">
            <a:noFill/>
            <a:miter lim="800000"/>
            <a:headEnd/>
            <a:tailEnd/>
          </a:ln>
        </p:spPr>
      </p:pic>
      <p:sp>
        <p:nvSpPr>
          <p:cNvPr id="2" name="Прямоугольник 1"/>
          <p:cNvSpPr/>
          <p:nvPr/>
        </p:nvSpPr>
        <p:spPr>
          <a:xfrm>
            <a:off x="874279" y="4333251"/>
            <a:ext cx="2378582" cy="738664"/>
          </a:xfrm>
          <a:prstGeom prst="rect">
            <a:avLst/>
          </a:prstGeom>
        </p:spPr>
        <p:txBody>
          <a:bodyPr wrap="square">
            <a:spAutoFit/>
          </a:bodyPr>
          <a:lstStyle/>
          <a:p>
            <a:pPr algn="ctr"/>
            <a:r>
              <a:rPr lang="en-US" sz="1400" cap="all" dirty="0"/>
              <a:t>Influence of working fluid mass flow rates on efficiency</a:t>
            </a:r>
            <a:endParaRPr lang="ru-RU" sz="1400" cap="all" dirty="0"/>
          </a:p>
        </p:txBody>
      </p:sp>
      <p:sp>
        <p:nvSpPr>
          <p:cNvPr id="16" name="Прямоугольник 15"/>
          <p:cNvSpPr/>
          <p:nvPr/>
        </p:nvSpPr>
        <p:spPr>
          <a:xfrm>
            <a:off x="3932569" y="4609818"/>
            <a:ext cx="4793420" cy="307777"/>
          </a:xfrm>
          <a:prstGeom prst="rect">
            <a:avLst/>
          </a:prstGeom>
        </p:spPr>
        <p:txBody>
          <a:bodyPr wrap="square">
            <a:spAutoFit/>
          </a:bodyPr>
          <a:lstStyle/>
          <a:p>
            <a:pPr algn="ctr"/>
            <a:r>
              <a:rPr lang="en-US" sz="1400" cap="all" dirty="0"/>
              <a:t>Multistage turbomachinery</a:t>
            </a:r>
            <a:endParaRPr lang="ru-RU" sz="1400" cap="all" dirty="0"/>
          </a:p>
        </p:txBody>
      </p:sp>
      <p:pic>
        <p:nvPicPr>
          <p:cNvPr id="23" name="Рисунок 2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1627" y="4892289"/>
            <a:ext cx="1538066" cy="1440000"/>
          </a:xfrm>
          <a:prstGeom prst="rect">
            <a:avLst/>
          </a:prstGeom>
          <a:noFill/>
        </p:spPr>
      </p:pic>
    </p:spTree>
    <p:extLst>
      <p:ext uri="{BB962C8B-B14F-4D97-AF65-F5344CB8AC3E}">
        <p14:creationId xmlns:p14="http://schemas.microsoft.com/office/powerpoint/2010/main" val="6100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t="9402" r="1824" b="26801"/>
          <a:stretch/>
        </p:blipFill>
        <p:spPr>
          <a:xfrm>
            <a:off x="4718602" y="965483"/>
            <a:ext cx="3960000" cy="1756283"/>
          </a:xfrm>
          <a:prstGeom prst="rect">
            <a:avLst/>
          </a:prstGeom>
        </p:spPr>
      </p:pic>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Turbomachinery for gas turbine engine</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33</a:t>
            </a:fld>
            <a:endParaRPr lang="ru-RU" dirty="0">
              <a:solidFill>
                <a:schemeClr val="bg1"/>
              </a:solidFill>
              <a:latin typeface="Elektra Medium Pro" panose="02000803000000020004" pitchFamily="50" charset="-52"/>
            </a:endParaRPr>
          </a:p>
        </p:txBody>
      </p:sp>
      <p:pic>
        <p:nvPicPr>
          <p:cNvPr id="8" name="Рисунок 7" descr="0346164.jpg"/>
          <p:cNvPicPr>
            <a:picLocks noChangeAspect="1"/>
          </p:cNvPicPr>
          <p:nvPr/>
        </p:nvPicPr>
        <p:blipFill>
          <a:blip r:embed="rId4" cstate="print"/>
          <a:srcRect b="2599"/>
          <a:stretch>
            <a:fillRect/>
          </a:stretch>
        </p:blipFill>
        <p:spPr>
          <a:xfrm>
            <a:off x="1147312" y="4455595"/>
            <a:ext cx="2995334" cy="1800000"/>
          </a:xfrm>
          <a:prstGeom prst="rect">
            <a:avLst/>
          </a:prstGeom>
        </p:spPr>
      </p:pic>
      <p:pic>
        <p:nvPicPr>
          <p:cNvPr id="9" name="Рисунок 8" descr="PW545.jpg"/>
          <p:cNvPicPr>
            <a:picLocks noChangeAspect="1"/>
          </p:cNvPicPr>
          <p:nvPr/>
        </p:nvPicPr>
        <p:blipFill>
          <a:blip r:embed="rId5" cstate="print"/>
          <a:srcRect b="14336"/>
          <a:stretch>
            <a:fillRect/>
          </a:stretch>
        </p:blipFill>
        <p:spPr>
          <a:xfrm>
            <a:off x="4856672" y="4450557"/>
            <a:ext cx="3609013" cy="1800000"/>
          </a:xfrm>
          <a:prstGeom prst="rect">
            <a:avLst/>
          </a:prstGeom>
        </p:spPr>
      </p:pic>
      <p:sp>
        <p:nvSpPr>
          <p:cNvPr id="10" name="Овал 9"/>
          <p:cNvSpPr/>
          <p:nvPr/>
        </p:nvSpPr>
        <p:spPr>
          <a:xfrm>
            <a:off x="6072267" y="4934310"/>
            <a:ext cx="768479" cy="783687"/>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6409426" y="4402815"/>
            <a:ext cx="2590801" cy="307777"/>
          </a:xfrm>
          <a:prstGeom prst="rect">
            <a:avLst/>
          </a:prstGeom>
        </p:spPr>
        <p:txBody>
          <a:bodyPr wrap="square">
            <a:spAutoFit/>
          </a:bodyPr>
          <a:lstStyle/>
          <a:p>
            <a:pPr algn="ctr"/>
            <a:r>
              <a:rPr lang="en-US" sz="1400" cap="small" dirty="0"/>
              <a:t>axial-centrifugal compressor </a:t>
            </a:r>
            <a:endParaRPr lang="ru-RU" sz="1400" cap="small" dirty="0"/>
          </a:p>
        </p:txBody>
      </p:sp>
      <p:cxnSp>
        <p:nvCxnSpPr>
          <p:cNvPr id="13" name="Прямая со стрелкой 12"/>
          <p:cNvCxnSpPr>
            <a:endCxn id="10" idx="7"/>
          </p:cNvCxnSpPr>
          <p:nvPr/>
        </p:nvCxnSpPr>
        <p:spPr>
          <a:xfrm flipH="1">
            <a:off x="6728205" y="4641011"/>
            <a:ext cx="345455" cy="40806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5003321" y="6202860"/>
            <a:ext cx="3295291" cy="307777"/>
          </a:xfrm>
          <a:prstGeom prst="rect">
            <a:avLst/>
          </a:prstGeom>
        </p:spPr>
        <p:txBody>
          <a:bodyPr wrap="square">
            <a:spAutoFit/>
          </a:bodyPr>
          <a:lstStyle/>
          <a:p>
            <a:pPr algn="ctr"/>
            <a:r>
              <a:rPr lang="en-US" sz="1400" cap="small" dirty="0"/>
              <a:t>PW 5</a:t>
            </a:r>
            <a:r>
              <a:rPr lang="ru-RU" sz="1400" cap="small" dirty="0"/>
              <a:t>45</a:t>
            </a:r>
          </a:p>
        </p:txBody>
      </p:sp>
      <p:sp>
        <p:nvSpPr>
          <p:cNvPr id="15" name="Прямоугольник 14"/>
          <p:cNvSpPr/>
          <p:nvPr/>
        </p:nvSpPr>
        <p:spPr>
          <a:xfrm>
            <a:off x="1360099" y="6105094"/>
            <a:ext cx="3295291" cy="307777"/>
          </a:xfrm>
          <a:prstGeom prst="rect">
            <a:avLst/>
          </a:prstGeom>
        </p:spPr>
        <p:txBody>
          <a:bodyPr wrap="square">
            <a:spAutoFit/>
          </a:bodyPr>
          <a:lstStyle/>
          <a:p>
            <a:pPr algn="ctr"/>
            <a:r>
              <a:rPr lang="en-US" sz="1400" cap="small" dirty="0"/>
              <a:t>RR Trent 900</a:t>
            </a:r>
            <a:endParaRPr lang="ru-RU" sz="1400" cap="small" dirty="0"/>
          </a:p>
        </p:txBody>
      </p:sp>
      <p:graphicFrame>
        <p:nvGraphicFramePr>
          <p:cNvPr id="5" name="Таблица 4"/>
          <p:cNvGraphicFramePr>
            <a:graphicFrameLocks noGrp="1"/>
          </p:cNvGraphicFramePr>
          <p:nvPr>
            <p:extLst>
              <p:ext uri="{D42A27DB-BD31-4B8C-83A1-F6EECF244321}">
                <p14:modId xmlns:p14="http://schemas.microsoft.com/office/powerpoint/2010/main" val="1933022254"/>
              </p:ext>
            </p:extLst>
          </p:nvPr>
        </p:nvGraphicFramePr>
        <p:xfrm>
          <a:off x="584200" y="792000"/>
          <a:ext cx="4071190" cy="3643312"/>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xmlns="" val="20000"/>
                    </a:ext>
                  </a:extLst>
                </a:gridCol>
                <a:gridCol w="1632790">
                  <a:extLst>
                    <a:ext uri="{9D8B030D-6E8A-4147-A177-3AD203B41FA5}">
                      <a16:colId xmlns:a16="http://schemas.microsoft.com/office/drawing/2014/main" xmlns="" val="20001"/>
                    </a:ext>
                  </a:extLst>
                </a:gridCol>
              </a:tblGrid>
              <a:tr h="361752">
                <a:tc>
                  <a:txBody>
                    <a:bodyPr/>
                    <a:lstStyle/>
                    <a:p>
                      <a:endParaRPr lang="ru-RU" sz="1600" dirty="0">
                        <a:latin typeface="+mn-lt"/>
                      </a:endParaRPr>
                    </a:p>
                  </a:txBody>
                  <a:tcPr/>
                </a:tc>
                <a:tc>
                  <a:txBody>
                    <a:bodyPr/>
                    <a:lstStyle/>
                    <a:p>
                      <a:pPr algn="ctr"/>
                      <a:r>
                        <a:rPr lang="en-US" sz="1600" dirty="0">
                          <a:latin typeface="+mn-lt"/>
                        </a:rPr>
                        <a:t>Requirements</a:t>
                      </a:r>
                      <a:endParaRPr lang="ru-RU" sz="1600" dirty="0">
                        <a:latin typeface="+mn-lt"/>
                      </a:endParaRPr>
                    </a:p>
                  </a:txBody>
                  <a:tcPr anchor="ctr"/>
                </a:tc>
                <a:extLst>
                  <a:ext uri="{0D108BD9-81ED-4DB2-BD59-A6C34878D82A}">
                    <a16:rowId xmlns:a16="http://schemas.microsoft.com/office/drawing/2014/main" xmlns="" val="10000"/>
                  </a:ext>
                </a:extLst>
              </a:tr>
              <a:tr h="602920">
                <a:tc>
                  <a:txBody>
                    <a:bodyPr/>
                    <a:lstStyle/>
                    <a:p>
                      <a:pPr algn="ctr"/>
                      <a:r>
                        <a:rPr lang="en-US" sz="1600" kern="1200" dirty="0">
                          <a:solidFill>
                            <a:schemeClr val="tx1"/>
                          </a:solidFill>
                          <a:latin typeface="+mn-lt"/>
                          <a:ea typeface="+mn-ea"/>
                          <a:cs typeface="+mn-cs"/>
                        </a:rPr>
                        <a:t>Working fluid</a:t>
                      </a:r>
                      <a:r>
                        <a:rPr lang="en-US" sz="1600" kern="1200" baseline="0" dirty="0">
                          <a:solidFill>
                            <a:schemeClr val="tx1"/>
                          </a:solidFill>
                          <a:latin typeface="+mn-lt"/>
                          <a:ea typeface="+mn-ea"/>
                          <a:cs typeface="+mn-cs"/>
                        </a:rPr>
                        <a:t> mass flow rate</a:t>
                      </a:r>
                      <a:endParaRPr lang="en-US" sz="1600" kern="1200" dirty="0">
                        <a:solidFill>
                          <a:schemeClr val="tx1"/>
                        </a:solidFill>
                        <a:latin typeface="+mn-lt"/>
                        <a:ea typeface="+mn-ea"/>
                        <a:cs typeface="+mn-cs"/>
                      </a:endParaRPr>
                    </a:p>
                  </a:txBody>
                  <a:tcPr anchor="ctr"/>
                </a:tc>
                <a:tc>
                  <a:txBody>
                    <a:bodyPr/>
                    <a:lstStyle/>
                    <a:p>
                      <a:pPr algn="ctr"/>
                      <a:r>
                        <a:rPr lang="en-US" sz="1600" baseline="0" dirty="0">
                          <a:latin typeface="+mn-lt"/>
                        </a:rPr>
                        <a:t>&gt;</a:t>
                      </a:r>
                      <a:r>
                        <a:rPr lang="ru-RU" sz="1600" baseline="0" dirty="0">
                          <a:latin typeface="+mn-lt"/>
                        </a:rPr>
                        <a:t>10 </a:t>
                      </a:r>
                      <a:r>
                        <a:rPr lang="en-US" sz="1600" baseline="0" dirty="0">
                          <a:latin typeface="+mn-lt"/>
                        </a:rPr>
                        <a:t>kg</a:t>
                      </a:r>
                      <a:r>
                        <a:rPr lang="ru-RU" sz="1600" baseline="0" dirty="0">
                          <a:latin typeface="+mn-lt"/>
                        </a:rPr>
                        <a:t>/</a:t>
                      </a:r>
                      <a:r>
                        <a:rPr lang="en-US" sz="1600" baseline="0" dirty="0">
                          <a:latin typeface="+mn-lt"/>
                        </a:rPr>
                        <a:t>s</a:t>
                      </a:r>
                      <a:endParaRPr lang="ru-RU" sz="1600" b="0" i="1" dirty="0">
                        <a:latin typeface="+mn-lt"/>
                        <a:cs typeface="Arial" pitchFamily="34" charset="0"/>
                      </a:endParaRPr>
                    </a:p>
                  </a:txBody>
                  <a:tcPr anchor="ctr"/>
                </a:tc>
                <a:extLst>
                  <a:ext uri="{0D108BD9-81ED-4DB2-BD59-A6C34878D82A}">
                    <a16:rowId xmlns:a16="http://schemas.microsoft.com/office/drawing/2014/main" xmlns="" val="10001"/>
                  </a:ext>
                </a:extLst>
              </a:tr>
              <a:tr h="602920">
                <a:tc>
                  <a:txBody>
                    <a:bodyPr/>
                    <a:lstStyle/>
                    <a:p>
                      <a:pPr indent="0" algn="ctr">
                        <a:lnSpc>
                          <a:spcPct val="100000"/>
                        </a:lnSpc>
                        <a:spcAft>
                          <a:spcPts val="0"/>
                        </a:spcAft>
                      </a:pPr>
                      <a:r>
                        <a:rPr lang="en-US" sz="1600" kern="1200" dirty="0">
                          <a:solidFill>
                            <a:schemeClr val="tx1"/>
                          </a:solidFill>
                          <a:latin typeface="+mn-lt"/>
                          <a:ea typeface="+mn-ea"/>
                          <a:cs typeface="+mn-cs"/>
                        </a:rPr>
                        <a:t>Pressure ratio</a:t>
                      </a:r>
                      <a:endParaRPr lang="ru-RU" sz="1600" kern="1200" dirty="0">
                        <a:solidFill>
                          <a:schemeClr val="tx1"/>
                        </a:solidFill>
                        <a:latin typeface="+mn-lt"/>
                        <a:ea typeface="+mn-ea"/>
                        <a:cs typeface="+mn-cs"/>
                      </a:endParaRPr>
                    </a:p>
                  </a:txBody>
                  <a:tcPr anchor="ctr"/>
                </a:tc>
                <a:tc>
                  <a:txBody>
                    <a:bodyPr/>
                    <a:lstStyle/>
                    <a:p>
                      <a:pPr algn="ctr"/>
                      <a:r>
                        <a:rPr lang="en-US" sz="1600" dirty="0">
                          <a:latin typeface="+mn-lt"/>
                        </a:rPr>
                        <a:t>&gt;</a:t>
                      </a:r>
                      <a:r>
                        <a:rPr lang="ru-RU" sz="1600" dirty="0">
                          <a:latin typeface="+mn-lt"/>
                        </a:rPr>
                        <a:t>30</a:t>
                      </a:r>
                      <a:endParaRPr lang="ru-RU" sz="1600" b="0" i="1" dirty="0">
                        <a:latin typeface="+mn-lt"/>
                        <a:cs typeface="Arial" pitchFamily="34" charset="0"/>
                      </a:endParaRPr>
                    </a:p>
                  </a:txBody>
                  <a:tcPr anchor="ctr"/>
                </a:tc>
                <a:extLst>
                  <a:ext uri="{0D108BD9-81ED-4DB2-BD59-A6C34878D82A}">
                    <a16:rowId xmlns:a16="http://schemas.microsoft.com/office/drawing/2014/main" xmlns="" val="10002"/>
                  </a:ext>
                </a:extLst>
              </a:tr>
              <a:tr h="602920">
                <a:tc>
                  <a:txBody>
                    <a:bodyPr/>
                    <a:lstStyle/>
                    <a:p>
                      <a:pPr algn="ctr"/>
                      <a:r>
                        <a:rPr lang="en-US" sz="1600" kern="1200" dirty="0">
                          <a:solidFill>
                            <a:schemeClr val="tx1"/>
                          </a:solidFill>
                          <a:latin typeface="+mn-lt"/>
                          <a:ea typeface="+mn-ea"/>
                          <a:cs typeface="+mn-cs"/>
                        </a:rPr>
                        <a:t>Number of stages</a:t>
                      </a:r>
                      <a:endParaRPr lang="ru-RU" sz="1600" kern="1200" dirty="0">
                        <a:solidFill>
                          <a:schemeClr val="tx1"/>
                        </a:solidFill>
                        <a:latin typeface="+mn-lt"/>
                        <a:ea typeface="+mn-ea"/>
                        <a:cs typeface="+mn-cs"/>
                      </a:endParaRPr>
                    </a:p>
                  </a:txBody>
                  <a:tcPr anchor="ctr"/>
                </a:tc>
                <a:tc>
                  <a:txBody>
                    <a:bodyPr/>
                    <a:lstStyle/>
                    <a:p>
                      <a:pPr algn="ctr"/>
                      <a:r>
                        <a:rPr lang="en-US" sz="1600" dirty="0">
                          <a:latin typeface="+mn-lt"/>
                        </a:rPr>
                        <a:t>min</a:t>
                      </a:r>
                      <a:endParaRPr lang="ru-RU" sz="1600" b="0" dirty="0">
                        <a:latin typeface="+mn-lt"/>
                        <a:cs typeface="Arial" pitchFamily="34" charset="0"/>
                      </a:endParaRPr>
                    </a:p>
                  </a:txBody>
                  <a:tcPr anchor="ctr"/>
                </a:tc>
                <a:extLst>
                  <a:ext uri="{0D108BD9-81ED-4DB2-BD59-A6C34878D82A}">
                    <a16:rowId xmlns:a16="http://schemas.microsoft.com/office/drawing/2014/main" xmlns="" val="10003"/>
                  </a:ext>
                </a:extLst>
              </a:tr>
              <a:tr h="736400">
                <a:tc>
                  <a:txBody>
                    <a:bodyPr/>
                    <a:lstStyle/>
                    <a:p>
                      <a:pPr algn="ctr"/>
                      <a:r>
                        <a:rPr lang="en-US" sz="1600" kern="1200" dirty="0">
                          <a:solidFill>
                            <a:schemeClr val="tx1"/>
                          </a:solidFill>
                          <a:latin typeface="+mn-lt"/>
                          <a:ea typeface="+mn-ea"/>
                          <a:cs typeface="+mn-cs"/>
                        </a:rPr>
                        <a:t>Reduction of efficiency due to the number of stages</a:t>
                      </a:r>
                      <a:endParaRPr lang="ru-RU" sz="1600" kern="1200" dirty="0">
                        <a:solidFill>
                          <a:schemeClr val="tx1"/>
                        </a:solidFill>
                        <a:latin typeface="+mn-lt"/>
                        <a:ea typeface="+mn-ea"/>
                        <a:cs typeface="+mn-cs"/>
                      </a:endParaRPr>
                    </a:p>
                  </a:txBody>
                  <a:tcPr anchor="ctr"/>
                </a:tc>
                <a:tc>
                  <a:txBody>
                    <a:bodyPr/>
                    <a:lstStyle/>
                    <a:p>
                      <a:pPr algn="ctr"/>
                      <a:r>
                        <a:rPr lang="en-US" sz="1600" b="0" dirty="0">
                          <a:latin typeface="+mn-lt"/>
                          <a:cs typeface="+mn-cs"/>
                        </a:rPr>
                        <a:t>High</a:t>
                      </a:r>
                      <a:endParaRPr lang="ru-RU" sz="1600" b="0" dirty="0">
                        <a:latin typeface="+mn-lt"/>
                        <a:cs typeface="Arial" pitchFamily="34" charset="0"/>
                      </a:endParaRPr>
                    </a:p>
                  </a:txBody>
                  <a:tcPr anchor="ctr"/>
                </a:tc>
                <a:extLst>
                  <a:ext uri="{0D108BD9-81ED-4DB2-BD59-A6C34878D82A}">
                    <a16:rowId xmlns:a16="http://schemas.microsoft.com/office/drawing/2014/main" xmlns="" val="10004"/>
                  </a:ext>
                </a:extLst>
              </a:tr>
              <a:tr h="736400">
                <a:tc>
                  <a:txBody>
                    <a:bodyPr/>
                    <a:lstStyle/>
                    <a:p>
                      <a:pPr algn="ctr"/>
                      <a:r>
                        <a:rPr lang="en-US" sz="1600" kern="1200" dirty="0">
                          <a:solidFill>
                            <a:schemeClr val="tx1"/>
                          </a:solidFill>
                          <a:latin typeface="+mn-lt"/>
                          <a:ea typeface="+mn-ea"/>
                          <a:cs typeface="+mn-cs"/>
                        </a:rPr>
                        <a:t>Structure complexity</a:t>
                      </a:r>
                      <a:endParaRPr lang="ru-RU" sz="1600" kern="1200" dirty="0">
                        <a:solidFill>
                          <a:schemeClr val="tx1"/>
                        </a:solidFill>
                        <a:latin typeface="+mn-lt"/>
                        <a:ea typeface="+mn-ea"/>
                        <a:cs typeface="+mn-cs"/>
                      </a:endParaRPr>
                    </a:p>
                  </a:txBody>
                  <a:tcPr anchor="ctr"/>
                </a:tc>
                <a:tc>
                  <a:txBody>
                    <a:bodyPr/>
                    <a:lstStyle/>
                    <a:p>
                      <a:pPr algn="ctr"/>
                      <a:r>
                        <a:rPr lang="en-US" sz="1600" b="0" dirty="0">
                          <a:latin typeface="+mn-lt"/>
                          <a:cs typeface="+mn-cs"/>
                        </a:rPr>
                        <a:t>Minimum</a:t>
                      </a:r>
                      <a:endParaRPr lang="ru-RU" sz="1600" b="0" dirty="0">
                        <a:latin typeface="+mn-lt"/>
                        <a:cs typeface="Arial" pitchFamily="34" charset="0"/>
                      </a:endParaRPr>
                    </a:p>
                  </a:txBody>
                  <a:tcPr anchor="ctr"/>
                </a:tc>
                <a:extLst>
                  <a:ext uri="{0D108BD9-81ED-4DB2-BD59-A6C34878D82A}">
                    <a16:rowId xmlns:a16="http://schemas.microsoft.com/office/drawing/2014/main" xmlns="" val="10005"/>
                  </a:ext>
                </a:extLst>
              </a:tr>
            </a:tbl>
          </a:graphicData>
        </a:graphic>
      </p:graphicFrame>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8602" y="2804160"/>
            <a:ext cx="3960000" cy="1105500"/>
          </a:xfrm>
          <a:prstGeom prst="rect">
            <a:avLst/>
          </a:prstGeom>
        </p:spPr>
      </p:pic>
      <p:graphicFrame>
        <p:nvGraphicFramePr>
          <p:cNvPr id="6" name="Таблица 5"/>
          <p:cNvGraphicFramePr>
            <a:graphicFrameLocks noGrp="1"/>
          </p:cNvGraphicFramePr>
          <p:nvPr>
            <p:extLst>
              <p:ext uri="{D42A27DB-BD31-4B8C-83A1-F6EECF244321}">
                <p14:modId xmlns:p14="http://schemas.microsoft.com/office/powerpoint/2010/main" val="389187144"/>
              </p:ext>
            </p:extLst>
          </p:nvPr>
        </p:nvGraphicFramePr>
        <p:xfrm>
          <a:off x="4664915" y="792000"/>
          <a:ext cx="4043964" cy="3643312"/>
        </p:xfrm>
        <a:graphic>
          <a:graphicData uri="http://schemas.openxmlformats.org/drawingml/2006/table">
            <a:tbl>
              <a:tblPr firstRow="1" bandRow="1">
                <a:tableStyleId>{5940675A-B579-460E-94D1-54222C63F5DA}</a:tableStyleId>
              </a:tblPr>
              <a:tblGrid>
                <a:gridCol w="2028219">
                  <a:extLst>
                    <a:ext uri="{9D8B030D-6E8A-4147-A177-3AD203B41FA5}">
                      <a16:colId xmlns:a16="http://schemas.microsoft.com/office/drawing/2014/main" xmlns="" val="20000"/>
                    </a:ext>
                  </a:extLst>
                </a:gridCol>
                <a:gridCol w="2015745">
                  <a:extLst>
                    <a:ext uri="{9D8B030D-6E8A-4147-A177-3AD203B41FA5}">
                      <a16:colId xmlns:a16="http://schemas.microsoft.com/office/drawing/2014/main" xmlns="" val="20001"/>
                    </a:ext>
                  </a:extLst>
                </a:gridCol>
              </a:tblGrid>
              <a:tr h="361752">
                <a:tc>
                  <a:txBody>
                    <a:bodyPr/>
                    <a:lstStyle/>
                    <a:p>
                      <a:pPr algn="ctr"/>
                      <a:r>
                        <a:rPr lang="en-US" sz="1600" dirty="0">
                          <a:solidFill>
                            <a:schemeClr val="tx1"/>
                          </a:solidFill>
                          <a:latin typeface="+mn-lt"/>
                        </a:rPr>
                        <a:t>Axial</a:t>
                      </a:r>
                      <a:endParaRPr lang="ru-RU" sz="1600" dirty="0">
                        <a:solidFill>
                          <a:schemeClr val="tx1"/>
                        </a:solidFill>
                        <a:latin typeface="+mn-lt"/>
                      </a:endParaRPr>
                    </a:p>
                  </a:txBody>
                  <a:tcPr anchor="ctr">
                    <a:solidFill>
                      <a:schemeClr val="bg1"/>
                    </a:solidFill>
                  </a:tcPr>
                </a:tc>
                <a:tc>
                  <a:txBody>
                    <a:bodyPr/>
                    <a:lstStyle/>
                    <a:p>
                      <a:pPr algn="ctr"/>
                      <a:r>
                        <a:rPr lang="en-US" sz="1600" dirty="0">
                          <a:latin typeface="+mn-lt"/>
                        </a:rPr>
                        <a:t>Radial</a:t>
                      </a:r>
                      <a:endParaRPr lang="ru-RU" sz="1600" dirty="0">
                        <a:latin typeface="+mn-lt"/>
                      </a:endParaRPr>
                    </a:p>
                  </a:txBody>
                  <a:tcPr anchor="ctr">
                    <a:solidFill>
                      <a:schemeClr val="bg1"/>
                    </a:solidFill>
                  </a:tcPr>
                </a:tc>
                <a:extLst>
                  <a:ext uri="{0D108BD9-81ED-4DB2-BD59-A6C34878D82A}">
                    <a16:rowId xmlns:a16="http://schemas.microsoft.com/office/drawing/2014/main" xmlns="" val="10000"/>
                  </a:ext>
                </a:extLst>
              </a:tr>
              <a:tr h="602920">
                <a:tc>
                  <a:txBody>
                    <a:bodyPr/>
                    <a:lstStyle/>
                    <a:p>
                      <a:pPr algn="ctr"/>
                      <a:r>
                        <a:rPr lang="en-US" sz="1600" b="0" i="0" dirty="0">
                          <a:solidFill>
                            <a:schemeClr val="tx1"/>
                          </a:solidFill>
                          <a:latin typeface="+mn-lt"/>
                          <a:cs typeface="Arial" pitchFamily="34" charset="0"/>
                        </a:rPr>
                        <a:t>High efficiency</a:t>
                      </a:r>
                      <a:endParaRPr lang="ru-RU" sz="1600" b="0" i="0" dirty="0">
                        <a:solidFill>
                          <a:schemeClr val="tx1"/>
                        </a:solidFill>
                        <a:latin typeface="+mn-lt"/>
                        <a:cs typeface="Arial" pitchFamily="34" charset="0"/>
                      </a:endParaRPr>
                    </a:p>
                  </a:txBody>
                  <a:tcPr anchor="ctr">
                    <a:solidFill>
                      <a:schemeClr val="bg1"/>
                    </a:solidFill>
                  </a:tcPr>
                </a:tc>
                <a:tc>
                  <a:txBody>
                    <a:bodyPr/>
                    <a:lstStyle/>
                    <a:p>
                      <a:pPr algn="ctr"/>
                      <a:r>
                        <a:rPr lang="en-US" sz="1600" b="0" i="0" dirty="0">
                          <a:solidFill>
                            <a:schemeClr val="tx1"/>
                          </a:solidFill>
                          <a:latin typeface="+mn-lt"/>
                          <a:cs typeface="Arial" pitchFamily="34" charset="0"/>
                        </a:rPr>
                        <a:t>Low</a:t>
                      </a:r>
                      <a:r>
                        <a:rPr lang="en-US" sz="1600" b="0" i="0" baseline="0" dirty="0">
                          <a:solidFill>
                            <a:schemeClr val="tx1"/>
                          </a:solidFill>
                          <a:latin typeface="+mn-lt"/>
                          <a:cs typeface="Arial" pitchFamily="34" charset="0"/>
                        </a:rPr>
                        <a:t> </a:t>
                      </a:r>
                      <a:r>
                        <a:rPr lang="en-US" sz="1600" b="0" i="0" dirty="0">
                          <a:solidFill>
                            <a:schemeClr val="tx1"/>
                          </a:solidFill>
                          <a:latin typeface="+mn-lt"/>
                          <a:cs typeface="Arial" pitchFamily="34" charset="0"/>
                        </a:rPr>
                        <a:t>efficiency</a:t>
                      </a:r>
                      <a:endParaRPr lang="ru-RU" sz="1600" b="0" i="0" dirty="0">
                        <a:solidFill>
                          <a:schemeClr val="tx1"/>
                        </a:solidFill>
                        <a:latin typeface="+mn-lt"/>
                        <a:cs typeface="Arial" pitchFamily="34" charset="0"/>
                      </a:endParaRPr>
                    </a:p>
                  </a:txBody>
                  <a:tcPr anchor="ctr">
                    <a:solidFill>
                      <a:schemeClr val="bg1"/>
                    </a:solidFill>
                  </a:tcPr>
                </a:tc>
                <a:extLst>
                  <a:ext uri="{0D108BD9-81ED-4DB2-BD59-A6C34878D82A}">
                    <a16:rowId xmlns:a16="http://schemas.microsoft.com/office/drawing/2014/main" xmlns="" val="10001"/>
                  </a:ext>
                </a:extLst>
              </a:tr>
              <a:tr h="602920">
                <a:tc>
                  <a:txBody>
                    <a:bodyPr/>
                    <a:lstStyle/>
                    <a:p>
                      <a:pPr algn="ctr"/>
                      <a:r>
                        <a:rPr lang="en-US" sz="1600" b="0" i="1" dirty="0">
                          <a:solidFill>
                            <a:schemeClr val="tx1"/>
                          </a:solidFill>
                          <a:latin typeface="+mn-lt"/>
                          <a:cs typeface="Arial" pitchFamily="34" charset="0"/>
                        </a:rPr>
                        <a:t>&lt;2</a:t>
                      </a:r>
                      <a:endParaRPr lang="ru-RU" sz="1600" b="0" i="1" dirty="0">
                        <a:solidFill>
                          <a:schemeClr val="tx1"/>
                        </a:solidFill>
                        <a:latin typeface="+mn-lt"/>
                        <a:cs typeface="Arial" pitchFamily="34" charset="0"/>
                      </a:endParaRPr>
                    </a:p>
                  </a:txBody>
                  <a:tcPr anchor="ctr">
                    <a:solidFill>
                      <a:schemeClr val="bg1"/>
                    </a:solidFill>
                  </a:tcPr>
                </a:tc>
                <a:tc>
                  <a:txBody>
                    <a:bodyPr/>
                    <a:lstStyle/>
                    <a:p>
                      <a:pPr algn="ctr"/>
                      <a:r>
                        <a:rPr lang="en-US" sz="1600" b="0" i="1" dirty="0">
                          <a:latin typeface="+mn-lt"/>
                          <a:cs typeface="Arial" pitchFamily="34" charset="0"/>
                        </a:rPr>
                        <a:t>&lt;10</a:t>
                      </a:r>
                      <a:endParaRPr lang="ru-RU" sz="1600" b="0" i="1" dirty="0">
                        <a:latin typeface="+mn-lt"/>
                        <a:cs typeface="Arial" pitchFamily="34" charset="0"/>
                      </a:endParaRPr>
                    </a:p>
                  </a:txBody>
                  <a:tcPr anchor="ctr">
                    <a:solidFill>
                      <a:schemeClr val="bg1"/>
                    </a:solidFill>
                  </a:tcPr>
                </a:tc>
                <a:extLst>
                  <a:ext uri="{0D108BD9-81ED-4DB2-BD59-A6C34878D82A}">
                    <a16:rowId xmlns:a16="http://schemas.microsoft.com/office/drawing/2014/main" xmlns="" val="10002"/>
                  </a:ext>
                </a:extLst>
              </a:tr>
              <a:tr h="602920">
                <a:tc>
                  <a:txBody>
                    <a:bodyPr/>
                    <a:lstStyle/>
                    <a:p>
                      <a:pPr algn="ctr"/>
                      <a:r>
                        <a:rPr lang="en-US" sz="1600" b="0" dirty="0">
                          <a:solidFill>
                            <a:schemeClr val="tx1"/>
                          </a:solidFill>
                          <a:latin typeface="+mn-lt"/>
                          <a:cs typeface="Arial" pitchFamily="34" charset="0"/>
                        </a:rPr>
                        <a:t>&gt;1</a:t>
                      </a:r>
                      <a:endParaRPr lang="ru-RU" sz="1600" b="0" dirty="0">
                        <a:solidFill>
                          <a:schemeClr val="tx1"/>
                        </a:solidFill>
                        <a:latin typeface="+mn-lt"/>
                        <a:cs typeface="Arial" pitchFamily="34" charset="0"/>
                      </a:endParaRPr>
                    </a:p>
                  </a:txBody>
                  <a:tcPr anchor="ctr">
                    <a:solidFill>
                      <a:schemeClr val="bg1"/>
                    </a:solidFill>
                  </a:tcPr>
                </a:tc>
                <a:tc>
                  <a:txBody>
                    <a:bodyPr/>
                    <a:lstStyle/>
                    <a:p>
                      <a:pPr algn="ctr"/>
                      <a:r>
                        <a:rPr lang="en-US" sz="1600" b="0" dirty="0">
                          <a:latin typeface="+mn-lt"/>
                          <a:cs typeface="Arial" pitchFamily="34" charset="0"/>
                        </a:rPr>
                        <a:t>&gt;1</a:t>
                      </a:r>
                      <a:endParaRPr lang="ru-RU" sz="1600" b="0" dirty="0">
                        <a:latin typeface="+mn-lt"/>
                        <a:cs typeface="Arial" pitchFamily="34" charset="0"/>
                      </a:endParaRPr>
                    </a:p>
                  </a:txBody>
                  <a:tcPr anchor="ctr">
                    <a:solidFill>
                      <a:schemeClr val="bg1"/>
                    </a:solidFill>
                  </a:tcPr>
                </a:tc>
                <a:extLst>
                  <a:ext uri="{0D108BD9-81ED-4DB2-BD59-A6C34878D82A}">
                    <a16:rowId xmlns:a16="http://schemas.microsoft.com/office/drawing/2014/main" xmlns="" val="10003"/>
                  </a:ext>
                </a:extLst>
              </a:tr>
              <a:tr h="736400">
                <a:tc>
                  <a:txBody>
                    <a:bodyPr/>
                    <a:lstStyle/>
                    <a:p>
                      <a:pPr algn="ctr"/>
                      <a:r>
                        <a:rPr lang="en-US" sz="1600" b="0" dirty="0">
                          <a:solidFill>
                            <a:schemeClr val="tx1"/>
                          </a:solidFill>
                          <a:latin typeface="+mn-lt"/>
                          <a:cs typeface="Arial" pitchFamily="34" charset="0"/>
                        </a:rPr>
                        <a:t>Not so high</a:t>
                      </a:r>
                      <a:endParaRPr lang="ru-RU" sz="1600" b="0" dirty="0">
                        <a:solidFill>
                          <a:schemeClr val="tx1"/>
                        </a:solidFill>
                        <a:latin typeface="+mn-lt"/>
                        <a:cs typeface="Arial" pitchFamily="34" charset="0"/>
                      </a:endParaRPr>
                    </a:p>
                  </a:txBody>
                  <a:tcPr anchor="ctr">
                    <a:solidFill>
                      <a:schemeClr val="bg1"/>
                    </a:solidFill>
                  </a:tcPr>
                </a:tc>
                <a:tc>
                  <a:txBody>
                    <a:bodyPr/>
                    <a:lstStyle/>
                    <a:p>
                      <a:pPr algn="ctr"/>
                      <a:r>
                        <a:rPr lang="en-US" sz="1600" b="0" dirty="0">
                          <a:latin typeface="+mn-lt"/>
                          <a:cs typeface="Arial" pitchFamily="34" charset="0"/>
                        </a:rPr>
                        <a:t>Considerable</a:t>
                      </a:r>
                      <a:endParaRPr lang="ru-RU" sz="1600" b="0" dirty="0">
                        <a:latin typeface="+mn-lt"/>
                        <a:cs typeface="Arial" pitchFamily="34" charset="0"/>
                      </a:endParaRPr>
                    </a:p>
                  </a:txBody>
                  <a:tcPr anchor="ctr">
                    <a:solidFill>
                      <a:schemeClr val="bg1"/>
                    </a:solidFill>
                  </a:tcPr>
                </a:tc>
                <a:extLst>
                  <a:ext uri="{0D108BD9-81ED-4DB2-BD59-A6C34878D82A}">
                    <a16:rowId xmlns:a16="http://schemas.microsoft.com/office/drawing/2014/main" xmlns="" val="10004"/>
                  </a:ext>
                </a:extLst>
              </a:tr>
              <a:tr h="736400">
                <a:tc>
                  <a:txBody>
                    <a:bodyPr/>
                    <a:lstStyle/>
                    <a:p>
                      <a:pPr algn="ctr"/>
                      <a:r>
                        <a:rPr lang="en-US" sz="1600" b="0" dirty="0">
                          <a:solidFill>
                            <a:schemeClr val="tx1"/>
                          </a:solidFill>
                          <a:latin typeface="+mn-lt"/>
                          <a:cs typeface="Arial" pitchFamily="34" charset="0"/>
                        </a:rPr>
                        <a:t>Acceptable</a:t>
                      </a:r>
                      <a:endParaRPr lang="ru-RU" sz="1600" b="0" dirty="0">
                        <a:solidFill>
                          <a:schemeClr val="tx1"/>
                        </a:solidFill>
                        <a:latin typeface="+mn-lt"/>
                        <a:cs typeface="Arial" pitchFamily="34" charset="0"/>
                      </a:endParaRPr>
                    </a:p>
                  </a:txBody>
                  <a:tcPr anchor="ctr">
                    <a:solidFill>
                      <a:schemeClr val="bg1"/>
                    </a:solidFill>
                  </a:tcPr>
                </a:tc>
                <a:tc>
                  <a:txBody>
                    <a:bodyPr/>
                    <a:lstStyle/>
                    <a:p>
                      <a:pPr algn="ctr"/>
                      <a:r>
                        <a:rPr lang="en-US" sz="1600" b="0" dirty="0">
                          <a:latin typeface="+mn-lt"/>
                          <a:cs typeface="Arial" pitchFamily="34" charset="0"/>
                        </a:rPr>
                        <a:t>Complex</a:t>
                      </a:r>
                      <a:endParaRPr lang="ru-RU" sz="1600" b="0" dirty="0">
                        <a:latin typeface="+mn-lt"/>
                        <a:cs typeface="Arial" pitchFamily="34" charset="0"/>
                      </a:endParaRPr>
                    </a:p>
                  </a:txBody>
                  <a:tcPr anchor="ctr">
                    <a:solidFill>
                      <a:schemeClr val="bg1"/>
                    </a:solidFill>
                  </a:tcPr>
                </a:tc>
                <a:extLst>
                  <a:ext uri="{0D108BD9-81ED-4DB2-BD59-A6C34878D82A}">
                    <a16:rowId xmlns:a16="http://schemas.microsoft.com/office/drawing/2014/main" xmlns="" val="10005"/>
                  </a:ext>
                </a:extLst>
              </a:tr>
            </a:tbl>
          </a:graphicData>
        </a:graphic>
      </p:graphicFrame>
      <p:sp>
        <p:nvSpPr>
          <p:cNvPr id="12" name="Прямоугольник 11"/>
          <p:cNvSpPr/>
          <p:nvPr/>
        </p:nvSpPr>
        <p:spPr>
          <a:xfrm>
            <a:off x="4540515" y="709825"/>
            <a:ext cx="2309770" cy="380766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413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P spid="15"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989" y="857250"/>
            <a:ext cx="3960000" cy="2973348"/>
          </a:xfrm>
          <a:prstGeom prst="rect">
            <a:avLst/>
          </a:prstGeom>
        </p:spPr>
      </p:pic>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Turbomachinery for supercharger</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34</a:t>
            </a:fld>
            <a:endParaRPr lang="ru-RU" dirty="0">
              <a:solidFill>
                <a:schemeClr val="bg1"/>
              </a:solidFill>
              <a:latin typeface="Elektra Medium Pro" panose="02000803000000020004" pitchFamily="50" charset="-52"/>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050575971"/>
              </p:ext>
            </p:extLst>
          </p:nvPr>
        </p:nvGraphicFramePr>
        <p:xfrm>
          <a:off x="4680000" y="828000"/>
          <a:ext cx="4056438" cy="3643312"/>
        </p:xfrm>
        <a:graphic>
          <a:graphicData uri="http://schemas.openxmlformats.org/drawingml/2006/table">
            <a:tbl>
              <a:tblPr firstRow="1" bandRow="1">
                <a:tableStyleId>{5940675A-B579-460E-94D1-54222C63F5DA}</a:tableStyleId>
              </a:tblPr>
              <a:tblGrid>
                <a:gridCol w="2028219">
                  <a:extLst>
                    <a:ext uri="{9D8B030D-6E8A-4147-A177-3AD203B41FA5}">
                      <a16:colId xmlns:a16="http://schemas.microsoft.com/office/drawing/2014/main" xmlns="" val="20000"/>
                    </a:ext>
                  </a:extLst>
                </a:gridCol>
                <a:gridCol w="2028219">
                  <a:extLst>
                    <a:ext uri="{9D8B030D-6E8A-4147-A177-3AD203B41FA5}">
                      <a16:colId xmlns:a16="http://schemas.microsoft.com/office/drawing/2014/main" xmlns="" val="20001"/>
                    </a:ext>
                  </a:extLst>
                </a:gridCol>
              </a:tblGrid>
              <a:tr h="361752">
                <a:tc>
                  <a:txBody>
                    <a:bodyPr/>
                    <a:lstStyle/>
                    <a:p>
                      <a:pPr algn="ctr"/>
                      <a:r>
                        <a:rPr lang="en-US" sz="1600" dirty="0">
                          <a:solidFill>
                            <a:schemeClr val="tx1"/>
                          </a:solidFill>
                          <a:latin typeface="+mn-lt"/>
                        </a:rPr>
                        <a:t>Axial</a:t>
                      </a:r>
                      <a:endParaRPr lang="ru-RU" sz="1600" dirty="0">
                        <a:solidFill>
                          <a:schemeClr val="tx1"/>
                        </a:solidFill>
                        <a:latin typeface="+mn-lt"/>
                      </a:endParaRPr>
                    </a:p>
                  </a:txBody>
                  <a:tcPr anchor="ctr">
                    <a:solidFill>
                      <a:schemeClr val="bg1"/>
                    </a:solidFill>
                  </a:tcPr>
                </a:tc>
                <a:tc>
                  <a:txBody>
                    <a:bodyPr/>
                    <a:lstStyle/>
                    <a:p>
                      <a:pPr algn="ctr"/>
                      <a:r>
                        <a:rPr lang="en-US" sz="1600" dirty="0">
                          <a:solidFill>
                            <a:schemeClr val="tx1"/>
                          </a:solidFill>
                          <a:latin typeface="+mn-lt"/>
                        </a:rPr>
                        <a:t>Radial </a:t>
                      </a:r>
                      <a:endParaRPr lang="ru-RU" sz="1600" dirty="0">
                        <a:solidFill>
                          <a:schemeClr val="tx1"/>
                        </a:solidFill>
                        <a:latin typeface="+mn-lt"/>
                      </a:endParaRPr>
                    </a:p>
                  </a:txBody>
                  <a:tcPr anchor="ctr">
                    <a:solidFill>
                      <a:schemeClr val="bg1"/>
                    </a:solidFill>
                  </a:tcPr>
                </a:tc>
                <a:extLst>
                  <a:ext uri="{0D108BD9-81ED-4DB2-BD59-A6C34878D82A}">
                    <a16:rowId xmlns:a16="http://schemas.microsoft.com/office/drawing/2014/main" xmlns="" val="10000"/>
                  </a:ext>
                </a:extLst>
              </a:tr>
              <a:tr h="602920">
                <a:tc>
                  <a:txBody>
                    <a:bodyPr/>
                    <a:lstStyle/>
                    <a:p>
                      <a:pPr algn="ctr"/>
                      <a:r>
                        <a:rPr lang="en-US" sz="1600" b="0" i="0" baseline="0" dirty="0">
                          <a:solidFill>
                            <a:schemeClr val="tx1"/>
                          </a:solidFill>
                          <a:latin typeface="+mn-lt"/>
                          <a:cs typeface="Arial" pitchFamily="34" charset="0"/>
                        </a:rPr>
                        <a:t>Low efficiency</a:t>
                      </a:r>
                      <a:endParaRPr lang="ru-RU" sz="1600" b="0" i="0" dirty="0">
                        <a:solidFill>
                          <a:schemeClr val="tx1"/>
                        </a:solidFill>
                        <a:latin typeface="+mn-lt"/>
                        <a:cs typeface="Arial" pitchFamily="34" charset="0"/>
                      </a:endParaRPr>
                    </a:p>
                  </a:txBody>
                  <a:tcPr anchor="ctr">
                    <a:solidFill>
                      <a:schemeClr val="bg1"/>
                    </a:solidFill>
                  </a:tcPr>
                </a:tc>
                <a:tc>
                  <a:txBody>
                    <a:bodyPr/>
                    <a:lstStyle/>
                    <a:p>
                      <a:pPr algn="ctr"/>
                      <a:r>
                        <a:rPr lang="en-US" sz="1600" b="0" i="0" dirty="0">
                          <a:solidFill>
                            <a:schemeClr val="tx1"/>
                          </a:solidFill>
                          <a:latin typeface="+mn-lt"/>
                          <a:cs typeface="Arial" pitchFamily="34" charset="0"/>
                        </a:rPr>
                        <a:t>High efficiency</a:t>
                      </a:r>
                      <a:endParaRPr lang="ru-RU" sz="1600" b="0" i="0" dirty="0">
                        <a:solidFill>
                          <a:schemeClr val="tx1"/>
                        </a:solidFill>
                        <a:latin typeface="+mn-lt"/>
                        <a:cs typeface="Arial" pitchFamily="34" charset="0"/>
                      </a:endParaRPr>
                    </a:p>
                  </a:txBody>
                  <a:tcPr anchor="ctr">
                    <a:solidFill>
                      <a:schemeClr val="bg1"/>
                    </a:solidFill>
                  </a:tcPr>
                </a:tc>
                <a:extLst>
                  <a:ext uri="{0D108BD9-81ED-4DB2-BD59-A6C34878D82A}">
                    <a16:rowId xmlns:a16="http://schemas.microsoft.com/office/drawing/2014/main" xmlns="" val="10001"/>
                  </a:ext>
                </a:extLst>
              </a:tr>
              <a:tr h="602920">
                <a:tc>
                  <a:txBody>
                    <a:bodyPr/>
                    <a:lstStyle/>
                    <a:p>
                      <a:pPr algn="ctr"/>
                      <a:r>
                        <a:rPr lang="en-US" sz="1600" b="0" i="1" dirty="0">
                          <a:solidFill>
                            <a:schemeClr val="tx1"/>
                          </a:solidFill>
                          <a:latin typeface="+mn-lt"/>
                          <a:cs typeface="Arial" pitchFamily="34" charset="0"/>
                        </a:rPr>
                        <a:t>&lt;2</a:t>
                      </a:r>
                      <a:endParaRPr lang="ru-RU" sz="1600" b="0" i="1" dirty="0">
                        <a:solidFill>
                          <a:schemeClr val="tx1"/>
                        </a:solidFill>
                        <a:latin typeface="+mn-lt"/>
                        <a:cs typeface="Arial" pitchFamily="34" charset="0"/>
                      </a:endParaRPr>
                    </a:p>
                  </a:txBody>
                  <a:tcPr anchor="ctr">
                    <a:solidFill>
                      <a:schemeClr val="bg1"/>
                    </a:solidFill>
                  </a:tcPr>
                </a:tc>
                <a:tc>
                  <a:txBody>
                    <a:bodyPr/>
                    <a:lstStyle/>
                    <a:p>
                      <a:pPr algn="ctr"/>
                      <a:r>
                        <a:rPr lang="en-US" sz="1600" b="0" i="1" dirty="0">
                          <a:solidFill>
                            <a:schemeClr val="tx1"/>
                          </a:solidFill>
                          <a:latin typeface="+mn-lt"/>
                          <a:cs typeface="Arial" pitchFamily="34" charset="0"/>
                        </a:rPr>
                        <a:t>&lt;10</a:t>
                      </a:r>
                      <a:endParaRPr lang="ru-RU" sz="1600" b="0" i="1" dirty="0">
                        <a:solidFill>
                          <a:schemeClr val="tx1"/>
                        </a:solidFill>
                        <a:latin typeface="+mn-lt"/>
                        <a:cs typeface="Arial" pitchFamily="34" charset="0"/>
                      </a:endParaRPr>
                    </a:p>
                  </a:txBody>
                  <a:tcPr anchor="ctr">
                    <a:solidFill>
                      <a:schemeClr val="bg1"/>
                    </a:solidFill>
                  </a:tcPr>
                </a:tc>
                <a:extLst>
                  <a:ext uri="{0D108BD9-81ED-4DB2-BD59-A6C34878D82A}">
                    <a16:rowId xmlns:a16="http://schemas.microsoft.com/office/drawing/2014/main" xmlns="" val="10002"/>
                  </a:ext>
                </a:extLst>
              </a:tr>
              <a:tr h="602920">
                <a:tc>
                  <a:txBody>
                    <a:bodyPr/>
                    <a:lstStyle/>
                    <a:p>
                      <a:pPr algn="ctr"/>
                      <a:r>
                        <a:rPr lang="en-US" sz="1600" b="0" dirty="0">
                          <a:solidFill>
                            <a:schemeClr val="tx1"/>
                          </a:solidFill>
                          <a:latin typeface="+mn-lt"/>
                          <a:cs typeface="Arial" pitchFamily="34" charset="0"/>
                        </a:rPr>
                        <a:t>&gt;1</a:t>
                      </a:r>
                      <a:endParaRPr lang="ru-RU" sz="1600" b="0" dirty="0">
                        <a:solidFill>
                          <a:schemeClr val="tx1"/>
                        </a:solidFill>
                        <a:latin typeface="+mn-lt"/>
                        <a:cs typeface="Arial" pitchFamily="34" charset="0"/>
                      </a:endParaRPr>
                    </a:p>
                  </a:txBody>
                  <a:tcPr anchor="ctr">
                    <a:solidFill>
                      <a:schemeClr val="bg1"/>
                    </a:solidFill>
                  </a:tcPr>
                </a:tc>
                <a:tc>
                  <a:txBody>
                    <a:bodyPr/>
                    <a:lstStyle/>
                    <a:p>
                      <a:pPr algn="ctr"/>
                      <a:r>
                        <a:rPr lang="ru-RU" sz="1600" b="0" dirty="0">
                          <a:solidFill>
                            <a:schemeClr val="tx1"/>
                          </a:solidFill>
                          <a:latin typeface="+mn-lt"/>
                          <a:cs typeface="Arial" pitchFamily="34" charset="0"/>
                        </a:rPr>
                        <a:t>1</a:t>
                      </a:r>
                    </a:p>
                  </a:txBody>
                  <a:tcPr anchor="ctr">
                    <a:solidFill>
                      <a:schemeClr val="bg1"/>
                    </a:solidFill>
                  </a:tcPr>
                </a:tc>
                <a:extLst>
                  <a:ext uri="{0D108BD9-81ED-4DB2-BD59-A6C34878D82A}">
                    <a16:rowId xmlns:a16="http://schemas.microsoft.com/office/drawing/2014/main" xmlns="" val="10003"/>
                  </a:ext>
                </a:extLst>
              </a:tr>
              <a:tr h="736400">
                <a:tc>
                  <a:txBody>
                    <a:bodyPr/>
                    <a:lstStyle/>
                    <a:p>
                      <a:pPr algn="ctr"/>
                      <a:r>
                        <a:rPr lang="en-US" sz="1600" b="0" dirty="0">
                          <a:solidFill>
                            <a:schemeClr val="tx1"/>
                          </a:solidFill>
                          <a:latin typeface="+mn-lt"/>
                          <a:cs typeface="Arial" pitchFamily="34" charset="0"/>
                        </a:rPr>
                        <a:t>Not so high</a:t>
                      </a:r>
                      <a:endParaRPr lang="ru-RU" sz="1600" b="0" dirty="0">
                        <a:solidFill>
                          <a:schemeClr val="tx1"/>
                        </a:solidFill>
                        <a:latin typeface="+mn-lt"/>
                        <a:cs typeface="Arial" pitchFamily="34" charset="0"/>
                      </a:endParaRPr>
                    </a:p>
                  </a:txBody>
                  <a:tcPr anchor="ctr">
                    <a:solidFill>
                      <a:schemeClr val="bg1"/>
                    </a:solidFill>
                  </a:tcPr>
                </a:tc>
                <a:tc>
                  <a:txBody>
                    <a:bodyPr/>
                    <a:lstStyle/>
                    <a:p>
                      <a:pPr algn="ctr"/>
                      <a:r>
                        <a:rPr lang="ru-RU" sz="1600" b="0" dirty="0">
                          <a:solidFill>
                            <a:schemeClr val="tx1"/>
                          </a:solidFill>
                          <a:latin typeface="+mn-lt"/>
                          <a:cs typeface="Arial" pitchFamily="34" charset="0"/>
                        </a:rPr>
                        <a:t>-</a:t>
                      </a:r>
                    </a:p>
                  </a:txBody>
                  <a:tcPr anchor="ctr">
                    <a:solidFill>
                      <a:schemeClr val="bg1"/>
                    </a:solidFill>
                  </a:tcPr>
                </a:tc>
                <a:extLst>
                  <a:ext uri="{0D108BD9-81ED-4DB2-BD59-A6C34878D82A}">
                    <a16:rowId xmlns:a16="http://schemas.microsoft.com/office/drawing/2014/main" xmlns="" val="10004"/>
                  </a:ext>
                </a:extLst>
              </a:tr>
              <a:tr h="736400">
                <a:tc>
                  <a:txBody>
                    <a:bodyPr/>
                    <a:lstStyle/>
                    <a:p>
                      <a:pPr algn="ctr"/>
                      <a:r>
                        <a:rPr lang="en-US" sz="1600" b="0" dirty="0">
                          <a:solidFill>
                            <a:schemeClr val="tx1"/>
                          </a:solidFill>
                          <a:latin typeface="+mn-lt"/>
                          <a:cs typeface="Arial" pitchFamily="34" charset="0"/>
                        </a:rPr>
                        <a:t>Complex</a:t>
                      </a:r>
                      <a:endParaRPr lang="ru-RU" sz="1600" b="0" dirty="0">
                        <a:solidFill>
                          <a:schemeClr val="tx1"/>
                        </a:solidFill>
                        <a:latin typeface="+mn-lt"/>
                        <a:cs typeface="Arial" pitchFamily="34" charset="0"/>
                      </a:endParaRPr>
                    </a:p>
                  </a:txBody>
                  <a:tcPr anchor="ctr">
                    <a:solidFill>
                      <a:schemeClr val="bg1"/>
                    </a:solidFill>
                  </a:tcPr>
                </a:tc>
                <a:tc>
                  <a:txBody>
                    <a:bodyPr/>
                    <a:lstStyle/>
                    <a:p>
                      <a:pPr algn="ctr"/>
                      <a:r>
                        <a:rPr lang="en-US" sz="1600" b="0" dirty="0">
                          <a:solidFill>
                            <a:schemeClr val="tx1"/>
                          </a:solidFill>
                          <a:latin typeface="+mn-lt"/>
                          <a:cs typeface="Arial" pitchFamily="34" charset="0"/>
                        </a:rPr>
                        <a:t>Simple</a:t>
                      </a:r>
                      <a:endParaRPr lang="ru-RU" sz="1600" b="0" dirty="0">
                        <a:solidFill>
                          <a:schemeClr val="tx1"/>
                        </a:solidFill>
                        <a:latin typeface="+mn-lt"/>
                        <a:cs typeface="Arial" pitchFamily="34" charset="0"/>
                      </a:endParaRPr>
                    </a:p>
                  </a:txBody>
                  <a:tcPr anchor="ctr">
                    <a:solidFill>
                      <a:schemeClr val="bg1"/>
                    </a:solidFill>
                  </a:tcPr>
                </a:tc>
                <a:extLst>
                  <a:ext uri="{0D108BD9-81ED-4DB2-BD59-A6C34878D82A}">
                    <a16:rowId xmlns:a16="http://schemas.microsoft.com/office/drawing/2014/main" xmlns="" val="10005"/>
                  </a:ext>
                </a:extLst>
              </a:tr>
            </a:tbl>
          </a:graphicData>
        </a:graphic>
      </p:graphicFrame>
      <p:pic>
        <p:nvPicPr>
          <p:cNvPr id="6" name="Рисунок 5" descr="efr-series-borgwarners-latest-turbo-technology4.jpg"/>
          <p:cNvPicPr>
            <a:picLocks noChangeAspect="1"/>
          </p:cNvPicPr>
          <p:nvPr/>
        </p:nvPicPr>
        <p:blipFill>
          <a:blip r:embed="rId4" cstate="print"/>
          <a:stretch>
            <a:fillRect/>
          </a:stretch>
        </p:blipFill>
        <p:spPr>
          <a:xfrm>
            <a:off x="1294193" y="4532760"/>
            <a:ext cx="2544408" cy="1800000"/>
          </a:xfrm>
          <a:prstGeom prst="rect">
            <a:avLst/>
          </a:prstGeom>
        </p:spPr>
      </p:pic>
      <p:pic>
        <p:nvPicPr>
          <p:cNvPr id="8" name="Рисунок 7" descr="Electro-assist-MET-Turbocharger.jpg"/>
          <p:cNvPicPr>
            <a:picLocks noChangeAspect="1"/>
          </p:cNvPicPr>
          <p:nvPr/>
        </p:nvPicPr>
        <p:blipFill>
          <a:blip r:embed="rId5" cstate="print"/>
          <a:stretch>
            <a:fillRect/>
          </a:stretch>
        </p:blipFill>
        <p:spPr>
          <a:xfrm>
            <a:off x="5441110" y="4514230"/>
            <a:ext cx="2517066" cy="1800000"/>
          </a:xfrm>
          <a:prstGeom prst="rect">
            <a:avLst/>
          </a:prstGeom>
        </p:spPr>
      </p:pic>
      <p:graphicFrame>
        <p:nvGraphicFramePr>
          <p:cNvPr id="2" name="Таблица 1"/>
          <p:cNvGraphicFramePr>
            <a:graphicFrameLocks noGrp="1"/>
          </p:cNvGraphicFramePr>
          <p:nvPr>
            <p:extLst>
              <p:ext uri="{D42A27DB-BD31-4B8C-83A1-F6EECF244321}">
                <p14:modId xmlns:p14="http://schemas.microsoft.com/office/powerpoint/2010/main" val="2940751511"/>
              </p:ext>
            </p:extLst>
          </p:nvPr>
        </p:nvGraphicFramePr>
        <p:xfrm>
          <a:off x="615438" y="828000"/>
          <a:ext cx="4056438" cy="3643312"/>
        </p:xfrm>
        <a:graphic>
          <a:graphicData uri="http://schemas.openxmlformats.org/drawingml/2006/table">
            <a:tbl>
              <a:tblPr firstRow="1" bandRow="1">
                <a:tableStyleId>{5940675A-B579-460E-94D1-54222C63F5DA}</a:tableStyleId>
              </a:tblPr>
              <a:tblGrid>
                <a:gridCol w="2432562">
                  <a:extLst>
                    <a:ext uri="{9D8B030D-6E8A-4147-A177-3AD203B41FA5}">
                      <a16:colId xmlns:a16="http://schemas.microsoft.com/office/drawing/2014/main" xmlns="" val="20000"/>
                    </a:ext>
                  </a:extLst>
                </a:gridCol>
                <a:gridCol w="1623876">
                  <a:extLst>
                    <a:ext uri="{9D8B030D-6E8A-4147-A177-3AD203B41FA5}">
                      <a16:colId xmlns:a16="http://schemas.microsoft.com/office/drawing/2014/main" xmlns="" val="20001"/>
                    </a:ext>
                  </a:extLst>
                </a:gridCol>
              </a:tblGrid>
              <a:tr h="361752">
                <a:tc>
                  <a:txBody>
                    <a:bodyPr/>
                    <a:lstStyle/>
                    <a:p>
                      <a:endParaRPr lang="ru-RU" sz="1600" dirty="0">
                        <a:latin typeface="+mn-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Requirements</a:t>
                      </a:r>
                      <a:endParaRPr lang="ru-RU" sz="1600" dirty="0">
                        <a:latin typeface="+mn-lt"/>
                      </a:endParaRPr>
                    </a:p>
                  </a:txBody>
                  <a:tcPr anchor="ctr"/>
                </a:tc>
                <a:extLst>
                  <a:ext uri="{0D108BD9-81ED-4DB2-BD59-A6C34878D82A}">
                    <a16:rowId xmlns:a16="http://schemas.microsoft.com/office/drawing/2014/main" xmlns="" val="10000"/>
                  </a:ext>
                </a:extLst>
              </a:tr>
              <a:tr h="602920">
                <a:tc>
                  <a:txBody>
                    <a:bodyPr/>
                    <a:lstStyle/>
                    <a:p>
                      <a:pPr algn="ctr"/>
                      <a:r>
                        <a:rPr lang="en-US" sz="1600" kern="1200" dirty="0">
                          <a:solidFill>
                            <a:schemeClr val="tx1"/>
                          </a:solidFill>
                          <a:latin typeface="+mn-lt"/>
                          <a:ea typeface="+mn-ea"/>
                          <a:cs typeface="+mn-cs"/>
                        </a:rPr>
                        <a:t>Working fluid mass flow rate</a:t>
                      </a:r>
                    </a:p>
                  </a:txBody>
                  <a:tcPr anchor="ctr"/>
                </a:tc>
                <a:tc>
                  <a:txBody>
                    <a:bodyPr/>
                    <a:lstStyle/>
                    <a:p>
                      <a:pPr algn="ctr"/>
                      <a:r>
                        <a:rPr lang="en-US" sz="1600" baseline="0" dirty="0">
                          <a:latin typeface="+mn-lt"/>
                        </a:rPr>
                        <a:t>&lt; 1</a:t>
                      </a:r>
                      <a:r>
                        <a:rPr lang="ru-RU" sz="1600" baseline="0" dirty="0">
                          <a:latin typeface="+mn-lt"/>
                        </a:rPr>
                        <a:t> </a:t>
                      </a:r>
                      <a:r>
                        <a:rPr lang="en-US" sz="1600" baseline="0" dirty="0">
                          <a:latin typeface="+mn-lt"/>
                        </a:rPr>
                        <a:t>kg</a:t>
                      </a:r>
                      <a:r>
                        <a:rPr lang="ru-RU" sz="1600" baseline="0" dirty="0">
                          <a:latin typeface="+mn-lt"/>
                        </a:rPr>
                        <a:t>/</a:t>
                      </a:r>
                      <a:r>
                        <a:rPr lang="en-US" sz="1600" baseline="0" dirty="0">
                          <a:latin typeface="+mn-lt"/>
                        </a:rPr>
                        <a:t>s</a:t>
                      </a:r>
                      <a:endParaRPr lang="ru-RU" sz="1600" b="0" i="1" dirty="0">
                        <a:latin typeface="+mn-lt"/>
                        <a:cs typeface="Arial" pitchFamily="34" charset="0"/>
                      </a:endParaRPr>
                    </a:p>
                  </a:txBody>
                  <a:tcPr anchor="ctr"/>
                </a:tc>
                <a:extLst>
                  <a:ext uri="{0D108BD9-81ED-4DB2-BD59-A6C34878D82A}">
                    <a16:rowId xmlns:a16="http://schemas.microsoft.com/office/drawing/2014/main" xmlns="" val="10001"/>
                  </a:ext>
                </a:extLst>
              </a:tr>
              <a:tr h="602920">
                <a:tc>
                  <a:txBody>
                    <a:bodyPr/>
                    <a:lstStyle/>
                    <a:p>
                      <a:pPr indent="0" algn="ctr">
                        <a:lnSpc>
                          <a:spcPct val="100000"/>
                        </a:lnSpc>
                        <a:spcAft>
                          <a:spcPts val="0"/>
                        </a:spcAft>
                      </a:pPr>
                      <a:r>
                        <a:rPr lang="en-US" sz="1600" kern="1200" dirty="0">
                          <a:solidFill>
                            <a:schemeClr val="tx1"/>
                          </a:solidFill>
                          <a:latin typeface="+mn-lt"/>
                          <a:ea typeface="+mn-ea"/>
                          <a:cs typeface="+mn-cs"/>
                        </a:rPr>
                        <a:t>Pressure ratio</a:t>
                      </a:r>
                      <a:endParaRPr lang="ru-RU" sz="1600" kern="1200" dirty="0">
                        <a:solidFill>
                          <a:schemeClr val="tx1"/>
                        </a:solidFill>
                        <a:latin typeface="+mn-lt"/>
                        <a:ea typeface="+mn-ea"/>
                        <a:cs typeface="+mn-cs"/>
                      </a:endParaRPr>
                    </a:p>
                  </a:txBody>
                  <a:tcPr anchor="ctr"/>
                </a:tc>
                <a:tc>
                  <a:txBody>
                    <a:bodyPr/>
                    <a:lstStyle/>
                    <a:p>
                      <a:pPr algn="ctr"/>
                      <a:r>
                        <a:rPr lang="en-US" sz="1600" b="0" i="0" dirty="0">
                          <a:latin typeface="+mn-lt"/>
                          <a:cs typeface="+mn-cs"/>
                        </a:rPr>
                        <a:t>&lt; 3</a:t>
                      </a:r>
                      <a:endParaRPr lang="ru-RU" sz="1600" b="0" i="1" dirty="0">
                        <a:latin typeface="+mn-lt"/>
                        <a:cs typeface="Arial" pitchFamily="34" charset="0"/>
                      </a:endParaRPr>
                    </a:p>
                  </a:txBody>
                  <a:tcPr anchor="ctr"/>
                </a:tc>
                <a:extLst>
                  <a:ext uri="{0D108BD9-81ED-4DB2-BD59-A6C34878D82A}">
                    <a16:rowId xmlns:a16="http://schemas.microsoft.com/office/drawing/2014/main" xmlns="" val="10002"/>
                  </a:ext>
                </a:extLst>
              </a:tr>
              <a:tr h="602920">
                <a:tc>
                  <a:txBody>
                    <a:bodyPr/>
                    <a:lstStyle/>
                    <a:p>
                      <a:pPr algn="ctr"/>
                      <a:r>
                        <a:rPr lang="en-US" sz="1600" kern="1200" dirty="0">
                          <a:solidFill>
                            <a:schemeClr val="tx1"/>
                          </a:solidFill>
                          <a:latin typeface="+mn-lt"/>
                          <a:ea typeface="+mn-ea"/>
                          <a:cs typeface="+mn-cs"/>
                        </a:rPr>
                        <a:t>Number of stages</a:t>
                      </a:r>
                      <a:endParaRPr lang="ru-RU" sz="1600" kern="1200" dirty="0">
                        <a:solidFill>
                          <a:schemeClr val="tx1"/>
                        </a:solidFill>
                        <a:latin typeface="+mn-lt"/>
                        <a:ea typeface="+mn-ea"/>
                        <a:cs typeface="+mn-cs"/>
                      </a:endParaRPr>
                    </a:p>
                  </a:txBody>
                  <a:tcPr anchor="ctr"/>
                </a:tc>
                <a:tc>
                  <a:txBody>
                    <a:bodyPr/>
                    <a:lstStyle/>
                    <a:p>
                      <a:pPr algn="ctr"/>
                      <a:r>
                        <a:rPr lang="en-US" sz="1600" dirty="0">
                          <a:latin typeface="+mn-lt"/>
                        </a:rPr>
                        <a:t>min</a:t>
                      </a:r>
                      <a:endParaRPr lang="ru-RU" sz="1600" b="0" dirty="0">
                        <a:latin typeface="+mn-lt"/>
                        <a:cs typeface="Arial" pitchFamily="34" charset="0"/>
                      </a:endParaRPr>
                    </a:p>
                  </a:txBody>
                  <a:tcPr anchor="ctr"/>
                </a:tc>
                <a:extLst>
                  <a:ext uri="{0D108BD9-81ED-4DB2-BD59-A6C34878D82A}">
                    <a16:rowId xmlns:a16="http://schemas.microsoft.com/office/drawing/2014/main" xmlns="" val="10003"/>
                  </a:ext>
                </a:extLst>
              </a:tr>
              <a:tr h="736400">
                <a:tc>
                  <a:txBody>
                    <a:bodyPr/>
                    <a:lstStyle/>
                    <a:p>
                      <a:pPr algn="ctr"/>
                      <a:r>
                        <a:rPr lang="en-US" sz="1600" kern="1200" dirty="0">
                          <a:solidFill>
                            <a:schemeClr val="tx1"/>
                          </a:solidFill>
                          <a:latin typeface="+mn-lt"/>
                          <a:ea typeface="+mn-ea"/>
                          <a:cs typeface="+mn-cs"/>
                        </a:rPr>
                        <a:t>Reduction of efficiency due to the number of stages</a:t>
                      </a:r>
                      <a:endParaRPr lang="ru-RU" sz="1600" kern="1200" dirty="0">
                        <a:solidFill>
                          <a:schemeClr val="tx1"/>
                        </a:solidFill>
                        <a:latin typeface="+mn-lt"/>
                        <a:ea typeface="+mn-ea"/>
                        <a:cs typeface="+mn-cs"/>
                      </a:endParaRPr>
                    </a:p>
                  </a:txBody>
                  <a:tcPr anchor="ctr"/>
                </a:tc>
                <a:tc>
                  <a:txBody>
                    <a:bodyPr/>
                    <a:lstStyle/>
                    <a:p>
                      <a:pPr algn="ctr"/>
                      <a:r>
                        <a:rPr lang="en-US" sz="1600" b="0" dirty="0">
                          <a:latin typeface="+mn-lt"/>
                          <a:cs typeface="+mn-cs"/>
                        </a:rPr>
                        <a:t>High</a:t>
                      </a:r>
                      <a:endParaRPr lang="ru-RU" sz="1600" b="0" dirty="0">
                        <a:latin typeface="+mn-lt"/>
                        <a:cs typeface="Arial" pitchFamily="34" charset="0"/>
                      </a:endParaRPr>
                    </a:p>
                  </a:txBody>
                  <a:tcPr anchor="ctr"/>
                </a:tc>
                <a:extLst>
                  <a:ext uri="{0D108BD9-81ED-4DB2-BD59-A6C34878D82A}">
                    <a16:rowId xmlns:a16="http://schemas.microsoft.com/office/drawing/2014/main" xmlns="" val="10004"/>
                  </a:ext>
                </a:extLst>
              </a:tr>
              <a:tr h="736400">
                <a:tc>
                  <a:txBody>
                    <a:bodyPr/>
                    <a:lstStyle/>
                    <a:p>
                      <a:pPr algn="ctr"/>
                      <a:r>
                        <a:rPr lang="en-US" sz="1600" kern="1200" dirty="0">
                          <a:solidFill>
                            <a:schemeClr val="tx1"/>
                          </a:solidFill>
                          <a:latin typeface="+mn-lt"/>
                          <a:ea typeface="+mn-ea"/>
                          <a:cs typeface="+mn-cs"/>
                        </a:rPr>
                        <a:t>Structure complexity</a:t>
                      </a:r>
                      <a:endParaRPr lang="ru-RU" sz="1600" kern="1200" dirty="0">
                        <a:solidFill>
                          <a:schemeClr val="tx1"/>
                        </a:solidFill>
                        <a:latin typeface="+mn-lt"/>
                        <a:ea typeface="+mn-ea"/>
                        <a:cs typeface="+mn-cs"/>
                      </a:endParaRPr>
                    </a:p>
                  </a:txBody>
                  <a:tcPr anchor="ctr"/>
                </a:tc>
                <a:tc>
                  <a:txBody>
                    <a:bodyPr/>
                    <a:lstStyle/>
                    <a:p>
                      <a:pPr algn="ctr"/>
                      <a:r>
                        <a:rPr lang="en-US" sz="1600" b="0" dirty="0">
                          <a:latin typeface="+mn-lt"/>
                          <a:cs typeface="Arial" pitchFamily="34" charset="0"/>
                        </a:rPr>
                        <a:t>Minimum</a:t>
                      </a:r>
                      <a:endParaRPr lang="ru-RU" sz="1600" b="0" dirty="0">
                        <a:latin typeface="+mn-lt"/>
                        <a:cs typeface="Arial" pitchFamily="34" charset="0"/>
                      </a:endParaRPr>
                    </a:p>
                  </a:txBody>
                  <a:tcPr anchor="ctr"/>
                </a:tc>
                <a:extLst>
                  <a:ext uri="{0D108BD9-81ED-4DB2-BD59-A6C34878D82A}">
                    <a16:rowId xmlns:a16="http://schemas.microsoft.com/office/drawing/2014/main" xmlns="" val="10005"/>
                  </a:ext>
                </a:extLst>
              </a:tr>
            </a:tbl>
          </a:graphicData>
        </a:graphic>
      </p:graphicFrame>
      <p:sp>
        <p:nvSpPr>
          <p:cNvPr id="7" name="Прямоугольник 6"/>
          <p:cNvSpPr/>
          <p:nvPr/>
        </p:nvSpPr>
        <p:spPr>
          <a:xfrm>
            <a:off x="6512657" y="751345"/>
            <a:ext cx="2309770" cy="380766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413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cstate="print"/>
          <a:srcRect/>
          <a:stretch>
            <a:fillRect/>
          </a:stretch>
        </p:blipFill>
        <p:spPr bwMode="auto">
          <a:xfrm>
            <a:off x="3676371" y="1399551"/>
            <a:ext cx="1770353" cy="396000"/>
          </a:xfrm>
          <a:prstGeom prst="rect">
            <a:avLst/>
          </a:prstGeom>
          <a:noFill/>
          <a:ln w="9525">
            <a:noFill/>
            <a:miter lim="800000"/>
            <a:headEnd/>
            <a:tailEnd/>
          </a:ln>
        </p:spPr>
      </p:pic>
      <p:graphicFrame>
        <p:nvGraphicFramePr>
          <p:cNvPr id="2" name="Таблица 1"/>
          <p:cNvGraphicFramePr>
            <a:graphicFrameLocks noGrp="1"/>
          </p:cNvGraphicFramePr>
          <p:nvPr>
            <p:extLst>
              <p:ext uri="{D42A27DB-BD31-4B8C-83A1-F6EECF244321}">
                <p14:modId xmlns:p14="http://schemas.microsoft.com/office/powerpoint/2010/main" val="435282856"/>
              </p:ext>
            </p:extLst>
          </p:nvPr>
        </p:nvGraphicFramePr>
        <p:xfrm>
          <a:off x="590549" y="782329"/>
          <a:ext cx="8135440" cy="2565400"/>
        </p:xfrm>
        <a:graphic>
          <a:graphicData uri="http://schemas.openxmlformats.org/drawingml/2006/table">
            <a:tbl>
              <a:tblPr firstRow="1" bandRow="1">
                <a:tableStyleId>{5940675A-B579-460E-94D1-54222C63F5DA}</a:tableStyleId>
              </a:tblPr>
              <a:tblGrid>
                <a:gridCol w="2571752">
                  <a:extLst>
                    <a:ext uri="{9D8B030D-6E8A-4147-A177-3AD203B41FA5}">
                      <a16:colId xmlns:a16="http://schemas.microsoft.com/office/drawing/2014/main" xmlns="" val="20000"/>
                    </a:ext>
                  </a:extLst>
                </a:gridCol>
                <a:gridCol w="2705644">
                  <a:extLst>
                    <a:ext uri="{9D8B030D-6E8A-4147-A177-3AD203B41FA5}">
                      <a16:colId xmlns:a16="http://schemas.microsoft.com/office/drawing/2014/main" xmlns="" val="20001"/>
                    </a:ext>
                  </a:extLst>
                </a:gridCol>
                <a:gridCol w="2858044">
                  <a:extLst>
                    <a:ext uri="{9D8B030D-6E8A-4147-A177-3AD203B41FA5}">
                      <a16:colId xmlns:a16="http://schemas.microsoft.com/office/drawing/2014/main" xmlns="" val="20002"/>
                    </a:ext>
                  </a:extLst>
                </a:gridCol>
              </a:tblGrid>
              <a:tr h="370840">
                <a:tc>
                  <a:txBody>
                    <a:bodyPr/>
                    <a:lstStyle/>
                    <a:p>
                      <a:pPr algn="ctr"/>
                      <a:endParaRPr lang="ru-RU" dirty="0"/>
                    </a:p>
                  </a:txBody>
                  <a:tcPr anchor="ctr"/>
                </a:tc>
                <a:tc>
                  <a:txBody>
                    <a:bodyPr/>
                    <a:lstStyle/>
                    <a:p>
                      <a:pPr algn="ctr"/>
                      <a:r>
                        <a:rPr lang="en-US" cap="all" dirty="0"/>
                        <a:t>Aircraft GTE</a:t>
                      </a:r>
                      <a:endParaRPr lang="ru-RU" cap="all" baseline="0" dirty="0"/>
                    </a:p>
                  </a:txBody>
                  <a:tcPr anchor="ctr"/>
                </a:tc>
                <a:tc>
                  <a:txBody>
                    <a:bodyPr/>
                    <a:lstStyle/>
                    <a:p>
                      <a:pPr algn="ctr"/>
                      <a:r>
                        <a:rPr lang="en-US" cap="all" baseline="0" dirty="0"/>
                        <a:t>Ground </a:t>
                      </a:r>
                      <a:r>
                        <a:rPr lang="en-US" cap="all" baseline="0" dirty="0" err="1"/>
                        <a:t>gtu</a:t>
                      </a:r>
                      <a:endParaRPr lang="ru-RU" cap="all" baseline="0" dirty="0"/>
                    </a:p>
                  </a:txBody>
                  <a:tcPr anchor="ctr"/>
                </a:tc>
                <a:extLst>
                  <a:ext uri="{0D108BD9-81ED-4DB2-BD59-A6C34878D82A}">
                    <a16:rowId xmlns:a16="http://schemas.microsoft.com/office/drawing/2014/main" xmlns="" val="10000"/>
                  </a:ext>
                </a:extLst>
              </a:tr>
              <a:tr h="640080">
                <a:tc>
                  <a:txBody>
                    <a:bodyPr/>
                    <a:lstStyle/>
                    <a:p>
                      <a:pPr algn="ctr"/>
                      <a:r>
                        <a:rPr lang="en-US" dirty="0"/>
                        <a:t>What it produces</a:t>
                      </a:r>
                      <a:endParaRPr lang="ru-RU" dirty="0"/>
                    </a:p>
                  </a:txBody>
                  <a:tcPr anchor="ctr"/>
                </a:tc>
                <a:tc>
                  <a:txBody>
                    <a:bodyPr/>
                    <a:lstStyle/>
                    <a:p>
                      <a:pPr algn="ctr"/>
                      <a:r>
                        <a:rPr lang="en-US" dirty="0"/>
                        <a:t>Thrust</a:t>
                      </a:r>
                      <a:endParaRPr lang="ru-RU" dirty="0"/>
                    </a:p>
                  </a:txBody>
                  <a:tcPr/>
                </a:tc>
                <a:tc>
                  <a:txBody>
                    <a:bodyPr/>
                    <a:lstStyle/>
                    <a:p>
                      <a:pPr algn="ctr"/>
                      <a:r>
                        <a:rPr lang="en-US" dirty="0"/>
                        <a:t>Torque on the output shaft</a:t>
                      </a:r>
                      <a:endParaRPr lang="ru-RU" dirty="0"/>
                    </a:p>
                  </a:txBody>
                  <a:tcPr anchor="ctr"/>
                </a:tc>
                <a:extLst>
                  <a:ext uri="{0D108BD9-81ED-4DB2-BD59-A6C34878D82A}">
                    <a16:rowId xmlns:a16="http://schemas.microsoft.com/office/drawing/2014/main" xmlns="" val="10001"/>
                  </a:ext>
                </a:extLst>
              </a:tr>
              <a:tr h="640080">
                <a:tc>
                  <a:txBody>
                    <a:bodyPr/>
                    <a:lstStyle/>
                    <a:p>
                      <a:pPr algn="ctr"/>
                      <a:r>
                        <a:rPr lang="en-US" dirty="0"/>
                        <a:t>Key component</a:t>
                      </a:r>
                      <a:endParaRPr lang="ru-RU" dirty="0"/>
                    </a:p>
                  </a:txBody>
                  <a:tcPr anchor="ctr"/>
                </a:tc>
                <a:tc>
                  <a:txBody>
                    <a:bodyPr/>
                    <a:lstStyle/>
                    <a:p>
                      <a:pPr algn="l"/>
                      <a:r>
                        <a:rPr lang="ru-RU" dirty="0"/>
                        <a:t>     </a:t>
                      </a:r>
                      <a:r>
                        <a:rPr lang="en-US" dirty="0"/>
                        <a:t>Nozzle</a:t>
                      </a:r>
                      <a:endParaRPr lang="ru-RU" dirty="0"/>
                    </a:p>
                  </a:txBody>
                  <a:tcPr anchor="ctr"/>
                </a:tc>
                <a:tc>
                  <a:txBody>
                    <a:bodyPr/>
                    <a:lstStyle/>
                    <a:p>
                      <a:pPr algn="l"/>
                      <a:r>
                        <a:rPr lang="ru-RU" dirty="0"/>
                        <a:t>      </a:t>
                      </a:r>
                      <a:r>
                        <a:rPr lang="en-US" dirty="0"/>
                        <a:t>Turbine</a:t>
                      </a:r>
                      <a:endParaRPr lang="ru-RU" dirty="0"/>
                    </a:p>
                  </a:txBody>
                  <a:tcPr anchor="ctr"/>
                </a:tc>
                <a:extLst>
                  <a:ext uri="{0D108BD9-81ED-4DB2-BD59-A6C34878D82A}">
                    <a16:rowId xmlns:a16="http://schemas.microsoft.com/office/drawing/2014/main" xmlns="" val="10002"/>
                  </a:ext>
                </a:extLst>
              </a:tr>
              <a:tr h="370840">
                <a:tc>
                  <a:txBody>
                    <a:bodyPr/>
                    <a:lstStyle/>
                    <a:p>
                      <a:pPr algn="ctr"/>
                      <a:r>
                        <a:rPr lang="en-US" dirty="0"/>
                        <a:t>What should be done for the operation of the key component?</a:t>
                      </a:r>
                      <a:endParaRPr lang="ru-RU" dirty="0"/>
                    </a:p>
                  </a:txBody>
                  <a:tcPr anchor="ctr"/>
                </a:tc>
                <a:tc gridSpan="2">
                  <a:txBody>
                    <a:bodyPr/>
                    <a:lstStyle/>
                    <a:p>
                      <a:pPr algn="ctr"/>
                      <a:r>
                        <a:rPr lang="en-US" dirty="0"/>
                        <a:t>To create an increased inlet pressure</a:t>
                      </a:r>
                      <a:endParaRPr lang="ru-RU" dirty="0"/>
                    </a:p>
                  </a:txBody>
                  <a:tcPr anchor="ctr"/>
                </a:tc>
                <a:tc hMerge="1">
                  <a:txBody>
                    <a:bodyPr/>
                    <a:lstStyle/>
                    <a:p>
                      <a:pPr algn="ctr"/>
                      <a:endParaRPr lang="ru-RU" dirty="0"/>
                    </a:p>
                  </a:txBody>
                  <a:tcPr/>
                </a:tc>
                <a:extLst>
                  <a:ext uri="{0D108BD9-81ED-4DB2-BD59-A6C34878D82A}">
                    <a16:rowId xmlns:a16="http://schemas.microsoft.com/office/drawing/2014/main" xmlns="" val="10003"/>
                  </a:ext>
                </a:extLst>
              </a:tr>
            </a:tbl>
          </a:graphicData>
        </a:graphic>
      </p:graphicFrame>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Blade machines in gas turbine engine</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35</a:t>
            </a:fld>
            <a:endParaRPr lang="ru-RU" dirty="0">
              <a:solidFill>
                <a:schemeClr val="bg1"/>
              </a:solidFill>
              <a:latin typeface="Elektra Medium Pro" panose="02000803000000020004" pitchFamily="50" charset="-52"/>
            </a:endParaRPr>
          </a:p>
        </p:txBody>
      </p:sp>
      <p:sp>
        <p:nvSpPr>
          <p:cNvPr id="9" name="Выноска со стрелкой вверх 8"/>
          <p:cNvSpPr/>
          <p:nvPr/>
        </p:nvSpPr>
        <p:spPr>
          <a:xfrm rot="16200000">
            <a:off x="436371" y="4449195"/>
            <a:ext cx="2880000" cy="900000"/>
          </a:xfrm>
          <a:prstGeom prst="up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cap="all" dirty="0">
                <a:solidFill>
                  <a:schemeClr val="tx1"/>
                </a:solidFill>
                <a:ea typeface="Arial Unicode MS" pitchFamily="34" charset="-128"/>
                <a:cs typeface="Arial" pitchFamily="34" charset="0"/>
              </a:rPr>
              <a:t>Torque on the output shaft</a:t>
            </a:r>
            <a:endParaRPr lang="ru-RU" sz="1600" cap="all" dirty="0">
              <a:solidFill>
                <a:schemeClr val="tx1"/>
              </a:solidFill>
              <a:ea typeface="Arial Unicode MS" pitchFamily="34" charset="-128"/>
              <a:cs typeface="Arial" pitchFamily="34" charset="0"/>
            </a:endParaRPr>
          </a:p>
        </p:txBody>
      </p:sp>
      <p:sp>
        <p:nvSpPr>
          <p:cNvPr id="10" name="Выноска со стрелкой вверх 9"/>
          <p:cNvSpPr/>
          <p:nvPr/>
        </p:nvSpPr>
        <p:spPr>
          <a:xfrm rot="16200000">
            <a:off x="1336371" y="4449194"/>
            <a:ext cx="2880000" cy="900000"/>
          </a:xfrm>
          <a:prstGeom prst="up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cap="all" dirty="0">
                <a:solidFill>
                  <a:schemeClr val="tx1"/>
                </a:solidFill>
                <a:ea typeface="Arial Unicode MS" pitchFamily="34" charset="-128"/>
                <a:cs typeface="Arial" pitchFamily="34" charset="0"/>
              </a:rPr>
              <a:t>Turbine rotates compressor</a:t>
            </a:r>
            <a:endParaRPr lang="ru-RU" sz="1600" cap="all" dirty="0">
              <a:solidFill>
                <a:schemeClr val="tx1"/>
              </a:solidFill>
              <a:ea typeface="Arial Unicode MS" pitchFamily="34" charset="-128"/>
              <a:cs typeface="Arial" pitchFamily="34" charset="0"/>
            </a:endParaRPr>
          </a:p>
        </p:txBody>
      </p:sp>
      <p:sp>
        <p:nvSpPr>
          <p:cNvPr id="11" name="Выноска со стрелкой вверх 10"/>
          <p:cNvSpPr/>
          <p:nvPr/>
        </p:nvSpPr>
        <p:spPr>
          <a:xfrm rot="16200000">
            <a:off x="2281385" y="4404180"/>
            <a:ext cx="2880000" cy="990029"/>
          </a:xfrm>
          <a:prstGeom prst="upArrow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cap="all" dirty="0">
                <a:solidFill>
                  <a:schemeClr val="tx1"/>
                </a:solidFill>
                <a:ea typeface="Arial Unicode MS" pitchFamily="34" charset="-128"/>
                <a:cs typeface="Arial" pitchFamily="34" charset="0"/>
              </a:rPr>
              <a:t>Combustion chamber increases the energy of the flow</a:t>
            </a:r>
            <a:endParaRPr lang="ru-RU" sz="1600" cap="all" dirty="0">
              <a:solidFill>
                <a:schemeClr val="tx1"/>
              </a:solidFill>
              <a:ea typeface="Arial Unicode MS" pitchFamily="34" charset="-128"/>
              <a:cs typeface="Arial" pitchFamily="34" charset="0"/>
            </a:endParaRPr>
          </a:p>
        </p:txBody>
      </p:sp>
      <p:sp>
        <p:nvSpPr>
          <p:cNvPr id="13" name="Прямоугольник 12"/>
          <p:cNvSpPr/>
          <p:nvPr/>
        </p:nvSpPr>
        <p:spPr>
          <a:xfrm rot="16200000">
            <a:off x="-329025" y="4629195"/>
            <a:ext cx="2880000" cy="54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1600" cap="all" dirty="0">
                <a:solidFill>
                  <a:schemeClr val="tx1"/>
                </a:solidFill>
                <a:ea typeface="Arial Unicode MS" pitchFamily="34" charset="-128"/>
                <a:cs typeface="Arial" pitchFamily="34" charset="0"/>
              </a:rPr>
              <a:t> high pressure gas is required</a:t>
            </a:r>
            <a:endParaRPr lang="ru-RU" sz="1600" cap="all" dirty="0">
              <a:solidFill>
                <a:schemeClr val="tx1"/>
              </a:solidFill>
              <a:ea typeface="Arial Unicode MS" pitchFamily="34" charset="-128"/>
              <a:cs typeface="Arial" pitchFamily="34" charset="0"/>
            </a:endParaRPr>
          </a:p>
        </p:txBody>
      </p:sp>
      <p:pic>
        <p:nvPicPr>
          <p:cNvPr id="21" name="Рисунок 20"/>
          <p:cNvPicPr>
            <a:picLocks noChangeAspect="1"/>
          </p:cNvPicPr>
          <p:nvPr/>
        </p:nvPicPr>
        <p:blipFill rotWithShape="1">
          <a:blip r:embed="rId4">
            <a:extLst>
              <a:ext uri="{28A0092B-C50C-407E-A947-70E740481C1C}">
                <a14:useLocalDpi xmlns:a14="http://schemas.microsoft.com/office/drawing/2010/main" val="0"/>
              </a:ext>
            </a:extLst>
          </a:blip>
          <a:srcRect l="9008"/>
          <a:stretch/>
        </p:blipFill>
        <p:spPr bwMode="auto">
          <a:xfrm>
            <a:off x="4658268" y="3964951"/>
            <a:ext cx="3996000" cy="1731382"/>
          </a:xfrm>
          <a:prstGeom prst="rect">
            <a:avLst/>
          </a:prstGeom>
          <a:noFill/>
          <a:ln>
            <a:noFill/>
          </a:ln>
          <a:extLst>
            <a:ext uri="{53640926-AAD7-44D8-BBD7-CCE9431645EC}">
              <a14:shadowObscured xmlns:a14="http://schemas.microsoft.com/office/drawing/2010/main"/>
            </a:ext>
          </a:extLst>
        </p:spPr>
      </p:pic>
      <p:sp>
        <p:nvSpPr>
          <p:cNvPr id="22" name="Прямоугольник 21"/>
          <p:cNvSpPr/>
          <p:nvPr/>
        </p:nvSpPr>
        <p:spPr>
          <a:xfrm>
            <a:off x="4572000" y="3518704"/>
            <a:ext cx="4139969" cy="307777"/>
          </a:xfrm>
          <a:prstGeom prst="rect">
            <a:avLst/>
          </a:prstGeom>
        </p:spPr>
        <p:txBody>
          <a:bodyPr wrap="square">
            <a:spAutoFit/>
          </a:bodyPr>
          <a:lstStyle/>
          <a:p>
            <a:pPr algn="ctr"/>
            <a:r>
              <a:rPr lang="en-US" sz="1400" cap="all" dirty="0"/>
              <a:t>Ideal Brayton cycle</a:t>
            </a:r>
            <a:endParaRPr lang="ru-RU" sz="1400" cap="all" dirty="0"/>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9800" y="1850891"/>
            <a:ext cx="1310294" cy="540000"/>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4105" y="1795551"/>
            <a:ext cx="709975" cy="612000"/>
          </a:xfrm>
          <a:prstGeom prst="rect">
            <a:avLst/>
          </a:prstGeom>
        </p:spPr>
      </p:pic>
    </p:spTree>
    <p:extLst>
      <p:ext uri="{BB962C8B-B14F-4D97-AF65-F5344CB8AC3E}">
        <p14:creationId xmlns:p14="http://schemas.microsoft.com/office/powerpoint/2010/main" val="23413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Blade machines in gas turbine engine</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36</a:t>
            </a:fld>
            <a:endParaRPr lang="ru-RU" dirty="0">
              <a:solidFill>
                <a:schemeClr val="bg1"/>
              </a:solidFill>
              <a:latin typeface="Elektra Medium Pro" panose="02000803000000020004" pitchFamily="50" charset="-52"/>
            </a:endParaRPr>
          </a:p>
        </p:txBody>
      </p:sp>
      <p:sp>
        <p:nvSpPr>
          <p:cNvPr id="6" name="TextBox 5"/>
          <p:cNvSpPr txBox="1"/>
          <p:nvPr/>
        </p:nvSpPr>
        <p:spPr>
          <a:xfrm>
            <a:off x="460180" y="893710"/>
            <a:ext cx="8265809" cy="369332"/>
          </a:xfrm>
          <a:prstGeom prst="rect">
            <a:avLst/>
          </a:prstGeom>
          <a:noFill/>
        </p:spPr>
        <p:txBody>
          <a:bodyPr wrap="square" rtlCol="0">
            <a:spAutoFit/>
          </a:bodyPr>
          <a:lstStyle/>
          <a:p>
            <a:pPr algn="ctr"/>
            <a:r>
              <a:rPr lang="en-US" cap="all" dirty="0"/>
              <a:t>Principle of operation of gas turbine engine</a:t>
            </a:r>
            <a:endParaRPr lang="ru-RU" cap="all"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334" y="1263042"/>
            <a:ext cx="5905500" cy="5048250"/>
          </a:xfrm>
          <a:prstGeom prst="rect">
            <a:avLst/>
          </a:prstGeom>
        </p:spPr>
      </p:pic>
    </p:spTree>
    <p:extLst>
      <p:ext uri="{BB962C8B-B14F-4D97-AF65-F5344CB8AC3E}">
        <p14:creationId xmlns:p14="http://schemas.microsoft.com/office/powerpoint/2010/main" val="66209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Blade machines in gas turbine engine</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37</a:t>
            </a:fld>
            <a:endParaRPr lang="ru-RU" dirty="0">
              <a:solidFill>
                <a:schemeClr val="bg1"/>
              </a:solidFill>
              <a:latin typeface="Elektra Medium Pro" panose="02000803000000020004" pitchFamily="50" charset="-52"/>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20005945"/>
              </p:ext>
            </p:extLst>
          </p:nvPr>
        </p:nvGraphicFramePr>
        <p:xfrm>
          <a:off x="609599" y="777875"/>
          <a:ext cx="8116389" cy="370840"/>
        </p:xfrm>
        <a:graphic>
          <a:graphicData uri="http://schemas.openxmlformats.org/drawingml/2006/table">
            <a:tbl>
              <a:tblPr firstRow="1" bandRow="1">
                <a:tableStyleId>{5940675A-B579-460E-94D1-54222C63F5DA}</a:tableStyleId>
              </a:tblPr>
              <a:tblGrid>
                <a:gridCol w="3947033">
                  <a:extLst>
                    <a:ext uri="{9D8B030D-6E8A-4147-A177-3AD203B41FA5}">
                      <a16:colId xmlns:a16="http://schemas.microsoft.com/office/drawing/2014/main" xmlns="" val="20000"/>
                    </a:ext>
                  </a:extLst>
                </a:gridCol>
                <a:gridCol w="4169356">
                  <a:extLst>
                    <a:ext uri="{9D8B030D-6E8A-4147-A177-3AD203B41FA5}">
                      <a16:colId xmlns:a16="http://schemas.microsoft.com/office/drawing/2014/main" xmlns="" val="20001"/>
                    </a:ext>
                  </a:extLst>
                </a:gridCol>
              </a:tblGrid>
              <a:tr h="370840">
                <a:tc>
                  <a:txBody>
                    <a:bodyPr/>
                    <a:lstStyle/>
                    <a:p>
                      <a:pPr algn="ctr"/>
                      <a:r>
                        <a:rPr lang="en-US" cap="all" dirty="0"/>
                        <a:t>Aircraft GTE</a:t>
                      </a:r>
                      <a:endParaRPr lang="ru-RU" cap="all" baseline="0" dirty="0"/>
                    </a:p>
                  </a:txBody>
                  <a:tcPr anchor="ctr"/>
                </a:tc>
                <a:tc>
                  <a:txBody>
                    <a:bodyPr/>
                    <a:lstStyle/>
                    <a:p>
                      <a:pPr algn="ctr"/>
                      <a:r>
                        <a:rPr lang="en-US" cap="all" baseline="0" dirty="0"/>
                        <a:t>Ground </a:t>
                      </a:r>
                      <a:r>
                        <a:rPr lang="en-US" cap="all" baseline="0" dirty="0" err="1"/>
                        <a:t>gtu</a:t>
                      </a:r>
                      <a:endParaRPr lang="ru-RU" cap="all" baseline="0" dirty="0"/>
                    </a:p>
                  </a:txBody>
                  <a:tcPr anchor="ctr"/>
                </a:tc>
                <a:extLst>
                  <a:ext uri="{0D108BD9-81ED-4DB2-BD59-A6C34878D82A}">
                    <a16:rowId xmlns:a16="http://schemas.microsoft.com/office/drawing/2014/main" xmlns="" val="10000"/>
                  </a:ext>
                </a:extLst>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88918" y="1256239"/>
            <a:ext cx="3447728" cy="345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37676" y="1223063"/>
            <a:ext cx="3253540" cy="352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7" descr="0346164.jpg"/>
          <p:cNvPicPr>
            <a:picLocks noChangeAspect="1"/>
          </p:cNvPicPr>
          <p:nvPr/>
        </p:nvPicPr>
        <p:blipFill>
          <a:blip r:embed="rId5" cstate="print"/>
          <a:srcRect b="2599"/>
          <a:stretch>
            <a:fillRect/>
          </a:stretch>
        </p:blipFill>
        <p:spPr>
          <a:xfrm>
            <a:off x="642488" y="4783802"/>
            <a:ext cx="2396267" cy="1440000"/>
          </a:xfrm>
          <a:prstGeom prst="rect">
            <a:avLst/>
          </a:prstGeom>
        </p:spPr>
      </p:pic>
      <p:sp>
        <p:nvSpPr>
          <p:cNvPr id="9" name="Прямоугольник 8"/>
          <p:cNvSpPr/>
          <p:nvPr/>
        </p:nvSpPr>
        <p:spPr>
          <a:xfrm>
            <a:off x="701255" y="6178870"/>
            <a:ext cx="2278731" cy="307777"/>
          </a:xfrm>
          <a:prstGeom prst="rect">
            <a:avLst/>
          </a:prstGeom>
        </p:spPr>
        <p:txBody>
          <a:bodyPr wrap="square">
            <a:spAutoFit/>
          </a:bodyPr>
          <a:lstStyle/>
          <a:p>
            <a:pPr algn="ctr"/>
            <a:r>
              <a:rPr lang="en-US" sz="1400" cap="small" dirty="0"/>
              <a:t>RR Trent 900</a:t>
            </a:r>
            <a:endParaRPr lang="ru-RU" sz="1400" cap="small" dirty="0"/>
          </a:p>
        </p:txBody>
      </p:sp>
      <p:pic>
        <p:nvPicPr>
          <p:cNvPr id="10" name="Рисунок 9" descr="Изображение выглядит как предмет, объект&#10;&#10;Описание создано с очень высокой степенью достоверности"/>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9762" y="4783802"/>
            <a:ext cx="2451351" cy="1440000"/>
          </a:xfrm>
          <a:prstGeom prst="rect">
            <a:avLst/>
          </a:prstGeom>
        </p:spPr>
      </p:pic>
      <p:sp>
        <p:nvSpPr>
          <p:cNvPr id="11" name="Прямоугольник 10"/>
          <p:cNvSpPr/>
          <p:nvPr/>
        </p:nvSpPr>
        <p:spPr>
          <a:xfrm>
            <a:off x="3352382" y="6178871"/>
            <a:ext cx="2278731" cy="307777"/>
          </a:xfrm>
          <a:prstGeom prst="rect">
            <a:avLst/>
          </a:prstGeom>
        </p:spPr>
        <p:txBody>
          <a:bodyPr wrap="square">
            <a:spAutoFit/>
          </a:bodyPr>
          <a:lstStyle/>
          <a:p>
            <a:pPr algn="ctr"/>
            <a:r>
              <a:rPr lang="en-US" sz="1400" cap="small" dirty="0"/>
              <a:t>V-2500</a:t>
            </a:r>
            <a:endParaRPr lang="ru-RU" sz="1400" cap="small" dirty="0"/>
          </a:p>
        </p:txBody>
      </p:sp>
      <p:pic>
        <p:nvPicPr>
          <p:cNvPr id="12" name="Рисунок 11" descr="PW545.jpg"/>
          <p:cNvPicPr>
            <a:picLocks noChangeAspect="1"/>
          </p:cNvPicPr>
          <p:nvPr/>
        </p:nvPicPr>
        <p:blipFill>
          <a:blip r:embed="rId7" cstate="print"/>
          <a:srcRect b="14336"/>
          <a:stretch>
            <a:fillRect/>
          </a:stretch>
        </p:blipFill>
        <p:spPr>
          <a:xfrm>
            <a:off x="5761547" y="4762860"/>
            <a:ext cx="2887210" cy="1440000"/>
          </a:xfrm>
          <a:prstGeom prst="rect">
            <a:avLst/>
          </a:prstGeom>
        </p:spPr>
      </p:pic>
      <p:sp>
        <p:nvSpPr>
          <p:cNvPr id="13" name="Прямоугольник 12"/>
          <p:cNvSpPr/>
          <p:nvPr/>
        </p:nvSpPr>
        <p:spPr>
          <a:xfrm>
            <a:off x="5761547" y="6202860"/>
            <a:ext cx="2775099" cy="307777"/>
          </a:xfrm>
          <a:prstGeom prst="rect">
            <a:avLst/>
          </a:prstGeom>
        </p:spPr>
        <p:txBody>
          <a:bodyPr wrap="square">
            <a:spAutoFit/>
          </a:bodyPr>
          <a:lstStyle/>
          <a:p>
            <a:pPr algn="ctr"/>
            <a:r>
              <a:rPr lang="en-US" sz="1400" cap="small" dirty="0"/>
              <a:t>PW 5</a:t>
            </a:r>
            <a:r>
              <a:rPr lang="ru-RU" sz="1400" cap="small" dirty="0"/>
              <a:t>45</a:t>
            </a:r>
          </a:p>
        </p:txBody>
      </p:sp>
    </p:spTree>
    <p:extLst>
      <p:ext uri="{BB962C8B-B14F-4D97-AF65-F5344CB8AC3E}">
        <p14:creationId xmlns:p14="http://schemas.microsoft.com/office/powerpoint/2010/main" val="331391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Steam turbine plant (STP)</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38</a:t>
            </a:fld>
            <a:endParaRPr lang="ru-RU" dirty="0">
              <a:solidFill>
                <a:schemeClr val="bg1"/>
              </a:solidFill>
              <a:latin typeface="Elektra Medium Pro" panose="02000803000000020004" pitchFamily="50" charset="-52"/>
            </a:endParaRPr>
          </a:p>
        </p:txBody>
      </p:sp>
      <p:sp>
        <p:nvSpPr>
          <p:cNvPr id="5" name="TextBox 4"/>
          <p:cNvSpPr txBox="1"/>
          <p:nvPr/>
        </p:nvSpPr>
        <p:spPr>
          <a:xfrm>
            <a:off x="460180" y="893710"/>
            <a:ext cx="2230677" cy="369332"/>
          </a:xfrm>
          <a:prstGeom prst="rect">
            <a:avLst/>
          </a:prstGeom>
          <a:noFill/>
        </p:spPr>
        <p:txBody>
          <a:bodyPr wrap="square" rtlCol="0">
            <a:spAutoFit/>
          </a:bodyPr>
          <a:lstStyle/>
          <a:p>
            <a:pPr algn="ctr"/>
            <a:r>
              <a:rPr lang="en-US" cap="all" dirty="0" err="1"/>
              <a:t>Rankine</a:t>
            </a:r>
            <a:r>
              <a:rPr lang="en-US" cap="all" dirty="0"/>
              <a:t> cycle</a:t>
            </a:r>
            <a:endParaRPr lang="ru-RU" cap="all" dirty="0"/>
          </a:p>
        </p:txBody>
      </p:sp>
      <p:pic>
        <p:nvPicPr>
          <p:cNvPr id="6" name="Рисунок 5" descr="htmlconvd-1XxeFa_html_335ee278.gif"/>
          <p:cNvPicPr>
            <a:picLocks noChangeAspect="1"/>
          </p:cNvPicPr>
          <p:nvPr/>
        </p:nvPicPr>
        <p:blipFill>
          <a:blip r:embed="rId3" cstate="print"/>
          <a:stretch>
            <a:fillRect/>
          </a:stretch>
        </p:blipFill>
        <p:spPr>
          <a:xfrm>
            <a:off x="698635" y="1263042"/>
            <a:ext cx="1753761" cy="2160000"/>
          </a:xfrm>
          <a:prstGeom prst="rect">
            <a:avLst/>
          </a:prstGeom>
        </p:spPr>
      </p:pic>
      <p:sp>
        <p:nvSpPr>
          <p:cNvPr id="8" name="TextBox 7"/>
          <p:cNvSpPr txBox="1"/>
          <p:nvPr/>
        </p:nvSpPr>
        <p:spPr>
          <a:xfrm>
            <a:off x="2452396" y="884113"/>
            <a:ext cx="3497143" cy="369332"/>
          </a:xfrm>
          <a:prstGeom prst="rect">
            <a:avLst/>
          </a:prstGeom>
          <a:noFill/>
        </p:spPr>
        <p:txBody>
          <a:bodyPr wrap="square" rtlCol="0">
            <a:spAutoFit/>
          </a:bodyPr>
          <a:lstStyle/>
          <a:p>
            <a:pPr algn="ctr"/>
            <a:r>
              <a:rPr lang="en-US" cap="all" dirty="0"/>
              <a:t>Installation scheme</a:t>
            </a:r>
            <a:endParaRPr lang="ru-RU" cap="all" dirty="0"/>
          </a:p>
        </p:txBody>
      </p:sp>
      <p:sp>
        <p:nvSpPr>
          <p:cNvPr id="9" name="TextBox 8"/>
          <p:cNvSpPr txBox="1"/>
          <p:nvPr/>
        </p:nvSpPr>
        <p:spPr>
          <a:xfrm>
            <a:off x="1575515" y="3508703"/>
            <a:ext cx="3497143" cy="369332"/>
          </a:xfrm>
          <a:prstGeom prst="rect">
            <a:avLst/>
          </a:prstGeom>
          <a:noFill/>
        </p:spPr>
        <p:txBody>
          <a:bodyPr wrap="square" rtlCol="0">
            <a:spAutoFit/>
          </a:bodyPr>
          <a:lstStyle/>
          <a:p>
            <a:pPr algn="ctr"/>
            <a:r>
              <a:rPr lang="en-US" cap="all" dirty="0"/>
              <a:t>Steam turbines</a:t>
            </a:r>
            <a:endParaRPr lang="ru-RU" cap="all" dirty="0"/>
          </a:p>
        </p:txBody>
      </p:sp>
      <p:pic>
        <p:nvPicPr>
          <p:cNvPr id="10" name="Рисунок 9" descr="1307108927_3.jpg"/>
          <p:cNvPicPr/>
          <p:nvPr/>
        </p:nvPicPr>
        <p:blipFill>
          <a:blip r:embed="rId4" cstate="print"/>
          <a:stretch>
            <a:fillRect/>
          </a:stretch>
        </p:blipFill>
        <p:spPr>
          <a:xfrm>
            <a:off x="347427" y="3878035"/>
            <a:ext cx="3509010" cy="2015490"/>
          </a:xfrm>
          <a:prstGeom prst="rect">
            <a:avLst/>
          </a:prstGeom>
        </p:spPr>
      </p:pic>
      <p:pic>
        <p:nvPicPr>
          <p:cNvPr id="11" name="Рисунок 10" descr="sst600-3d-large.jpg"/>
          <p:cNvPicPr/>
          <p:nvPr/>
        </p:nvPicPr>
        <p:blipFill>
          <a:blip r:embed="rId5" cstate="print"/>
          <a:srcRect l="11116" t="906" r="9155" b="906"/>
          <a:stretch>
            <a:fillRect/>
          </a:stretch>
        </p:blipFill>
        <p:spPr>
          <a:xfrm>
            <a:off x="3856437" y="4019485"/>
            <a:ext cx="2293620" cy="2015490"/>
          </a:xfrm>
          <a:prstGeom prst="rect">
            <a:avLst/>
          </a:prstGeom>
        </p:spPr>
      </p:pic>
      <p:sp>
        <p:nvSpPr>
          <p:cNvPr id="12" name="TextBox 11"/>
          <p:cNvSpPr txBox="1"/>
          <p:nvPr/>
        </p:nvSpPr>
        <p:spPr>
          <a:xfrm>
            <a:off x="5776247" y="893710"/>
            <a:ext cx="3104518" cy="369332"/>
          </a:xfrm>
          <a:prstGeom prst="rect">
            <a:avLst/>
          </a:prstGeom>
          <a:noFill/>
        </p:spPr>
        <p:txBody>
          <a:bodyPr wrap="square" rtlCol="0">
            <a:spAutoFit/>
          </a:bodyPr>
          <a:lstStyle/>
          <a:p>
            <a:pPr algn="ctr"/>
            <a:r>
              <a:rPr lang="en-US" cap="all" dirty="0"/>
              <a:t>Application of STP</a:t>
            </a:r>
            <a:endParaRPr lang="ru-RU" cap="all" dirty="0"/>
          </a:p>
        </p:txBody>
      </p:sp>
      <p:sp>
        <p:nvSpPr>
          <p:cNvPr id="13" name="Прямоугольник 12"/>
          <p:cNvSpPr/>
          <p:nvPr/>
        </p:nvSpPr>
        <p:spPr>
          <a:xfrm>
            <a:off x="5949539" y="1287970"/>
            <a:ext cx="2931226" cy="307777"/>
          </a:xfrm>
          <a:prstGeom prst="rect">
            <a:avLst/>
          </a:prstGeom>
        </p:spPr>
        <p:txBody>
          <a:bodyPr wrap="square">
            <a:spAutoFit/>
          </a:bodyPr>
          <a:lstStyle/>
          <a:p>
            <a:pPr algn="ctr"/>
            <a:r>
              <a:rPr lang="en-US" sz="1400" cap="small" dirty="0"/>
              <a:t>Nuclear power plant</a:t>
            </a:r>
            <a:endParaRPr lang="ru-RU" sz="1400" cap="small" dirty="0"/>
          </a:p>
        </p:txBody>
      </p:sp>
      <p:sp>
        <p:nvSpPr>
          <p:cNvPr id="14" name="Прямоугольник 13"/>
          <p:cNvSpPr/>
          <p:nvPr/>
        </p:nvSpPr>
        <p:spPr>
          <a:xfrm>
            <a:off x="6032666" y="4057585"/>
            <a:ext cx="2931226" cy="307777"/>
          </a:xfrm>
          <a:prstGeom prst="rect">
            <a:avLst/>
          </a:prstGeom>
        </p:spPr>
        <p:txBody>
          <a:bodyPr wrap="square">
            <a:spAutoFit/>
          </a:bodyPr>
          <a:lstStyle/>
          <a:p>
            <a:pPr algn="ctr"/>
            <a:r>
              <a:rPr lang="en-US" sz="1400" cap="small" dirty="0"/>
              <a:t>Marine turbines</a:t>
            </a:r>
            <a:endParaRPr lang="ru-RU" sz="1400" cap="small" dirty="0"/>
          </a:p>
        </p:txBody>
      </p:sp>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5254" y="1595747"/>
            <a:ext cx="1159795" cy="900000"/>
          </a:xfrm>
          <a:prstGeom prst="rect">
            <a:avLst/>
          </a:prstGeom>
        </p:spPr>
      </p:pic>
      <p:pic>
        <p:nvPicPr>
          <p:cNvPr id="17" name="Рисунок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4963" y="4365362"/>
            <a:ext cx="1286632" cy="900000"/>
          </a:xfrm>
          <a:prstGeom prst="rect">
            <a:avLst/>
          </a:prstGeom>
        </p:spPr>
      </p:pic>
      <p:pic>
        <p:nvPicPr>
          <p:cNvPr id="18" name="Рисунок 17" descr="36861798.jpg"/>
          <p:cNvPicPr>
            <a:picLocks noChangeAspect="1"/>
          </p:cNvPicPr>
          <p:nvPr/>
        </p:nvPicPr>
        <p:blipFill rotWithShape="1">
          <a:blip r:embed="rId8" cstate="print"/>
          <a:srcRect l="12370" t="12953" r="11769" b="22052"/>
          <a:stretch/>
        </p:blipFill>
        <p:spPr>
          <a:xfrm>
            <a:off x="6341130" y="5134108"/>
            <a:ext cx="2520000" cy="1093374"/>
          </a:xfrm>
          <a:prstGeom prst="rect">
            <a:avLst/>
          </a:prstGeom>
        </p:spPr>
      </p:pic>
      <p:pic>
        <p:nvPicPr>
          <p:cNvPr id="19" name="Рисунок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4072" y="2672636"/>
            <a:ext cx="2582157" cy="1334712"/>
          </a:xfrm>
          <a:prstGeom prst="rect">
            <a:avLst/>
          </a:prstGeom>
        </p:spPr>
      </p:pic>
      <p:pic>
        <p:nvPicPr>
          <p:cNvPr id="20" name="Рисунок 19" descr="Безымянный 23.jpg"/>
          <p:cNvPicPr>
            <a:picLocks noChangeAspect="1"/>
          </p:cNvPicPr>
          <p:nvPr/>
        </p:nvPicPr>
        <p:blipFill>
          <a:blip r:embed="rId10" cstate="print"/>
          <a:stretch>
            <a:fillRect/>
          </a:stretch>
        </p:blipFill>
        <p:spPr>
          <a:xfrm>
            <a:off x="2767445" y="1237208"/>
            <a:ext cx="3003963" cy="2104521"/>
          </a:xfrm>
          <a:prstGeom prst="rect">
            <a:avLst/>
          </a:prstGeom>
        </p:spPr>
      </p:pic>
    </p:spTree>
    <p:extLst>
      <p:ext uri="{BB962C8B-B14F-4D97-AF65-F5344CB8AC3E}">
        <p14:creationId xmlns:p14="http://schemas.microsoft.com/office/powerpoint/2010/main" val="3001947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428319" y="1464799"/>
            <a:ext cx="1899625" cy="3545196"/>
          </a:xfrm>
          <a:prstGeom prst="rect">
            <a:avLst/>
          </a:prstGeom>
          <a:noFill/>
          <a:ln w="9525">
            <a:noFill/>
            <a:miter lim="800000"/>
            <a:headEnd/>
            <a:tailEnd/>
          </a:ln>
        </p:spPr>
      </p:pic>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Blade machines in rocket engines</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39</a:t>
            </a:fld>
            <a:endParaRPr lang="ru-RU" dirty="0">
              <a:solidFill>
                <a:schemeClr val="bg1"/>
              </a:solidFill>
              <a:latin typeface="Elektra Medium Pro" panose="02000803000000020004" pitchFamily="50" charset="-52"/>
            </a:endParaRPr>
          </a:p>
        </p:txBody>
      </p:sp>
      <p:sp>
        <p:nvSpPr>
          <p:cNvPr id="5" name="TextBox 4"/>
          <p:cNvSpPr txBox="1"/>
          <p:nvPr/>
        </p:nvSpPr>
        <p:spPr>
          <a:xfrm>
            <a:off x="4239492" y="736637"/>
            <a:ext cx="2280062" cy="584775"/>
          </a:xfrm>
          <a:prstGeom prst="rect">
            <a:avLst/>
          </a:prstGeom>
          <a:noFill/>
        </p:spPr>
        <p:txBody>
          <a:bodyPr wrap="square" rtlCol="0">
            <a:spAutoFit/>
          </a:bodyPr>
          <a:lstStyle/>
          <a:p>
            <a:pPr algn="ctr"/>
            <a:r>
              <a:rPr lang="en-US" sz="1600" cap="all" dirty="0"/>
              <a:t>Structure of carrier rocket</a:t>
            </a:r>
            <a:endParaRPr lang="ru-RU" sz="1600" cap="all" dirty="0"/>
          </a:p>
        </p:txBody>
      </p:sp>
      <p:sp>
        <p:nvSpPr>
          <p:cNvPr id="10" name="TextBox 9"/>
          <p:cNvSpPr txBox="1"/>
          <p:nvPr/>
        </p:nvSpPr>
        <p:spPr>
          <a:xfrm>
            <a:off x="460181" y="736637"/>
            <a:ext cx="4088068" cy="338554"/>
          </a:xfrm>
          <a:prstGeom prst="rect">
            <a:avLst/>
          </a:prstGeom>
          <a:noFill/>
        </p:spPr>
        <p:txBody>
          <a:bodyPr wrap="square" rtlCol="0">
            <a:spAutoFit/>
          </a:bodyPr>
          <a:lstStyle/>
          <a:p>
            <a:pPr algn="ctr"/>
            <a:r>
              <a:rPr lang="en-US" sz="1600" cap="all" dirty="0"/>
              <a:t>Carrier rockets sizes</a:t>
            </a:r>
            <a:endParaRPr lang="ru-RU" sz="1600" cap="all" dirty="0"/>
          </a:p>
        </p:txBody>
      </p:sp>
      <p:graphicFrame>
        <p:nvGraphicFramePr>
          <p:cNvPr id="15" name="Таблица 14"/>
          <p:cNvGraphicFramePr>
            <a:graphicFrameLocks noGrp="1"/>
          </p:cNvGraphicFramePr>
          <p:nvPr>
            <p:extLst>
              <p:ext uri="{D42A27DB-BD31-4B8C-83A1-F6EECF244321}">
                <p14:modId xmlns:p14="http://schemas.microsoft.com/office/powerpoint/2010/main" val="3287385796"/>
              </p:ext>
            </p:extLst>
          </p:nvPr>
        </p:nvGraphicFramePr>
        <p:xfrm>
          <a:off x="6498077" y="1121357"/>
          <a:ext cx="2446320" cy="3697200"/>
        </p:xfrm>
        <a:graphic>
          <a:graphicData uri="http://schemas.openxmlformats.org/drawingml/2006/table">
            <a:tbl>
              <a:tblPr firstRow="1" bandRow="1">
                <a:tableStyleId>{5940675A-B579-460E-94D1-54222C63F5DA}</a:tableStyleId>
              </a:tblPr>
              <a:tblGrid>
                <a:gridCol w="486048">
                  <a:extLst>
                    <a:ext uri="{9D8B030D-6E8A-4147-A177-3AD203B41FA5}">
                      <a16:colId xmlns:a16="http://schemas.microsoft.com/office/drawing/2014/main" xmlns="" val="20000"/>
                    </a:ext>
                  </a:extLst>
                </a:gridCol>
                <a:gridCol w="713361">
                  <a:extLst>
                    <a:ext uri="{9D8B030D-6E8A-4147-A177-3AD203B41FA5}">
                      <a16:colId xmlns:a16="http://schemas.microsoft.com/office/drawing/2014/main" xmlns="" val="20001"/>
                    </a:ext>
                  </a:extLst>
                </a:gridCol>
                <a:gridCol w="415637">
                  <a:extLst>
                    <a:ext uri="{9D8B030D-6E8A-4147-A177-3AD203B41FA5}">
                      <a16:colId xmlns:a16="http://schemas.microsoft.com/office/drawing/2014/main" xmlns="" val="20002"/>
                    </a:ext>
                  </a:extLst>
                </a:gridCol>
                <a:gridCol w="415637">
                  <a:extLst>
                    <a:ext uri="{9D8B030D-6E8A-4147-A177-3AD203B41FA5}">
                      <a16:colId xmlns:a16="http://schemas.microsoft.com/office/drawing/2014/main" xmlns="" val="20003"/>
                    </a:ext>
                  </a:extLst>
                </a:gridCol>
                <a:gridCol w="415637">
                  <a:extLst>
                    <a:ext uri="{9D8B030D-6E8A-4147-A177-3AD203B41FA5}">
                      <a16:colId xmlns:a16="http://schemas.microsoft.com/office/drawing/2014/main" xmlns="" val="20004"/>
                    </a:ext>
                  </a:extLst>
                </a:gridCol>
              </a:tblGrid>
              <a:tr h="1080000">
                <a:tc gridSpan="2">
                  <a:txBody>
                    <a:bodyPr/>
                    <a:lstStyle/>
                    <a:p>
                      <a:pPr algn="ctr"/>
                      <a:endParaRPr lang="ru-RU" sz="1600" dirty="0"/>
                    </a:p>
                  </a:txBody>
                  <a:tcPr anchor="ctr"/>
                </a:tc>
                <a:tc hMerge="1">
                  <a:txBody>
                    <a:bodyPr/>
                    <a:lstStyle/>
                    <a:p>
                      <a:endParaRPr lang="ru-RU"/>
                    </a:p>
                  </a:txBody>
                  <a:tcPr/>
                </a:tc>
                <a:tc>
                  <a:txBody>
                    <a:bodyPr/>
                    <a:lstStyle/>
                    <a:p>
                      <a:pPr algn="ctr"/>
                      <a:r>
                        <a:rPr lang="en-US" sz="1600" dirty="0"/>
                        <a:t>1 stage</a:t>
                      </a:r>
                      <a:endParaRPr lang="ru-RU" sz="1600" dirty="0"/>
                    </a:p>
                  </a:txBody>
                  <a:tcPr vert="vert270" anchor="ctr"/>
                </a:tc>
                <a:tc>
                  <a:txBody>
                    <a:bodyPr/>
                    <a:lstStyle/>
                    <a:p>
                      <a:pPr algn="ctr"/>
                      <a:r>
                        <a:rPr lang="en-US" sz="1600" dirty="0"/>
                        <a:t>2 stage</a:t>
                      </a:r>
                      <a:endParaRPr lang="ru-RU" sz="1600" dirty="0"/>
                    </a:p>
                  </a:txBody>
                  <a:tcPr vert="vert270" anchor="ctr"/>
                </a:tc>
                <a:tc>
                  <a:txBody>
                    <a:bodyPr/>
                    <a:lstStyle/>
                    <a:p>
                      <a:pPr algn="ctr"/>
                      <a:r>
                        <a:rPr lang="en-US" sz="1600" dirty="0"/>
                        <a:t>3 stage</a:t>
                      </a:r>
                      <a:endParaRPr lang="ru-RU" sz="1600" dirty="0"/>
                    </a:p>
                  </a:txBody>
                  <a:tcPr vert="vert270" anchor="ctr"/>
                </a:tc>
                <a:extLst>
                  <a:ext uri="{0D108BD9-81ED-4DB2-BD59-A6C34878D82A}">
                    <a16:rowId xmlns:a16="http://schemas.microsoft.com/office/drawing/2014/main" xmlns="" val="10000"/>
                  </a:ext>
                </a:extLst>
              </a:tr>
              <a:tr h="432000">
                <a:tc rowSpan="2">
                  <a:txBody>
                    <a:bodyPr/>
                    <a:lstStyle/>
                    <a:p>
                      <a:pPr algn="ctr"/>
                      <a:r>
                        <a:rPr lang="en-US" sz="1600" dirty="0"/>
                        <a:t>Proton</a:t>
                      </a:r>
                      <a:endParaRPr lang="ru-RU" sz="1600" dirty="0"/>
                    </a:p>
                  </a:txBody>
                  <a:tcPr vert="vert270" anchor="ctr">
                    <a:lnR w="12700" cap="flat" cmpd="sng" algn="ctr">
                      <a:solidFill>
                        <a:schemeClr val="tx1"/>
                      </a:solidFill>
                      <a:prstDash val="solid"/>
                      <a:round/>
                      <a:headEnd type="none" w="med" len="med"/>
                      <a:tailEnd type="none" w="med" len="med"/>
                    </a:lnR>
                  </a:tcPr>
                </a:tc>
                <a:tc>
                  <a:txBody>
                    <a:bodyPr/>
                    <a:lstStyle/>
                    <a:p>
                      <a:pPr algn="ctr"/>
                      <a:r>
                        <a:rPr lang="en-US" sz="1400" dirty="0" err="1"/>
                        <a:t>M</a:t>
                      </a:r>
                      <a:r>
                        <a:rPr lang="en-US" sz="1400" baseline="-25000" dirty="0" err="1"/>
                        <a:t>fuel</a:t>
                      </a:r>
                      <a:r>
                        <a:rPr lang="ru-RU" sz="1400" dirty="0"/>
                        <a:t>,</a:t>
                      </a:r>
                      <a:r>
                        <a:rPr lang="en-US" sz="1400" dirty="0"/>
                        <a:t>t</a:t>
                      </a:r>
                      <a:endParaRPr lang="ru-RU" sz="1400" dirty="0"/>
                    </a:p>
                  </a:txBody>
                  <a:tcPr anchor="ctr">
                    <a:lnL w="12700" cap="flat" cmpd="sng" algn="ctr">
                      <a:solidFill>
                        <a:schemeClr val="tx1"/>
                      </a:solidFill>
                      <a:prstDash val="solid"/>
                      <a:round/>
                      <a:headEnd type="none" w="med" len="med"/>
                      <a:tailEnd type="none" w="med" len="med"/>
                    </a:lnL>
                  </a:tcPr>
                </a:tc>
                <a:tc>
                  <a:txBody>
                    <a:bodyPr/>
                    <a:lstStyle/>
                    <a:p>
                      <a:pPr algn="ctr"/>
                      <a:r>
                        <a:rPr lang="ru-RU" sz="1100" i="1" kern="1200" dirty="0">
                          <a:solidFill>
                            <a:schemeClr val="tx1"/>
                          </a:solidFill>
                          <a:effectLst/>
                          <a:latin typeface="+mn-lt"/>
                          <a:ea typeface="+mn-ea"/>
                          <a:cs typeface="+mn-cs"/>
                        </a:rPr>
                        <a:t>428</a:t>
                      </a:r>
                      <a:endParaRPr lang="ru-RU" sz="1100" dirty="0"/>
                    </a:p>
                  </a:txBody>
                  <a:tcPr anchor="ctr"/>
                </a:tc>
                <a:tc>
                  <a:txBody>
                    <a:bodyPr/>
                    <a:lstStyle/>
                    <a:p>
                      <a:pPr algn="ctr"/>
                      <a:r>
                        <a:rPr lang="ru-RU" sz="1100" i="1" kern="1200" dirty="0">
                          <a:solidFill>
                            <a:schemeClr val="tx1"/>
                          </a:solidFill>
                          <a:effectLst/>
                          <a:latin typeface="+mn-lt"/>
                          <a:ea typeface="+mn-ea"/>
                          <a:cs typeface="+mn-cs"/>
                        </a:rPr>
                        <a:t>157</a:t>
                      </a:r>
                      <a:endParaRPr lang="ru-RU" sz="1100" dirty="0"/>
                    </a:p>
                  </a:txBody>
                  <a:tcPr anchor="ctr"/>
                </a:tc>
                <a:tc>
                  <a:txBody>
                    <a:bodyPr/>
                    <a:lstStyle/>
                    <a:p>
                      <a:pPr algn="ctr"/>
                      <a:r>
                        <a:rPr lang="ru-RU" sz="1100" i="1" kern="1200" dirty="0">
                          <a:solidFill>
                            <a:schemeClr val="tx1"/>
                          </a:solidFill>
                          <a:effectLst/>
                          <a:latin typeface="+mn-lt"/>
                          <a:ea typeface="+mn-ea"/>
                          <a:cs typeface="+mn-cs"/>
                        </a:rPr>
                        <a:t>43</a:t>
                      </a:r>
                      <a:endParaRPr lang="ru-RU" sz="1100" dirty="0"/>
                    </a:p>
                  </a:txBody>
                  <a:tcPr anchor="ctr"/>
                </a:tc>
                <a:extLst>
                  <a:ext uri="{0D108BD9-81ED-4DB2-BD59-A6C34878D82A}">
                    <a16:rowId xmlns:a16="http://schemas.microsoft.com/office/drawing/2014/main" xmlns="" val="10001"/>
                  </a:ext>
                </a:extLst>
              </a:tr>
              <a:tr h="432000">
                <a:tc vMerge="1">
                  <a:txBody>
                    <a:bodyPr/>
                    <a:lstStyle/>
                    <a:p>
                      <a:pPr algn="ctr"/>
                      <a:endParaRPr lang="ru-RU" dirty="0"/>
                    </a:p>
                  </a:txBody>
                  <a:tcPr anchor="ctr">
                    <a:lnR w="12700" cap="flat" cmpd="sng" algn="ctr">
                      <a:solidFill>
                        <a:schemeClr val="tx1"/>
                      </a:solidFill>
                      <a:prstDash val="solid"/>
                      <a:round/>
                      <a:headEnd type="none" w="med" len="med"/>
                      <a:tailEnd type="none" w="med" len="med"/>
                    </a:lnR>
                  </a:tcPr>
                </a:tc>
                <a:tc>
                  <a:txBody>
                    <a:bodyPr/>
                    <a:lstStyle/>
                    <a:p>
                      <a:pPr algn="ctr"/>
                      <a:r>
                        <a:rPr lang="ru-RU" sz="1400" dirty="0">
                          <a:sym typeface="Symbol"/>
                        </a:rPr>
                        <a:t></a:t>
                      </a:r>
                      <a:r>
                        <a:rPr lang="en-US" sz="1400" dirty="0">
                          <a:sym typeface="Symbol"/>
                        </a:rPr>
                        <a:t>, sec</a:t>
                      </a:r>
                      <a:endParaRPr lang="ru-RU" sz="1400" dirty="0"/>
                    </a:p>
                  </a:txBody>
                  <a:tcPr anchor="ctr">
                    <a:lnL w="12700" cap="flat" cmpd="sng" algn="ctr">
                      <a:solidFill>
                        <a:schemeClr val="tx1"/>
                      </a:solidFill>
                      <a:prstDash val="solid"/>
                      <a:round/>
                      <a:headEnd type="none" w="med" len="med"/>
                      <a:tailEnd type="none" w="med" len="med"/>
                    </a:lnL>
                  </a:tcPr>
                </a:tc>
                <a:tc>
                  <a:txBody>
                    <a:bodyPr/>
                    <a:lstStyle/>
                    <a:p>
                      <a:pPr algn="ctr"/>
                      <a:r>
                        <a:rPr lang="ru-RU" sz="1100" i="1" kern="1200" dirty="0">
                          <a:solidFill>
                            <a:schemeClr val="tx1"/>
                          </a:solidFill>
                          <a:effectLst/>
                          <a:latin typeface="+mn-lt"/>
                          <a:ea typeface="+mn-ea"/>
                          <a:cs typeface="+mn-cs"/>
                        </a:rPr>
                        <a:t>121</a:t>
                      </a:r>
                      <a:endParaRPr lang="ru-RU" sz="1100" dirty="0"/>
                    </a:p>
                  </a:txBody>
                  <a:tcPr anchor="ctr"/>
                </a:tc>
                <a:tc>
                  <a:txBody>
                    <a:bodyPr/>
                    <a:lstStyle/>
                    <a:p>
                      <a:pPr algn="ctr"/>
                      <a:r>
                        <a:rPr lang="ru-RU" sz="1100" i="1" kern="1200" dirty="0">
                          <a:solidFill>
                            <a:schemeClr val="tx1"/>
                          </a:solidFill>
                          <a:effectLst/>
                          <a:latin typeface="+mn-lt"/>
                          <a:ea typeface="+mn-ea"/>
                          <a:cs typeface="+mn-cs"/>
                        </a:rPr>
                        <a:t>215</a:t>
                      </a:r>
                      <a:endParaRPr lang="ru-RU" sz="1100" dirty="0"/>
                    </a:p>
                  </a:txBody>
                  <a:tcPr anchor="ctr"/>
                </a:tc>
                <a:tc>
                  <a:txBody>
                    <a:bodyPr/>
                    <a:lstStyle/>
                    <a:p>
                      <a:pPr algn="ctr"/>
                      <a:r>
                        <a:rPr lang="ru-RU" sz="1100" i="1" kern="1200" dirty="0">
                          <a:solidFill>
                            <a:schemeClr val="tx1"/>
                          </a:solidFill>
                          <a:effectLst/>
                          <a:latin typeface="+mn-lt"/>
                          <a:ea typeface="+mn-ea"/>
                          <a:cs typeface="+mn-cs"/>
                        </a:rPr>
                        <a:t>239</a:t>
                      </a:r>
                      <a:endParaRPr lang="ru-RU" sz="1100" dirty="0"/>
                    </a:p>
                  </a:txBody>
                  <a:tcPr anchor="ctr"/>
                </a:tc>
                <a:extLst>
                  <a:ext uri="{0D108BD9-81ED-4DB2-BD59-A6C34878D82A}">
                    <a16:rowId xmlns:a16="http://schemas.microsoft.com/office/drawing/2014/main" xmlns="" val="10002"/>
                  </a:ext>
                </a:extLst>
              </a:tr>
              <a:tr h="432000">
                <a:tc rowSpan="2">
                  <a:txBody>
                    <a:bodyPr/>
                    <a:lstStyle/>
                    <a:p>
                      <a:pPr algn="ctr"/>
                      <a:r>
                        <a:rPr lang="en-US" sz="1600" dirty="0"/>
                        <a:t>Soyuz</a:t>
                      </a:r>
                      <a:endParaRPr lang="ru-RU" sz="1600" dirty="0"/>
                    </a:p>
                  </a:txBody>
                  <a:tcPr vert="vert270" anchor="ct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err="1"/>
                        <a:t>M</a:t>
                      </a:r>
                      <a:r>
                        <a:rPr lang="en-US" sz="1400" baseline="-25000" dirty="0" err="1"/>
                        <a:t>fuel</a:t>
                      </a:r>
                      <a:r>
                        <a:rPr lang="ru-RU" sz="1400" dirty="0"/>
                        <a:t>,</a:t>
                      </a:r>
                      <a:r>
                        <a:rPr lang="en-US" sz="1400" dirty="0"/>
                        <a:t>t</a:t>
                      </a:r>
                      <a:endParaRPr lang="ru-RU" sz="1400" dirty="0"/>
                    </a:p>
                  </a:txBody>
                  <a:tcPr anchor="ctr">
                    <a:lnL w="12700" cap="flat" cmpd="sng" algn="ctr">
                      <a:solidFill>
                        <a:schemeClr val="tx1"/>
                      </a:solidFill>
                      <a:prstDash val="solid"/>
                      <a:round/>
                      <a:headEnd type="none" w="med" len="med"/>
                      <a:tailEnd type="none" w="med" len="med"/>
                    </a:lnL>
                  </a:tcPr>
                </a:tc>
                <a:tc>
                  <a:txBody>
                    <a:bodyPr/>
                    <a:lstStyle/>
                    <a:p>
                      <a:pPr algn="ctr"/>
                      <a:r>
                        <a:rPr lang="ru-RU" sz="1100" i="1" kern="1200" dirty="0">
                          <a:solidFill>
                            <a:schemeClr val="tx1"/>
                          </a:solidFill>
                          <a:effectLst/>
                          <a:latin typeface="+mn-lt"/>
                          <a:ea typeface="+mn-ea"/>
                          <a:cs typeface="+mn-cs"/>
                        </a:rPr>
                        <a:t>40</a:t>
                      </a:r>
                      <a:endParaRPr lang="ru-RU" sz="1100" dirty="0"/>
                    </a:p>
                  </a:txBody>
                  <a:tcPr anchor="ctr"/>
                </a:tc>
                <a:tc>
                  <a:txBody>
                    <a:bodyPr/>
                    <a:lstStyle/>
                    <a:p>
                      <a:pPr algn="ctr"/>
                      <a:r>
                        <a:rPr lang="ru-RU" sz="1100" i="1" kern="1200" dirty="0">
                          <a:solidFill>
                            <a:schemeClr val="tx1"/>
                          </a:solidFill>
                          <a:effectLst/>
                          <a:latin typeface="+mn-lt"/>
                          <a:ea typeface="+mn-ea"/>
                          <a:cs typeface="+mn-cs"/>
                        </a:rPr>
                        <a:t>94</a:t>
                      </a:r>
                      <a:endParaRPr lang="ru-RU" sz="1100" dirty="0"/>
                    </a:p>
                  </a:txBody>
                  <a:tcPr anchor="ctr"/>
                </a:tc>
                <a:tc>
                  <a:txBody>
                    <a:bodyPr/>
                    <a:lstStyle/>
                    <a:p>
                      <a:pPr algn="ctr"/>
                      <a:r>
                        <a:rPr lang="ru-RU" sz="1100" i="1" kern="1200" dirty="0">
                          <a:solidFill>
                            <a:schemeClr val="tx1"/>
                          </a:solidFill>
                          <a:effectLst/>
                          <a:latin typeface="+mn-lt"/>
                          <a:ea typeface="+mn-ea"/>
                          <a:cs typeface="+mn-cs"/>
                        </a:rPr>
                        <a:t>25</a:t>
                      </a:r>
                      <a:endParaRPr lang="ru-RU" sz="1100" dirty="0"/>
                    </a:p>
                  </a:txBody>
                  <a:tcPr anchor="ctr"/>
                </a:tc>
                <a:extLst>
                  <a:ext uri="{0D108BD9-81ED-4DB2-BD59-A6C34878D82A}">
                    <a16:rowId xmlns:a16="http://schemas.microsoft.com/office/drawing/2014/main" xmlns="" val="10003"/>
                  </a:ext>
                </a:extLst>
              </a:tr>
              <a:tr h="432000">
                <a:tc vMerge="1">
                  <a:txBody>
                    <a:bodyPr/>
                    <a:lstStyle/>
                    <a:p>
                      <a:pPr algn="ctr"/>
                      <a:endParaRPr lang="ru-RU" dirty="0"/>
                    </a:p>
                  </a:txBody>
                  <a:tcPr anchor="ctr">
                    <a:lnR w="12700" cap="flat" cmpd="sng" algn="ctr">
                      <a:solidFill>
                        <a:schemeClr val="tx1"/>
                      </a:solidFill>
                      <a:prstDash val="solid"/>
                      <a:round/>
                      <a:headEnd type="none" w="med" len="med"/>
                      <a:tailEnd type="none" w="med" len="med"/>
                    </a:lnR>
                  </a:tcPr>
                </a:tc>
                <a:tc>
                  <a:txBody>
                    <a:bodyPr/>
                    <a:lstStyle/>
                    <a:p>
                      <a:pPr algn="ctr"/>
                      <a:r>
                        <a:rPr lang="ru-RU" sz="1400" dirty="0">
                          <a:sym typeface="Symbol"/>
                        </a:rPr>
                        <a:t></a:t>
                      </a:r>
                      <a:r>
                        <a:rPr lang="en-US" sz="1400" dirty="0">
                          <a:sym typeface="Symbol"/>
                        </a:rPr>
                        <a:t>, sec</a:t>
                      </a:r>
                      <a:endParaRPr lang="ru-RU" sz="1400" dirty="0"/>
                    </a:p>
                  </a:txBody>
                  <a:tcPr anchor="ctr">
                    <a:lnL w="12700" cap="flat" cmpd="sng" algn="ctr">
                      <a:solidFill>
                        <a:schemeClr val="tx1"/>
                      </a:solidFill>
                      <a:prstDash val="solid"/>
                      <a:round/>
                      <a:headEnd type="none" w="med" len="med"/>
                      <a:tailEnd type="none" w="med" len="med"/>
                    </a:lnL>
                  </a:tcPr>
                </a:tc>
                <a:tc>
                  <a:txBody>
                    <a:bodyPr/>
                    <a:lstStyle/>
                    <a:p>
                      <a:pPr algn="ctr"/>
                      <a:r>
                        <a:rPr lang="ru-RU" sz="1100" i="1" kern="1200" dirty="0">
                          <a:solidFill>
                            <a:schemeClr val="tx1"/>
                          </a:solidFill>
                          <a:effectLst/>
                          <a:latin typeface="+mn-lt"/>
                          <a:ea typeface="+mn-ea"/>
                          <a:cs typeface="+mn-cs"/>
                        </a:rPr>
                        <a:t>118</a:t>
                      </a:r>
                      <a:endParaRPr lang="ru-RU" sz="1100" dirty="0"/>
                    </a:p>
                  </a:txBody>
                  <a:tcPr anchor="ctr"/>
                </a:tc>
                <a:tc>
                  <a:txBody>
                    <a:bodyPr/>
                    <a:lstStyle/>
                    <a:p>
                      <a:pPr algn="ctr"/>
                      <a:r>
                        <a:rPr lang="ru-RU" sz="1100" i="1" kern="1200" dirty="0">
                          <a:solidFill>
                            <a:schemeClr val="tx1"/>
                          </a:solidFill>
                          <a:effectLst/>
                          <a:latin typeface="+mn-lt"/>
                          <a:ea typeface="+mn-ea"/>
                          <a:cs typeface="+mn-cs"/>
                        </a:rPr>
                        <a:t>278</a:t>
                      </a:r>
                      <a:endParaRPr lang="ru-RU" sz="1100" dirty="0"/>
                    </a:p>
                  </a:txBody>
                  <a:tcPr anchor="ctr"/>
                </a:tc>
                <a:tc>
                  <a:txBody>
                    <a:bodyPr/>
                    <a:lstStyle/>
                    <a:p>
                      <a:pPr algn="ctr"/>
                      <a:r>
                        <a:rPr lang="ru-RU" sz="1100" i="1" kern="1200" dirty="0">
                          <a:solidFill>
                            <a:schemeClr val="tx1"/>
                          </a:solidFill>
                          <a:effectLst/>
                          <a:latin typeface="+mn-lt"/>
                          <a:ea typeface="+mn-ea"/>
                          <a:cs typeface="+mn-cs"/>
                        </a:rPr>
                        <a:t>240</a:t>
                      </a:r>
                      <a:endParaRPr lang="ru-RU" sz="1100" dirty="0"/>
                    </a:p>
                  </a:txBody>
                  <a:tcPr anchor="ctr"/>
                </a:tc>
                <a:extLst>
                  <a:ext uri="{0D108BD9-81ED-4DB2-BD59-A6C34878D82A}">
                    <a16:rowId xmlns:a16="http://schemas.microsoft.com/office/drawing/2014/main" xmlns="" val="10004"/>
                  </a:ext>
                </a:extLst>
              </a:tr>
              <a:tr h="432000">
                <a:tc rowSpan="2">
                  <a:txBody>
                    <a:bodyPr/>
                    <a:lstStyle/>
                    <a:p>
                      <a:pPr algn="ctr"/>
                      <a:r>
                        <a:rPr lang="en-US" sz="1600" baseline="0" dirty="0"/>
                        <a:t>Shuttle</a:t>
                      </a:r>
                      <a:endParaRPr lang="ru-RU" sz="1600" dirty="0"/>
                    </a:p>
                  </a:txBody>
                  <a:tcPr vert="vert270" anchor="ct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err="1"/>
                        <a:t>M</a:t>
                      </a:r>
                      <a:r>
                        <a:rPr lang="en-US" sz="1400" baseline="-25000" dirty="0" err="1"/>
                        <a:t>fuel</a:t>
                      </a:r>
                      <a:r>
                        <a:rPr lang="ru-RU" sz="1400" dirty="0"/>
                        <a:t>,</a:t>
                      </a:r>
                      <a:r>
                        <a:rPr lang="en-US" sz="1400" dirty="0"/>
                        <a:t>t</a:t>
                      </a:r>
                      <a:endParaRPr lang="ru-RU" sz="1400" dirty="0"/>
                    </a:p>
                  </a:txBody>
                  <a:tcPr anchor="ctr">
                    <a:lnL w="12700" cap="flat" cmpd="sng" algn="ctr">
                      <a:solidFill>
                        <a:schemeClr val="tx1"/>
                      </a:solidFill>
                      <a:prstDash val="solid"/>
                      <a:round/>
                      <a:headEnd type="none" w="med" len="med"/>
                      <a:tailEnd type="none" w="med" len="med"/>
                    </a:lnL>
                  </a:tcPr>
                </a:tc>
                <a:tc gridSpan="3">
                  <a:txBody>
                    <a:bodyPr/>
                    <a:lstStyle/>
                    <a:p>
                      <a:pPr algn="ctr"/>
                      <a:r>
                        <a:rPr lang="en-US" sz="1200" i="1" kern="1200" dirty="0">
                          <a:solidFill>
                            <a:schemeClr val="tx1"/>
                          </a:solidFill>
                          <a:effectLst/>
                          <a:latin typeface="+mn-lt"/>
                          <a:ea typeface="+mn-ea"/>
                          <a:cs typeface="+mn-cs"/>
                        </a:rPr>
                        <a:t>F</a:t>
                      </a:r>
                      <a:r>
                        <a:rPr lang="ru-RU" sz="1200" i="1" kern="1200" dirty="0">
                          <a:solidFill>
                            <a:schemeClr val="tx1"/>
                          </a:solidFill>
                          <a:effectLst/>
                          <a:latin typeface="+mn-lt"/>
                          <a:ea typeface="+mn-ea"/>
                          <a:cs typeface="+mn-cs"/>
                        </a:rPr>
                        <a:t> – 103</a:t>
                      </a:r>
                      <a:endParaRPr lang="ru-RU" sz="1200" kern="1200" dirty="0">
                        <a:solidFill>
                          <a:schemeClr val="tx1"/>
                        </a:solidFill>
                        <a:effectLst/>
                        <a:latin typeface="+mn-lt"/>
                        <a:ea typeface="+mn-ea"/>
                        <a:cs typeface="+mn-cs"/>
                      </a:endParaRPr>
                    </a:p>
                    <a:p>
                      <a:pPr algn="ctr"/>
                      <a:r>
                        <a:rPr lang="ru-RU" sz="1200" i="1" kern="1200" dirty="0">
                          <a:solidFill>
                            <a:schemeClr val="tx1"/>
                          </a:solidFill>
                          <a:effectLst/>
                          <a:latin typeface="+mn-lt"/>
                          <a:ea typeface="+mn-ea"/>
                          <a:cs typeface="+mn-cs"/>
                        </a:rPr>
                        <a:t>О -616 </a:t>
                      </a:r>
                      <a:endParaRPr lang="ru-RU" sz="1200" dirty="0"/>
                    </a:p>
                  </a:txBody>
                  <a:tcPr anchor="ctr"/>
                </a:tc>
                <a:tc hMerge="1">
                  <a:txBody>
                    <a:bodyPr/>
                    <a:lstStyle/>
                    <a:p>
                      <a:pPr algn="ctr"/>
                      <a:endParaRPr lang="ru-RU" sz="1600"/>
                    </a:p>
                  </a:txBody>
                  <a:tcPr anchor="ctr"/>
                </a:tc>
                <a:tc hMerge="1">
                  <a:txBody>
                    <a:bodyPr/>
                    <a:lstStyle/>
                    <a:p>
                      <a:pPr algn="ctr"/>
                      <a:endParaRPr lang="ru-RU" sz="1600" dirty="0"/>
                    </a:p>
                  </a:txBody>
                  <a:tcPr anchor="ctr"/>
                </a:tc>
                <a:extLst>
                  <a:ext uri="{0D108BD9-81ED-4DB2-BD59-A6C34878D82A}">
                    <a16:rowId xmlns:a16="http://schemas.microsoft.com/office/drawing/2014/main" xmlns="" val="10005"/>
                  </a:ext>
                </a:extLst>
              </a:tr>
              <a:tr h="432000">
                <a:tc vMerge="1">
                  <a:txBody>
                    <a:bodyPr/>
                    <a:lstStyle/>
                    <a:p>
                      <a:pPr algn="ctr"/>
                      <a:endParaRPr lang="ru-RU" dirty="0"/>
                    </a:p>
                  </a:txBody>
                  <a:tcPr anchor="ctr">
                    <a:lnR w="12700" cap="flat" cmpd="sng" algn="ctr">
                      <a:solidFill>
                        <a:schemeClr val="tx1"/>
                      </a:solidFill>
                      <a:prstDash val="solid"/>
                      <a:round/>
                      <a:headEnd type="none" w="med" len="med"/>
                      <a:tailEnd type="none" w="med" len="med"/>
                    </a:lnR>
                  </a:tcPr>
                </a:tc>
                <a:tc>
                  <a:txBody>
                    <a:bodyPr/>
                    <a:lstStyle/>
                    <a:p>
                      <a:pPr algn="ctr"/>
                      <a:r>
                        <a:rPr lang="ru-RU" sz="1400" dirty="0">
                          <a:sym typeface="Symbol"/>
                        </a:rPr>
                        <a:t></a:t>
                      </a:r>
                      <a:r>
                        <a:rPr lang="en-US" sz="1400" dirty="0">
                          <a:sym typeface="Symbol"/>
                        </a:rPr>
                        <a:t>, sec</a:t>
                      </a:r>
                      <a:endParaRPr lang="ru-RU" sz="1400" dirty="0"/>
                    </a:p>
                  </a:txBody>
                  <a:tcPr anchor="ctr">
                    <a:lnL w="12700" cap="flat" cmpd="sng" algn="ctr">
                      <a:solidFill>
                        <a:schemeClr val="tx1"/>
                      </a:solidFill>
                      <a:prstDash val="solid"/>
                      <a:round/>
                      <a:headEnd type="none" w="med" len="med"/>
                      <a:tailEnd type="none" w="med" len="med"/>
                    </a:lnL>
                  </a:tcPr>
                </a:tc>
                <a:tc gridSpan="3">
                  <a:txBody>
                    <a:bodyPr/>
                    <a:lstStyle/>
                    <a:p>
                      <a:pPr algn="ctr"/>
                      <a:r>
                        <a:rPr lang="ru-RU" sz="1200" i="1" kern="1200" dirty="0">
                          <a:solidFill>
                            <a:schemeClr val="tx1"/>
                          </a:solidFill>
                          <a:effectLst/>
                          <a:latin typeface="+mn-lt"/>
                          <a:ea typeface="+mn-ea"/>
                          <a:cs typeface="+mn-cs"/>
                        </a:rPr>
                        <a:t>480</a:t>
                      </a:r>
                      <a:endParaRPr lang="ru-RU" sz="1200" dirty="0"/>
                    </a:p>
                  </a:txBody>
                  <a:tcPr anchor="ctr"/>
                </a:tc>
                <a:tc hMerge="1">
                  <a:txBody>
                    <a:bodyPr/>
                    <a:lstStyle/>
                    <a:p>
                      <a:pPr algn="ctr"/>
                      <a:endParaRPr lang="ru-RU" sz="1600"/>
                    </a:p>
                  </a:txBody>
                  <a:tcPr anchor="ctr"/>
                </a:tc>
                <a:tc hMerge="1">
                  <a:txBody>
                    <a:bodyPr/>
                    <a:lstStyle/>
                    <a:p>
                      <a:pPr algn="ctr"/>
                      <a:endParaRPr lang="ru-RU" sz="1600" dirty="0"/>
                    </a:p>
                  </a:txBody>
                  <a:tcPr anchor="ctr"/>
                </a:tc>
                <a:extLst>
                  <a:ext uri="{0D108BD9-81ED-4DB2-BD59-A6C34878D82A}">
                    <a16:rowId xmlns:a16="http://schemas.microsoft.com/office/drawing/2014/main" xmlns="" val="10006"/>
                  </a:ext>
                </a:extLst>
              </a:tr>
            </a:tbl>
          </a:graphicData>
        </a:graphic>
      </p:graphicFrame>
      <p:sp>
        <p:nvSpPr>
          <p:cNvPr id="16" name="TextBox 15"/>
          <p:cNvSpPr txBox="1"/>
          <p:nvPr/>
        </p:nvSpPr>
        <p:spPr>
          <a:xfrm>
            <a:off x="4773112" y="5011124"/>
            <a:ext cx="4077517" cy="1200329"/>
          </a:xfrm>
          <a:prstGeom prst="rect">
            <a:avLst/>
          </a:prstGeom>
          <a:solidFill>
            <a:schemeClr val="bg1"/>
          </a:solidFill>
          <a:ln w="12700">
            <a:solidFill>
              <a:schemeClr val="tx1"/>
            </a:solidFill>
          </a:ln>
        </p:spPr>
        <p:txBody>
          <a:bodyPr wrap="square">
            <a:spAutoFit/>
          </a:bodyPr>
          <a:lstStyle/>
          <a:p>
            <a:pPr algn="ctr" fontAlgn="auto">
              <a:spcBef>
                <a:spcPts val="0"/>
              </a:spcBef>
              <a:spcAft>
                <a:spcPts val="0"/>
              </a:spcAft>
              <a:defRPr/>
            </a:pPr>
            <a:r>
              <a:rPr lang="en-US" cap="all" dirty="0">
                <a:solidFill>
                  <a:srgbClr val="FF0000"/>
                </a:solidFill>
              </a:rPr>
              <a:t>How to submit a large volume of liquid fuel and oxidizer into the combustion chamber in a short time</a:t>
            </a:r>
            <a:r>
              <a:rPr lang="ru-RU" cap="all" dirty="0">
                <a:solidFill>
                  <a:srgbClr val="FF0000"/>
                </a:solidFill>
              </a:rPr>
              <a:t>?</a:t>
            </a:r>
          </a:p>
        </p:txBody>
      </p:sp>
      <p:sp>
        <p:nvSpPr>
          <p:cNvPr id="17" name="TextBox 16"/>
          <p:cNvSpPr txBox="1"/>
          <p:nvPr/>
        </p:nvSpPr>
        <p:spPr>
          <a:xfrm>
            <a:off x="6419207" y="782803"/>
            <a:ext cx="2604060" cy="338554"/>
          </a:xfrm>
          <a:prstGeom prst="rect">
            <a:avLst/>
          </a:prstGeom>
          <a:noFill/>
        </p:spPr>
        <p:txBody>
          <a:bodyPr wrap="square" rtlCol="0">
            <a:spAutoFit/>
          </a:bodyPr>
          <a:lstStyle/>
          <a:p>
            <a:pPr algn="ctr"/>
            <a:r>
              <a:rPr lang="en-US" sz="1600" cap="all" dirty="0"/>
              <a:t>Stages parameters</a:t>
            </a:r>
            <a:endParaRPr lang="ru-RU" sz="1600" cap="all" dirty="0"/>
          </a:p>
        </p:txBody>
      </p:sp>
      <p:pic>
        <p:nvPicPr>
          <p:cNvPr id="19" name="Рисунок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314" y="1075191"/>
            <a:ext cx="3273139" cy="2520000"/>
          </a:xfrm>
          <a:prstGeom prst="rect">
            <a:avLst/>
          </a:prstGeom>
        </p:spPr>
      </p:pic>
      <p:pic>
        <p:nvPicPr>
          <p:cNvPr id="20" name="Рисунок 19"/>
          <p:cNvPicPr>
            <a:picLocks noChangeAspect="1"/>
          </p:cNvPicPr>
          <p:nvPr/>
        </p:nvPicPr>
        <p:blipFill rotWithShape="1">
          <a:blip r:embed="rId5">
            <a:extLst>
              <a:ext uri="{28A0092B-C50C-407E-A947-70E740481C1C}">
                <a14:useLocalDpi xmlns:a14="http://schemas.microsoft.com/office/drawing/2010/main" val="0"/>
              </a:ext>
            </a:extLst>
          </a:blip>
          <a:srcRect l="10714" t="1739" b="9668"/>
          <a:stretch/>
        </p:blipFill>
        <p:spPr>
          <a:xfrm>
            <a:off x="982417" y="3997426"/>
            <a:ext cx="2962932" cy="2520000"/>
          </a:xfrm>
          <a:prstGeom prst="rect">
            <a:avLst/>
          </a:prstGeom>
        </p:spPr>
      </p:pic>
      <p:sp>
        <p:nvSpPr>
          <p:cNvPr id="21" name="TextBox 20"/>
          <p:cNvSpPr txBox="1"/>
          <p:nvPr/>
        </p:nvSpPr>
        <p:spPr>
          <a:xfrm>
            <a:off x="460181" y="3595191"/>
            <a:ext cx="4088068" cy="338554"/>
          </a:xfrm>
          <a:prstGeom prst="rect">
            <a:avLst/>
          </a:prstGeom>
          <a:noFill/>
        </p:spPr>
        <p:txBody>
          <a:bodyPr wrap="square" rtlCol="0">
            <a:spAutoFit/>
          </a:bodyPr>
          <a:lstStyle/>
          <a:p>
            <a:pPr algn="ctr"/>
            <a:r>
              <a:rPr lang="en-US" sz="1600" cap="all" dirty="0"/>
              <a:t>"Useful" volume of carrier rockets</a:t>
            </a:r>
            <a:endParaRPr lang="ru-RU" sz="1600" cap="all" dirty="0"/>
          </a:p>
        </p:txBody>
      </p:sp>
    </p:spTree>
    <p:extLst>
      <p:ext uri="{BB962C8B-B14F-4D97-AF65-F5344CB8AC3E}">
        <p14:creationId xmlns:p14="http://schemas.microsoft.com/office/powerpoint/2010/main" val="297132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17"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turbine-1.jpg"/>
          <p:cNvPicPr/>
          <p:nvPr/>
        </p:nvPicPr>
        <p:blipFill>
          <a:blip r:embed="rId13" cstate="print"/>
          <a:srcRect/>
          <a:stretch>
            <a:fillRect/>
          </a:stretch>
        </p:blipFill>
        <p:spPr bwMode="auto">
          <a:xfrm>
            <a:off x="5742048" y="4999609"/>
            <a:ext cx="2173605" cy="1080000"/>
          </a:xfrm>
          <a:prstGeom prst="rect">
            <a:avLst/>
          </a:prstGeom>
          <a:noFill/>
          <a:ln w="9525">
            <a:noFill/>
            <a:miter lim="800000"/>
            <a:headEnd/>
            <a:tailEnd/>
          </a:ln>
        </p:spPr>
      </p:pic>
      <p:pic>
        <p:nvPicPr>
          <p:cNvPr id="2" name="Steam_engine_in_actio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4" cstate="print"/>
          <a:srcRect t="10986" b="14243"/>
          <a:stretch/>
        </p:blipFill>
        <p:spPr>
          <a:xfrm>
            <a:off x="1762247" y="4957402"/>
            <a:ext cx="2219473" cy="1080000"/>
          </a:xfrm>
          <a:prstGeom prst="rect">
            <a:avLst/>
          </a:prstGeom>
        </p:spPr>
      </p:pic>
      <p:pic>
        <p:nvPicPr>
          <p:cNvPr id="8" name="Rotary vane pumpd3309e0da5604655aa8e7131e754ff87.gi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cstate="print"/>
          <a:stretch>
            <a:fillRect/>
          </a:stretch>
        </p:blipFill>
        <p:spPr>
          <a:xfrm>
            <a:off x="1019496" y="3078115"/>
            <a:ext cx="1431910" cy="1080000"/>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2815797779"/>
              </p:ext>
            </p:extLst>
          </p:nvPr>
        </p:nvGraphicFramePr>
        <p:xfrm>
          <a:off x="668741" y="769586"/>
          <a:ext cx="8057248" cy="5656400"/>
        </p:xfrm>
        <a:graphic>
          <a:graphicData uri="http://schemas.openxmlformats.org/drawingml/2006/table">
            <a:tbl>
              <a:tblPr firstRow="1" bandRow="1">
                <a:tableStyleId>{2D5ABB26-0587-4C30-8999-92F81FD0307C}</a:tableStyleId>
              </a:tblPr>
              <a:tblGrid>
                <a:gridCol w="2014312">
                  <a:extLst>
                    <a:ext uri="{9D8B030D-6E8A-4147-A177-3AD203B41FA5}">
                      <a16:colId xmlns:a16="http://schemas.microsoft.com/office/drawing/2014/main" xmlns="" val="20000"/>
                    </a:ext>
                  </a:extLst>
                </a:gridCol>
                <a:gridCol w="2014312">
                  <a:extLst>
                    <a:ext uri="{9D8B030D-6E8A-4147-A177-3AD203B41FA5}">
                      <a16:colId xmlns:a16="http://schemas.microsoft.com/office/drawing/2014/main" xmlns="" val="20001"/>
                    </a:ext>
                  </a:extLst>
                </a:gridCol>
                <a:gridCol w="2014312">
                  <a:extLst>
                    <a:ext uri="{9D8B030D-6E8A-4147-A177-3AD203B41FA5}">
                      <a16:colId xmlns:a16="http://schemas.microsoft.com/office/drawing/2014/main" xmlns="" val="20002"/>
                    </a:ext>
                  </a:extLst>
                </a:gridCol>
                <a:gridCol w="2014312">
                  <a:extLst>
                    <a:ext uri="{9D8B030D-6E8A-4147-A177-3AD203B41FA5}">
                      <a16:colId xmlns:a16="http://schemas.microsoft.com/office/drawing/2014/main" xmlns="" val="20003"/>
                    </a:ext>
                  </a:extLst>
                </a:gridCol>
              </a:tblGrid>
              <a:tr h="37084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cap="all" dirty="0">
                          <a:solidFill>
                            <a:schemeClr val="tx1"/>
                          </a:solidFill>
                          <a:latin typeface="+mn-lt"/>
                          <a:ea typeface="+mn-ea"/>
                          <a:cs typeface="+mn-cs"/>
                        </a:rPr>
                        <a:t>Work is supplied to the flow</a:t>
                      </a:r>
                      <a:endParaRPr lang="ru-RU" b="1" cap="all" dirty="0"/>
                    </a:p>
                  </a:txBody>
                  <a:tcPr anchor="ctr"/>
                </a:tc>
                <a:tc hMerge="1">
                  <a:txBody>
                    <a:bodyPr/>
                    <a:lstStyle/>
                    <a:p>
                      <a:endParaRPr lang="ru-RU" dirty="0"/>
                    </a:p>
                  </a:txBody>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xmlns="" val="10000"/>
                  </a:ext>
                </a:extLst>
              </a:tr>
              <a:tr h="3708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cap="none" baseline="0" dirty="0"/>
                        <a:t>Volumetric machines</a:t>
                      </a:r>
                      <a:endParaRPr lang="ru-RU" cap="none" baseline="0" dirty="0"/>
                    </a:p>
                  </a:txBody>
                  <a:tcPr anchor="ctr"/>
                </a:tc>
                <a:tc hMerge="1">
                  <a:txBody>
                    <a:bodyPr/>
                    <a:lstStyle/>
                    <a:p>
                      <a:endParaRPr lang="ru-RU"/>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Blade machines</a:t>
                      </a:r>
                      <a:endParaRPr lang="ru-RU" sz="1800" kern="1200" dirty="0">
                        <a:solidFill>
                          <a:schemeClr val="tx1"/>
                        </a:solidFill>
                        <a:latin typeface="+mn-lt"/>
                        <a:ea typeface="+mn-ea"/>
                        <a:cs typeface="+mn-cs"/>
                      </a:endParaRPr>
                    </a:p>
                  </a:txBody>
                  <a:tcPr anchor="ctr"/>
                </a:tc>
                <a:tc hMerge="1">
                  <a:txBody>
                    <a:bodyPr/>
                    <a:lstStyle/>
                    <a:p>
                      <a:endParaRPr lang="ru-RU"/>
                    </a:p>
                  </a:txBody>
                  <a:tcPr/>
                </a:tc>
                <a:extLst>
                  <a:ext uri="{0D108BD9-81ED-4DB2-BD59-A6C34878D82A}">
                    <a16:rowId xmlns:a16="http://schemas.microsoft.com/office/drawing/2014/main" xmlns="" val="10001"/>
                  </a:ext>
                </a:extLst>
              </a:tr>
              <a:tr h="1440000">
                <a:tc>
                  <a:txBody>
                    <a:bodyPr/>
                    <a:lstStyle/>
                    <a:p>
                      <a:pPr algn="ctr"/>
                      <a:endParaRPr lang="ru-RU" sz="1600" dirty="0"/>
                    </a:p>
                    <a:p>
                      <a:pPr algn="ctr"/>
                      <a:endParaRPr lang="ru-RU" sz="1600" dirty="0"/>
                    </a:p>
                    <a:p>
                      <a:pPr algn="ctr"/>
                      <a:endParaRPr lang="ru-RU" sz="1600" dirty="0"/>
                    </a:p>
                    <a:p>
                      <a:pPr algn="ctr"/>
                      <a:endParaRPr lang="ru-RU" sz="1600" dirty="0"/>
                    </a:p>
                    <a:p>
                      <a:pPr algn="ctr"/>
                      <a:endParaRPr lang="ru-RU" sz="1600" dirty="0"/>
                    </a:p>
                    <a:p>
                      <a:pPr algn="ctr"/>
                      <a:r>
                        <a:rPr lang="en-US" sz="1600" kern="1200" dirty="0">
                          <a:solidFill>
                            <a:schemeClr val="tx1"/>
                          </a:solidFill>
                          <a:latin typeface="+mn-lt"/>
                          <a:ea typeface="+mn-ea"/>
                          <a:cs typeface="+mn-cs"/>
                        </a:rPr>
                        <a:t>Piston</a:t>
                      </a:r>
                      <a:endParaRPr lang="ru-RU" sz="1600" kern="1200" dirty="0">
                        <a:solidFill>
                          <a:schemeClr val="tx1"/>
                        </a:solidFill>
                        <a:latin typeface="+mn-lt"/>
                        <a:ea typeface="+mn-ea"/>
                        <a:cs typeface="+mn-cs"/>
                      </a:endParaRPr>
                    </a:p>
                  </a:txBody>
                  <a:tcPr anchor="ctr"/>
                </a:tc>
                <a:tc>
                  <a:txBody>
                    <a:bodyPr/>
                    <a:lstStyle/>
                    <a:p>
                      <a:pPr algn="ctr"/>
                      <a:endParaRPr lang="ru-RU" sz="1600" dirty="0"/>
                    </a:p>
                    <a:p>
                      <a:pPr algn="ctr"/>
                      <a:endParaRPr lang="ru-RU" sz="1600" dirty="0"/>
                    </a:p>
                    <a:p>
                      <a:pPr algn="ctr"/>
                      <a:endParaRPr lang="ru-RU" sz="1600" dirty="0"/>
                    </a:p>
                    <a:p>
                      <a:pPr algn="ctr"/>
                      <a:endParaRPr lang="ru-RU" sz="1600" dirty="0"/>
                    </a:p>
                    <a:p>
                      <a:pPr algn="ctr"/>
                      <a:endParaRPr lang="ru-RU" sz="1600" dirty="0"/>
                    </a:p>
                    <a:p>
                      <a:pPr algn="ctr"/>
                      <a:r>
                        <a:rPr lang="en-US" sz="1600" kern="1200" dirty="0">
                          <a:solidFill>
                            <a:schemeClr val="tx1"/>
                          </a:solidFill>
                          <a:latin typeface="+mn-lt"/>
                          <a:ea typeface="+mn-ea"/>
                          <a:cs typeface="+mn-cs"/>
                        </a:rPr>
                        <a:t>Screw</a:t>
                      </a:r>
                      <a:endParaRPr lang="ru-RU" sz="1600" kern="1200" dirty="0">
                        <a:solidFill>
                          <a:schemeClr val="tx1"/>
                        </a:solidFill>
                        <a:latin typeface="+mn-lt"/>
                        <a:ea typeface="+mn-ea"/>
                        <a:cs typeface="+mn-cs"/>
                      </a:endParaRPr>
                    </a:p>
                  </a:txBody>
                  <a:tcPr anchor="ctr"/>
                </a:tc>
                <a:tc>
                  <a:txBody>
                    <a:bodyPr/>
                    <a:lstStyle/>
                    <a:p>
                      <a:pPr algn="ctr"/>
                      <a:endParaRPr lang="ru-RU" sz="1600" dirty="0"/>
                    </a:p>
                    <a:p>
                      <a:pPr algn="ctr"/>
                      <a:endParaRPr lang="ru-RU" sz="1600" dirty="0"/>
                    </a:p>
                    <a:p>
                      <a:pPr algn="ctr"/>
                      <a:endParaRPr lang="ru-RU" sz="1600" dirty="0"/>
                    </a:p>
                    <a:p>
                      <a:pPr algn="ctr"/>
                      <a:endParaRPr lang="ru-RU" sz="1600" dirty="0"/>
                    </a:p>
                    <a:p>
                      <a:pPr algn="ctr"/>
                      <a:endParaRPr lang="ru-RU" sz="1600" dirty="0"/>
                    </a:p>
                    <a:p>
                      <a:pPr algn="ctr"/>
                      <a:r>
                        <a:rPr lang="en-US" sz="1600" kern="1200" dirty="0">
                          <a:solidFill>
                            <a:schemeClr val="tx1"/>
                          </a:solidFill>
                          <a:latin typeface="+mn-lt"/>
                          <a:ea typeface="+mn-ea"/>
                          <a:cs typeface="+mn-cs"/>
                        </a:rPr>
                        <a:t>Compressor</a:t>
                      </a:r>
                      <a:endParaRPr lang="ru-RU" sz="1600" kern="1200" dirty="0">
                        <a:solidFill>
                          <a:schemeClr val="tx1"/>
                        </a:solidFill>
                        <a:latin typeface="+mn-lt"/>
                        <a:ea typeface="+mn-ea"/>
                        <a:cs typeface="+mn-cs"/>
                      </a:endParaRPr>
                    </a:p>
                  </a:txBody>
                  <a:tcPr anchor="ctr"/>
                </a:tc>
                <a:tc>
                  <a:txBody>
                    <a:bodyPr/>
                    <a:lstStyle/>
                    <a:p>
                      <a:pPr algn="ctr"/>
                      <a:endParaRPr lang="ru-RU" sz="1600" dirty="0"/>
                    </a:p>
                    <a:p>
                      <a:pPr algn="ctr"/>
                      <a:endParaRPr lang="ru-RU" sz="1600" dirty="0"/>
                    </a:p>
                    <a:p>
                      <a:pPr algn="ctr"/>
                      <a:endParaRPr lang="ru-RU" sz="1600" dirty="0"/>
                    </a:p>
                    <a:p>
                      <a:pPr algn="ctr"/>
                      <a:endParaRPr lang="ru-RU" sz="1600" dirty="0"/>
                    </a:p>
                    <a:p>
                      <a:pPr algn="ctr"/>
                      <a:endParaRPr lang="ru-RU" sz="1600" dirty="0"/>
                    </a:p>
                    <a:p>
                      <a:pPr algn="ctr"/>
                      <a:r>
                        <a:rPr lang="en-US" sz="1600" kern="1200" dirty="0">
                          <a:solidFill>
                            <a:schemeClr val="tx1"/>
                          </a:solidFill>
                          <a:latin typeface="+mn-lt"/>
                          <a:ea typeface="+mn-ea"/>
                          <a:cs typeface="+mn-cs"/>
                        </a:rPr>
                        <a:t>Fan</a:t>
                      </a:r>
                      <a:endParaRPr lang="ru-RU" sz="1600" kern="1200" dirty="0">
                        <a:solidFill>
                          <a:schemeClr val="tx1"/>
                        </a:solidFill>
                        <a:latin typeface="+mn-lt"/>
                        <a:ea typeface="+mn-ea"/>
                        <a:cs typeface="+mn-cs"/>
                      </a:endParaRPr>
                    </a:p>
                  </a:txBody>
                  <a:tcPr anchor="ctr"/>
                </a:tc>
                <a:extLst>
                  <a:ext uri="{0D108BD9-81ED-4DB2-BD59-A6C34878D82A}">
                    <a16:rowId xmlns:a16="http://schemas.microsoft.com/office/drawing/2014/main" xmlns="" val="10002"/>
                  </a:ext>
                </a:extLst>
              </a:tr>
              <a:tr h="1512000">
                <a:tc>
                  <a:txBody>
                    <a:bodyPr/>
                    <a:lstStyle/>
                    <a:p>
                      <a:pPr algn="ctr"/>
                      <a:endParaRPr lang="ru-RU" sz="1600" dirty="0"/>
                    </a:p>
                    <a:p>
                      <a:pPr algn="ctr"/>
                      <a:endParaRPr lang="ru-RU" sz="1600" dirty="0"/>
                    </a:p>
                    <a:p>
                      <a:pPr algn="ctr"/>
                      <a:endParaRPr lang="ru-RU" sz="1600" dirty="0"/>
                    </a:p>
                    <a:p>
                      <a:pPr algn="ctr"/>
                      <a:endParaRPr lang="ru-RU" sz="1600" dirty="0"/>
                    </a:p>
                    <a:p>
                      <a:pPr algn="ctr"/>
                      <a:endParaRPr lang="en-US" sz="1600" kern="1200" dirty="0">
                        <a:solidFill>
                          <a:schemeClr val="tx1"/>
                        </a:solidFill>
                        <a:latin typeface="+mn-lt"/>
                        <a:ea typeface="+mn-ea"/>
                        <a:cs typeface="+mn-cs"/>
                      </a:endParaRPr>
                    </a:p>
                    <a:p>
                      <a:pPr algn="ctr"/>
                      <a:r>
                        <a:rPr lang="en-US" sz="1600" kern="1200" dirty="0">
                          <a:solidFill>
                            <a:schemeClr val="tx1"/>
                          </a:solidFill>
                          <a:latin typeface="+mn-lt"/>
                          <a:ea typeface="+mn-ea"/>
                          <a:cs typeface="+mn-cs"/>
                        </a:rPr>
                        <a:t>Rotary-vane</a:t>
                      </a:r>
                      <a:endParaRPr lang="ru-RU" sz="1600" kern="1200" dirty="0">
                        <a:solidFill>
                          <a:schemeClr val="tx1"/>
                        </a:solidFill>
                        <a:latin typeface="+mn-lt"/>
                        <a:ea typeface="+mn-ea"/>
                        <a:cs typeface="+mn-cs"/>
                      </a:endParaRPr>
                    </a:p>
                  </a:txBody>
                  <a:tcPr anchor="ctr"/>
                </a:tc>
                <a:tc>
                  <a:txBody>
                    <a:bodyPr/>
                    <a:lstStyle/>
                    <a:p>
                      <a:pPr algn="ctr"/>
                      <a:endParaRPr lang="ru-RU" sz="1600" dirty="0"/>
                    </a:p>
                    <a:p>
                      <a:pPr algn="ctr"/>
                      <a:endParaRPr lang="ru-RU" sz="1600" dirty="0"/>
                    </a:p>
                    <a:p>
                      <a:pPr algn="ctr"/>
                      <a:endParaRPr lang="ru-RU" sz="1600" dirty="0"/>
                    </a:p>
                    <a:p>
                      <a:pPr algn="ctr"/>
                      <a:endParaRPr lang="ru-RU" sz="1600" dirty="0"/>
                    </a:p>
                    <a:p>
                      <a:pPr algn="ctr"/>
                      <a:endParaRPr lang="en-US" sz="1600" kern="1200" dirty="0">
                        <a:solidFill>
                          <a:schemeClr val="tx1"/>
                        </a:solidFill>
                        <a:latin typeface="+mn-lt"/>
                        <a:ea typeface="+mn-ea"/>
                        <a:cs typeface="+mn-cs"/>
                      </a:endParaRPr>
                    </a:p>
                    <a:p>
                      <a:pPr algn="ctr"/>
                      <a:r>
                        <a:rPr lang="ru-RU" sz="1600" kern="1200" dirty="0">
                          <a:solidFill>
                            <a:schemeClr val="tx1"/>
                          </a:solidFill>
                          <a:latin typeface="+mn-lt"/>
                          <a:ea typeface="+mn-ea"/>
                          <a:cs typeface="+mn-cs"/>
                        </a:rPr>
                        <a:t>«</a:t>
                      </a:r>
                      <a:r>
                        <a:rPr lang="en-US" sz="1600" kern="1200" dirty="0">
                          <a:solidFill>
                            <a:schemeClr val="tx1"/>
                          </a:solidFill>
                          <a:latin typeface="+mn-lt"/>
                          <a:ea typeface="+mn-ea"/>
                          <a:cs typeface="+mn-cs"/>
                        </a:rPr>
                        <a:t>Roots</a:t>
                      </a:r>
                      <a:r>
                        <a:rPr lang="ru-RU" sz="1600" kern="1200" dirty="0">
                          <a:solidFill>
                            <a:schemeClr val="tx1"/>
                          </a:solidFill>
                          <a:latin typeface="+mn-lt"/>
                          <a:ea typeface="+mn-ea"/>
                          <a:cs typeface="+mn-cs"/>
                        </a:rPr>
                        <a:t>»</a:t>
                      </a:r>
                    </a:p>
                  </a:txBody>
                  <a:tcPr anchor="ctr"/>
                </a:tc>
                <a:tc gridSpan="2">
                  <a:txBody>
                    <a:bodyPr/>
                    <a:lstStyle/>
                    <a:p>
                      <a:pPr algn="ctr"/>
                      <a:endParaRPr lang="ru-RU" sz="1600" dirty="0"/>
                    </a:p>
                    <a:p>
                      <a:pPr algn="ctr"/>
                      <a:endParaRPr lang="ru-RU" sz="1600" dirty="0"/>
                    </a:p>
                    <a:p>
                      <a:pPr algn="ctr"/>
                      <a:endParaRPr lang="ru-RU" sz="1600" dirty="0"/>
                    </a:p>
                    <a:p>
                      <a:pPr algn="ctr"/>
                      <a:endParaRPr lang="ru-RU" sz="1600" dirty="0"/>
                    </a:p>
                    <a:p>
                      <a:pPr algn="ctr"/>
                      <a:endParaRPr lang="en-US" sz="1600" dirty="0"/>
                    </a:p>
                    <a:p>
                      <a:pPr algn="ctr"/>
                      <a:r>
                        <a:rPr lang="en-US" sz="1600" kern="1200" dirty="0">
                          <a:solidFill>
                            <a:schemeClr val="tx1"/>
                          </a:solidFill>
                          <a:latin typeface="+mn-lt"/>
                          <a:ea typeface="+mn-ea"/>
                          <a:cs typeface="+mn-cs"/>
                        </a:rPr>
                        <a:t>Pump</a:t>
                      </a:r>
                      <a:endParaRPr lang="ru-RU" sz="1600" kern="1200" dirty="0">
                        <a:solidFill>
                          <a:schemeClr val="tx1"/>
                        </a:solidFill>
                        <a:latin typeface="+mn-lt"/>
                        <a:ea typeface="+mn-ea"/>
                        <a:cs typeface="+mn-cs"/>
                      </a:endParaRPr>
                    </a:p>
                  </a:txBody>
                  <a:tcPr anchor="ctr"/>
                </a:tc>
                <a:tc hMerge="1">
                  <a:txBody>
                    <a:bodyPr/>
                    <a:lstStyle/>
                    <a:p>
                      <a:pPr algn="ctr"/>
                      <a:endParaRPr lang="ru-RU" dirty="0"/>
                    </a:p>
                  </a:txBody>
                  <a:tcPr anchor="ctr"/>
                </a:tc>
                <a:extLst>
                  <a:ext uri="{0D108BD9-81ED-4DB2-BD59-A6C34878D82A}">
                    <a16:rowId xmlns:a16="http://schemas.microsoft.com/office/drawing/2014/main" xmlns="" val="10003"/>
                  </a:ext>
                </a:extLst>
              </a:tr>
              <a:tr h="36000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cap="all" dirty="0">
                          <a:solidFill>
                            <a:schemeClr val="tx1"/>
                          </a:solidFill>
                          <a:latin typeface="+mn-lt"/>
                          <a:ea typeface="+mn-ea"/>
                          <a:cs typeface="+mn-cs"/>
                        </a:rPr>
                        <a:t>Work is extracted from the flow</a:t>
                      </a:r>
                      <a:endParaRPr lang="ru-RU" b="1" cap="all" dirty="0"/>
                    </a:p>
                  </a:txBody>
                  <a:tcPr anchor="ctr"/>
                </a:tc>
                <a:tc hMerge="1">
                  <a:txBody>
                    <a:bodyPr/>
                    <a:lstStyle/>
                    <a:p>
                      <a:pPr algn="ctr"/>
                      <a:endParaRPr lang="ru-RU"/>
                    </a:p>
                  </a:txBody>
                  <a:tcPr anchor="ctr"/>
                </a:tc>
                <a:tc hMerge="1">
                  <a:txBody>
                    <a:bodyPr/>
                    <a:lstStyle/>
                    <a:p>
                      <a:pPr algn="ctr"/>
                      <a:endParaRPr lang="ru-RU"/>
                    </a:p>
                  </a:txBody>
                  <a:tcPr anchor="ctr"/>
                </a:tc>
                <a:tc hMerge="1">
                  <a:txBody>
                    <a:bodyPr/>
                    <a:lstStyle/>
                    <a:p>
                      <a:pPr algn="ctr"/>
                      <a:endParaRPr lang="ru-RU" dirty="0"/>
                    </a:p>
                  </a:txBody>
                  <a:tcPr anchor="ctr"/>
                </a:tc>
                <a:extLst>
                  <a:ext uri="{0D108BD9-81ED-4DB2-BD59-A6C34878D82A}">
                    <a16:rowId xmlns:a16="http://schemas.microsoft.com/office/drawing/2014/main" xmlns="" val="10004"/>
                  </a:ext>
                </a:extLst>
              </a:tr>
              <a:tr h="1440000">
                <a:tc gridSpan="2">
                  <a:txBody>
                    <a:bodyPr/>
                    <a:lstStyle/>
                    <a:p>
                      <a:pPr algn="ctr"/>
                      <a:endParaRPr lang="ru-RU" sz="1600" dirty="0"/>
                    </a:p>
                    <a:p>
                      <a:pPr algn="ctr"/>
                      <a:endParaRPr lang="ru-RU" sz="1600" dirty="0"/>
                    </a:p>
                    <a:p>
                      <a:pPr algn="ctr"/>
                      <a:endParaRPr lang="ru-RU" sz="1600" dirty="0"/>
                    </a:p>
                    <a:p>
                      <a:pPr algn="ctr"/>
                      <a:endParaRPr lang="ru-RU" sz="1600" dirty="0"/>
                    </a:p>
                    <a:p>
                      <a:pPr algn="ctr"/>
                      <a:r>
                        <a:rPr lang="en-US" sz="1600" dirty="0"/>
                        <a:t>Steam engine</a:t>
                      </a:r>
                      <a:endParaRPr lang="ru-RU" sz="1600" dirty="0"/>
                    </a:p>
                  </a:txBody>
                  <a:tcPr anchor="ctr"/>
                </a:tc>
                <a:tc hMerge="1">
                  <a:txBody>
                    <a:bodyPr/>
                    <a:lstStyle/>
                    <a:p>
                      <a:pPr algn="ctr"/>
                      <a:endParaRPr lang="ru-RU" dirty="0"/>
                    </a:p>
                  </a:txBody>
                  <a:tcPr anchor="ctr"/>
                </a:tc>
                <a:tc gridSpan="2">
                  <a:txBody>
                    <a:bodyPr/>
                    <a:lstStyle/>
                    <a:p>
                      <a:pPr algn="ctr"/>
                      <a:endParaRPr lang="ru-RU" sz="1600" dirty="0"/>
                    </a:p>
                    <a:p>
                      <a:pPr algn="ctr"/>
                      <a:endParaRPr lang="ru-RU" sz="1600" dirty="0"/>
                    </a:p>
                    <a:p>
                      <a:pPr algn="ctr"/>
                      <a:endParaRPr lang="ru-RU" sz="1600" dirty="0"/>
                    </a:p>
                    <a:p>
                      <a:pPr algn="ctr"/>
                      <a:endParaRPr lang="ru-RU" sz="1600" dirty="0"/>
                    </a:p>
                    <a:p>
                      <a:pPr algn="ctr"/>
                      <a:r>
                        <a:rPr lang="en-US" sz="1600" dirty="0">
                          <a:solidFill>
                            <a:schemeClr val="tx2"/>
                          </a:solidFill>
                        </a:rPr>
                        <a:t>Turbine</a:t>
                      </a:r>
                      <a:endParaRPr lang="ru-RU" sz="1600" dirty="0">
                        <a:solidFill>
                          <a:schemeClr val="tx2"/>
                        </a:solidFill>
                      </a:endParaRPr>
                    </a:p>
                  </a:txBody>
                  <a:tcPr anchor="ctr"/>
                </a:tc>
                <a:tc hMerge="1">
                  <a:txBody>
                    <a:bodyPr/>
                    <a:lstStyle/>
                    <a:p>
                      <a:pPr algn="ctr"/>
                      <a:endParaRPr lang="ru-RU" dirty="0"/>
                    </a:p>
                  </a:txBody>
                  <a:tcPr anchor="ctr"/>
                </a:tc>
                <a:extLst>
                  <a:ext uri="{0D108BD9-81ED-4DB2-BD59-A6C34878D82A}">
                    <a16:rowId xmlns:a16="http://schemas.microsoft.com/office/drawing/2014/main" xmlns="" val="10005"/>
                  </a:ext>
                </a:extLst>
              </a:tr>
            </a:tbl>
          </a:graphicData>
        </a:graphic>
      </p:graphicFrame>
      <p:pic>
        <p:nvPicPr>
          <p:cNvPr id="9" name="giphy.gif">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cstate="print"/>
          <a:stretch>
            <a:fillRect/>
          </a:stretch>
        </p:blipFill>
        <p:spPr>
          <a:xfrm>
            <a:off x="2871983" y="1466897"/>
            <a:ext cx="1680000" cy="1260000"/>
          </a:xfrm>
          <a:prstGeom prst="rect">
            <a:avLst/>
          </a:prstGeom>
        </p:spPr>
      </p:pic>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Turbomachinery competitors</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4</a:t>
            </a:fld>
            <a:endParaRPr lang="ru-RU" dirty="0">
              <a:solidFill>
                <a:schemeClr val="bg1"/>
              </a:solidFill>
              <a:latin typeface="Elektra Medium Pro" panose="02000803000000020004" pitchFamily="50" charset="-52"/>
            </a:endParaRPr>
          </a:p>
        </p:txBody>
      </p:sp>
      <p:pic>
        <p:nvPicPr>
          <p:cNvPr id="21" name="Рисунок 20" descr="023-I-HPX6000_Cut_large.jpg"/>
          <p:cNvPicPr>
            <a:picLocks noChangeAspect="1"/>
          </p:cNvPicPr>
          <p:nvPr/>
        </p:nvPicPr>
        <p:blipFill>
          <a:blip r:embed="rId17" cstate="print"/>
          <a:stretch>
            <a:fillRect/>
          </a:stretch>
        </p:blipFill>
        <p:spPr>
          <a:xfrm>
            <a:off x="6053248" y="3042115"/>
            <a:ext cx="1459374" cy="1260000"/>
          </a:xfrm>
          <a:prstGeom prst="rect">
            <a:avLst/>
          </a:prstGeom>
        </p:spPr>
      </p:pic>
      <p:pic>
        <p:nvPicPr>
          <p:cNvPr id="22" name="Рисунок 21" descr="axial-fan-60166-2823455.jpg"/>
          <p:cNvPicPr/>
          <p:nvPr/>
        </p:nvPicPr>
        <p:blipFill>
          <a:blip r:embed="rId18" cstate="print"/>
          <a:srcRect l="4793" t="3210" r="4108" b="13642"/>
          <a:stretch>
            <a:fillRect/>
          </a:stretch>
        </p:blipFill>
        <p:spPr>
          <a:xfrm>
            <a:off x="7110384" y="1557147"/>
            <a:ext cx="1381760" cy="1079500"/>
          </a:xfrm>
          <a:prstGeom prst="rect">
            <a:avLst/>
          </a:prstGeom>
        </p:spPr>
      </p:pic>
      <p:pic>
        <p:nvPicPr>
          <p:cNvPr id="23" name="Рисунок 22" descr="produkte_4.jpg"/>
          <p:cNvPicPr/>
          <p:nvPr/>
        </p:nvPicPr>
        <p:blipFill>
          <a:blip r:embed="rId19" cstate="print"/>
          <a:srcRect t="3710" b="3710"/>
          <a:stretch>
            <a:fillRect/>
          </a:stretch>
        </p:blipFill>
        <p:spPr>
          <a:xfrm>
            <a:off x="5121910" y="1557147"/>
            <a:ext cx="1099820" cy="1079500"/>
          </a:xfrm>
          <a:prstGeom prst="rect">
            <a:avLst/>
          </a:prstGeom>
        </p:spPr>
      </p:pic>
      <p:pic>
        <p:nvPicPr>
          <p:cNvPr id="5" name="lobe_compressor_ani.gif">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20" cstate="print"/>
          <a:stretch>
            <a:fillRect/>
          </a:stretch>
        </p:blipFill>
        <p:spPr>
          <a:xfrm>
            <a:off x="2933838" y="3078115"/>
            <a:ext cx="1584000" cy="1188000"/>
          </a:xfrm>
          <a:prstGeom prst="rect">
            <a:avLst/>
          </a:prstGeom>
        </p:spPr>
      </p:pic>
      <p:pic>
        <p:nvPicPr>
          <p:cNvPr id="6" name="rabota_porshnevogo_kompressora.gif">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21" cstate="print"/>
          <a:stretch>
            <a:fillRect/>
          </a:stretch>
        </p:blipFill>
        <p:spPr>
          <a:xfrm>
            <a:off x="1220523" y="1425742"/>
            <a:ext cx="970892" cy="1260000"/>
          </a:xfrm>
          <a:prstGeom prst="rect">
            <a:avLst/>
          </a:prstGeom>
        </p:spPr>
      </p:pic>
    </p:spTree>
    <p:extLst>
      <p:ext uri="{BB962C8B-B14F-4D97-AF65-F5344CB8AC3E}">
        <p14:creationId xmlns:p14="http://schemas.microsoft.com/office/powerpoint/2010/main" val="1878654547"/>
      </p:ext>
    </p:extLst>
  </p:cSld>
  <p:clrMapOvr>
    <a:masterClrMapping/>
  </p:clrMapOvr>
  <p:timing>
    <p:tnLst>
      <p:par>
        <p:cTn id="1" dur="indefinite" restart="never" nodeType="tmRoot">
          <p:childTnLst>
            <p:video>
              <p:cMediaNode vol="80000">
                <p:cTn id="2" repeatCount="indefinite" fill="hold" display="0">
                  <p:stCondLst>
                    <p:cond delay="indefinite"/>
                  </p:stCondLst>
                </p:cTn>
                <p:tgtEl>
                  <p:spTgt spid="2"/>
                </p:tgtEl>
              </p:cMediaNode>
            </p:video>
            <p:video>
              <p:cMediaNode vol="80000">
                <p:cTn id="3" repeatCount="indefinite" fill="hold" display="0">
                  <p:stCondLst>
                    <p:cond delay="indefinite"/>
                  </p:stCondLst>
                </p:cTn>
                <p:tgtEl>
                  <p:spTgt spid="5"/>
                </p:tgtEl>
              </p:cMediaNode>
            </p:video>
            <p:video>
              <p:cMediaNode vol="80000">
                <p:cTn id="4" repeatCount="indefinite" fill="hold" display="0">
                  <p:stCondLst>
                    <p:cond delay="indefinite"/>
                  </p:stCondLst>
                </p:cTn>
                <p:tgtEl>
                  <p:spTgt spid="6"/>
                </p:tgtEl>
              </p:cMediaNode>
            </p:video>
            <p:video>
              <p:cMediaNode vol="80000">
                <p:cTn id="5" repeatCount="indefinite" fill="hold" display="0">
                  <p:stCondLst>
                    <p:cond delay="indefinite"/>
                  </p:stCondLst>
                </p:cTn>
                <p:tgtEl>
                  <p:spTgt spid="9"/>
                </p:tgtEl>
              </p:cMediaNode>
            </p:video>
            <p:video>
              <p:cMediaNode vol="80000">
                <p:cTn id="6" repeatCount="indefinite" fill="hold" display="0">
                  <p:stCondLst>
                    <p:cond delay="indefinite"/>
                  </p:stCondLst>
                </p:cTn>
                <p:tgtEl>
                  <p:spTgt spid="8"/>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Рисунок 48"/>
          <p:cNvPicPr/>
          <p:nvPr/>
        </p:nvPicPr>
        <p:blipFill>
          <a:blip r:embed="rId3">
            <a:extLst>
              <a:ext uri="{28A0092B-C50C-407E-A947-70E740481C1C}">
                <a14:useLocalDpi xmlns:a14="http://schemas.microsoft.com/office/drawing/2010/main" val="0"/>
              </a:ext>
            </a:extLst>
          </a:blip>
          <a:stretch>
            <a:fillRect/>
          </a:stretch>
        </p:blipFill>
        <p:spPr bwMode="auto">
          <a:xfrm>
            <a:off x="5065395" y="1433379"/>
            <a:ext cx="1299210" cy="2109726"/>
          </a:xfrm>
          <a:prstGeom prst="rect">
            <a:avLst/>
          </a:prstGeom>
          <a:noFill/>
        </p:spPr>
      </p:pic>
      <p:pic>
        <p:nvPicPr>
          <p:cNvPr id="48" name="Рисунок 47"/>
          <p:cNvPicPr/>
          <p:nvPr/>
        </p:nvPicPr>
        <p:blipFill>
          <a:blip r:embed="rId4">
            <a:extLst>
              <a:ext uri="{28A0092B-C50C-407E-A947-70E740481C1C}">
                <a14:useLocalDpi xmlns:a14="http://schemas.microsoft.com/office/drawing/2010/main" val="0"/>
              </a:ext>
            </a:extLst>
          </a:blip>
          <a:stretch>
            <a:fillRect/>
          </a:stretch>
        </p:blipFill>
        <p:spPr bwMode="auto">
          <a:xfrm>
            <a:off x="3028051" y="1378295"/>
            <a:ext cx="1354347" cy="2159635"/>
          </a:xfrm>
          <a:prstGeom prst="rect">
            <a:avLst/>
          </a:prstGeom>
          <a:noFill/>
        </p:spPr>
      </p:pic>
      <p:graphicFrame>
        <p:nvGraphicFramePr>
          <p:cNvPr id="2" name="Таблица 1"/>
          <p:cNvGraphicFramePr>
            <a:graphicFrameLocks noGrp="1"/>
          </p:cNvGraphicFramePr>
          <p:nvPr>
            <p:extLst>
              <p:ext uri="{D42A27DB-BD31-4B8C-83A1-F6EECF244321}">
                <p14:modId xmlns:p14="http://schemas.microsoft.com/office/powerpoint/2010/main" val="893241679"/>
              </p:ext>
            </p:extLst>
          </p:nvPr>
        </p:nvGraphicFramePr>
        <p:xfrm>
          <a:off x="560794" y="864801"/>
          <a:ext cx="8135440" cy="3558349"/>
        </p:xfrm>
        <a:graphic>
          <a:graphicData uri="http://schemas.openxmlformats.org/drawingml/2006/table">
            <a:tbl>
              <a:tblPr firstRow="1" bandRow="1">
                <a:tableStyleId>{5940675A-B579-460E-94D1-54222C63F5DA}</a:tableStyleId>
              </a:tblPr>
              <a:tblGrid>
                <a:gridCol w="2033860">
                  <a:extLst>
                    <a:ext uri="{9D8B030D-6E8A-4147-A177-3AD203B41FA5}">
                      <a16:colId xmlns:a16="http://schemas.microsoft.com/office/drawing/2014/main" xmlns="" val="20000"/>
                    </a:ext>
                  </a:extLst>
                </a:gridCol>
                <a:gridCol w="2033860">
                  <a:extLst>
                    <a:ext uri="{9D8B030D-6E8A-4147-A177-3AD203B41FA5}">
                      <a16:colId xmlns:a16="http://schemas.microsoft.com/office/drawing/2014/main" xmlns="" val="20001"/>
                    </a:ext>
                  </a:extLst>
                </a:gridCol>
                <a:gridCol w="2233810">
                  <a:extLst>
                    <a:ext uri="{9D8B030D-6E8A-4147-A177-3AD203B41FA5}">
                      <a16:colId xmlns:a16="http://schemas.microsoft.com/office/drawing/2014/main" xmlns="" val="20002"/>
                    </a:ext>
                  </a:extLst>
                </a:gridCol>
                <a:gridCol w="1833910">
                  <a:extLst>
                    <a:ext uri="{9D8B030D-6E8A-4147-A177-3AD203B41FA5}">
                      <a16:colId xmlns:a16="http://schemas.microsoft.com/office/drawing/2014/main" xmlns="" val="20003"/>
                    </a:ext>
                  </a:extLst>
                </a:gridCol>
              </a:tblGrid>
              <a:tr h="548806">
                <a:tc>
                  <a:txBody>
                    <a:bodyPr/>
                    <a:lstStyle/>
                    <a:p>
                      <a:pPr algn="ctr"/>
                      <a:r>
                        <a:rPr lang="en-US" sz="1600" cap="all" dirty="0"/>
                        <a:t>Scheme of exclusion</a:t>
                      </a:r>
                      <a:endParaRPr lang="ru-RU" sz="1600" cap="all"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cap="all" dirty="0"/>
                        <a:t>Open pumping scheme</a:t>
                      </a:r>
                      <a:endParaRPr lang="ru-RU" sz="1600" cap="all"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cap="all" dirty="0"/>
                        <a:t>close pumping scheme</a:t>
                      </a:r>
                      <a:endParaRPr lang="ru-RU" sz="1600" cap="all"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rowSpan="3">
                  <a:txBody>
                    <a:bodyPr/>
                    <a:lstStyle/>
                    <a:p>
                      <a:pPr algn="ct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166341">
                <a:tc>
                  <a:txBody>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ctr"/>
                      <a:endParaRPr lang="ru-RU"/>
                    </a:p>
                  </a:txBody>
                  <a:tcPr anchor="ctr"/>
                </a:tc>
                <a:extLst>
                  <a:ext uri="{0D108BD9-81ED-4DB2-BD59-A6C34878D82A}">
                    <a16:rowId xmlns:a16="http://schemas.microsoft.com/office/drawing/2014/main" xmlns="" val="10001"/>
                  </a:ext>
                </a:extLst>
              </a:tr>
              <a:tr h="693229">
                <a:tc>
                  <a:txBody>
                    <a:bodyPr/>
                    <a:lstStyle/>
                    <a:p>
                      <a:pPr algn="ctr"/>
                      <a:r>
                        <a:rPr lang="en-US" sz="1400" cap="small" dirty="0"/>
                        <a:t>A simple, reliable scheme,</a:t>
                      </a:r>
                    </a:p>
                    <a:p>
                      <a:pPr algn="ctr"/>
                      <a:r>
                        <a:rPr lang="en-US" sz="1400" cap="small" dirty="0"/>
                        <a:t>heavy tanks</a:t>
                      </a:r>
                      <a:endParaRPr lang="ru-RU" sz="1400" cap="small"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cap="small" dirty="0"/>
                        <a:t>Loss of momentum,</a:t>
                      </a:r>
                    </a:p>
                    <a:p>
                      <a:pPr algn="ctr"/>
                      <a:r>
                        <a:rPr lang="en-US" sz="1400" cap="small" dirty="0"/>
                        <a:t>light tanks</a:t>
                      </a:r>
                      <a:endParaRPr lang="ru-RU" sz="1400" cap="small"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cap="small" dirty="0"/>
                        <a:t>Complex scheme, economical, light tanks</a:t>
                      </a:r>
                      <a:endParaRPr lang="ru-RU" sz="1400" cap="small"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ctr"/>
                      <a:endParaRPr lang="ru-RU" dirty="0"/>
                    </a:p>
                  </a:txBody>
                  <a:tcPr anchor="ctr"/>
                </a:tc>
                <a:extLst>
                  <a:ext uri="{0D108BD9-81ED-4DB2-BD59-A6C34878D82A}">
                    <a16:rowId xmlns:a16="http://schemas.microsoft.com/office/drawing/2014/main" xmlns="" val="10002"/>
                  </a:ext>
                </a:extLst>
              </a:tr>
            </a:tbl>
          </a:graphicData>
        </a:graphic>
      </p:graphicFrame>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Blade machines in rocket engines</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40</a:t>
            </a:fld>
            <a:endParaRPr lang="ru-RU" dirty="0">
              <a:solidFill>
                <a:schemeClr val="bg1"/>
              </a:solidFill>
              <a:latin typeface="Elektra Medium Pro" panose="02000803000000020004" pitchFamily="50" charset="-52"/>
            </a:endParaRPr>
          </a:p>
        </p:txBody>
      </p:sp>
      <p:sp>
        <p:nvSpPr>
          <p:cNvPr id="22" name="Овал 21"/>
          <p:cNvSpPr/>
          <p:nvPr/>
        </p:nvSpPr>
        <p:spPr>
          <a:xfrm>
            <a:off x="4956502" y="2013460"/>
            <a:ext cx="1558597" cy="577339"/>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2992938" y="1927164"/>
            <a:ext cx="1424574" cy="646522"/>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3815054" y="1286298"/>
            <a:ext cx="162692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solidFill>
                  <a:srgbClr val="FF0000"/>
                </a:solidFill>
              </a:rPr>
              <a:t>Turbopump unit</a:t>
            </a:r>
            <a:endParaRPr lang="ru-RU" sz="1400" b="1" i="1" cap="all" dirty="0">
              <a:solidFill>
                <a:srgbClr val="FF0000"/>
              </a:solidFill>
            </a:endParaRPr>
          </a:p>
        </p:txBody>
      </p:sp>
      <p:cxnSp>
        <p:nvCxnSpPr>
          <p:cNvPr id="14" name="Прямая со стрелкой 13"/>
          <p:cNvCxnSpPr/>
          <p:nvPr/>
        </p:nvCxnSpPr>
        <p:spPr>
          <a:xfrm flipH="1">
            <a:off x="4215498" y="1726081"/>
            <a:ext cx="413017" cy="28737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a:off x="4652617" y="1697647"/>
            <a:ext cx="500408" cy="4073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4" name="Группа 43"/>
          <p:cNvGrpSpPr/>
          <p:nvPr/>
        </p:nvGrpSpPr>
        <p:grpSpPr>
          <a:xfrm>
            <a:off x="213756" y="4206218"/>
            <a:ext cx="8973268" cy="2169332"/>
            <a:chOff x="213756" y="4206218"/>
            <a:chExt cx="8973268" cy="2169332"/>
          </a:xfrm>
        </p:grpSpPr>
        <p:pic>
          <p:nvPicPr>
            <p:cNvPr id="32" name="Рисунок 31"/>
            <p:cNvPicPr>
              <a:picLocks noChangeAspect="1"/>
            </p:cNvPicPr>
            <p:nvPr/>
          </p:nvPicPr>
          <p:blipFill rotWithShape="1">
            <a:blip r:embed="rId5" cstate="print">
              <a:extLst>
                <a:ext uri="{28A0092B-C50C-407E-A947-70E740481C1C}">
                  <a14:useLocalDpi xmlns:a14="http://schemas.microsoft.com/office/drawing/2010/main" val="0"/>
                </a:ext>
              </a:extLst>
            </a:blip>
            <a:srcRect l="24881" b="4947"/>
            <a:stretch/>
          </p:blipFill>
          <p:spPr bwMode="auto">
            <a:xfrm>
              <a:off x="957631" y="4575550"/>
              <a:ext cx="949416" cy="1800000"/>
            </a:xfrm>
            <a:prstGeom prst="rect">
              <a:avLst/>
            </a:prstGeom>
            <a:ln>
              <a:noFill/>
            </a:ln>
            <a:extLst>
              <a:ext uri="{53640926-AAD7-44D8-BBD7-CCE9431645EC}">
                <a14:shadowObscured xmlns:a14="http://schemas.microsoft.com/office/drawing/2010/main"/>
              </a:ext>
            </a:extLst>
          </p:spPr>
        </p:pic>
        <p:sp>
          <p:nvSpPr>
            <p:cNvPr id="33" name="TextBox 32"/>
            <p:cNvSpPr txBox="1">
              <a:spLocks noChangeAspect="1"/>
            </p:cNvSpPr>
            <p:nvPr/>
          </p:nvSpPr>
          <p:spPr>
            <a:xfrm>
              <a:off x="213756" y="4206218"/>
              <a:ext cx="8973268" cy="369332"/>
            </a:xfrm>
            <a:prstGeom prst="rect">
              <a:avLst/>
            </a:prstGeom>
            <a:noFill/>
          </p:spPr>
          <p:txBody>
            <a:bodyPr wrap="square" rtlCol="0">
              <a:spAutoFit/>
            </a:bodyPr>
            <a:lstStyle/>
            <a:p>
              <a:pPr algn="ctr"/>
              <a:r>
                <a:rPr lang="en-US" cap="all" dirty="0"/>
                <a:t>Turbopump unit</a:t>
              </a:r>
              <a:r>
                <a:rPr lang="ru-RU" cap="all" dirty="0"/>
                <a:t>– </a:t>
              </a:r>
              <a:r>
                <a:rPr lang="en-US" cap="all" dirty="0"/>
                <a:t>mandatory element of rocket engine</a:t>
              </a:r>
              <a:endParaRPr lang="ru-RU" cap="all" dirty="0"/>
            </a:p>
          </p:txBody>
        </p:sp>
        <p:pic>
          <p:nvPicPr>
            <p:cNvPr id="37" name="Рисунок 36" descr="RD-180_1.jpg"/>
            <p:cNvPicPr>
              <a:picLocks noChangeAspect="1"/>
            </p:cNvPicPr>
            <p:nvPr/>
          </p:nvPicPr>
          <p:blipFill>
            <a:blip r:embed="rId6" cstate="print"/>
            <a:stretch>
              <a:fillRect/>
            </a:stretch>
          </p:blipFill>
          <p:spPr>
            <a:xfrm>
              <a:off x="4628514" y="4575550"/>
              <a:ext cx="1470273" cy="1800000"/>
            </a:xfrm>
            <a:prstGeom prst="rect">
              <a:avLst/>
            </a:prstGeom>
          </p:spPr>
        </p:pic>
        <p:pic>
          <p:nvPicPr>
            <p:cNvPr id="38" name="Рисунок 37"/>
            <p:cNvPicPr>
              <a:picLocks noChangeAspect="1"/>
            </p:cNvPicPr>
            <p:nvPr/>
          </p:nvPicPr>
          <p:blipFill rotWithShape="1">
            <a:blip r:embed="rId7" cstate="print">
              <a:extLst>
                <a:ext uri="{28A0092B-C50C-407E-A947-70E740481C1C}">
                  <a14:useLocalDpi xmlns:a14="http://schemas.microsoft.com/office/drawing/2010/main" val="0"/>
                </a:ext>
              </a:extLst>
            </a:blip>
            <a:srcRect l="3629" t="3488" r="4067" b="12324"/>
            <a:stretch/>
          </p:blipFill>
          <p:spPr>
            <a:xfrm>
              <a:off x="2765880" y="4575550"/>
              <a:ext cx="1449618" cy="1800000"/>
            </a:xfrm>
            <a:prstGeom prst="rect">
              <a:avLst/>
            </a:prstGeom>
          </p:spPr>
        </p:pic>
        <p:pic>
          <p:nvPicPr>
            <p:cNvPr id="39" name="Рисунок 38" descr="yun_8399.jpg"/>
            <p:cNvPicPr>
              <a:picLocks noChangeAspect="1"/>
            </p:cNvPicPr>
            <p:nvPr/>
          </p:nvPicPr>
          <p:blipFill>
            <a:blip r:embed="rId8" cstate="print"/>
            <a:srcRect/>
            <a:stretch>
              <a:fillRect/>
            </a:stretch>
          </p:blipFill>
          <p:spPr bwMode="auto">
            <a:xfrm>
              <a:off x="6993268" y="4532760"/>
              <a:ext cx="1199868" cy="1800000"/>
            </a:xfrm>
            <a:prstGeom prst="rect">
              <a:avLst/>
            </a:prstGeom>
            <a:noFill/>
            <a:ln w="9525">
              <a:noFill/>
              <a:miter lim="800000"/>
              <a:headEnd/>
              <a:tailEnd/>
            </a:ln>
          </p:spPr>
        </p:pic>
        <p:sp>
          <p:nvSpPr>
            <p:cNvPr id="40" name="Овал 39"/>
            <p:cNvSpPr/>
            <p:nvPr/>
          </p:nvSpPr>
          <p:spPr>
            <a:xfrm>
              <a:off x="827314" y="4532760"/>
              <a:ext cx="692728" cy="1167396"/>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Овал 40"/>
            <p:cNvSpPr/>
            <p:nvPr/>
          </p:nvSpPr>
          <p:spPr>
            <a:xfrm>
              <a:off x="2797961" y="4685160"/>
              <a:ext cx="692728" cy="1167396"/>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41"/>
            <p:cNvSpPr/>
            <p:nvPr/>
          </p:nvSpPr>
          <p:spPr>
            <a:xfrm>
              <a:off x="7662475" y="4532760"/>
              <a:ext cx="530661" cy="736098"/>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вал 42"/>
            <p:cNvSpPr/>
            <p:nvPr/>
          </p:nvSpPr>
          <p:spPr>
            <a:xfrm>
              <a:off x="4944748" y="4659602"/>
              <a:ext cx="692728" cy="1167396"/>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34" name="Рисунок 33"/>
          <p:cNvPicPr/>
          <p:nvPr/>
        </p:nvPicPr>
        <p:blipFill>
          <a:blip r:embed="rId9">
            <a:extLst>
              <a:ext uri="{28A0092B-C50C-407E-A947-70E740481C1C}">
                <a14:useLocalDpi xmlns:a14="http://schemas.microsoft.com/office/drawing/2010/main" val="0"/>
              </a:ext>
            </a:extLst>
          </a:blip>
          <a:stretch>
            <a:fillRect/>
          </a:stretch>
        </p:blipFill>
        <p:spPr bwMode="auto">
          <a:xfrm>
            <a:off x="1173678" y="1421797"/>
            <a:ext cx="777240" cy="2132891"/>
          </a:xfrm>
          <a:prstGeom prst="rect">
            <a:avLst/>
          </a:prstGeom>
          <a:noFill/>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993777" y="1041080"/>
            <a:ext cx="1337396" cy="3065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336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Рисунок 70"/>
          <p:cNvPicPr>
            <a:picLocks noChangeAspect="1"/>
          </p:cNvPicPr>
          <p:nvPr/>
        </p:nvPicPr>
        <p:blipFill rotWithShape="1">
          <a:blip r:embed="rId3" cstate="print">
            <a:extLst>
              <a:ext uri="{28A0092B-C50C-407E-A947-70E740481C1C}">
                <a14:useLocalDpi xmlns:a14="http://schemas.microsoft.com/office/drawing/2010/main" val="0"/>
              </a:ext>
            </a:extLst>
          </a:blip>
          <a:srcRect t="22106" b="11275"/>
          <a:stretch/>
        </p:blipFill>
        <p:spPr>
          <a:xfrm>
            <a:off x="3286153" y="3654344"/>
            <a:ext cx="2393352" cy="2398249"/>
          </a:xfrm>
          <a:prstGeom prst="rect">
            <a:avLst/>
          </a:prstGeom>
        </p:spPr>
      </p:pic>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Blade machines in rocket engines</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41</a:t>
            </a:fld>
            <a:endParaRPr lang="ru-RU" dirty="0">
              <a:solidFill>
                <a:schemeClr val="bg1"/>
              </a:solidFill>
              <a:latin typeface="Elektra Medium Pro" panose="02000803000000020004" pitchFamily="50" charset="-52"/>
            </a:endParaRPr>
          </a:p>
        </p:txBody>
      </p:sp>
      <p:sp>
        <p:nvSpPr>
          <p:cNvPr id="33" name="TextBox 32"/>
          <p:cNvSpPr txBox="1">
            <a:spLocks noChangeAspect="1"/>
          </p:cNvSpPr>
          <p:nvPr/>
        </p:nvSpPr>
        <p:spPr>
          <a:xfrm>
            <a:off x="604281" y="796268"/>
            <a:ext cx="8121708" cy="369332"/>
          </a:xfrm>
          <a:prstGeom prst="rect">
            <a:avLst/>
          </a:prstGeom>
          <a:noFill/>
        </p:spPr>
        <p:txBody>
          <a:bodyPr wrap="square" rtlCol="0">
            <a:spAutoFit/>
          </a:bodyPr>
          <a:lstStyle/>
          <a:p>
            <a:pPr algn="ctr"/>
            <a:r>
              <a:rPr lang="en-US" cap="all" dirty="0"/>
              <a:t>Turbopump units</a:t>
            </a:r>
            <a:endParaRPr lang="ru-RU" cap="all" dirty="0"/>
          </a:p>
        </p:txBody>
      </p:sp>
      <p:grpSp>
        <p:nvGrpSpPr>
          <p:cNvPr id="34" name="Группа 33"/>
          <p:cNvGrpSpPr/>
          <p:nvPr/>
        </p:nvGrpSpPr>
        <p:grpSpPr>
          <a:xfrm>
            <a:off x="559746" y="1101009"/>
            <a:ext cx="4577483" cy="2515087"/>
            <a:chOff x="395536" y="3597751"/>
            <a:chExt cx="4577483" cy="2515087"/>
          </a:xfrm>
        </p:grpSpPr>
        <p:pic>
          <p:nvPicPr>
            <p:cNvPr id="48" name="Рисунок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3952838"/>
              <a:ext cx="4577483" cy="2160000"/>
            </a:xfrm>
            <a:prstGeom prst="rect">
              <a:avLst/>
            </a:prstGeom>
          </p:spPr>
        </p:pic>
        <p:sp>
          <p:nvSpPr>
            <p:cNvPr id="49" name="Прямоугольник 48"/>
            <p:cNvSpPr/>
            <p:nvPr/>
          </p:nvSpPr>
          <p:spPr>
            <a:xfrm>
              <a:off x="540142" y="3682390"/>
              <a:ext cx="1084521" cy="261610"/>
            </a:xfrm>
            <a:prstGeom prst="rect">
              <a:avLst/>
            </a:prstGeom>
          </p:spPr>
          <p:txBody>
            <a:bodyPr wrap="square">
              <a:spAutoFit/>
            </a:bodyPr>
            <a:lstStyle/>
            <a:p>
              <a:pPr algn="ctr"/>
              <a:r>
                <a:rPr lang="en-US" sz="1100" b="1" dirty="0">
                  <a:latin typeface="Arial" pitchFamily="34" charset="0"/>
                  <a:cs typeface="Arial" pitchFamily="34" charset="0"/>
                </a:rPr>
                <a:t>TURBINE</a:t>
              </a:r>
              <a:endParaRPr lang="ru-RU" sz="1100" b="1" dirty="0">
                <a:latin typeface="Arial" pitchFamily="34" charset="0"/>
                <a:cs typeface="Arial" pitchFamily="34" charset="0"/>
              </a:endParaRPr>
            </a:p>
          </p:txBody>
        </p:sp>
        <p:sp>
          <p:nvSpPr>
            <p:cNvPr id="50" name="Прямоугольник 49"/>
            <p:cNvSpPr/>
            <p:nvPr/>
          </p:nvSpPr>
          <p:spPr>
            <a:xfrm>
              <a:off x="1937337" y="3597751"/>
              <a:ext cx="1493880" cy="430887"/>
            </a:xfrm>
            <a:prstGeom prst="rect">
              <a:avLst/>
            </a:prstGeom>
          </p:spPr>
          <p:txBody>
            <a:bodyPr wrap="square">
              <a:spAutoFit/>
            </a:bodyPr>
            <a:lstStyle/>
            <a:p>
              <a:pPr algn="ctr"/>
              <a:r>
                <a:rPr lang="en-US" sz="1100" b="1" cap="all" dirty="0">
                  <a:latin typeface="Arial" pitchFamily="34" charset="0"/>
                  <a:cs typeface="Arial" pitchFamily="34" charset="0"/>
                </a:rPr>
                <a:t>Centrifugal pump</a:t>
              </a:r>
              <a:endParaRPr lang="ru-RU" sz="1100" b="1" cap="all" dirty="0">
                <a:latin typeface="Arial" pitchFamily="34" charset="0"/>
                <a:cs typeface="Arial" pitchFamily="34" charset="0"/>
              </a:endParaRPr>
            </a:p>
          </p:txBody>
        </p:sp>
        <p:cxnSp>
          <p:nvCxnSpPr>
            <p:cNvPr id="51" name="Прямая со стрелкой 50"/>
            <p:cNvCxnSpPr>
              <a:stCxn id="48" idx="0"/>
            </p:cNvCxnSpPr>
            <p:nvPr/>
          </p:nvCxnSpPr>
          <p:spPr>
            <a:xfrm flipH="1">
              <a:off x="2483768" y="3952838"/>
              <a:ext cx="200510" cy="916322"/>
            </a:xfrm>
            <a:prstGeom prst="straightConnector1">
              <a:avLst/>
            </a:prstGeom>
            <a:ln w="31750" cmpd="sng">
              <a:solidFill>
                <a:schemeClr val="tx1"/>
              </a:solidFill>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51"/>
            <p:cNvCxnSpPr>
              <a:stCxn id="50" idx="2"/>
            </p:cNvCxnSpPr>
            <p:nvPr/>
          </p:nvCxnSpPr>
          <p:spPr>
            <a:xfrm flipH="1">
              <a:off x="2123728" y="4028638"/>
              <a:ext cx="560549" cy="840522"/>
            </a:xfrm>
            <a:prstGeom prst="straightConnector1">
              <a:avLst/>
            </a:prstGeom>
            <a:ln w="31750" cmpd="sng">
              <a:solidFill>
                <a:schemeClr val="tx1"/>
              </a:solidFill>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a:stCxn id="48" idx="0"/>
            </p:cNvCxnSpPr>
            <p:nvPr/>
          </p:nvCxnSpPr>
          <p:spPr>
            <a:xfrm flipH="1">
              <a:off x="1819381" y="3952838"/>
              <a:ext cx="864897" cy="916322"/>
            </a:xfrm>
            <a:prstGeom prst="straightConnector1">
              <a:avLst/>
            </a:prstGeom>
            <a:ln w="31750" cmpd="sng">
              <a:solidFill>
                <a:schemeClr val="tx1"/>
              </a:solidFill>
              <a:headEnd type="none" w="lg" len="lg"/>
              <a:tailEnd type="arrow"/>
            </a:ln>
          </p:spPr>
          <p:style>
            <a:lnRef idx="1">
              <a:schemeClr val="accent1"/>
            </a:lnRef>
            <a:fillRef idx="0">
              <a:schemeClr val="accent1"/>
            </a:fillRef>
            <a:effectRef idx="0">
              <a:schemeClr val="accent1"/>
            </a:effectRef>
            <a:fontRef idx="minor">
              <a:schemeClr val="tx1"/>
            </a:fontRef>
          </p:style>
        </p:cxnSp>
      </p:grpSp>
      <p:grpSp>
        <p:nvGrpSpPr>
          <p:cNvPr id="54" name="Группа 53"/>
          <p:cNvGrpSpPr>
            <a:grpSpLocks noChangeAspect="1"/>
          </p:cNvGrpSpPr>
          <p:nvPr/>
        </p:nvGrpSpPr>
        <p:grpSpPr>
          <a:xfrm>
            <a:off x="6044122" y="3720326"/>
            <a:ext cx="2681867" cy="2415476"/>
            <a:chOff x="5355873" y="404664"/>
            <a:chExt cx="3067647" cy="2762939"/>
          </a:xfrm>
        </p:grpSpPr>
        <p:pic>
          <p:nvPicPr>
            <p:cNvPr id="55" name="Рисунок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088" y="404664"/>
              <a:ext cx="3059432" cy="2160000"/>
            </a:xfrm>
            <a:prstGeom prst="rect">
              <a:avLst/>
            </a:prstGeom>
          </p:spPr>
        </p:pic>
        <p:sp>
          <p:nvSpPr>
            <p:cNvPr id="56" name="Прямоугольник 55"/>
            <p:cNvSpPr/>
            <p:nvPr/>
          </p:nvSpPr>
          <p:spPr>
            <a:xfrm>
              <a:off x="7338999" y="2520205"/>
              <a:ext cx="1084521" cy="299242"/>
            </a:xfrm>
            <a:prstGeom prst="rect">
              <a:avLst/>
            </a:prstGeom>
          </p:spPr>
          <p:txBody>
            <a:bodyPr wrap="square">
              <a:spAutoFit/>
            </a:bodyPr>
            <a:lstStyle/>
            <a:p>
              <a:pPr algn="ctr"/>
              <a:r>
                <a:rPr lang="en-US" sz="1100" b="1" dirty="0">
                  <a:latin typeface="Arial" pitchFamily="34" charset="0"/>
                  <a:cs typeface="Arial" pitchFamily="34" charset="0"/>
                </a:rPr>
                <a:t>TURBINE</a:t>
              </a:r>
              <a:endParaRPr lang="ru-RU" sz="1100" b="1" dirty="0">
                <a:latin typeface="Arial" pitchFamily="34" charset="0"/>
                <a:cs typeface="Arial" pitchFamily="34" charset="0"/>
              </a:endParaRPr>
            </a:p>
          </p:txBody>
        </p:sp>
        <p:sp>
          <p:nvSpPr>
            <p:cNvPr id="57" name="Прямоугольник 56"/>
            <p:cNvSpPr/>
            <p:nvPr/>
          </p:nvSpPr>
          <p:spPr>
            <a:xfrm>
              <a:off x="5355873" y="2481106"/>
              <a:ext cx="1664398" cy="686497"/>
            </a:xfrm>
            <a:prstGeom prst="rect">
              <a:avLst/>
            </a:prstGeom>
          </p:spPr>
          <p:txBody>
            <a:bodyPr wrap="square">
              <a:spAutoFit/>
            </a:bodyPr>
            <a:lstStyle/>
            <a:p>
              <a:pPr algn="ctr"/>
              <a:r>
                <a:rPr lang="en-US" sz="1100" b="1" cap="all" dirty="0">
                  <a:latin typeface="Arial" pitchFamily="34" charset="0"/>
                  <a:cs typeface="Arial" pitchFamily="34" charset="0"/>
                </a:rPr>
                <a:t>Screw centrifugal pump</a:t>
              </a:r>
              <a:endParaRPr lang="ru-RU" sz="1100" b="1" cap="all" dirty="0">
                <a:latin typeface="Arial" pitchFamily="34" charset="0"/>
                <a:cs typeface="Arial" pitchFamily="34" charset="0"/>
              </a:endParaRPr>
            </a:p>
          </p:txBody>
        </p:sp>
        <p:cxnSp>
          <p:nvCxnSpPr>
            <p:cNvPr id="58" name="Прямая со стрелкой 57"/>
            <p:cNvCxnSpPr/>
            <p:nvPr/>
          </p:nvCxnSpPr>
          <p:spPr>
            <a:xfrm flipV="1">
              <a:off x="6516216" y="1556632"/>
              <a:ext cx="288032" cy="1094378"/>
            </a:xfrm>
            <a:prstGeom prst="straightConnector1">
              <a:avLst/>
            </a:prstGeom>
            <a:ln w="31750" cmpd="sng">
              <a:solidFill>
                <a:schemeClr val="tx1"/>
              </a:solidFill>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p:cNvCxnSpPr>
              <a:stCxn id="56" idx="0"/>
            </p:cNvCxnSpPr>
            <p:nvPr/>
          </p:nvCxnSpPr>
          <p:spPr>
            <a:xfrm flipH="1" flipV="1">
              <a:off x="7452320" y="1700809"/>
              <a:ext cx="428939" cy="819396"/>
            </a:xfrm>
            <a:prstGeom prst="straightConnector1">
              <a:avLst/>
            </a:prstGeom>
            <a:ln w="31750" cmpd="sng">
              <a:solidFill>
                <a:schemeClr val="tx1"/>
              </a:solidFill>
              <a:headEnd type="none" w="lg" len="lg"/>
              <a:tailEnd type="arrow"/>
            </a:ln>
          </p:spPr>
          <p:style>
            <a:lnRef idx="1">
              <a:schemeClr val="accent1"/>
            </a:lnRef>
            <a:fillRef idx="0">
              <a:schemeClr val="accent1"/>
            </a:fillRef>
            <a:effectRef idx="0">
              <a:schemeClr val="accent1"/>
            </a:effectRef>
            <a:fontRef idx="minor">
              <a:schemeClr val="tx1"/>
            </a:fontRef>
          </p:style>
        </p:cxnSp>
      </p:grpSp>
      <p:grpSp>
        <p:nvGrpSpPr>
          <p:cNvPr id="64" name="Группа 63"/>
          <p:cNvGrpSpPr/>
          <p:nvPr/>
        </p:nvGrpSpPr>
        <p:grpSpPr>
          <a:xfrm>
            <a:off x="96215" y="3657668"/>
            <a:ext cx="3328728" cy="2735444"/>
            <a:chOff x="167553" y="345826"/>
            <a:chExt cx="3328728" cy="2735444"/>
          </a:xfrm>
        </p:grpSpPr>
        <p:pic>
          <p:nvPicPr>
            <p:cNvPr id="65" name="Рисунок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317" y="345826"/>
              <a:ext cx="2365714" cy="2520000"/>
            </a:xfrm>
            <a:prstGeom prst="rect">
              <a:avLst/>
            </a:prstGeom>
          </p:spPr>
        </p:pic>
        <p:sp>
          <p:nvSpPr>
            <p:cNvPr id="66" name="Прямоугольник 65"/>
            <p:cNvSpPr/>
            <p:nvPr/>
          </p:nvSpPr>
          <p:spPr>
            <a:xfrm>
              <a:off x="2411760" y="2735022"/>
              <a:ext cx="1084521" cy="261610"/>
            </a:xfrm>
            <a:prstGeom prst="rect">
              <a:avLst/>
            </a:prstGeom>
          </p:spPr>
          <p:txBody>
            <a:bodyPr wrap="square">
              <a:spAutoFit/>
            </a:bodyPr>
            <a:lstStyle/>
            <a:p>
              <a:pPr algn="ctr"/>
              <a:r>
                <a:rPr lang="en-US" sz="1100" b="1" dirty="0">
                  <a:latin typeface="Arial" pitchFamily="34" charset="0"/>
                  <a:cs typeface="Arial" pitchFamily="34" charset="0"/>
                </a:rPr>
                <a:t>TURBINE</a:t>
              </a:r>
              <a:endParaRPr lang="ru-RU" sz="1100" b="1" dirty="0">
                <a:latin typeface="Arial" pitchFamily="34" charset="0"/>
                <a:cs typeface="Arial" pitchFamily="34" charset="0"/>
              </a:endParaRPr>
            </a:p>
          </p:txBody>
        </p:sp>
        <p:sp>
          <p:nvSpPr>
            <p:cNvPr id="67" name="Прямоугольник 66"/>
            <p:cNvSpPr/>
            <p:nvPr/>
          </p:nvSpPr>
          <p:spPr>
            <a:xfrm>
              <a:off x="167553" y="2650383"/>
              <a:ext cx="1493880" cy="430887"/>
            </a:xfrm>
            <a:prstGeom prst="rect">
              <a:avLst/>
            </a:prstGeom>
          </p:spPr>
          <p:txBody>
            <a:bodyPr wrap="square">
              <a:spAutoFit/>
            </a:bodyPr>
            <a:lstStyle/>
            <a:p>
              <a:pPr algn="ctr"/>
              <a:r>
                <a:rPr lang="en-US" sz="1100" b="1" cap="all" dirty="0">
                  <a:latin typeface="Arial" pitchFamily="34" charset="0"/>
                  <a:cs typeface="Arial" pitchFamily="34" charset="0"/>
                </a:rPr>
                <a:t>Centrifugal pump</a:t>
              </a:r>
              <a:endParaRPr lang="ru-RU" sz="1100" b="1" cap="all" dirty="0">
                <a:latin typeface="Arial" pitchFamily="34" charset="0"/>
                <a:cs typeface="Arial" pitchFamily="34" charset="0"/>
              </a:endParaRPr>
            </a:p>
          </p:txBody>
        </p:sp>
        <p:cxnSp>
          <p:nvCxnSpPr>
            <p:cNvPr id="68" name="Прямая со стрелкой 67"/>
            <p:cNvCxnSpPr/>
            <p:nvPr/>
          </p:nvCxnSpPr>
          <p:spPr>
            <a:xfrm flipV="1">
              <a:off x="540142" y="1700808"/>
              <a:ext cx="639290" cy="949576"/>
            </a:xfrm>
            <a:prstGeom prst="straightConnector1">
              <a:avLst/>
            </a:prstGeom>
            <a:ln w="31750" cmpd="sng">
              <a:solidFill>
                <a:schemeClr val="tx1"/>
              </a:solidFill>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69" name="Прямая со стрелкой 68"/>
            <p:cNvCxnSpPr/>
            <p:nvPr/>
          </p:nvCxnSpPr>
          <p:spPr>
            <a:xfrm flipH="1" flipV="1">
              <a:off x="1888974" y="1493717"/>
              <a:ext cx="1134639" cy="1250358"/>
            </a:xfrm>
            <a:prstGeom prst="straightConnector1">
              <a:avLst/>
            </a:prstGeom>
            <a:ln w="31750" cmpd="sng">
              <a:solidFill>
                <a:schemeClr val="tx1"/>
              </a:solidFill>
              <a:headEnd type="none" w="lg" len="lg"/>
              <a:tailEnd type="arrow"/>
            </a:ln>
          </p:spPr>
          <p:style>
            <a:lnRef idx="1">
              <a:schemeClr val="accent1"/>
            </a:lnRef>
            <a:fillRef idx="0">
              <a:schemeClr val="accent1"/>
            </a:fillRef>
            <a:effectRef idx="0">
              <a:schemeClr val="accent1"/>
            </a:effectRef>
            <a:fontRef idx="minor">
              <a:schemeClr val="tx1"/>
            </a:fontRef>
          </p:style>
        </p:cxnSp>
      </p:grpSp>
      <p:pic>
        <p:nvPicPr>
          <p:cNvPr id="70" name="Рисунок 69" descr="turbopump_high.jpg"/>
          <p:cNvPicPr/>
          <p:nvPr/>
        </p:nvPicPr>
        <p:blipFill>
          <a:blip r:embed="rId7" cstate="print"/>
          <a:srcRect l="3131" t="1246" r="1957" b="2492"/>
          <a:stretch>
            <a:fillRect/>
          </a:stretch>
        </p:blipFill>
        <p:spPr>
          <a:xfrm>
            <a:off x="5041330" y="1171522"/>
            <a:ext cx="3963035" cy="2519680"/>
          </a:xfrm>
          <a:prstGeom prst="rect">
            <a:avLst/>
          </a:prstGeom>
        </p:spPr>
      </p:pic>
    </p:spTree>
    <p:extLst>
      <p:ext uri="{BB962C8B-B14F-4D97-AF65-F5344CB8AC3E}">
        <p14:creationId xmlns:p14="http://schemas.microsoft.com/office/powerpoint/2010/main" val="2988005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Water turbines</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42</a:t>
            </a:fld>
            <a:endParaRPr lang="ru-RU" dirty="0">
              <a:solidFill>
                <a:schemeClr val="bg1"/>
              </a:solidFill>
              <a:latin typeface="Elektra Medium Pro" panose="02000803000000020004" pitchFamily="50" charset="-52"/>
            </a:endParaRPr>
          </a:p>
        </p:txBody>
      </p:sp>
      <p:sp>
        <p:nvSpPr>
          <p:cNvPr id="8" name="TextBox 7"/>
          <p:cNvSpPr txBox="1"/>
          <p:nvPr/>
        </p:nvSpPr>
        <p:spPr>
          <a:xfrm>
            <a:off x="600075" y="787374"/>
            <a:ext cx="3971925" cy="646331"/>
          </a:xfrm>
          <a:prstGeom prst="rect">
            <a:avLst/>
          </a:prstGeom>
          <a:noFill/>
        </p:spPr>
        <p:txBody>
          <a:bodyPr wrap="square" rtlCol="0">
            <a:spAutoFit/>
          </a:bodyPr>
          <a:lstStyle/>
          <a:p>
            <a:pPr algn="ctr"/>
            <a:r>
              <a:rPr lang="en-US" cap="all" dirty="0"/>
              <a:t>Hydroelectric power stations on the Volga  (Russia)</a:t>
            </a:r>
            <a:endParaRPr lang="ru-RU" cap="all" dirty="0"/>
          </a:p>
        </p:txBody>
      </p:sp>
      <p:sp>
        <p:nvSpPr>
          <p:cNvPr id="9" name="TextBox 8"/>
          <p:cNvSpPr txBox="1"/>
          <p:nvPr/>
        </p:nvSpPr>
        <p:spPr>
          <a:xfrm>
            <a:off x="4572000" y="761919"/>
            <a:ext cx="4153989" cy="646331"/>
          </a:xfrm>
          <a:prstGeom prst="rect">
            <a:avLst/>
          </a:prstGeom>
          <a:noFill/>
        </p:spPr>
        <p:txBody>
          <a:bodyPr wrap="square" rtlCol="0">
            <a:spAutoFit/>
          </a:bodyPr>
          <a:lstStyle/>
          <a:p>
            <a:pPr algn="ctr"/>
            <a:r>
              <a:rPr lang="en-US" cap="all" dirty="0"/>
              <a:t>Hydroelectric power stations on Yangtze (china)</a:t>
            </a:r>
            <a:endParaRPr lang="ru-RU" cap="all"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638169"/>
            <a:ext cx="4320000" cy="236736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844" y="1341575"/>
            <a:ext cx="3611109" cy="2340000"/>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6387" y="1408250"/>
            <a:ext cx="2320126" cy="2160000"/>
          </a:xfrm>
          <a:prstGeom prst="rect">
            <a:avLst/>
          </a:prstGeom>
        </p:spPr>
      </p:pic>
      <p:sp>
        <p:nvSpPr>
          <p:cNvPr id="10" name="Овал 9"/>
          <p:cNvSpPr/>
          <p:nvPr/>
        </p:nvSpPr>
        <p:spPr>
          <a:xfrm>
            <a:off x="6162311" y="2511575"/>
            <a:ext cx="569689" cy="57247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1066436" y="2488250"/>
            <a:ext cx="569689" cy="57247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173" y="3618140"/>
            <a:ext cx="3960000" cy="2899286"/>
          </a:xfrm>
          <a:prstGeom prst="rect">
            <a:avLst/>
          </a:prstGeom>
        </p:spPr>
      </p:pic>
      <p:pic>
        <p:nvPicPr>
          <p:cNvPr id="13" name="Рисунок 12"/>
          <p:cNvPicPr>
            <a:picLocks noChangeAspect="1"/>
          </p:cNvPicPr>
          <p:nvPr/>
        </p:nvPicPr>
        <p:blipFill rotWithShape="1">
          <a:blip r:embed="rId7" cstate="print">
            <a:extLst>
              <a:ext uri="{28A0092B-C50C-407E-A947-70E740481C1C}">
                <a14:useLocalDpi xmlns:a14="http://schemas.microsoft.com/office/drawing/2010/main" val="0"/>
              </a:ext>
            </a:extLst>
          </a:blip>
          <a:srcRect l="2000" t="2500" r="2335" b="6988"/>
          <a:stretch/>
        </p:blipFill>
        <p:spPr>
          <a:xfrm>
            <a:off x="2859753" y="5252760"/>
            <a:ext cx="1712247" cy="1080000"/>
          </a:xfrm>
          <a:prstGeom prst="rect">
            <a:avLst/>
          </a:prstGeom>
        </p:spPr>
      </p:pic>
    </p:spTree>
    <p:extLst>
      <p:ext uri="{BB962C8B-B14F-4D97-AF65-F5344CB8AC3E}">
        <p14:creationId xmlns:p14="http://schemas.microsoft.com/office/powerpoint/2010/main" val="234133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Water turbines</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43</a:t>
            </a:fld>
            <a:endParaRPr lang="ru-RU" dirty="0">
              <a:solidFill>
                <a:schemeClr val="bg1"/>
              </a:solidFill>
              <a:latin typeface="Elektra Medium Pro" panose="02000803000000020004" pitchFamily="50" charset="-52"/>
            </a:endParaRPr>
          </a:p>
        </p:txBody>
      </p:sp>
      <p:sp>
        <p:nvSpPr>
          <p:cNvPr id="6" name="TextBox 5"/>
          <p:cNvSpPr txBox="1"/>
          <p:nvPr/>
        </p:nvSpPr>
        <p:spPr>
          <a:xfrm>
            <a:off x="474371" y="792000"/>
            <a:ext cx="2880000" cy="338554"/>
          </a:xfrm>
          <a:prstGeom prst="rect">
            <a:avLst/>
          </a:prstGeom>
          <a:noFill/>
        </p:spPr>
        <p:txBody>
          <a:bodyPr wrap="square" rtlCol="0">
            <a:spAutoFit/>
          </a:bodyPr>
          <a:lstStyle/>
          <a:p>
            <a:pPr algn="ctr"/>
            <a:r>
              <a:rPr lang="en-US" sz="1600" cap="all" dirty="0"/>
              <a:t>Pelton turbine</a:t>
            </a:r>
            <a:endParaRPr lang="ru-RU" sz="1600" cap="all" dirty="0"/>
          </a:p>
        </p:txBody>
      </p:sp>
      <p:sp>
        <p:nvSpPr>
          <p:cNvPr id="8" name="TextBox 7"/>
          <p:cNvSpPr txBox="1"/>
          <p:nvPr/>
        </p:nvSpPr>
        <p:spPr>
          <a:xfrm>
            <a:off x="3120589" y="792000"/>
            <a:ext cx="2880000" cy="338554"/>
          </a:xfrm>
          <a:prstGeom prst="rect">
            <a:avLst/>
          </a:prstGeom>
          <a:noFill/>
        </p:spPr>
        <p:txBody>
          <a:bodyPr wrap="square" rtlCol="0">
            <a:spAutoFit/>
          </a:bodyPr>
          <a:lstStyle/>
          <a:p>
            <a:pPr algn="ctr"/>
            <a:r>
              <a:rPr lang="en-US" sz="1600" cap="all" dirty="0"/>
              <a:t>Francis turbine</a:t>
            </a:r>
            <a:endParaRPr lang="ru-RU" sz="1600" cap="all" dirty="0"/>
          </a:p>
        </p:txBody>
      </p:sp>
      <p:sp>
        <p:nvSpPr>
          <p:cNvPr id="9" name="TextBox 8"/>
          <p:cNvSpPr txBox="1"/>
          <p:nvPr/>
        </p:nvSpPr>
        <p:spPr>
          <a:xfrm>
            <a:off x="6000589" y="792000"/>
            <a:ext cx="2880000" cy="338554"/>
          </a:xfrm>
          <a:prstGeom prst="rect">
            <a:avLst/>
          </a:prstGeom>
          <a:noFill/>
        </p:spPr>
        <p:txBody>
          <a:bodyPr wrap="square" rtlCol="0">
            <a:spAutoFit/>
          </a:bodyPr>
          <a:lstStyle/>
          <a:p>
            <a:pPr algn="ctr"/>
            <a:r>
              <a:rPr lang="en-US" sz="1600" cap="all" dirty="0"/>
              <a:t>Kaplan turbine</a:t>
            </a:r>
            <a:endParaRPr lang="ru-RU" sz="1600" cap="all" dirty="0"/>
          </a:p>
        </p:txBody>
      </p:sp>
      <p:pic>
        <p:nvPicPr>
          <p:cNvPr id="11" name="Рисунок 10" descr="P1110732.JPG"/>
          <p:cNvPicPr/>
          <p:nvPr/>
        </p:nvPicPr>
        <p:blipFill>
          <a:blip r:embed="rId3" cstate="print"/>
          <a:srcRect t="3338"/>
          <a:stretch>
            <a:fillRect/>
          </a:stretch>
        </p:blipFill>
        <p:spPr>
          <a:xfrm>
            <a:off x="474371" y="3167391"/>
            <a:ext cx="2482215" cy="1799590"/>
          </a:xfrm>
          <a:prstGeom prst="rect">
            <a:avLst/>
          </a:prstGeom>
        </p:spPr>
      </p:pic>
      <p:sp>
        <p:nvSpPr>
          <p:cNvPr id="12" name="TextBox 11"/>
          <p:cNvSpPr txBox="1">
            <a:spLocks noChangeAspect="1"/>
          </p:cNvSpPr>
          <p:nvPr/>
        </p:nvSpPr>
        <p:spPr>
          <a:xfrm>
            <a:off x="417358" y="4988679"/>
            <a:ext cx="2880000" cy="880369"/>
          </a:xfrm>
          <a:prstGeom prst="rect">
            <a:avLst/>
          </a:prstGeom>
          <a:noFill/>
        </p:spPr>
        <p:txBody>
          <a:bodyPr wrap="square" rtlCol="0">
            <a:spAutoFit/>
          </a:bodyPr>
          <a:lstStyle/>
          <a:p>
            <a:pPr>
              <a:lnSpc>
                <a:spcPct val="150000"/>
              </a:lnSpc>
            </a:pPr>
            <a:r>
              <a:rPr lang="en-US" dirty="0"/>
              <a:t>Head</a:t>
            </a:r>
            <a:r>
              <a:rPr lang="ru-RU" dirty="0"/>
              <a:t>: 100 – 2000</a:t>
            </a:r>
            <a:r>
              <a:rPr lang="en-US" dirty="0"/>
              <a:t> m</a:t>
            </a:r>
            <a:r>
              <a:rPr lang="ru-RU" dirty="0"/>
              <a:t>;</a:t>
            </a:r>
          </a:p>
          <a:p>
            <a:pPr>
              <a:lnSpc>
                <a:spcPct val="150000"/>
              </a:lnSpc>
            </a:pPr>
            <a:r>
              <a:rPr lang="en-US" dirty="0"/>
              <a:t>Power</a:t>
            </a:r>
            <a:r>
              <a:rPr lang="ru-RU" dirty="0"/>
              <a:t>: 0</a:t>
            </a:r>
            <a:r>
              <a:rPr lang="en-US" dirty="0"/>
              <a:t>.</a:t>
            </a:r>
            <a:r>
              <a:rPr lang="ru-RU" dirty="0"/>
              <a:t>08 – 400</a:t>
            </a:r>
            <a:r>
              <a:rPr lang="en-US" dirty="0"/>
              <a:t> MW</a:t>
            </a:r>
            <a:endParaRPr lang="ru-RU" dirty="0"/>
          </a:p>
        </p:txBody>
      </p:sp>
      <p:pic>
        <p:nvPicPr>
          <p:cNvPr id="13" name="Рисунок 12" descr="https://upload.wikimedia.org/wikipedia/commons/5/5f/M_vs_francis_schnitt_1_zoom.jpg"/>
          <p:cNvPicPr/>
          <p:nvPr/>
        </p:nvPicPr>
        <p:blipFill>
          <a:blip r:embed="rId4" cstate="print"/>
          <a:srcRect l="4199" r="8399"/>
          <a:stretch>
            <a:fillRect/>
          </a:stretch>
        </p:blipFill>
        <p:spPr bwMode="auto">
          <a:xfrm>
            <a:off x="3297358" y="1156706"/>
            <a:ext cx="2879725" cy="2264410"/>
          </a:xfrm>
          <a:prstGeom prst="rect">
            <a:avLst/>
          </a:prstGeom>
          <a:noFill/>
          <a:ln w="9525">
            <a:noFill/>
            <a:miter lim="800000"/>
            <a:headEnd/>
            <a:tailEnd/>
          </a:ln>
        </p:spPr>
      </p:pic>
      <p:pic>
        <p:nvPicPr>
          <p:cNvPr id="14" name="Рисунок 13" descr="runner.jpg"/>
          <p:cNvPicPr>
            <a:picLocks noChangeAspect="1"/>
          </p:cNvPicPr>
          <p:nvPr/>
        </p:nvPicPr>
        <p:blipFill>
          <a:blip r:embed="rId5" cstate="print"/>
          <a:stretch>
            <a:fillRect/>
          </a:stretch>
        </p:blipFill>
        <p:spPr>
          <a:xfrm>
            <a:off x="3297358" y="3188679"/>
            <a:ext cx="2526462" cy="1800000"/>
          </a:xfrm>
          <a:prstGeom prst="rect">
            <a:avLst/>
          </a:prstGeom>
        </p:spPr>
      </p:pic>
      <p:sp>
        <p:nvSpPr>
          <p:cNvPr id="15" name="TextBox 14"/>
          <p:cNvSpPr txBox="1">
            <a:spLocks noChangeAspect="1"/>
          </p:cNvSpPr>
          <p:nvPr/>
        </p:nvSpPr>
        <p:spPr>
          <a:xfrm>
            <a:off x="3120589" y="4988679"/>
            <a:ext cx="2880000" cy="1338828"/>
          </a:xfrm>
          <a:prstGeom prst="rect">
            <a:avLst/>
          </a:prstGeom>
          <a:noFill/>
        </p:spPr>
        <p:txBody>
          <a:bodyPr wrap="square" rtlCol="0">
            <a:spAutoFit/>
          </a:bodyPr>
          <a:lstStyle/>
          <a:p>
            <a:pPr>
              <a:lnSpc>
                <a:spcPct val="150000"/>
              </a:lnSpc>
            </a:pPr>
            <a:r>
              <a:rPr lang="en-US" dirty="0"/>
              <a:t>Head</a:t>
            </a:r>
            <a:r>
              <a:rPr lang="ru-RU" dirty="0"/>
              <a:t>: 10 – 900</a:t>
            </a:r>
            <a:r>
              <a:rPr lang="en-US" dirty="0"/>
              <a:t> m</a:t>
            </a:r>
            <a:r>
              <a:rPr lang="ru-RU" dirty="0"/>
              <a:t>;</a:t>
            </a:r>
          </a:p>
          <a:p>
            <a:pPr>
              <a:lnSpc>
                <a:spcPct val="150000"/>
              </a:lnSpc>
            </a:pPr>
            <a:r>
              <a:rPr lang="en-US" dirty="0"/>
              <a:t>Power</a:t>
            </a:r>
            <a:r>
              <a:rPr lang="ru-RU" dirty="0"/>
              <a:t>: 0</a:t>
            </a:r>
            <a:r>
              <a:rPr lang="en-US" dirty="0"/>
              <a:t>.</a:t>
            </a:r>
            <a:r>
              <a:rPr lang="ru-RU" dirty="0"/>
              <a:t>03 – 500</a:t>
            </a:r>
            <a:r>
              <a:rPr lang="en-US" dirty="0"/>
              <a:t> MW</a:t>
            </a:r>
            <a:endParaRPr lang="ru-RU" dirty="0"/>
          </a:p>
          <a:p>
            <a:pPr>
              <a:lnSpc>
                <a:spcPct val="150000"/>
              </a:lnSpc>
            </a:pPr>
            <a:r>
              <a:rPr lang="en-US" dirty="0"/>
              <a:t>Stator adjustment</a:t>
            </a:r>
            <a:endParaRPr lang="ru-RU" dirty="0"/>
          </a:p>
        </p:txBody>
      </p:sp>
      <p:pic>
        <p:nvPicPr>
          <p:cNvPr id="17" name="Рисунок 16" descr="Ch14.jpg"/>
          <p:cNvPicPr>
            <a:picLocks noChangeAspect="1"/>
          </p:cNvPicPr>
          <p:nvPr/>
        </p:nvPicPr>
        <p:blipFill>
          <a:blip r:embed="rId6" cstate="print"/>
          <a:stretch>
            <a:fillRect/>
          </a:stretch>
        </p:blipFill>
        <p:spPr>
          <a:xfrm>
            <a:off x="6135057" y="3188679"/>
            <a:ext cx="2401589" cy="1800000"/>
          </a:xfrm>
          <a:prstGeom prst="rect">
            <a:avLst/>
          </a:prstGeom>
        </p:spPr>
      </p:pic>
      <p:sp>
        <p:nvSpPr>
          <p:cNvPr id="19" name="TextBox 18"/>
          <p:cNvSpPr txBox="1">
            <a:spLocks noChangeAspect="1"/>
          </p:cNvSpPr>
          <p:nvPr/>
        </p:nvSpPr>
        <p:spPr>
          <a:xfrm>
            <a:off x="6130014" y="5004871"/>
            <a:ext cx="2880000" cy="1338828"/>
          </a:xfrm>
          <a:prstGeom prst="rect">
            <a:avLst/>
          </a:prstGeom>
          <a:noFill/>
        </p:spPr>
        <p:txBody>
          <a:bodyPr wrap="square" rtlCol="0">
            <a:spAutoFit/>
          </a:bodyPr>
          <a:lstStyle/>
          <a:p>
            <a:pPr>
              <a:lnSpc>
                <a:spcPct val="150000"/>
              </a:lnSpc>
            </a:pPr>
            <a:r>
              <a:rPr lang="en-US" dirty="0"/>
              <a:t>Head</a:t>
            </a:r>
            <a:r>
              <a:rPr lang="ru-RU" dirty="0"/>
              <a:t>: 5 – 80</a:t>
            </a:r>
            <a:r>
              <a:rPr lang="en-US" dirty="0"/>
              <a:t> m</a:t>
            </a:r>
            <a:r>
              <a:rPr lang="ru-RU" dirty="0"/>
              <a:t>;</a:t>
            </a:r>
          </a:p>
          <a:p>
            <a:pPr>
              <a:lnSpc>
                <a:spcPct val="150000"/>
              </a:lnSpc>
            </a:pPr>
            <a:r>
              <a:rPr lang="en-US" dirty="0"/>
              <a:t>Power</a:t>
            </a:r>
            <a:r>
              <a:rPr lang="ru-RU" dirty="0"/>
              <a:t>: 0</a:t>
            </a:r>
            <a:r>
              <a:rPr lang="en-US" dirty="0"/>
              <a:t>.</a:t>
            </a:r>
            <a:r>
              <a:rPr lang="ru-RU" dirty="0"/>
              <a:t>1 – 150</a:t>
            </a:r>
            <a:r>
              <a:rPr lang="en-US" dirty="0"/>
              <a:t> MW</a:t>
            </a:r>
            <a:endParaRPr lang="ru-RU" dirty="0"/>
          </a:p>
          <a:p>
            <a:pPr>
              <a:lnSpc>
                <a:spcPct val="150000"/>
              </a:lnSpc>
            </a:pPr>
            <a:r>
              <a:rPr lang="en-US" dirty="0"/>
              <a:t>Rotor adjustment</a:t>
            </a:r>
            <a:endParaRPr lang="ru-RU" dirty="0"/>
          </a:p>
        </p:txBody>
      </p:sp>
      <p:pic>
        <p:nvPicPr>
          <p:cNvPr id="16" name="Рисунок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938" y="1269364"/>
            <a:ext cx="2127080" cy="1800000"/>
          </a:xfrm>
          <a:prstGeom prst="rect">
            <a:avLst/>
          </a:prstGeom>
        </p:spPr>
      </p:pic>
      <p:pic>
        <p:nvPicPr>
          <p:cNvPr id="20" name="Рисунок 19" descr="717px-Water_turbine_(en_2).svg.png"/>
          <p:cNvPicPr>
            <a:picLocks noChangeAspect="1"/>
          </p:cNvPicPr>
          <p:nvPr/>
        </p:nvPicPr>
        <p:blipFill>
          <a:blip r:embed="rId8" cstate="print"/>
          <a:stretch>
            <a:fillRect/>
          </a:stretch>
        </p:blipFill>
        <p:spPr>
          <a:xfrm>
            <a:off x="6645881" y="1173921"/>
            <a:ext cx="1848265" cy="1980000"/>
          </a:xfrm>
          <a:prstGeom prst="rect">
            <a:avLst/>
          </a:prstGeom>
        </p:spPr>
      </p:pic>
    </p:spTree>
    <p:extLst>
      <p:ext uri="{BB962C8B-B14F-4D97-AF65-F5344CB8AC3E}">
        <p14:creationId xmlns:p14="http://schemas.microsoft.com/office/powerpoint/2010/main" val="160978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p:nvPr/>
        </p:nvPicPr>
        <p:blipFill>
          <a:blip r:embed="rId3">
            <a:extLst>
              <a:ext uri="{28A0092B-C50C-407E-A947-70E740481C1C}">
                <a14:useLocalDpi xmlns:a14="http://schemas.microsoft.com/office/drawing/2010/main" val="0"/>
              </a:ext>
            </a:extLst>
          </a:blip>
          <a:stretch>
            <a:fillRect/>
          </a:stretch>
        </p:blipFill>
        <p:spPr>
          <a:xfrm>
            <a:off x="3740602" y="1110539"/>
            <a:ext cx="4985385" cy="3419475"/>
          </a:xfrm>
          <a:prstGeom prst="rect">
            <a:avLst/>
          </a:prstGeom>
        </p:spPr>
      </p:pic>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Blade machines in pressure charger</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44</a:t>
            </a:fld>
            <a:endParaRPr lang="ru-RU" dirty="0">
              <a:solidFill>
                <a:schemeClr val="bg1"/>
              </a:solidFill>
              <a:latin typeface="Elektra Medium Pro" panose="02000803000000020004" pitchFamily="50" charset="-52"/>
            </a:endParaRPr>
          </a:p>
        </p:txBody>
      </p:sp>
      <p:sp>
        <p:nvSpPr>
          <p:cNvPr id="5" name="TextBox 4"/>
          <p:cNvSpPr txBox="1"/>
          <p:nvPr/>
        </p:nvSpPr>
        <p:spPr>
          <a:xfrm>
            <a:off x="373576" y="968438"/>
            <a:ext cx="2880000" cy="369332"/>
          </a:xfrm>
          <a:prstGeom prst="rect">
            <a:avLst/>
          </a:prstGeom>
          <a:noFill/>
        </p:spPr>
        <p:txBody>
          <a:bodyPr wrap="square" rtlCol="0">
            <a:spAutoFit/>
          </a:bodyPr>
          <a:lstStyle/>
          <a:p>
            <a:pPr algn="ctr"/>
            <a:r>
              <a:rPr lang="en-US" cap="all" dirty="0"/>
              <a:t>Power of piston engine</a:t>
            </a:r>
            <a:endParaRPr lang="ru-RU" cap="all"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446" y="1433704"/>
            <a:ext cx="28289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Овал 5"/>
          <p:cNvSpPr/>
          <p:nvPr/>
        </p:nvSpPr>
        <p:spPr>
          <a:xfrm>
            <a:off x="2925942" y="1451417"/>
            <a:ext cx="221018" cy="583698"/>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a:spLocks noChangeAspect="1"/>
          </p:cNvSpPr>
          <p:nvPr/>
        </p:nvSpPr>
        <p:spPr>
          <a:xfrm>
            <a:off x="417358" y="2053872"/>
            <a:ext cx="2880000" cy="1061829"/>
          </a:xfrm>
          <a:prstGeom prst="rect">
            <a:avLst/>
          </a:prstGeom>
          <a:noFill/>
        </p:spPr>
        <p:txBody>
          <a:bodyPr wrap="square" rtlCol="0">
            <a:spAutoFit/>
          </a:bodyPr>
          <a:lstStyle/>
          <a:p>
            <a:pPr>
              <a:lnSpc>
                <a:spcPct val="150000"/>
              </a:lnSpc>
            </a:pPr>
            <a:r>
              <a:rPr lang="en-US" sz="1400" i="1" dirty="0"/>
              <a:t>Charging</a:t>
            </a:r>
            <a:r>
              <a:rPr lang="ru-RU" sz="1400" dirty="0"/>
              <a:t> –</a:t>
            </a:r>
            <a:r>
              <a:rPr lang="en-US" sz="1400" dirty="0"/>
              <a:t> increasing of the piston engine power due to the increase of the air density in the inlet</a:t>
            </a:r>
            <a:endParaRPr lang="ru-RU" sz="1400" dirty="0"/>
          </a:p>
        </p:txBody>
      </p:sp>
      <p:sp>
        <p:nvSpPr>
          <p:cNvPr id="16" name="TextBox 15"/>
          <p:cNvSpPr txBox="1"/>
          <p:nvPr/>
        </p:nvSpPr>
        <p:spPr>
          <a:xfrm>
            <a:off x="537351" y="3115701"/>
            <a:ext cx="3263124" cy="338554"/>
          </a:xfrm>
          <a:prstGeom prst="rect">
            <a:avLst/>
          </a:prstGeom>
          <a:noFill/>
        </p:spPr>
        <p:txBody>
          <a:bodyPr wrap="square" rtlCol="0">
            <a:spAutoFit/>
          </a:bodyPr>
          <a:lstStyle/>
          <a:p>
            <a:pPr algn="ctr"/>
            <a:r>
              <a:rPr lang="en-US" sz="1600" cap="all" dirty="0"/>
              <a:t>mechanical charging</a:t>
            </a:r>
            <a:endParaRPr lang="ru-RU" sz="1600" cap="all" dirty="0"/>
          </a:p>
        </p:txBody>
      </p:sp>
      <p:sp>
        <p:nvSpPr>
          <p:cNvPr id="17" name="TextBox 16"/>
          <p:cNvSpPr txBox="1"/>
          <p:nvPr/>
        </p:nvSpPr>
        <p:spPr>
          <a:xfrm>
            <a:off x="3642259" y="771985"/>
            <a:ext cx="5083729" cy="338554"/>
          </a:xfrm>
          <a:prstGeom prst="rect">
            <a:avLst/>
          </a:prstGeom>
          <a:noFill/>
        </p:spPr>
        <p:txBody>
          <a:bodyPr wrap="square" rtlCol="0">
            <a:spAutoFit/>
          </a:bodyPr>
          <a:lstStyle/>
          <a:p>
            <a:pPr algn="ctr"/>
            <a:r>
              <a:rPr lang="en-US" sz="1600" cap="all" dirty="0"/>
              <a:t>turbocharging</a:t>
            </a:r>
            <a:endParaRPr lang="ru-RU" sz="1600" cap="all" dirty="0"/>
          </a:p>
        </p:txBody>
      </p:sp>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576" y="3465146"/>
            <a:ext cx="2400000" cy="1800000"/>
          </a:xfrm>
          <a:prstGeom prst="rect">
            <a:avLst/>
          </a:prstGeom>
        </p:spPr>
      </p:pic>
      <p:pic>
        <p:nvPicPr>
          <p:cNvPr id="18" name="Рисунок 17" descr="efr-series-borgwarners-latest-turbo-technology4.jpg"/>
          <p:cNvPicPr>
            <a:picLocks noChangeAspect="1"/>
          </p:cNvPicPr>
          <p:nvPr/>
        </p:nvPicPr>
        <p:blipFill>
          <a:blip r:embed="rId6" cstate="print"/>
          <a:stretch>
            <a:fillRect/>
          </a:stretch>
        </p:blipFill>
        <p:spPr>
          <a:xfrm>
            <a:off x="4124057" y="4743182"/>
            <a:ext cx="2038202" cy="1440000"/>
          </a:xfrm>
          <a:prstGeom prst="rect">
            <a:avLst/>
          </a:prstGeom>
        </p:spPr>
      </p:pic>
      <p:sp>
        <p:nvSpPr>
          <p:cNvPr id="19" name="TextBox 18"/>
          <p:cNvSpPr txBox="1"/>
          <p:nvPr/>
        </p:nvSpPr>
        <p:spPr>
          <a:xfrm>
            <a:off x="3642258" y="4404628"/>
            <a:ext cx="5083729" cy="338554"/>
          </a:xfrm>
          <a:prstGeom prst="rect">
            <a:avLst/>
          </a:prstGeom>
          <a:noFill/>
        </p:spPr>
        <p:txBody>
          <a:bodyPr wrap="square" rtlCol="0">
            <a:spAutoFit/>
          </a:bodyPr>
          <a:lstStyle/>
          <a:p>
            <a:pPr algn="ctr"/>
            <a:r>
              <a:rPr lang="en-US" sz="1600" cap="all" dirty="0"/>
              <a:t>turbocharger</a:t>
            </a:r>
            <a:endParaRPr lang="ru-RU" sz="1600" cap="all" dirty="0"/>
          </a:p>
        </p:txBody>
      </p:sp>
      <p:pic>
        <p:nvPicPr>
          <p:cNvPr id="20" name="Рисунок 19" descr="Electro-assist-MET-Turbocharger.jpg"/>
          <p:cNvPicPr>
            <a:picLocks noChangeAspect="1"/>
          </p:cNvPicPr>
          <p:nvPr/>
        </p:nvPicPr>
        <p:blipFill>
          <a:blip r:embed="rId7" cstate="print"/>
          <a:stretch>
            <a:fillRect/>
          </a:stretch>
        </p:blipFill>
        <p:spPr>
          <a:xfrm>
            <a:off x="6520468" y="4700646"/>
            <a:ext cx="2016178" cy="1440000"/>
          </a:xfrm>
          <a:prstGeom prst="rect">
            <a:avLst/>
          </a:prstGeom>
        </p:spPr>
      </p:pic>
      <p:sp>
        <p:nvSpPr>
          <p:cNvPr id="21" name="Прямоугольник 20"/>
          <p:cNvSpPr/>
          <p:nvPr/>
        </p:nvSpPr>
        <p:spPr>
          <a:xfrm>
            <a:off x="4207186" y="6127273"/>
            <a:ext cx="2231716" cy="307777"/>
          </a:xfrm>
          <a:prstGeom prst="rect">
            <a:avLst/>
          </a:prstGeom>
        </p:spPr>
        <p:txBody>
          <a:bodyPr wrap="square">
            <a:spAutoFit/>
          </a:bodyPr>
          <a:lstStyle/>
          <a:p>
            <a:pPr algn="ctr"/>
            <a:r>
              <a:rPr lang="en-US" sz="1400" cap="small" dirty="0"/>
              <a:t>With radial turbine</a:t>
            </a:r>
            <a:endParaRPr lang="ru-RU" sz="1400" cap="small" dirty="0"/>
          </a:p>
        </p:txBody>
      </p:sp>
      <p:sp>
        <p:nvSpPr>
          <p:cNvPr id="22" name="Прямоугольник 21"/>
          <p:cNvSpPr/>
          <p:nvPr/>
        </p:nvSpPr>
        <p:spPr>
          <a:xfrm>
            <a:off x="6438901" y="6125908"/>
            <a:ext cx="2097746" cy="307777"/>
          </a:xfrm>
          <a:prstGeom prst="rect">
            <a:avLst/>
          </a:prstGeom>
        </p:spPr>
        <p:txBody>
          <a:bodyPr wrap="square">
            <a:spAutoFit/>
          </a:bodyPr>
          <a:lstStyle/>
          <a:p>
            <a:pPr algn="ctr"/>
            <a:r>
              <a:rPr lang="en-US" sz="1400" cap="small" dirty="0"/>
              <a:t>With axial turbine</a:t>
            </a:r>
          </a:p>
        </p:txBody>
      </p:sp>
    </p:spTree>
    <p:extLst>
      <p:ext uri="{BB962C8B-B14F-4D97-AF65-F5344CB8AC3E}">
        <p14:creationId xmlns:p14="http://schemas.microsoft.com/office/powerpoint/2010/main" val="199475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6" grpId="0"/>
      <p:bldP spid="17" grpId="0"/>
      <p:bldP spid="19" grpId="0"/>
      <p:bldP spid="21" grpId="0"/>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Blade machines in pressure charger</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45</a:t>
            </a:fld>
            <a:endParaRPr lang="ru-RU" dirty="0">
              <a:solidFill>
                <a:schemeClr val="bg1"/>
              </a:solidFill>
              <a:latin typeface="Elektra Medium Pro" panose="02000803000000020004" pitchFamily="50" charset="-52"/>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140241255"/>
              </p:ext>
            </p:extLst>
          </p:nvPr>
        </p:nvGraphicFramePr>
        <p:xfrm>
          <a:off x="541069" y="1156705"/>
          <a:ext cx="5270270" cy="3545840"/>
        </p:xfrm>
        <a:graphic>
          <a:graphicData uri="http://schemas.openxmlformats.org/drawingml/2006/table">
            <a:tbl>
              <a:tblPr firstRow="1" bandRow="1">
                <a:tableStyleId>{5940675A-B579-460E-94D1-54222C63F5DA}</a:tableStyleId>
              </a:tblPr>
              <a:tblGrid>
                <a:gridCol w="2900631">
                  <a:extLst>
                    <a:ext uri="{9D8B030D-6E8A-4147-A177-3AD203B41FA5}">
                      <a16:colId xmlns:a16="http://schemas.microsoft.com/office/drawing/2014/main" xmlns="" val="20000"/>
                    </a:ext>
                  </a:extLst>
                </a:gridCol>
                <a:gridCol w="2369639">
                  <a:extLst>
                    <a:ext uri="{9D8B030D-6E8A-4147-A177-3AD203B41FA5}">
                      <a16:colId xmlns:a16="http://schemas.microsoft.com/office/drawing/2014/main" xmlns="" val="20001"/>
                    </a:ext>
                  </a:extLst>
                </a:gridCol>
              </a:tblGrid>
              <a:tr h="370840">
                <a:tc>
                  <a:txBody>
                    <a:bodyPr/>
                    <a:lstStyle/>
                    <a:p>
                      <a:pPr algn="ctr"/>
                      <a:r>
                        <a:rPr lang="en-US" cap="all" baseline="0" dirty="0"/>
                        <a:t>Advantages</a:t>
                      </a:r>
                      <a:endParaRPr lang="ru-RU" cap="all" baseline="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cap="all" baseline="0" dirty="0"/>
                        <a:t>disadvantages</a:t>
                      </a:r>
                      <a:endParaRPr lang="ru-RU" cap="all" baseline="0" dirty="0"/>
                    </a:p>
                  </a:txBody>
                  <a:tcPr anchor="ctr"/>
                </a:tc>
                <a:extLst>
                  <a:ext uri="{0D108BD9-81ED-4DB2-BD59-A6C34878D82A}">
                    <a16:rowId xmlns:a16="http://schemas.microsoft.com/office/drawing/2014/main" xmlns="" val="10000"/>
                  </a:ext>
                </a:extLst>
              </a:tr>
              <a:tr h="370840">
                <a:tc>
                  <a:txBody>
                    <a:bodyPr/>
                    <a:lstStyle/>
                    <a:p>
                      <a:pPr algn="ctr"/>
                      <a:r>
                        <a:rPr lang="en-US" sz="1400" dirty="0"/>
                        <a:t>Engine power increases</a:t>
                      </a:r>
                      <a:endParaRPr lang="ru-RU" sz="1400" dirty="0"/>
                    </a:p>
                  </a:txBody>
                  <a:tcPr anchor="ctr"/>
                </a:tc>
                <a:tc>
                  <a:txBody>
                    <a:bodyPr/>
                    <a:lstStyle/>
                    <a:p>
                      <a:pPr algn="ctr"/>
                      <a:r>
                        <a:rPr lang="en-US" sz="1400" dirty="0"/>
                        <a:t>Physical fuel mass flow rate increases</a:t>
                      </a:r>
                      <a:endParaRPr lang="ru-RU" sz="1400" dirty="0"/>
                    </a:p>
                  </a:txBody>
                  <a:tcPr anchor="ctr"/>
                </a:tc>
                <a:extLst>
                  <a:ext uri="{0D108BD9-81ED-4DB2-BD59-A6C34878D82A}">
                    <a16:rowId xmlns:a16="http://schemas.microsoft.com/office/drawing/2014/main" xmlns="" val="10001"/>
                  </a:ext>
                </a:extLst>
              </a:tr>
              <a:tr h="370840">
                <a:tc>
                  <a:txBody>
                    <a:bodyPr/>
                    <a:lstStyle/>
                    <a:p>
                      <a:pPr algn="ctr"/>
                      <a:r>
                        <a:rPr lang="en-US" sz="1400" dirty="0"/>
                        <a:t>Engine sizes</a:t>
                      </a:r>
                      <a:r>
                        <a:rPr lang="en-US" sz="1400" baseline="0" dirty="0"/>
                        <a:t> </a:t>
                      </a:r>
                      <a:r>
                        <a:rPr lang="en-US" sz="1400" dirty="0"/>
                        <a:t>reduce</a:t>
                      </a:r>
                      <a:endParaRPr lang="ru-RU" sz="1400" dirty="0"/>
                    </a:p>
                  </a:txBody>
                  <a:tcPr anchor="ctr"/>
                </a:tc>
                <a:tc>
                  <a:txBody>
                    <a:bodyPr/>
                    <a:lstStyle/>
                    <a:p>
                      <a:pPr algn="ctr"/>
                      <a:r>
                        <a:rPr lang="en-US" sz="1400" dirty="0"/>
                        <a:t>Mechanical supercharger increase the specific fuel mass flow rate</a:t>
                      </a:r>
                      <a:endParaRPr lang="ru-RU" sz="1400" dirty="0"/>
                    </a:p>
                  </a:txBody>
                  <a:tcPr anchor="ctr"/>
                </a:tc>
                <a:extLst>
                  <a:ext uri="{0D108BD9-81ED-4DB2-BD59-A6C34878D82A}">
                    <a16:rowId xmlns:a16="http://schemas.microsoft.com/office/drawing/2014/main" xmlns="" val="10002"/>
                  </a:ext>
                </a:extLst>
              </a:tr>
              <a:tr h="370840">
                <a:tc>
                  <a:txBody>
                    <a:bodyPr/>
                    <a:lstStyle/>
                    <a:p>
                      <a:pPr algn="ctr"/>
                      <a:r>
                        <a:rPr lang="en-US" sz="1400" dirty="0"/>
                        <a:t>Specific fuel</a:t>
                      </a:r>
                      <a:r>
                        <a:rPr lang="en-US" sz="1400" baseline="0" dirty="0"/>
                        <a:t> mass flow rate reduces (for turbocharger)</a:t>
                      </a:r>
                      <a:endParaRPr lang="ru-RU" sz="1400" dirty="0"/>
                    </a:p>
                  </a:txBody>
                  <a:tcPr anchor="ctr"/>
                </a:tc>
                <a:tc>
                  <a:txBody>
                    <a:bodyPr/>
                    <a:lstStyle/>
                    <a:p>
                      <a:pPr algn="ctr"/>
                      <a:r>
                        <a:rPr lang="en-US" sz="1400" dirty="0"/>
                        <a:t>Low effectivity at low modes</a:t>
                      </a:r>
                      <a:endParaRPr lang="ru-RU" sz="1400" dirty="0"/>
                    </a:p>
                  </a:txBody>
                  <a:tcPr anchor="ctr"/>
                </a:tc>
                <a:extLst>
                  <a:ext uri="{0D108BD9-81ED-4DB2-BD59-A6C34878D82A}">
                    <a16:rowId xmlns:a16="http://schemas.microsoft.com/office/drawing/2014/main" xmlns="" val="10003"/>
                  </a:ext>
                </a:extLst>
              </a:tr>
              <a:tr h="370840">
                <a:tc>
                  <a:txBody>
                    <a:bodyPr/>
                    <a:lstStyle/>
                    <a:p>
                      <a:pPr algn="ctr"/>
                      <a:r>
                        <a:rPr lang="en-US" sz="1400" dirty="0"/>
                        <a:t>Mechanical and pumping losses reduce</a:t>
                      </a:r>
                      <a:endParaRPr lang="ru-RU" sz="1400" dirty="0"/>
                    </a:p>
                  </a:txBody>
                  <a:tcPr anchor="ctr"/>
                </a:tc>
                <a:tc>
                  <a:txBody>
                    <a:bodyPr/>
                    <a:lstStyle/>
                    <a:p>
                      <a:pPr algn="ctr"/>
                      <a:r>
                        <a:rPr lang="en-US" sz="1400" dirty="0"/>
                        <a:t>High inertia</a:t>
                      </a:r>
                      <a:endParaRPr lang="ru-RU" sz="1400" dirty="0"/>
                    </a:p>
                  </a:txBody>
                  <a:tcPr anchor="ctr"/>
                </a:tc>
                <a:extLst>
                  <a:ext uri="{0D108BD9-81ED-4DB2-BD59-A6C34878D82A}">
                    <a16:rowId xmlns:a16="http://schemas.microsoft.com/office/drawing/2014/main" xmlns="" val="10004"/>
                  </a:ext>
                </a:extLst>
              </a:tr>
              <a:tr h="370840">
                <a:tc>
                  <a:txBody>
                    <a:bodyPr/>
                    <a:lstStyle/>
                    <a:p>
                      <a:pPr algn="ctr"/>
                      <a:r>
                        <a:rPr lang="en-US" sz="1400" dirty="0"/>
                        <a:t>Ecological characteristics improve </a:t>
                      </a:r>
                      <a:endParaRPr lang="ru-RU" sz="1400" dirty="0"/>
                    </a:p>
                  </a:txBody>
                  <a:tcPr anchor="ctr"/>
                </a:tc>
                <a:tc>
                  <a:txBody>
                    <a:bodyPr/>
                    <a:lstStyle/>
                    <a:p>
                      <a:pPr algn="ctr"/>
                      <a:r>
                        <a:rPr lang="en-US" sz="1400" dirty="0"/>
                        <a:t>Turbine makes resistance for the exhaust</a:t>
                      </a:r>
                      <a:endParaRPr lang="ru-RU" sz="1400" dirty="0"/>
                    </a:p>
                  </a:txBody>
                  <a:tcPr anchor="ctr"/>
                </a:tc>
                <a:extLst>
                  <a:ext uri="{0D108BD9-81ED-4DB2-BD59-A6C34878D82A}">
                    <a16:rowId xmlns:a16="http://schemas.microsoft.com/office/drawing/2014/main" xmlns="" val="10005"/>
                  </a:ext>
                </a:extLst>
              </a:tr>
              <a:tr h="370840">
                <a:tc>
                  <a:txBody>
                    <a:bodyPr/>
                    <a:lstStyle/>
                    <a:p>
                      <a:pPr algn="ctr"/>
                      <a:r>
                        <a:rPr lang="en-US" sz="1400" dirty="0"/>
                        <a:t>Life cycle of</a:t>
                      </a:r>
                      <a:r>
                        <a:rPr lang="en-US" sz="1400" baseline="0" dirty="0"/>
                        <a:t> </a:t>
                      </a:r>
                      <a:r>
                        <a:rPr lang="en-US" sz="1400" dirty="0"/>
                        <a:t>cylinder</a:t>
                      </a:r>
                      <a:r>
                        <a:rPr lang="en-US" sz="1400" baseline="0" dirty="0"/>
                        <a:t> block increases</a:t>
                      </a:r>
                      <a:endParaRPr lang="ru-RU" sz="1400" dirty="0"/>
                    </a:p>
                  </a:txBody>
                  <a:tcPr anchor="ctr"/>
                </a:tc>
                <a:tc>
                  <a:txBody>
                    <a:bodyPr/>
                    <a:lstStyle/>
                    <a:p>
                      <a:pPr algn="ctr"/>
                      <a:endParaRPr lang="ru-RU" sz="1400" dirty="0"/>
                    </a:p>
                  </a:txBody>
                  <a:tcPr anchor="ctr"/>
                </a:tc>
                <a:extLst>
                  <a:ext uri="{0D108BD9-81ED-4DB2-BD59-A6C34878D82A}">
                    <a16:rowId xmlns:a16="http://schemas.microsoft.com/office/drawing/2014/main" xmlns="" val="10006"/>
                  </a:ext>
                </a:extLst>
              </a:tr>
            </a:tbl>
          </a:graphicData>
        </a:graphic>
      </p:graphicFrame>
      <p:sp>
        <p:nvSpPr>
          <p:cNvPr id="11" name="TextBox 10"/>
          <p:cNvSpPr txBox="1"/>
          <p:nvPr/>
        </p:nvSpPr>
        <p:spPr>
          <a:xfrm>
            <a:off x="592121" y="789248"/>
            <a:ext cx="5219218" cy="369332"/>
          </a:xfrm>
          <a:prstGeom prst="rect">
            <a:avLst/>
          </a:prstGeom>
          <a:noFill/>
        </p:spPr>
        <p:txBody>
          <a:bodyPr wrap="square" rtlCol="0">
            <a:spAutoFit/>
          </a:bodyPr>
          <a:lstStyle/>
          <a:p>
            <a:pPr algn="ctr"/>
            <a:r>
              <a:rPr lang="en-US" cap="all" dirty="0"/>
              <a:t>Characteristics of engine with charging</a:t>
            </a:r>
            <a:endParaRPr lang="ru-RU" cap="all"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6906" y="3132535"/>
            <a:ext cx="2188571"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844" y="4929147"/>
            <a:ext cx="2178639" cy="1315469"/>
          </a:xfrm>
          <a:prstGeom prst="rect">
            <a:avLst/>
          </a:prstGeom>
        </p:spPr>
      </p:pic>
      <p:pic>
        <p:nvPicPr>
          <p:cNvPr id="15" name="Рисунок 14"/>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990189" y="1072856"/>
            <a:ext cx="2743999" cy="1896167"/>
          </a:xfrm>
          <a:prstGeom prst="rect">
            <a:avLst/>
          </a:prstGeom>
          <a:noFill/>
        </p:spPr>
      </p:pic>
      <p:sp>
        <p:nvSpPr>
          <p:cNvPr id="16" name="Прямоугольник 15"/>
          <p:cNvSpPr/>
          <p:nvPr/>
        </p:nvSpPr>
        <p:spPr>
          <a:xfrm>
            <a:off x="5811339" y="850803"/>
            <a:ext cx="2990850" cy="307777"/>
          </a:xfrm>
          <a:prstGeom prst="rect">
            <a:avLst/>
          </a:prstGeom>
        </p:spPr>
        <p:txBody>
          <a:bodyPr wrap="square">
            <a:spAutoFit/>
          </a:bodyPr>
          <a:lstStyle/>
          <a:p>
            <a:pPr algn="ctr"/>
            <a:r>
              <a:rPr lang="en-US" sz="1400" cap="small" dirty="0"/>
              <a:t>Change in specific parameters</a:t>
            </a:r>
            <a:endParaRPr lang="ru-RU" sz="1400" cap="small" dirty="0"/>
          </a:p>
        </p:txBody>
      </p:sp>
      <p:sp>
        <p:nvSpPr>
          <p:cNvPr id="17" name="Прямоугольник 16"/>
          <p:cNvSpPr/>
          <p:nvPr/>
        </p:nvSpPr>
        <p:spPr>
          <a:xfrm>
            <a:off x="6076949" y="2815134"/>
            <a:ext cx="2725239" cy="307777"/>
          </a:xfrm>
          <a:prstGeom prst="rect">
            <a:avLst/>
          </a:prstGeom>
        </p:spPr>
        <p:txBody>
          <a:bodyPr wrap="square">
            <a:spAutoFit/>
          </a:bodyPr>
          <a:lstStyle/>
          <a:p>
            <a:pPr algn="ctr"/>
            <a:r>
              <a:rPr lang="en-US" sz="1400" cap="small" dirty="0"/>
              <a:t>Change in sizes</a:t>
            </a:r>
            <a:endParaRPr lang="ru-RU" sz="1400" cap="small" dirty="0"/>
          </a:p>
        </p:txBody>
      </p:sp>
      <p:sp>
        <p:nvSpPr>
          <p:cNvPr id="18" name="Прямоугольник 17"/>
          <p:cNvSpPr/>
          <p:nvPr/>
        </p:nvSpPr>
        <p:spPr>
          <a:xfrm>
            <a:off x="5963739" y="4586633"/>
            <a:ext cx="2990850" cy="307777"/>
          </a:xfrm>
          <a:prstGeom prst="rect">
            <a:avLst/>
          </a:prstGeom>
        </p:spPr>
        <p:txBody>
          <a:bodyPr wrap="square">
            <a:spAutoFit/>
          </a:bodyPr>
          <a:lstStyle/>
          <a:p>
            <a:pPr algn="ctr"/>
            <a:r>
              <a:rPr lang="en-US" sz="1400" cap="small" dirty="0"/>
              <a:t>Comparison of profitability</a:t>
            </a:r>
            <a:endParaRPr lang="ru-RU" sz="1400" cap="small" dirty="0"/>
          </a:p>
        </p:txBody>
      </p:sp>
      <p:sp>
        <p:nvSpPr>
          <p:cNvPr id="19" name="Прямоугольник 18"/>
          <p:cNvSpPr/>
          <p:nvPr/>
        </p:nvSpPr>
        <p:spPr>
          <a:xfrm>
            <a:off x="551639" y="4712993"/>
            <a:ext cx="5774097" cy="307777"/>
          </a:xfrm>
          <a:prstGeom prst="rect">
            <a:avLst/>
          </a:prstGeom>
        </p:spPr>
        <p:txBody>
          <a:bodyPr wrap="square">
            <a:spAutoFit/>
          </a:bodyPr>
          <a:lstStyle/>
          <a:p>
            <a:pPr algn="ctr"/>
            <a:r>
              <a:rPr lang="en-US" sz="1400" cap="small" dirty="0"/>
              <a:t>Ways to improve turbochargers</a:t>
            </a:r>
            <a:endParaRPr lang="ru-RU" sz="1400" cap="small" dirty="0"/>
          </a:p>
        </p:txBody>
      </p:sp>
      <p:pic>
        <p:nvPicPr>
          <p:cNvPr id="20" name="Рисунок 19"/>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507531" y="4963798"/>
            <a:ext cx="2248378" cy="1267094"/>
          </a:xfrm>
          <a:prstGeom prst="rect">
            <a:avLst/>
          </a:prstGeom>
          <a:noFill/>
        </p:spPr>
      </p:pic>
      <p:pic>
        <p:nvPicPr>
          <p:cNvPr id="21" name="Рисунок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5909" y="4992755"/>
            <a:ext cx="1529397" cy="1225823"/>
          </a:xfrm>
          <a:prstGeom prst="rect">
            <a:avLst/>
          </a:prstGeom>
        </p:spPr>
      </p:pic>
      <p:pic>
        <p:nvPicPr>
          <p:cNvPr id="22" name="Рисунок 21" descr="Изображение выглядит как мотоцикл, предмет&#10;&#10;Описание создано с очень высокой степенью достоверности"/>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5306" y="4944243"/>
            <a:ext cx="1866743" cy="1260000"/>
          </a:xfrm>
          <a:prstGeom prst="rect">
            <a:avLst/>
          </a:prstGeom>
        </p:spPr>
      </p:pic>
      <p:sp>
        <p:nvSpPr>
          <p:cNvPr id="23" name="Прямоугольник 22"/>
          <p:cNvSpPr/>
          <p:nvPr/>
        </p:nvSpPr>
        <p:spPr>
          <a:xfrm>
            <a:off x="403730" y="6198734"/>
            <a:ext cx="2352180" cy="307777"/>
          </a:xfrm>
          <a:prstGeom prst="rect">
            <a:avLst/>
          </a:prstGeom>
        </p:spPr>
        <p:txBody>
          <a:bodyPr wrap="square">
            <a:spAutoFit/>
          </a:bodyPr>
          <a:lstStyle/>
          <a:p>
            <a:pPr algn="ctr"/>
            <a:r>
              <a:rPr lang="en-US" sz="1400" cap="small" dirty="0"/>
              <a:t>Two-stage charging </a:t>
            </a:r>
            <a:endParaRPr lang="ru-RU" sz="1400" cap="small" dirty="0"/>
          </a:p>
        </p:txBody>
      </p:sp>
      <p:sp>
        <p:nvSpPr>
          <p:cNvPr id="24" name="Прямоугольник 23"/>
          <p:cNvSpPr/>
          <p:nvPr/>
        </p:nvSpPr>
        <p:spPr>
          <a:xfrm>
            <a:off x="2755909" y="6204243"/>
            <a:ext cx="3396139" cy="307777"/>
          </a:xfrm>
          <a:prstGeom prst="rect">
            <a:avLst/>
          </a:prstGeom>
        </p:spPr>
        <p:txBody>
          <a:bodyPr wrap="square">
            <a:spAutoFit/>
          </a:bodyPr>
          <a:lstStyle/>
          <a:p>
            <a:pPr algn="ctr"/>
            <a:r>
              <a:rPr lang="en-US" sz="1400" cap="small" dirty="0"/>
              <a:t>Turbine regulation</a:t>
            </a:r>
            <a:endParaRPr lang="ru-RU" sz="1400" cap="small" dirty="0"/>
          </a:p>
        </p:txBody>
      </p:sp>
    </p:spTree>
    <p:extLst>
      <p:ext uri="{BB962C8B-B14F-4D97-AF65-F5344CB8AC3E}">
        <p14:creationId xmlns:p14="http://schemas.microsoft.com/office/powerpoint/2010/main" val="152619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3"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Blade machines in industry</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46</a:t>
            </a:fld>
            <a:endParaRPr lang="ru-RU" dirty="0">
              <a:solidFill>
                <a:schemeClr val="bg1"/>
              </a:solidFill>
              <a:latin typeface="Elektra Medium Pro" panose="02000803000000020004" pitchFamily="50" charset="-52"/>
            </a:endParaRPr>
          </a:p>
        </p:txBody>
      </p:sp>
      <p:sp>
        <p:nvSpPr>
          <p:cNvPr id="5" name="TextBox 4"/>
          <p:cNvSpPr txBox="1"/>
          <p:nvPr/>
        </p:nvSpPr>
        <p:spPr>
          <a:xfrm>
            <a:off x="383179" y="798713"/>
            <a:ext cx="8411390" cy="4247317"/>
          </a:xfrm>
          <a:prstGeom prst="rect">
            <a:avLst/>
          </a:prstGeom>
          <a:noFill/>
        </p:spPr>
        <p:txBody>
          <a:bodyPr wrap="square" rtlCol="0">
            <a:spAutoFit/>
          </a:bodyPr>
          <a:lstStyle/>
          <a:p>
            <a:pPr>
              <a:lnSpc>
                <a:spcPct val="150000"/>
              </a:lnSpc>
            </a:pPr>
            <a:r>
              <a:rPr lang="en-US" cap="all" dirty="0"/>
              <a:t>Blade machines are used in the following industries</a:t>
            </a:r>
            <a:r>
              <a:rPr lang="ru-RU" cap="all" dirty="0"/>
              <a:t>:</a:t>
            </a:r>
          </a:p>
          <a:p>
            <a:pPr marL="285750" indent="-285750">
              <a:lnSpc>
                <a:spcPct val="150000"/>
              </a:lnSpc>
              <a:buFont typeface="Wingdings" pitchFamily="2" charset="2"/>
              <a:buChar char="ü"/>
            </a:pPr>
            <a:r>
              <a:rPr lang="en-US" dirty="0"/>
              <a:t>Chemical industry (working fluid circulation in technical processes and cooling)</a:t>
            </a:r>
            <a:endParaRPr lang="ru-RU" dirty="0"/>
          </a:p>
          <a:p>
            <a:pPr marL="285750" indent="-285750">
              <a:lnSpc>
                <a:spcPct val="150000"/>
              </a:lnSpc>
              <a:buFont typeface="Wingdings" pitchFamily="2" charset="2"/>
              <a:buChar char="ü"/>
            </a:pPr>
            <a:r>
              <a:rPr lang="en-US" dirty="0"/>
              <a:t>Petrochemical industry </a:t>
            </a:r>
            <a:r>
              <a:rPr lang="ru-RU" dirty="0"/>
              <a:t>(</a:t>
            </a:r>
            <a:r>
              <a:rPr lang="en-US" dirty="0"/>
              <a:t>working fluid circulation in technical processes and</a:t>
            </a:r>
            <a:r>
              <a:rPr lang="ru-RU" dirty="0"/>
              <a:t> </a:t>
            </a:r>
            <a:r>
              <a:rPr lang="en-US" dirty="0"/>
              <a:t>production)</a:t>
            </a:r>
            <a:endParaRPr lang="ru-RU" dirty="0"/>
          </a:p>
          <a:p>
            <a:pPr marL="285750" indent="-285750">
              <a:lnSpc>
                <a:spcPct val="150000"/>
              </a:lnSpc>
              <a:buFont typeface="Wingdings" pitchFamily="2" charset="2"/>
              <a:buChar char="ü"/>
            </a:pPr>
            <a:r>
              <a:rPr lang="en-US" dirty="0"/>
              <a:t>Metallurgy </a:t>
            </a:r>
            <a:r>
              <a:rPr lang="ru-RU" dirty="0"/>
              <a:t>(</a:t>
            </a:r>
            <a:r>
              <a:rPr lang="en-US" dirty="0"/>
              <a:t>air supply and cooling</a:t>
            </a:r>
            <a:r>
              <a:rPr lang="ru-RU" dirty="0"/>
              <a:t>)</a:t>
            </a:r>
          </a:p>
          <a:p>
            <a:pPr marL="285750" indent="-285750">
              <a:lnSpc>
                <a:spcPct val="150000"/>
              </a:lnSpc>
              <a:buFont typeface="Wingdings" pitchFamily="2" charset="2"/>
              <a:buChar char="ü"/>
            </a:pPr>
            <a:r>
              <a:rPr lang="en-US" dirty="0"/>
              <a:t>Pneumatic systems (source of compressed air and pneumatic tools)</a:t>
            </a:r>
            <a:endParaRPr lang="ru-RU" dirty="0"/>
          </a:p>
          <a:p>
            <a:pPr marL="285750" indent="-285750">
              <a:lnSpc>
                <a:spcPct val="150000"/>
              </a:lnSpc>
              <a:buFont typeface="Wingdings" pitchFamily="2" charset="2"/>
              <a:buChar char="ü"/>
            </a:pPr>
            <a:r>
              <a:rPr lang="en-US" dirty="0"/>
              <a:t>Refrigerating appliances</a:t>
            </a:r>
            <a:r>
              <a:rPr lang="ru-RU" dirty="0"/>
              <a:t> (</a:t>
            </a:r>
            <a:r>
              <a:rPr lang="en-US" dirty="0"/>
              <a:t>turboexpander)</a:t>
            </a:r>
            <a:endParaRPr lang="ru-RU" dirty="0"/>
          </a:p>
          <a:p>
            <a:pPr marL="285750" indent="-285750">
              <a:lnSpc>
                <a:spcPct val="150000"/>
              </a:lnSpc>
              <a:buFont typeface="Wingdings" pitchFamily="2" charset="2"/>
              <a:buChar char="ü"/>
            </a:pPr>
            <a:endParaRPr lang="ru-RU" dirty="0"/>
          </a:p>
          <a:p>
            <a:pPr marL="285750" indent="-285750">
              <a:lnSpc>
                <a:spcPct val="150000"/>
              </a:lnSpc>
              <a:buFont typeface="Wingdings" pitchFamily="2" charset="2"/>
              <a:buChar char="ü"/>
            </a:pPr>
            <a:endParaRPr lang="ru-RU" dirty="0"/>
          </a:p>
          <a:p>
            <a:pPr>
              <a:lnSpc>
                <a:spcPct val="150000"/>
              </a:lnSpc>
            </a:pPr>
            <a:r>
              <a:rPr lang="ru-RU" dirty="0"/>
              <a:t> </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204" y="3944230"/>
            <a:ext cx="2560000" cy="1440000"/>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204" y="3697555"/>
            <a:ext cx="2944785" cy="1800000"/>
          </a:xfrm>
          <a:prstGeom prst="rect">
            <a:avLst/>
          </a:prstGeom>
        </p:spPr>
      </p:pic>
      <p:sp>
        <p:nvSpPr>
          <p:cNvPr id="9" name="Прямоугольник 8"/>
          <p:cNvSpPr/>
          <p:nvPr/>
        </p:nvSpPr>
        <p:spPr>
          <a:xfrm>
            <a:off x="3221203" y="5500117"/>
            <a:ext cx="2560001" cy="307777"/>
          </a:xfrm>
          <a:prstGeom prst="rect">
            <a:avLst/>
          </a:prstGeom>
        </p:spPr>
        <p:txBody>
          <a:bodyPr wrap="square">
            <a:spAutoFit/>
          </a:bodyPr>
          <a:lstStyle/>
          <a:p>
            <a:pPr algn="ctr"/>
            <a:r>
              <a:rPr lang="en-US" sz="1400" cap="small" dirty="0"/>
              <a:t>Turboexpander</a:t>
            </a:r>
            <a:endParaRPr lang="ru-RU" sz="1400" cap="small" dirty="0"/>
          </a:p>
        </p:txBody>
      </p:sp>
      <p:sp>
        <p:nvSpPr>
          <p:cNvPr id="10" name="Прямоугольник 9"/>
          <p:cNvSpPr/>
          <p:nvPr/>
        </p:nvSpPr>
        <p:spPr>
          <a:xfrm>
            <a:off x="5781204" y="5500117"/>
            <a:ext cx="2944785" cy="307777"/>
          </a:xfrm>
          <a:prstGeom prst="rect">
            <a:avLst/>
          </a:prstGeom>
        </p:spPr>
        <p:txBody>
          <a:bodyPr wrap="square">
            <a:spAutoFit/>
          </a:bodyPr>
          <a:lstStyle/>
          <a:p>
            <a:pPr algn="ctr"/>
            <a:r>
              <a:rPr lang="en-US" sz="1400" cap="small" dirty="0"/>
              <a:t>Pneumatic tools</a:t>
            </a:r>
            <a:endParaRPr lang="ru-RU" sz="1400" cap="small" dirty="0"/>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8250" y="3854005"/>
            <a:ext cx="1365936" cy="1800000"/>
          </a:xfrm>
          <a:prstGeom prst="rect">
            <a:avLst/>
          </a:prstGeom>
        </p:spPr>
      </p:pic>
      <p:sp>
        <p:nvSpPr>
          <p:cNvPr id="12" name="Прямоугольник 11"/>
          <p:cNvSpPr/>
          <p:nvPr/>
        </p:nvSpPr>
        <p:spPr>
          <a:xfrm>
            <a:off x="661203" y="5652516"/>
            <a:ext cx="2560001" cy="307777"/>
          </a:xfrm>
          <a:prstGeom prst="rect">
            <a:avLst/>
          </a:prstGeom>
        </p:spPr>
        <p:txBody>
          <a:bodyPr wrap="square">
            <a:spAutoFit/>
          </a:bodyPr>
          <a:lstStyle/>
          <a:p>
            <a:pPr algn="ctr"/>
            <a:r>
              <a:rPr lang="en-US" sz="1400" cap="small" dirty="0"/>
              <a:t>Oil refining</a:t>
            </a:r>
          </a:p>
        </p:txBody>
      </p:sp>
    </p:spTree>
    <p:extLst>
      <p:ext uri="{BB962C8B-B14F-4D97-AF65-F5344CB8AC3E}">
        <p14:creationId xmlns:p14="http://schemas.microsoft.com/office/powerpoint/2010/main" val="1749216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223" y="3908723"/>
            <a:ext cx="3594864" cy="2520000"/>
          </a:xfrm>
          <a:prstGeom prst="rect">
            <a:avLst/>
          </a:prstGeom>
        </p:spPr>
      </p:pic>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Blade machines in industry</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47</a:t>
            </a:fld>
            <a:endParaRPr lang="ru-RU" dirty="0">
              <a:solidFill>
                <a:schemeClr val="bg1"/>
              </a:solidFill>
              <a:latin typeface="Elektra Medium Pro" panose="02000803000000020004" pitchFamily="50" charset="-52"/>
            </a:endParaRPr>
          </a:p>
        </p:txBody>
      </p:sp>
      <p:sp>
        <p:nvSpPr>
          <p:cNvPr id="5" name="TextBox 4"/>
          <p:cNvSpPr txBox="1"/>
          <p:nvPr/>
        </p:nvSpPr>
        <p:spPr>
          <a:xfrm>
            <a:off x="383179" y="798713"/>
            <a:ext cx="8411390" cy="2169825"/>
          </a:xfrm>
          <a:prstGeom prst="rect">
            <a:avLst/>
          </a:prstGeom>
          <a:noFill/>
        </p:spPr>
        <p:txBody>
          <a:bodyPr wrap="square" rtlCol="0">
            <a:spAutoFit/>
          </a:bodyPr>
          <a:lstStyle/>
          <a:p>
            <a:pPr>
              <a:lnSpc>
                <a:spcPct val="150000"/>
              </a:lnSpc>
            </a:pPr>
            <a:r>
              <a:rPr lang="en-US" cap="all" dirty="0"/>
              <a:t>Blade machines are used in the following industries</a:t>
            </a:r>
            <a:r>
              <a:rPr lang="ru-RU" cap="all" dirty="0"/>
              <a:t>:</a:t>
            </a:r>
            <a:endParaRPr lang="ru-RU" dirty="0"/>
          </a:p>
          <a:p>
            <a:pPr marL="285750" indent="-285750">
              <a:lnSpc>
                <a:spcPct val="150000"/>
              </a:lnSpc>
              <a:buFont typeface="Wingdings" pitchFamily="2" charset="2"/>
              <a:buChar char="ü"/>
            </a:pPr>
            <a:r>
              <a:rPr lang="en-US" dirty="0"/>
              <a:t>Gas industry </a:t>
            </a:r>
            <a:r>
              <a:rPr lang="ru-RU" dirty="0"/>
              <a:t>(</a:t>
            </a:r>
            <a:r>
              <a:rPr lang="en-US" dirty="0"/>
              <a:t>gas production and transportation)</a:t>
            </a:r>
            <a:endParaRPr lang="ru-RU" dirty="0"/>
          </a:p>
          <a:p>
            <a:pPr marL="285750" indent="-285750">
              <a:lnSpc>
                <a:spcPct val="150000"/>
              </a:lnSpc>
              <a:buFont typeface="Wingdings" pitchFamily="2" charset="2"/>
              <a:buChar char="ü"/>
            </a:pPr>
            <a:endParaRPr lang="ru-RU" dirty="0"/>
          </a:p>
          <a:p>
            <a:pPr marL="285750" indent="-285750">
              <a:lnSpc>
                <a:spcPct val="150000"/>
              </a:lnSpc>
              <a:buFont typeface="Wingdings" pitchFamily="2" charset="2"/>
              <a:buChar char="ü"/>
            </a:pPr>
            <a:endParaRPr lang="ru-RU" dirty="0"/>
          </a:p>
          <a:p>
            <a:pPr>
              <a:lnSpc>
                <a:spcPct val="150000"/>
              </a:lnSpc>
            </a:pPr>
            <a:r>
              <a:rPr lang="ru-RU" dirty="0"/>
              <a:t> </a:t>
            </a:r>
          </a:p>
        </p:txBody>
      </p:sp>
      <p:pic>
        <p:nvPicPr>
          <p:cNvPr id="11" name="Рисунок 10" descr="Изображение выглядит как текст, карта&#10;&#10;Описание создано с очень высокой степенью достоверности"/>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294" y="1637561"/>
            <a:ext cx="5040000" cy="2071713"/>
          </a:xfrm>
          <a:prstGeom prst="rect">
            <a:avLst/>
          </a:prstGeom>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2273"/>
          <a:stretch/>
        </p:blipFill>
        <p:spPr bwMode="auto">
          <a:xfrm>
            <a:off x="5670115" y="1622878"/>
            <a:ext cx="3240000" cy="457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579294" y="3669785"/>
            <a:ext cx="5040000" cy="307777"/>
          </a:xfrm>
          <a:prstGeom prst="rect">
            <a:avLst/>
          </a:prstGeom>
        </p:spPr>
        <p:txBody>
          <a:bodyPr wrap="square">
            <a:spAutoFit/>
          </a:bodyPr>
          <a:lstStyle/>
          <a:p>
            <a:pPr algn="ctr"/>
            <a:r>
              <a:rPr lang="en-US" sz="1400" cap="small" dirty="0"/>
              <a:t>The scheme of trunk gas pipelines of Russia</a:t>
            </a:r>
            <a:endParaRPr lang="ru-RU" sz="1400" cap="small" dirty="0"/>
          </a:p>
        </p:txBody>
      </p:sp>
      <p:sp>
        <p:nvSpPr>
          <p:cNvPr id="14" name="Овал 13"/>
          <p:cNvSpPr/>
          <p:nvPr/>
        </p:nvSpPr>
        <p:spPr>
          <a:xfrm>
            <a:off x="2914286" y="3181885"/>
            <a:ext cx="569689" cy="57247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5" name="Рисунок 14"/>
          <p:cNvPicPr>
            <a:picLocks noChangeAspect="1"/>
          </p:cNvPicPr>
          <p:nvPr/>
        </p:nvPicPr>
        <p:blipFill rotWithShape="1">
          <a:blip r:embed="rId6" cstate="print">
            <a:extLst>
              <a:ext uri="{28A0092B-C50C-407E-A947-70E740481C1C}">
                <a14:useLocalDpi xmlns:a14="http://schemas.microsoft.com/office/drawing/2010/main" val="0"/>
              </a:ext>
            </a:extLst>
          </a:blip>
          <a:srcRect l="14065" r="4295" b="14584"/>
          <a:stretch/>
        </p:blipFill>
        <p:spPr>
          <a:xfrm>
            <a:off x="3630044" y="3908723"/>
            <a:ext cx="1917659" cy="2520000"/>
          </a:xfrm>
          <a:prstGeom prst="rect">
            <a:avLst/>
          </a:prstGeom>
        </p:spPr>
      </p:pic>
      <p:cxnSp>
        <p:nvCxnSpPr>
          <p:cNvPr id="17" name="Прямая со стрелкой 16"/>
          <p:cNvCxnSpPr/>
          <p:nvPr/>
        </p:nvCxnSpPr>
        <p:spPr>
          <a:xfrm flipV="1">
            <a:off x="4476750" y="3086100"/>
            <a:ext cx="1466850" cy="17811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Овал 15"/>
          <p:cNvSpPr/>
          <p:nvPr/>
        </p:nvSpPr>
        <p:spPr>
          <a:xfrm>
            <a:off x="1047386" y="3817621"/>
            <a:ext cx="569689" cy="57247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181282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О турбинах, авиационных и не только..."/>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8944" y="2238713"/>
            <a:ext cx="1287692"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Turbomachinery history</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48</a:t>
            </a:fld>
            <a:endParaRPr lang="ru-RU" dirty="0">
              <a:solidFill>
                <a:schemeClr val="bg1"/>
              </a:solidFill>
              <a:latin typeface="Elektra Medium Pro" panose="02000803000000020004" pitchFamily="50" charset="-52"/>
            </a:endParaRPr>
          </a:p>
        </p:txBody>
      </p:sp>
      <p:pic>
        <p:nvPicPr>
          <p:cNvPr id="1030" name="Picture 6" descr="http://avia-simply.ru/wp-content/uploads/2015/07/Bran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2587" y="2200337"/>
            <a:ext cx="1662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О турбинах, авиационных и не только..."/>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3189" y="798713"/>
            <a:ext cx="1012800" cy="144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3180" y="798713"/>
            <a:ext cx="5880404" cy="5909310"/>
          </a:xfrm>
          <a:prstGeom prst="rect">
            <a:avLst/>
          </a:prstGeom>
          <a:noFill/>
        </p:spPr>
        <p:txBody>
          <a:bodyPr wrap="square" rtlCol="0">
            <a:spAutoFit/>
          </a:bodyPr>
          <a:lstStyle/>
          <a:p>
            <a:pPr marL="285750" indent="-285750">
              <a:lnSpc>
                <a:spcPct val="150000"/>
              </a:lnSpc>
              <a:buFont typeface="Wingdings" pitchFamily="2" charset="2"/>
              <a:buChar char="ü"/>
            </a:pPr>
            <a:r>
              <a:rPr lang="ru-RU" sz="1400" dirty="0"/>
              <a:t>50 –</a:t>
            </a:r>
            <a:r>
              <a:rPr lang="en-US" sz="1400" dirty="0"/>
              <a:t> Hero of Alexandria created the first steam reaction turbine</a:t>
            </a:r>
            <a:endParaRPr lang="ru-RU" sz="1400" dirty="0"/>
          </a:p>
          <a:p>
            <a:pPr marL="285750" indent="-285750">
              <a:lnSpc>
                <a:spcPct val="150000"/>
              </a:lnSpc>
              <a:buFont typeface="Wingdings" pitchFamily="2" charset="2"/>
              <a:buChar char="ü"/>
            </a:pPr>
            <a:r>
              <a:rPr lang="ru-RU" sz="1400" dirty="0"/>
              <a:t>1629 - </a:t>
            </a:r>
            <a:r>
              <a:rPr lang="en-US" sz="1400" dirty="0"/>
              <a:t>Giovanni </a:t>
            </a:r>
            <a:r>
              <a:rPr lang="en-US" sz="1400" dirty="0" err="1"/>
              <a:t>Branca</a:t>
            </a:r>
            <a:r>
              <a:rPr lang="en-US" sz="1400" dirty="0"/>
              <a:t> (Italy) suggested steam turbine</a:t>
            </a:r>
            <a:endParaRPr lang="ru-RU" sz="1400" dirty="0"/>
          </a:p>
          <a:p>
            <a:pPr marL="285750" indent="-285750">
              <a:lnSpc>
                <a:spcPct val="150000"/>
              </a:lnSpc>
              <a:buFont typeface="Wingdings" pitchFamily="2" charset="2"/>
              <a:buChar char="ü"/>
            </a:pPr>
            <a:r>
              <a:rPr lang="ru-RU" sz="1400" dirty="0"/>
              <a:t>1705 - </a:t>
            </a:r>
            <a:r>
              <a:rPr lang="en-US" sz="1400" dirty="0" err="1"/>
              <a:t>Papin</a:t>
            </a:r>
            <a:r>
              <a:rPr lang="en-US" sz="1400" dirty="0"/>
              <a:t> (France) described a centrifugal water pump</a:t>
            </a:r>
            <a:endParaRPr lang="ru-RU" sz="1400" dirty="0"/>
          </a:p>
          <a:p>
            <a:pPr marL="285750" indent="-285750">
              <a:lnSpc>
                <a:spcPct val="150000"/>
              </a:lnSpc>
              <a:buFont typeface="Wingdings" pitchFamily="2" charset="2"/>
              <a:buChar char="ü"/>
            </a:pPr>
            <a:r>
              <a:rPr lang="ru-RU" sz="1400" dirty="0"/>
              <a:t>1756 - </a:t>
            </a:r>
            <a:r>
              <a:rPr lang="en-US" sz="1400" dirty="0"/>
              <a:t>Leonhard Euler published an application of Newton's second law to the turbomachinery</a:t>
            </a:r>
            <a:endParaRPr lang="ru-RU" sz="1400" dirty="0"/>
          </a:p>
          <a:p>
            <a:pPr marL="285750" indent="-285750">
              <a:lnSpc>
                <a:spcPct val="150000"/>
              </a:lnSpc>
              <a:buFont typeface="Wingdings" pitchFamily="2" charset="2"/>
              <a:buChar char="ü"/>
            </a:pPr>
            <a:r>
              <a:rPr lang="ru-RU" sz="1400" dirty="0"/>
              <a:t>1791 - </a:t>
            </a:r>
            <a:r>
              <a:rPr lang="en-US" sz="1400" dirty="0"/>
              <a:t>John Barber (England) received a patent for the first actual gas turbine</a:t>
            </a:r>
            <a:endParaRPr lang="ru-RU" sz="1400" dirty="0"/>
          </a:p>
          <a:p>
            <a:pPr marL="285750" indent="-285750">
              <a:lnSpc>
                <a:spcPct val="150000"/>
              </a:lnSpc>
              <a:buFont typeface="Wingdings" pitchFamily="2" charset="2"/>
              <a:buChar char="ü"/>
            </a:pPr>
            <a:r>
              <a:rPr lang="ru-RU" sz="1400" dirty="0"/>
              <a:t>1822 - </a:t>
            </a:r>
            <a:r>
              <a:rPr lang="en-US" sz="1400" dirty="0"/>
              <a:t>Claude </a:t>
            </a:r>
            <a:r>
              <a:rPr lang="en-US" sz="1400" dirty="0" err="1"/>
              <a:t>Bourdin</a:t>
            </a:r>
            <a:r>
              <a:rPr lang="en-US" sz="1400" dirty="0"/>
              <a:t> (France) called his machine the turbine</a:t>
            </a:r>
            <a:endParaRPr lang="ru-RU" sz="1400" dirty="0"/>
          </a:p>
          <a:p>
            <a:pPr marL="285750" indent="-285750">
              <a:lnSpc>
                <a:spcPct val="150000"/>
              </a:lnSpc>
              <a:buFont typeface="Wingdings" pitchFamily="2" charset="2"/>
              <a:buChar char="ü"/>
            </a:pPr>
            <a:r>
              <a:rPr lang="ru-RU" sz="1400" dirty="0"/>
              <a:t>1875 - </a:t>
            </a:r>
            <a:r>
              <a:rPr lang="en-US" sz="1400" dirty="0"/>
              <a:t>Osborne Reynolds (England) took out a patent for multistage centrifugal pump</a:t>
            </a:r>
            <a:endParaRPr lang="ru-RU" sz="1400" dirty="0"/>
          </a:p>
          <a:p>
            <a:pPr marL="285750" indent="-285750">
              <a:lnSpc>
                <a:spcPct val="150000"/>
              </a:lnSpc>
              <a:buFont typeface="Wingdings" pitchFamily="2" charset="2"/>
              <a:buChar char="ü"/>
            </a:pPr>
            <a:r>
              <a:rPr lang="ru-RU" sz="1400" dirty="0"/>
              <a:t>1884 – </a:t>
            </a:r>
            <a:r>
              <a:rPr lang="en-US" sz="1400" dirty="0"/>
              <a:t>Charles Parsons (England) created steam reaction turbine </a:t>
            </a:r>
          </a:p>
          <a:p>
            <a:pPr marL="285750" indent="-285750">
              <a:lnSpc>
                <a:spcPct val="150000"/>
              </a:lnSpc>
              <a:buFont typeface="Wingdings" pitchFamily="2" charset="2"/>
              <a:buChar char="ü"/>
            </a:pPr>
            <a:r>
              <a:rPr lang="ru-RU" sz="1400" dirty="0"/>
              <a:t>1889 - </a:t>
            </a:r>
            <a:r>
              <a:rPr lang="en-US" sz="1400" dirty="0"/>
              <a:t>Gustaf de Laval (Sweden) invented the impulse turbine</a:t>
            </a:r>
            <a:endParaRPr lang="ru-RU" sz="1400" dirty="0"/>
          </a:p>
          <a:p>
            <a:pPr marL="285750" indent="-285750">
              <a:lnSpc>
                <a:spcPct val="150000"/>
              </a:lnSpc>
              <a:buFont typeface="Wingdings" pitchFamily="2" charset="2"/>
              <a:buChar char="ü"/>
            </a:pPr>
            <a:r>
              <a:rPr lang="ru-RU" sz="1400" dirty="0"/>
              <a:t>1894 -</a:t>
            </a:r>
            <a:r>
              <a:rPr lang="en-US" sz="1400" dirty="0"/>
              <a:t> Ch. Curtis (USA) took out a patent for multistage turbine</a:t>
            </a:r>
            <a:endParaRPr lang="ru-RU" sz="1400" dirty="0"/>
          </a:p>
          <a:p>
            <a:pPr marL="285750" indent="-285750">
              <a:lnSpc>
                <a:spcPct val="150000"/>
              </a:lnSpc>
              <a:buFont typeface="Wingdings" pitchFamily="2" charset="2"/>
              <a:buChar char="ü"/>
            </a:pPr>
            <a:r>
              <a:rPr lang="ru-RU" sz="1400" dirty="0"/>
              <a:t>1905 - </a:t>
            </a:r>
            <a:r>
              <a:rPr lang="en-US" sz="1400" dirty="0"/>
              <a:t>Alfred </a:t>
            </a:r>
            <a:r>
              <a:rPr lang="en-US" sz="1400" dirty="0" err="1"/>
              <a:t>Buchi</a:t>
            </a:r>
            <a:r>
              <a:rPr lang="en-US" sz="1400" dirty="0"/>
              <a:t> (Switzerland) took out a patent for turbocharger.</a:t>
            </a:r>
            <a:endParaRPr lang="ru-RU" sz="1400" dirty="0"/>
          </a:p>
          <a:p>
            <a:pPr marL="285750" indent="-285750">
              <a:lnSpc>
                <a:spcPct val="150000"/>
              </a:lnSpc>
              <a:buFont typeface="Wingdings" pitchFamily="2" charset="2"/>
              <a:buChar char="ü"/>
            </a:pPr>
            <a:r>
              <a:rPr lang="ru-RU" sz="1400" dirty="0"/>
              <a:t>1930 - </a:t>
            </a:r>
            <a:r>
              <a:rPr lang="en-US" sz="1400" dirty="0"/>
              <a:t>Frank Whittle (England) took out a patent for gas turbine engine</a:t>
            </a:r>
            <a:endParaRPr lang="ru-RU" sz="1400" dirty="0"/>
          </a:p>
          <a:p>
            <a:pPr marL="285750" indent="-285750">
              <a:lnSpc>
                <a:spcPct val="150000"/>
              </a:lnSpc>
              <a:buFont typeface="Wingdings" pitchFamily="2" charset="2"/>
              <a:buChar char="ü"/>
            </a:pPr>
            <a:r>
              <a:rPr lang="ru-RU" sz="1400" dirty="0"/>
              <a:t>1939 -</a:t>
            </a:r>
            <a:r>
              <a:rPr lang="en-US" sz="1400" dirty="0"/>
              <a:t> The first flight of the aircraft with a jet engine (Germany)</a:t>
            </a:r>
            <a:endParaRPr lang="ru-RU" sz="1400" dirty="0"/>
          </a:p>
          <a:p>
            <a:pPr marL="285750" indent="-285750">
              <a:lnSpc>
                <a:spcPct val="150000"/>
              </a:lnSpc>
              <a:buFont typeface="Wingdings" pitchFamily="2" charset="2"/>
              <a:buChar char="ü"/>
            </a:pPr>
            <a:r>
              <a:rPr lang="ru-RU" sz="1400" dirty="0"/>
              <a:t>1944 - </a:t>
            </a:r>
            <a:r>
              <a:rPr lang="en-US" sz="1400" dirty="0"/>
              <a:t>Serial production of aircraft with jet engines</a:t>
            </a:r>
            <a:endParaRPr lang="ru-RU" sz="1400" dirty="0"/>
          </a:p>
          <a:p>
            <a:pPr marL="285750" indent="-285750">
              <a:lnSpc>
                <a:spcPct val="150000"/>
              </a:lnSpc>
              <a:buFont typeface="Wingdings" pitchFamily="2" charset="2"/>
              <a:buChar char="ü"/>
            </a:pPr>
            <a:endParaRPr lang="ru-RU" sz="1400" dirty="0"/>
          </a:p>
        </p:txBody>
      </p:sp>
      <p:pic>
        <p:nvPicPr>
          <p:cNvPr id="1032" name="Picture 8" descr="О турбинах, авиационных и не только..."/>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9737" y="3280337"/>
            <a:ext cx="17856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О турбинах, авиационных и не только..."/>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1985" y="798713"/>
            <a:ext cx="1301204"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О турбинах, авиационных и не только..."/>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7527" y="5409427"/>
            <a:ext cx="119621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descr="Турбодвигатели и компрессоры_Page_012.jpg"/>
          <p:cNvPicPr>
            <a:picLocks noChangeAspect="1"/>
          </p:cNvPicPr>
          <p:nvPr/>
        </p:nvPicPr>
        <p:blipFill>
          <a:blip r:embed="rId8" cstate="print"/>
          <a:srcRect/>
          <a:stretch>
            <a:fillRect/>
          </a:stretch>
        </p:blipFill>
        <p:spPr bwMode="auto">
          <a:xfrm>
            <a:off x="7469433" y="4329427"/>
            <a:ext cx="1404305" cy="1080000"/>
          </a:xfrm>
          <a:prstGeom prst="rect">
            <a:avLst/>
          </a:prstGeom>
          <a:noFill/>
          <a:ln w="9525">
            <a:noFill/>
            <a:miter lim="800000"/>
            <a:headEnd/>
            <a:tailEnd/>
          </a:ln>
        </p:spPr>
      </p:pic>
      <p:pic>
        <p:nvPicPr>
          <p:cNvPr id="12" name="Рисунок 11"/>
          <p:cNvPicPr>
            <a:picLocks noChangeAspect="1"/>
          </p:cNvPicPr>
          <p:nvPr/>
        </p:nvPicPr>
        <p:blipFill rotWithShape="1">
          <a:blip r:embed="rId9" cstate="print">
            <a:extLst>
              <a:ext uri="{28A0092B-C50C-407E-A947-70E740481C1C}">
                <a14:useLocalDpi xmlns:a14="http://schemas.microsoft.com/office/drawing/2010/main" val="0"/>
              </a:ext>
            </a:extLst>
          </a:blip>
          <a:srcRect l="3011" t="5459" r="5377" b="4483"/>
          <a:stretch/>
        </p:blipFill>
        <p:spPr bwMode="auto">
          <a:xfrm>
            <a:off x="6473902" y="4360337"/>
            <a:ext cx="995531" cy="1080000"/>
          </a:xfrm>
          <a:prstGeom prst="rect">
            <a:avLst/>
          </a:prstGeom>
          <a:ln>
            <a:noFill/>
          </a:ln>
          <a:extLst>
            <a:ext uri="{53640926-AAD7-44D8-BBD7-CCE9431645EC}">
              <a14:shadowObscured xmlns:a14="http://schemas.microsoft.com/office/drawing/2010/main"/>
            </a:ext>
          </a:extLst>
        </p:spPr>
      </p:pic>
      <p:pic>
        <p:nvPicPr>
          <p:cNvPr id="13" name="Рисунок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02536" y="5440337"/>
            <a:ext cx="1474402" cy="1080000"/>
          </a:xfrm>
          <a:prstGeom prst="rect">
            <a:avLst/>
          </a:prstGeom>
        </p:spPr>
      </p:pic>
    </p:spTree>
    <p:extLst>
      <p:ext uri="{BB962C8B-B14F-4D97-AF65-F5344CB8AC3E}">
        <p14:creationId xmlns:p14="http://schemas.microsoft.com/office/powerpoint/2010/main" val="2738334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36692" y="6345239"/>
            <a:ext cx="469107" cy="369332"/>
          </a:xfrm>
          <a:prstGeom prst="rect">
            <a:avLst/>
          </a:prstGeom>
          <a:noFill/>
        </p:spPr>
        <p:txBody>
          <a:bodyPr wrap="square" rtlCol="0">
            <a:spAutoFit/>
          </a:bodyPr>
          <a:lstStyle/>
          <a:p>
            <a:pPr algn="ctr"/>
            <a:r>
              <a:rPr lang="ru-RU" dirty="0">
                <a:solidFill>
                  <a:schemeClr val="bg1"/>
                </a:solidFill>
                <a:latin typeface="Elektra Medium Pro" panose="02000803000000020004" pitchFamily="50" charset="-52"/>
              </a:rPr>
              <a:t>10</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646527" y="2613392"/>
            <a:ext cx="3831772" cy="830997"/>
          </a:xfrm>
          <a:prstGeom prst="rect">
            <a:avLst/>
          </a:prstGeom>
          <a:noFill/>
        </p:spPr>
        <p:txBody>
          <a:bodyPr wrap="square" rtlCol="0" anchor="ctr" anchorCtr="1">
            <a:spAutoFit/>
          </a:bodyPr>
          <a:lstStyle/>
          <a:p>
            <a:pPr algn="ctr"/>
            <a:r>
              <a:rPr lang="en-US" sz="2400" b="1" dirty="0">
                <a:solidFill>
                  <a:schemeClr val="bg1"/>
                </a:solidFill>
                <a:latin typeface="Elektra Text Pro" panose="02000503030000020004" pitchFamily="50" charset="-52"/>
              </a:rPr>
              <a:t>THANK YOU </a:t>
            </a:r>
          </a:p>
          <a:p>
            <a:pPr algn="ctr"/>
            <a:r>
              <a:rPr lang="en-US" sz="2400" b="1" dirty="0">
                <a:solidFill>
                  <a:schemeClr val="bg1"/>
                </a:solidFill>
                <a:latin typeface="Elektra Text Pro" panose="02000503030000020004" pitchFamily="50" charset="-52"/>
              </a:rPr>
              <a:t>FOR ATTETION</a:t>
            </a:r>
            <a:endParaRPr lang="ru-RU" sz="2400" b="1" dirty="0">
              <a:solidFill>
                <a:schemeClr val="bg1"/>
              </a:solidFill>
              <a:latin typeface="Elektra Text Pro" panose="02000503030000020004" pitchFamily="50" charset="-52"/>
            </a:endParaRPr>
          </a:p>
        </p:txBody>
      </p:sp>
      <p:sp>
        <p:nvSpPr>
          <p:cNvPr id="6" name="TextBox 5"/>
          <p:cNvSpPr txBox="1"/>
          <p:nvPr/>
        </p:nvSpPr>
        <p:spPr>
          <a:xfrm>
            <a:off x="4639270" y="4348147"/>
            <a:ext cx="3846286" cy="1384995"/>
          </a:xfrm>
          <a:prstGeom prst="rect">
            <a:avLst/>
          </a:prstGeom>
          <a:noFill/>
        </p:spPr>
        <p:txBody>
          <a:bodyPr wrap="square" rtlCol="0" anchor="ctr" anchorCtr="1">
            <a:spAutoFit/>
          </a:bodyPr>
          <a:lstStyle/>
          <a:p>
            <a:pPr algn="ctr"/>
            <a:r>
              <a:rPr lang="en-US" sz="1400" b="1" dirty="0">
                <a:solidFill>
                  <a:schemeClr val="bg1"/>
                </a:solidFill>
                <a:latin typeface="Elektra Text Pro" panose="02000503030000020004" pitchFamily="50" charset="-52"/>
              </a:rPr>
              <a:t>Oleg V. </a:t>
            </a:r>
            <a:r>
              <a:rPr lang="en-US" sz="1400" b="1" dirty="0" err="1">
                <a:solidFill>
                  <a:schemeClr val="bg1"/>
                </a:solidFill>
                <a:latin typeface="Elektra Text Pro" panose="02000503030000020004" pitchFamily="50" charset="-52"/>
              </a:rPr>
              <a:t>Baturin</a:t>
            </a:r>
            <a:endParaRPr lang="ru-RU" sz="1400" b="1" dirty="0">
              <a:solidFill>
                <a:schemeClr val="bg1"/>
              </a:solidFill>
              <a:latin typeface="Elektra Text Pro" panose="02000503030000020004" pitchFamily="50" charset="-52"/>
            </a:endParaRPr>
          </a:p>
          <a:p>
            <a:pPr algn="ctr"/>
            <a:endParaRPr lang="ru-RU" sz="1400" b="1" dirty="0">
              <a:solidFill>
                <a:schemeClr val="bg1"/>
              </a:solidFill>
              <a:latin typeface="Elektra Text Pro" panose="02000503030000020004" pitchFamily="50" charset="-52"/>
            </a:endParaRPr>
          </a:p>
          <a:p>
            <a:pPr algn="ctr"/>
            <a:r>
              <a:rPr lang="en-US" sz="1400" dirty="0">
                <a:solidFill>
                  <a:schemeClr val="bg1"/>
                </a:solidFill>
                <a:latin typeface="Elektra Text Pro" panose="02000503030000020004" pitchFamily="50" charset="-52"/>
              </a:rPr>
              <a:t>Of. 336 of 5 building, 34, </a:t>
            </a:r>
            <a:r>
              <a:rPr lang="en-US" sz="1400" dirty="0" err="1">
                <a:solidFill>
                  <a:schemeClr val="bg1"/>
                </a:solidFill>
                <a:latin typeface="Elektra Text Pro" panose="02000503030000020004" pitchFamily="50" charset="-52"/>
              </a:rPr>
              <a:t>Moskovskoye</a:t>
            </a:r>
            <a:r>
              <a:rPr lang="en-US" sz="1400" dirty="0">
                <a:solidFill>
                  <a:schemeClr val="bg1"/>
                </a:solidFill>
                <a:latin typeface="Elektra Text Pro" panose="02000503030000020004" pitchFamily="50" charset="-52"/>
              </a:rPr>
              <a:t> </a:t>
            </a:r>
            <a:r>
              <a:rPr lang="en-US" sz="1400" dirty="0" err="1">
                <a:solidFill>
                  <a:schemeClr val="bg1"/>
                </a:solidFill>
                <a:latin typeface="Elektra Text Pro" panose="02000503030000020004" pitchFamily="50" charset="-52"/>
              </a:rPr>
              <a:t>Shosse</a:t>
            </a:r>
            <a:r>
              <a:rPr lang="en-US" sz="1400" dirty="0">
                <a:solidFill>
                  <a:schemeClr val="bg1"/>
                </a:solidFill>
                <a:latin typeface="Elektra Text Pro" panose="02000503030000020004" pitchFamily="50" charset="-52"/>
              </a:rPr>
              <a:t>, Samara, Russia, 443086 </a:t>
            </a:r>
          </a:p>
          <a:p>
            <a:pPr algn="ctr"/>
            <a:r>
              <a:rPr lang="en-US" sz="1400" dirty="0">
                <a:solidFill>
                  <a:schemeClr val="bg1"/>
                </a:solidFill>
                <a:latin typeface="Elektra Text Pro" panose="02000503030000020004" pitchFamily="50" charset="-52"/>
              </a:rPr>
              <a:t>Phone: (846)267-45-94</a:t>
            </a:r>
            <a:endParaRPr lang="ru-RU" sz="1400" dirty="0">
              <a:solidFill>
                <a:schemeClr val="bg1"/>
              </a:solidFill>
              <a:latin typeface="Elektra Text Pro" panose="02000503030000020004" pitchFamily="50" charset="-52"/>
            </a:endParaRPr>
          </a:p>
          <a:p>
            <a:pPr algn="ctr"/>
            <a:r>
              <a:rPr lang="en-US" sz="1400" dirty="0">
                <a:solidFill>
                  <a:schemeClr val="bg1"/>
                </a:solidFill>
                <a:latin typeface="Elektra Text Pro" panose="02000503030000020004" pitchFamily="50" charset="-52"/>
              </a:rPr>
              <a:t>E-mail</a:t>
            </a:r>
            <a:r>
              <a:rPr lang="ru-RU" sz="1400" dirty="0">
                <a:solidFill>
                  <a:schemeClr val="bg1"/>
                </a:solidFill>
                <a:latin typeface="Elektra Text Pro" panose="02000503030000020004" pitchFamily="50" charset="-52"/>
              </a:rPr>
              <a:t>: </a:t>
            </a:r>
            <a:r>
              <a:rPr lang="en-US" sz="1400" dirty="0">
                <a:solidFill>
                  <a:schemeClr val="bg1"/>
                </a:solidFill>
                <a:latin typeface="Elektra Text Pro" panose="02000503030000020004" pitchFamily="50" charset="-52"/>
              </a:rPr>
              <a:t>oleg.v.baturin@gmail.com</a:t>
            </a:r>
            <a:endParaRPr lang="ru-RU" sz="1400" dirty="0">
              <a:solidFill>
                <a:schemeClr val="bg1"/>
              </a:solidFill>
              <a:latin typeface="Elektra Text Pro" panose="02000503030000020004" pitchFamily="50" charset="-52"/>
            </a:endParaRPr>
          </a:p>
        </p:txBody>
      </p:sp>
    </p:spTree>
    <p:extLst>
      <p:ext uri="{BB962C8B-B14F-4D97-AF65-F5344CB8AC3E}">
        <p14:creationId xmlns:p14="http://schemas.microsoft.com/office/powerpoint/2010/main" val="3855204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Turbomachinery advantages</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5</a:t>
            </a:fld>
            <a:endParaRPr lang="ru-RU" dirty="0">
              <a:solidFill>
                <a:schemeClr val="bg1"/>
              </a:solidFill>
              <a:latin typeface="Elektra Medium Pro" panose="02000803000000020004" pitchFamily="50" charset="-52"/>
            </a:endParaRPr>
          </a:p>
        </p:txBody>
      </p:sp>
      <p:sp>
        <p:nvSpPr>
          <p:cNvPr id="5" name="TextBox 4"/>
          <p:cNvSpPr txBox="1"/>
          <p:nvPr/>
        </p:nvSpPr>
        <p:spPr>
          <a:xfrm>
            <a:off x="383179" y="838948"/>
            <a:ext cx="5020094" cy="5078313"/>
          </a:xfrm>
          <a:prstGeom prst="rect">
            <a:avLst/>
          </a:prstGeom>
          <a:noFill/>
        </p:spPr>
        <p:txBody>
          <a:bodyPr wrap="square" rtlCol="0">
            <a:spAutoFit/>
          </a:bodyPr>
          <a:lstStyle/>
          <a:p>
            <a:pPr algn="just">
              <a:lnSpc>
                <a:spcPct val="150000"/>
              </a:lnSpc>
            </a:pPr>
            <a:r>
              <a:rPr lang="en-US" b="1" i="1" dirty="0"/>
              <a:t>Turbomachinery advantages</a:t>
            </a:r>
            <a:r>
              <a:rPr lang="ru-RU" dirty="0"/>
              <a:t>:</a:t>
            </a:r>
          </a:p>
          <a:p>
            <a:pPr marL="285750" indent="-285750" algn="just">
              <a:lnSpc>
                <a:spcPct val="150000"/>
              </a:lnSpc>
              <a:buFont typeface="Wingdings" pitchFamily="2" charset="2"/>
              <a:buChar char="ü"/>
            </a:pPr>
            <a:r>
              <a:rPr lang="en-US" dirty="0"/>
              <a:t>Distinguished specific parameters</a:t>
            </a:r>
            <a:endParaRPr lang="ru-RU" dirty="0"/>
          </a:p>
          <a:p>
            <a:pPr marL="285750" indent="-285750" algn="just">
              <a:lnSpc>
                <a:spcPct val="150000"/>
              </a:lnSpc>
              <a:buFont typeface="Wingdings" pitchFamily="2" charset="2"/>
              <a:buChar char="ü"/>
            </a:pPr>
            <a:r>
              <a:rPr lang="en-US" dirty="0"/>
              <a:t>Possibility of obtaining more power</a:t>
            </a:r>
            <a:endParaRPr lang="ru-RU" dirty="0"/>
          </a:p>
          <a:p>
            <a:pPr marL="285750" indent="-285750" algn="just">
              <a:lnSpc>
                <a:spcPct val="150000"/>
              </a:lnSpc>
              <a:buFont typeface="Wingdings" pitchFamily="2" charset="2"/>
              <a:buChar char="ü"/>
            </a:pPr>
            <a:r>
              <a:rPr lang="en-US" dirty="0"/>
              <a:t>High efficiency of the stage</a:t>
            </a:r>
            <a:endParaRPr lang="ru-RU" dirty="0"/>
          </a:p>
          <a:p>
            <a:pPr marL="285750" indent="-285750" algn="just">
              <a:lnSpc>
                <a:spcPct val="150000"/>
              </a:lnSpc>
              <a:buFont typeface="Wingdings" pitchFamily="2" charset="2"/>
              <a:buChar char="ü"/>
            </a:pPr>
            <a:r>
              <a:rPr lang="en-US" dirty="0"/>
              <a:t>High velocity of the working element movement</a:t>
            </a:r>
            <a:endParaRPr lang="ru-RU" dirty="0"/>
          </a:p>
          <a:p>
            <a:pPr marL="285750" indent="-285750" algn="just">
              <a:lnSpc>
                <a:spcPct val="150000"/>
              </a:lnSpc>
              <a:buFont typeface="Wingdings" pitchFamily="2" charset="2"/>
              <a:buChar char="ü"/>
            </a:pPr>
            <a:r>
              <a:rPr lang="en-US" dirty="0"/>
              <a:t>Low vibration</a:t>
            </a:r>
            <a:endParaRPr lang="ru-RU" dirty="0"/>
          </a:p>
          <a:p>
            <a:pPr marL="285750" indent="-285750" algn="just">
              <a:lnSpc>
                <a:spcPct val="150000"/>
              </a:lnSpc>
              <a:buFont typeface="Wingdings" pitchFamily="2" charset="2"/>
              <a:buChar char="ü"/>
            </a:pPr>
            <a:r>
              <a:rPr lang="en-US" dirty="0"/>
              <a:t>High reliability</a:t>
            </a:r>
            <a:endParaRPr lang="ru-RU" dirty="0"/>
          </a:p>
          <a:p>
            <a:pPr marL="285750" indent="-285750" algn="just">
              <a:lnSpc>
                <a:spcPct val="150000"/>
              </a:lnSpc>
              <a:buFont typeface="Wingdings" pitchFamily="2" charset="2"/>
              <a:buChar char="ü"/>
            </a:pPr>
            <a:r>
              <a:rPr lang="en-US" dirty="0"/>
              <a:t>Easy of installation and operation</a:t>
            </a:r>
            <a:endParaRPr lang="ru-RU" dirty="0"/>
          </a:p>
          <a:p>
            <a:pPr marL="285750" indent="-285750" algn="just">
              <a:lnSpc>
                <a:spcPct val="150000"/>
              </a:lnSpc>
              <a:buFont typeface="Wingdings" pitchFamily="2" charset="2"/>
              <a:buChar char="ü"/>
            </a:pPr>
            <a:r>
              <a:rPr lang="en-US" dirty="0"/>
              <a:t>Uniform flow parameters at the outlet</a:t>
            </a:r>
            <a:endParaRPr lang="ru-RU" dirty="0"/>
          </a:p>
          <a:p>
            <a:pPr marL="285750" indent="-285750" algn="just">
              <a:lnSpc>
                <a:spcPct val="150000"/>
              </a:lnSpc>
              <a:buFont typeface="Wingdings" pitchFamily="2" charset="2"/>
              <a:buChar char="ü"/>
            </a:pPr>
            <a:r>
              <a:rPr lang="en-US" dirty="0"/>
              <a:t>Motor oil does not get into the working fluid</a:t>
            </a:r>
            <a:endParaRPr lang="ru-RU" dirty="0"/>
          </a:p>
          <a:p>
            <a:pPr marL="285750" indent="-285750" algn="just">
              <a:lnSpc>
                <a:spcPct val="150000"/>
              </a:lnSpc>
              <a:buFont typeface="Wingdings" pitchFamily="2" charset="2"/>
              <a:buChar char="ü"/>
            </a:pPr>
            <a:r>
              <a:rPr lang="en-US" dirty="0"/>
              <a:t>Good coordination with generators and other turbomachinery</a:t>
            </a: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86562531"/>
              </p:ext>
            </p:extLst>
          </p:nvPr>
        </p:nvGraphicFramePr>
        <p:xfrm>
          <a:off x="5403272" y="838948"/>
          <a:ext cx="3325936" cy="5364240"/>
        </p:xfrm>
        <a:graphic>
          <a:graphicData uri="http://schemas.openxmlformats.org/drawingml/2006/table">
            <a:tbl>
              <a:tblPr firstRow="1" bandRow="1">
                <a:tableStyleId>{5940675A-B579-460E-94D1-54222C63F5DA}</a:tableStyleId>
              </a:tblPr>
              <a:tblGrid>
                <a:gridCol w="1032163">
                  <a:extLst>
                    <a:ext uri="{9D8B030D-6E8A-4147-A177-3AD203B41FA5}">
                      <a16:colId xmlns:a16="http://schemas.microsoft.com/office/drawing/2014/main" xmlns="" val="20000"/>
                    </a:ext>
                  </a:extLst>
                </a:gridCol>
                <a:gridCol w="764591">
                  <a:extLst>
                    <a:ext uri="{9D8B030D-6E8A-4147-A177-3AD203B41FA5}">
                      <a16:colId xmlns:a16="http://schemas.microsoft.com/office/drawing/2014/main" xmlns="" val="20001"/>
                    </a:ext>
                  </a:extLst>
                </a:gridCol>
                <a:gridCol w="764591">
                  <a:extLst>
                    <a:ext uri="{9D8B030D-6E8A-4147-A177-3AD203B41FA5}">
                      <a16:colId xmlns:a16="http://schemas.microsoft.com/office/drawing/2014/main" xmlns="" val="20002"/>
                    </a:ext>
                  </a:extLst>
                </a:gridCol>
                <a:gridCol w="764591">
                  <a:extLst>
                    <a:ext uri="{9D8B030D-6E8A-4147-A177-3AD203B41FA5}">
                      <a16:colId xmlns:a16="http://schemas.microsoft.com/office/drawing/2014/main" xmlns="" val="20003"/>
                    </a:ext>
                  </a:extLst>
                </a:gridCol>
              </a:tblGrid>
              <a:tr h="370840">
                <a:tc>
                  <a:txBody>
                    <a:bodyPr/>
                    <a:lstStyle/>
                    <a:p>
                      <a:pPr algn="ctr"/>
                      <a:r>
                        <a:rPr lang="en-US" sz="1000" cap="all" dirty="0"/>
                        <a:t>type</a:t>
                      </a:r>
                      <a:endParaRPr lang="ru-RU" sz="1000" cap="all" dirty="0"/>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cap="all" dirty="0"/>
                        <a:t>Pressure ratio</a:t>
                      </a:r>
                      <a:endParaRPr lang="ru-RU" sz="1000" cap="all" dirty="0"/>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cap="all" dirty="0"/>
                        <a:t>Velocity</a:t>
                      </a:r>
                    </a:p>
                    <a:p>
                      <a:pPr algn="ctr"/>
                      <a:r>
                        <a:rPr lang="en-US" sz="1000" cap="all" dirty="0"/>
                        <a:t>M/c</a:t>
                      </a:r>
                      <a:endParaRPr lang="ru-RU" sz="1000" cap="all"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cap="all"/>
                        <a:t>Efficiency, </a:t>
                      </a:r>
                      <a:r>
                        <a:rPr lang="en-US" sz="1000" cap="all" dirty="0"/>
                        <a:t>%</a:t>
                      </a:r>
                      <a:endParaRPr lang="ru-RU" sz="1000" cap="all" dirty="0"/>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828000">
                <a:tc>
                  <a:txBody>
                    <a:bodyPr/>
                    <a:lstStyle/>
                    <a:p>
                      <a:pPr algn="ctr"/>
                      <a:endParaRPr lang="ru-RU"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800" b="1" i="1" kern="1200" dirty="0">
                          <a:solidFill>
                            <a:schemeClr val="tx1"/>
                          </a:solidFill>
                          <a:latin typeface="+mn-lt"/>
                          <a:ea typeface="+mn-ea"/>
                          <a:cs typeface="+mn-cs"/>
                        </a:rPr>
                        <a:t>20</a:t>
                      </a: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indent="0" algn="ctr">
                        <a:lnSpc>
                          <a:spcPct val="150000"/>
                        </a:lnSpc>
                        <a:spcAft>
                          <a:spcPts val="0"/>
                        </a:spcAft>
                      </a:pPr>
                      <a:r>
                        <a:rPr lang="ru-RU" sz="1800" i="1" kern="1200">
                          <a:solidFill>
                            <a:schemeClr val="tx1"/>
                          </a:solidFill>
                          <a:latin typeface="+mn-lt"/>
                          <a:ea typeface="+mn-ea"/>
                          <a:cs typeface="+mn-cs"/>
                        </a:rPr>
                        <a:t>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800" b="1" i="1" kern="1200" dirty="0">
                          <a:solidFill>
                            <a:schemeClr val="tx1"/>
                          </a:solidFill>
                          <a:latin typeface="+mn-lt"/>
                          <a:ea typeface="+mn-ea"/>
                          <a:cs typeface="+mn-cs"/>
                        </a:rPr>
                        <a:t>95</a:t>
                      </a: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xmlns="" val="10001"/>
                  </a:ext>
                </a:extLst>
              </a:tr>
              <a:tr h="828000">
                <a:tc>
                  <a:txBody>
                    <a:bodyPr/>
                    <a:lstStyle/>
                    <a:p>
                      <a:pPr algn="ct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800" i="1" kern="1200" dirty="0">
                          <a:solidFill>
                            <a:schemeClr val="tx1"/>
                          </a:solidFill>
                          <a:latin typeface="+mn-lt"/>
                          <a:ea typeface="+mn-ea"/>
                          <a:cs typeface="+mn-cs"/>
                        </a:rPr>
                        <a:t>4</a:t>
                      </a: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800" i="1" kern="1200" dirty="0">
                          <a:solidFill>
                            <a:schemeClr val="tx1"/>
                          </a:solidFill>
                          <a:latin typeface="+mn-lt"/>
                          <a:ea typeface="+mn-ea"/>
                          <a:cs typeface="+mn-cs"/>
                        </a:rPr>
                        <a:t>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800" i="1" kern="1200" dirty="0">
                          <a:solidFill>
                            <a:schemeClr val="tx1"/>
                          </a:solidFill>
                          <a:latin typeface="+mn-lt"/>
                          <a:ea typeface="+mn-ea"/>
                          <a:cs typeface="+mn-cs"/>
                        </a:rPr>
                        <a:t>60</a:t>
                      </a: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828000">
                <a:tc>
                  <a:txBody>
                    <a:bodyPr/>
                    <a:lstStyle/>
                    <a:p>
                      <a:pPr algn="ct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800" i="1" kern="1200" dirty="0">
                          <a:solidFill>
                            <a:schemeClr val="tx1"/>
                          </a:solidFill>
                          <a:latin typeface="+mn-lt"/>
                          <a:ea typeface="+mn-ea"/>
                          <a:cs typeface="+mn-cs"/>
                        </a:rPr>
                        <a:t>1</a:t>
                      </a:r>
                      <a:r>
                        <a:rPr lang="en-US" sz="1800" i="1" kern="1200" dirty="0">
                          <a:solidFill>
                            <a:schemeClr val="tx1"/>
                          </a:solidFill>
                          <a:latin typeface="+mn-lt"/>
                          <a:ea typeface="+mn-ea"/>
                          <a:cs typeface="+mn-cs"/>
                        </a:rPr>
                        <a:t>.</a:t>
                      </a:r>
                      <a:r>
                        <a:rPr lang="ru-RU" sz="1800" i="1" kern="1200" dirty="0">
                          <a:solidFill>
                            <a:schemeClr val="tx1"/>
                          </a:solidFill>
                          <a:latin typeface="+mn-lt"/>
                          <a:ea typeface="+mn-ea"/>
                          <a:cs typeface="+mn-cs"/>
                        </a:rPr>
                        <a:t>8</a:t>
                      </a: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800" i="1" kern="1200" dirty="0">
                          <a:solidFill>
                            <a:schemeClr val="tx1"/>
                          </a:solidFill>
                          <a:latin typeface="+mn-lt"/>
                          <a:ea typeface="+mn-ea"/>
                          <a:cs typeface="+mn-cs"/>
                        </a:rPr>
                        <a:t>100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800" i="1" kern="1200" dirty="0">
                          <a:solidFill>
                            <a:schemeClr val="tx1"/>
                          </a:solidFill>
                          <a:latin typeface="+mn-lt"/>
                          <a:ea typeface="+mn-ea"/>
                          <a:cs typeface="+mn-cs"/>
                        </a:rPr>
                        <a:t>90</a:t>
                      </a: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828000">
                <a:tc>
                  <a:txBody>
                    <a:bodyPr/>
                    <a:lstStyle/>
                    <a:p>
                      <a:pPr algn="ct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800" i="1" kern="1200">
                          <a:solidFill>
                            <a:schemeClr val="tx1"/>
                          </a:solidFill>
                          <a:latin typeface="+mn-lt"/>
                          <a:ea typeface="+mn-ea"/>
                          <a:cs typeface="+mn-cs"/>
                        </a:rPr>
                        <a:t>5</a:t>
                      </a: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800" i="1" kern="1200">
                          <a:solidFill>
                            <a:schemeClr val="tx1"/>
                          </a:solidFill>
                          <a:latin typeface="+mn-lt"/>
                          <a:ea typeface="+mn-ea"/>
                          <a:cs typeface="+mn-cs"/>
                        </a:rPr>
                        <a:t>150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800" i="1" kern="1200" dirty="0">
                          <a:solidFill>
                            <a:schemeClr val="tx1"/>
                          </a:solidFill>
                          <a:latin typeface="+mn-lt"/>
                          <a:ea typeface="+mn-ea"/>
                          <a:cs typeface="+mn-cs"/>
                        </a:rPr>
                        <a:t>82</a:t>
                      </a: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828000">
                <a:tc>
                  <a:txBody>
                    <a:bodyPr/>
                    <a:lstStyle/>
                    <a:p>
                      <a:pPr algn="ct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800" i="1" kern="1200">
                          <a:solidFill>
                            <a:schemeClr val="tx1"/>
                          </a:solidFill>
                          <a:latin typeface="+mn-lt"/>
                          <a:ea typeface="+mn-ea"/>
                          <a:cs typeface="+mn-cs"/>
                        </a:rPr>
                        <a:t>8</a:t>
                      </a: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800" b="1" i="1" kern="1200" dirty="0">
                          <a:solidFill>
                            <a:schemeClr val="tx1"/>
                          </a:solidFill>
                          <a:latin typeface="+mn-lt"/>
                          <a:ea typeface="+mn-ea"/>
                          <a:cs typeface="+mn-cs"/>
                        </a:rPr>
                        <a:t>600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indent="0" algn="ctr">
                        <a:lnSpc>
                          <a:spcPct val="150000"/>
                        </a:lnSpc>
                        <a:spcAft>
                          <a:spcPts val="0"/>
                        </a:spcAft>
                      </a:pPr>
                      <a:r>
                        <a:rPr lang="ru-RU" sz="1800" i="1" kern="1200" dirty="0">
                          <a:solidFill>
                            <a:schemeClr val="tx1"/>
                          </a:solidFill>
                          <a:latin typeface="+mn-lt"/>
                          <a:ea typeface="+mn-ea"/>
                          <a:cs typeface="+mn-cs"/>
                        </a:rPr>
                        <a:t>86</a:t>
                      </a: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828000">
                <a:tc>
                  <a:txBody>
                    <a:bodyPr/>
                    <a:lstStyle/>
                    <a:p>
                      <a:pPr algn="ct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800" i="1" kern="1200">
                          <a:solidFill>
                            <a:schemeClr val="tx1"/>
                          </a:solidFill>
                          <a:latin typeface="+mn-lt"/>
                          <a:ea typeface="+mn-ea"/>
                          <a:cs typeface="+mn-cs"/>
                        </a:rPr>
                        <a:t>2</a:t>
                      </a: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800" i="1" kern="1200" dirty="0">
                          <a:solidFill>
                            <a:schemeClr val="tx1"/>
                          </a:solidFill>
                          <a:latin typeface="+mn-lt"/>
                          <a:ea typeface="+mn-ea"/>
                          <a:cs typeface="+mn-cs"/>
                        </a:rPr>
                        <a:t>500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800" b="1" i="1" kern="1200" dirty="0">
                          <a:solidFill>
                            <a:schemeClr val="tx1"/>
                          </a:solidFill>
                          <a:latin typeface="+mn-lt"/>
                          <a:ea typeface="+mn-ea"/>
                          <a:cs typeface="+mn-cs"/>
                        </a:rPr>
                        <a:t>94</a:t>
                      </a: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xmlns="" val="10006"/>
                  </a:ext>
                </a:extLst>
              </a:tr>
            </a:tbl>
          </a:graphicData>
        </a:graphic>
      </p:graphicFrame>
      <p:pic>
        <p:nvPicPr>
          <p:cNvPr id="7" name="Рисунок 6" descr="Pompe_à_palettes.gif"/>
          <p:cNvPicPr/>
          <p:nvPr/>
        </p:nvPicPr>
        <p:blipFill>
          <a:blip r:embed="rId3" cstate="print"/>
          <a:stretch>
            <a:fillRect/>
          </a:stretch>
        </p:blipFill>
        <p:spPr>
          <a:xfrm>
            <a:off x="5435831" y="2124000"/>
            <a:ext cx="960120" cy="719455"/>
          </a:xfrm>
          <a:prstGeom prst="rect">
            <a:avLst/>
          </a:prstGeom>
        </p:spPr>
      </p:pic>
      <p:pic>
        <p:nvPicPr>
          <p:cNvPr id="10" name="Рисунок 9" descr="966099_203363_1285862188.jpg"/>
          <p:cNvPicPr/>
          <p:nvPr/>
        </p:nvPicPr>
        <p:blipFill>
          <a:blip r:embed="rId4" cstate="print"/>
          <a:stretch>
            <a:fillRect/>
          </a:stretch>
        </p:blipFill>
        <p:spPr>
          <a:xfrm>
            <a:off x="5596464" y="4593272"/>
            <a:ext cx="739140" cy="719455"/>
          </a:xfrm>
          <a:prstGeom prst="rect">
            <a:avLst/>
          </a:prstGeom>
        </p:spPr>
      </p:pic>
      <p:pic>
        <p:nvPicPr>
          <p:cNvPr id="12" name="Рисунок 11" descr="comprani.gif"/>
          <p:cNvPicPr>
            <a:picLocks noChangeAspect="1"/>
          </p:cNvPicPr>
          <p:nvPr/>
        </p:nvPicPr>
        <p:blipFill>
          <a:blip r:embed="rId5" cstate="print"/>
          <a:stretch>
            <a:fillRect/>
          </a:stretch>
        </p:blipFill>
        <p:spPr>
          <a:xfrm>
            <a:off x="5589070" y="1263968"/>
            <a:ext cx="765449" cy="720000"/>
          </a:xfrm>
          <a:prstGeom prst="rect">
            <a:avLst/>
          </a:prstGeom>
        </p:spPr>
      </p:pic>
      <p:pic>
        <p:nvPicPr>
          <p:cNvPr id="13" name="Рисунок 12" descr="5DF.gif"/>
          <p:cNvPicPr>
            <a:picLocks noChangeAspect="1"/>
          </p:cNvPicPr>
          <p:nvPr/>
        </p:nvPicPr>
        <p:blipFill>
          <a:blip r:embed="rId6" cstate="print"/>
          <a:stretch>
            <a:fillRect/>
          </a:stretch>
        </p:blipFill>
        <p:spPr>
          <a:xfrm>
            <a:off x="5379419" y="2956309"/>
            <a:ext cx="976180" cy="720000"/>
          </a:xfrm>
          <a:prstGeom prst="rect">
            <a:avLst/>
          </a:prstGeom>
        </p:spPr>
      </p:pic>
      <p:pic>
        <p:nvPicPr>
          <p:cNvPr id="14" name="Рисунок 13" descr="giphy.gif"/>
          <p:cNvPicPr>
            <a:picLocks noChangeAspect="1"/>
          </p:cNvPicPr>
          <p:nvPr/>
        </p:nvPicPr>
        <p:blipFill>
          <a:blip r:embed="rId7" cstate="print"/>
          <a:stretch>
            <a:fillRect/>
          </a:stretch>
        </p:blipFill>
        <p:spPr>
          <a:xfrm>
            <a:off x="5404585" y="3764681"/>
            <a:ext cx="960000" cy="720000"/>
          </a:xfrm>
          <a:prstGeom prst="rect">
            <a:avLst/>
          </a:prstGeom>
        </p:spPr>
      </p:pic>
      <p:pic>
        <p:nvPicPr>
          <p:cNvPr id="15" name="Рисунок 14" descr="axial_compressor.gif"/>
          <p:cNvPicPr>
            <a:picLocks noChangeAspect="1"/>
          </p:cNvPicPr>
          <p:nvPr/>
        </p:nvPicPr>
        <p:blipFill>
          <a:blip r:embed="rId8" cstate="print"/>
          <a:stretch>
            <a:fillRect/>
          </a:stretch>
        </p:blipFill>
        <p:spPr>
          <a:xfrm>
            <a:off x="5533224" y="5421780"/>
            <a:ext cx="873763" cy="720000"/>
          </a:xfrm>
          <a:prstGeom prst="rect">
            <a:avLst/>
          </a:prstGeom>
        </p:spPr>
      </p:pic>
    </p:spTree>
    <p:extLst>
      <p:ext uri="{BB962C8B-B14F-4D97-AF65-F5344CB8AC3E}">
        <p14:creationId xmlns:p14="http://schemas.microsoft.com/office/powerpoint/2010/main" val="3632406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Turbomachinery drawbacks</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6</a:t>
            </a:fld>
            <a:endParaRPr lang="ru-RU" dirty="0">
              <a:solidFill>
                <a:schemeClr val="bg1"/>
              </a:solidFill>
              <a:latin typeface="Elektra Medium Pro" panose="02000803000000020004" pitchFamily="50" charset="-52"/>
            </a:endParaRPr>
          </a:p>
        </p:txBody>
      </p:sp>
      <p:sp>
        <p:nvSpPr>
          <p:cNvPr id="5" name="TextBox 4"/>
          <p:cNvSpPr txBox="1"/>
          <p:nvPr/>
        </p:nvSpPr>
        <p:spPr>
          <a:xfrm>
            <a:off x="570956" y="797972"/>
            <a:ext cx="8155033" cy="1754326"/>
          </a:xfrm>
          <a:prstGeom prst="rect">
            <a:avLst/>
          </a:prstGeom>
          <a:noFill/>
        </p:spPr>
        <p:txBody>
          <a:bodyPr wrap="square" rtlCol="0">
            <a:spAutoFit/>
          </a:bodyPr>
          <a:lstStyle/>
          <a:p>
            <a:pPr algn="just">
              <a:lnSpc>
                <a:spcPct val="150000"/>
              </a:lnSpc>
            </a:pPr>
            <a:r>
              <a:rPr lang="en-US" dirty="0"/>
              <a:t>Drawbacks</a:t>
            </a:r>
            <a:r>
              <a:rPr lang="ru-RU" dirty="0"/>
              <a:t>:</a:t>
            </a:r>
          </a:p>
          <a:p>
            <a:pPr marL="285750" indent="-285750" algn="just">
              <a:lnSpc>
                <a:spcPct val="150000"/>
              </a:lnSpc>
              <a:buFont typeface="Wingdings" pitchFamily="2" charset="2"/>
              <a:buChar char="ü"/>
            </a:pPr>
            <a:r>
              <a:rPr lang="en-US" dirty="0"/>
              <a:t>Low efficiency at low mass flow rates</a:t>
            </a:r>
            <a:endParaRPr lang="ru-RU" dirty="0"/>
          </a:p>
          <a:p>
            <a:pPr marL="285750" indent="-285750" algn="just">
              <a:lnSpc>
                <a:spcPct val="150000"/>
              </a:lnSpc>
              <a:buFont typeface="Wingdings" pitchFamily="2" charset="2"/>
              <a:buChar char="ü"/>
            </a:pPr>
            <a:r>
              <a:rPr lang="en-US" dirty="0"/>
              <a:t>There </a:t>
            </a:r>
            <a:r>
              <a:rPr lang="en-US"/>
              <a:t>are modes, </a:t>
            </a:r>
            <a:r>
              <a:rPr lang="en-US" dirty="0"/>
              <a:t>where the turbomachinery are unable to work</a:t>
            </a:r>
            <a:endParaRPr lang="ru-RU" dirty="0"/>
          </a:p>
          <a:p>
            <a:pPr marL="285750" indent="-285750" algn="just">
              <a:lnSpc>
                <a:spcPct val="150000"/>
              </a:lnSpc>
              <a:buFont typeface="Wingdings" pitchFamily="2" charset="2"/>
              <a:buChar char="ü"/>
            </a:pPr>
            <a:r>
              <a:rPr lang="en-US" dirty="0"/>
              <a:t>Lower pressure ratio in one stage</a:t>
            </a: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990593058"/>
              </p:ext>
            </p:extLst>
          </p:nvPr>
        </p:nvGraphicFramePr>
        <p:xfrm>
          <a:off x="563006" y="3031804"/>
          <a:ext cx="8051736" cy="2248600"/>
        </p:xfrm>
        <a:graphic>
          <a:graphicData uri="http://schemas.openxmlformats.org/drawingml/2006/table">
            <a:tbl>
              <a:tblPr firstRow="1" bandRow="1">
                <a:tableStyleId>{5940675A-B579-460E-94D1-54222C63F5DA}</a:tableStyleId>
              </a:tblPr>
              <a:tblGrid>
                <a:gridCol w="2683912">
                  <a:extLst>
                    <a:ext uri="{9D8B030D-6E8A-4147-A177-3AD203B41FA5}">
                      <a16:colId xmlns:a16="http://schemas.microsoft.com/office/drawing/2014/main" xmlns="" val="20000"/>
                    </a:ext>
                  </a:extLst>
                </a:gridCol>
                <a:gridCol w="2683912">
                  <a:extLst>
                    <a:ext uri="{9D8B030D-6E8A-4147-A177-3AD203B41FA5}">
                      <a16:colId xmlns:a16="http://schemas.microsoft.com/office/drawing/2014/main" xmlns="" val="20001"/>
                    </a:ext>
                  </a:extLst>
                </a:gridCol>
                <a:gridCol w="2683912">
                  <a:extLst>
                    <a:ext uri="{9D8B030D-6E8A-4147-A177-3AD203B41FA5}">
                      <a16:colId xmlns:a16="http://schemas.microsoft.com/office/drawing/2014/main" xmlns="" val="20002"/>
                    </a:ext>
                  </a:extLst>
                </a:gridCol>
              </a:tblGrid>
              <a:tr h="360000">
                <a:tc>
                  <a:txBody>
                    <a:bodyPr/>
                    <a:lstStyle/>
                    <a:p>
                      <a:pPr algn="ctr"/>
                      <a:r>
                        <a:rPr lang="en-US" dirty="0"/>
                        <a:t>Piston</a:t>
                      </a: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dirty="0"/>
                        <a:t>Screw</a:t>
                      </a: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dirty="0"/>
                        <a:t>Centrifugal</a:t>
                      </a: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1512000">
                <a:tc>
                  <a:txBody>
                    <a:bodyPr/>
                    <a:lstStyle/>
                    <a:p>
                      <a:pPr algn="ct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70840">
                <a:tc>
                  <a:txBody>
                    <a:bodyPr/>
                    <a:lstStyle/>
                    <a:p>
                      <a:pPr algn="ct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ru-RU"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bl>
          </a:graphicData>
        </a:graphic>
      </p:graphicFrame>
      <p:sp>
        <p:nvSpPr>
          <p:cNvPr id="6" name="Прямоугольник 5"/>
          <p:cNvSpPr/>
          <p:nvPr/>
        </p:nvSpPr>
        <p:spPr>
          <a:xfrm>
            <a:off x="1392943" y="2644631"/>
            <a:ext cx="6391879" cy="369332"/>
          </a:xfrm>
          <a:prstGeom prst="rect">
            <a:avLst/>
          </a:prstGeom>
        </p:spPr>
        <p:txBody>
          <a:bodyPr wrap="none">
            <a:spAutoFit/>
          </a:bodyPr>
          <a:lstStyle/>
          <a:p>
            <a:pPr algn="ctr">
              <a:defRPr/>
            </a:pPr>
            <a:r>
              <a:rPr lang="en-US" cap="all" dirty="0"/>
              <a:t>Comparison of characteristics of different compressors</a:t>
            </a:r>
            <a:endParaRPr lang="ru-RU" cap="all" dirty="0"/>
          </a:p>
        </p:txBody>
      </p:sp>
      <p:pic>
        <p:nvPicPr>
          <p:cNvPr id="10" name="Рисунок 9" descr="kompressor-porsh1.jpg"/>
          <p:cNvPicPr/>
          <p:nvPr/>
        </p:nvPicPr>
        <p:blipFill>
          <a:blip r:embed="rId3" cstate="print"/>
          <a:stretch>
            <a:fillRect/>
          </a:stretch>
        </p:blipFill>
        <p:spPr>
          <a:xfrm>
            <a:off x="1268666" y="3354516"/>
            <a:ext cx="1336040" cy="1079500"/>
          </a:xfrm>
          <a:prstGeom prst="rect">
            <a:avLst/>
          </a:prstGeom>
        </p:spPr>
      </p:pic>
      <p:pic>
        <p:nvPicPr>
          <p:cNvPr id="11" name="Рисунок 10" descr="http://www.spitzenreiter.ru/images/pic/pic1.jpg"/>
          <p:cNvPicPr/>
          <p:nvPr/>
        </p:nvPicPr>
        <p:blipFill>
          <a:blip r:embed="rId4" cstate="print"/>
          <a:srcRect l="2835" t="1260" r="2835" b="3780"/>
          <a:stretch>
            <a:fillRect/>
          </a:stretch>
        </p:blipFill>
        <p:spPr bwMode="auto">
          <a:xfrm>
            <a:off x="3935282" y="3380445"/>
            <a:ext cx="1439545" cy="1080135"/>
          </a:xfrm>
          <a:prstGeom prst="rect">
            <a:avLst/>
          </a:prstGeom>
          <a:noFill/>
        </p:spPr>
      </p:pic>
      <p:pic>
        <p:nvPicPr>
          <p:cNvPr id="12" name="Рисунок 11" descr="966099_203363_1285862188.jpg"/>
          <p:cNvPicPr>
            <a:picLocks noChangeAspect="1"/>
          </p:cNvPicPr>
          <p:nvPr/>
        </p:nvPicPr>
        <p:blipFill>
          <a:blip r:embed="rId5" cstate="print"/>
          <a:stretch>
            <a:fillRect/>
          </a:stretch>
        </p:blipFill>
        <p:spPr>
          <a:xfrm>
            <a:off x="6772195" y="3354016"/>
            <a:ext cx="1109550" cy="1080000"/>
          </a:xfrm>
          <a:prstGeom prst="rect">
            <a:avLst/>
          </a:prstGeom>
        </p:spPr>
      </p:pic>
      <p:grpSp>
        <p:nvGrpSpPr>
          <p:cNvPr id="19" name="Группа 18"/>
          <p:cNvGrpSpPr/>
          <p:nvPr/>
        </p:nvGrpSpPr>
        <p:grpSpPr>
          <a:xfrm>
            <a:off x="629054" y="4400318"/>
            <a:ext cx="8514946" cy="1932442"/>
            <a:chOff x="639471" y="2644631"/>
            <a:chExt cx="8514946" cy="1932442"/>
          </a:xfrm>
        </p:grpSpPr>
        <p:grpSp>
          <p:nvGrpSpPr>
            <p:cNvPr id="13" name="Группа 12"/>
            <p:cNvGrpSpPr/>
            <p:nvPr/>
          </p:nvGrpSpPr>
          <p:grpSpPr>
            <a:xfrm>
              <a:off x="639471" y="2644631"/>
              <a:ext cx="8514946" cy="1803343"/>
              <a:chOff x="629054" y="2650620"/>
              <a:chExt cx="8514946" cy="1803343"/>
            </a:xfrm>
          </p:grpSpPr>
          <p:pic>
            <p:nvPicPr>
              <p:cNvPr id="16" name="Рисунок 15" descr="Изображение выглядит как текст, карта&#10;&#10;Описание создано с очень высокой степенью достоверности"/>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569" y="3013963"/>
                <a:ext cx="1953871" cy="1440000"/>
              </a:xfrm>
              <a:prstGeom prst="rect">
                <a:avLst/>
              </a:prstGeom>
            </p:spPr>
          </p:pic>
          <p:pic>
            <p:nvPicPr>
              <p:cNvPr id="17" name="Рисунок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7178" y="3013963"/>
                <a:ext cx="2283387" cy="1440000"/>
              </a:xfrm>
              <a:prstGeom prst="rect">
                <a:avLst/>
              </a:prstGeom>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64939" y="3013963"/>
                <a:ext cx="2191697"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олилиния 6"/>
              <p:cNvSpPr/>
              <p:nvPr/>
            </p:nvSpPr>
            <p:spPr>
              <a:xfrm>
                <a:off x="6345141" y="3069203"/>
                <a:ext cx="938254" cy="1224501"/>
              </a:xfrm>
              <a:custGeom>
                <a:avLst/>
                <a:gdLst>
                  <a:gd name="connsiteX0" fmla="*/ 0 w 938254"/>
                  <a:gd name="connsiteY0" fmla="*/ 1224501 h 1224501"/>
                  <a:gd name="connsiteX1" fmla="*/ 159026 w 938254"/>
                  <a:gd name="connsiteY1" fmla="*/ 1184745 h 1224501"/>
                  <a:gd name="connsiteX2" fmla="*/ 270344 w 938254"/>
                  <a:gd name="connsiteY2" fmla="*/ 1113183 h 1224501"/>
                  <a:gd name="connsiteX3" fmla="*/ 469127 w 938254"/>
                  <a:gd name="connsiteY3" fmla="*/ 906449 h 1224501"/>
                  <a:gd name="connsiteX4" fmla="*/ 652007 w 938254"/>
                  <a:gd name="connsiteY4" fmla="*/ 604300 h 1224501"/>
                  <a:gd name="connsiteX5" fmla="*/ 787179 w 938254"/>
                  <a:gd name="connsiteY5" fmla="*/ 373712 h 1224501"/>
                  <a:gd name="connsiteX6" fmla="*/ 938254 w 938254"/>
                  <a:gd name="connsiteY6" fmla="*/ 0 h 1224501"/>
                  <a:gd name="connsiteX7" fmla="*/ 15902 w 938254"/>
                  <a:gd name="connsiteY7" fmla="*/ 0 h 122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254" h="1224501">
                    <a:moveTo>
                      <a:pt x="0" y="1224501"/>
                    </a:moveTo>
                    <a:lnTo>
                      <a:pt x="159026" y="1184745"/>
                    </a:lnTo>
                    <a:lnTo>
                      <a:pt x="270344" y="1113183"/>
                    </a:lnTo>
                    <a:lnTo>
                      <a:pt x="469127" y="906449"/>
                    </a:lnTo>
                    <a:lnTo>
                      <a:pt x="652007" y="604300"/>
                    </a:lnTo>
                    <a:lnTo>
                      <a:pt x="787179" y="373712"/>
                    </a:lnTo>
                    <a:lnTo>
                      <a:pt x="938254" y="0"/>
                    </a:lnTo>
                    <a:lnTo>
                      <a:pt x="15902" y="0"/>
                    </a:lnTo>
                  </a:path>
                </a:pathLst>
              </a:custGeom>
              <a:pattFill prst="wdDnDiag">
                <a:fgClr>
                  <a:srgbClr val="FF0000"/>
                </a:fgClr>
                <a:bgClr>
                  <a:schemeClr val="bg1"/>
                </a:bgClr>
              </a:patt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8" name="TextBox 7"/>
                  <p:cNvSpPr txBox="1"/>
                  <p:nvPr/>
                </p:nvSpPr>
                <p:spPr>
                  <a:xfrm>
                    <a:off x="629054" y="2907267"/>
                    <a:ext cx="394403" cy="323999"/>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ru-RU" sz="800" i="1" smtClean="0">
                                  <a:latin typeface="Cambria Math"/>
                                </a:rPr>
                              </m:ctrlPr>
                            </m:fPr>
                            <m:num>
                              <m:sSub>
                                <m:sSubPr>
                                  <m:ctrlPr>
                                    <a:rPr lang="ru-RU" sz="800" i="1">
                                      <a:latin typeface="Cambria Math"/>
                                    </a:rPr>
                                  </m:ctrlPr>
                                </m:sSubPr>
                                <m:e>
                                  <m:r>
                                    <a:rPr lang="en-US" sz="800" i="1">
                                      <a:latin typeface="Cambria Math"/>
                                    </a:rPr>
                                    <m:t>𝑝</m:t>
                                  </m:r>
                                </m:e>
                                <m:sub>
                                  <m:r>
                                    <a:rPr lang="en-US" sz="800" b="0" i="1" smtClean="0">
                                      <a:latin typeface="Cambria Math" panose="02040503050406030204" pitchFamily="18" charset="0"/>
                                    </a:rPr>
                                    <m:t>𝑖𝑛</m:t>
                                  </m:r>
                                </m:sub>
                              </m:sSub>
                            </m:num>
                            <m:den>
                              <m:sSub>
                                <m:sSubPr>
                                  <m:ctrlPr>
                                    <a:rPr lang="ru-RU" sz="800" i="1">
                                      <a:latin typeface="Cambria Math"/>
                                    </a:rPr>
                                  </m:ctrlPr>
                                </m:sSubPr>
                                <m:e>
                                  <m:r>
                                    <a:rPr lang="en-US" sz="800" i="1">
                                      <a:latin typeface="Cambria Math"/>
                                    </a:rPr>
                                    <m:t>𝑝</m:t>
                                  </m:r>
                                </m:e>
                                <m:sub>
                                  <m:r>
                                    <a:rPr lang="en-US" sz="800" b="0" i="1" smtClean="0">
                                      <a:latin typeface="Cambria Math" panose="02040503050406030204" pitchFamily="18" charset="0"/>
                                    </a:rPr>
                                    <m:t>𝑜𝑢𝑡</m:t>
                                  </m:r>
                                </m:sub>
                              </m:sSub>
                            </m:den>
                          </m:f>
                        </m:oMath>
                      </m:oMathPara>
                    </a14:m>
                    <a:endParaRPr lang="ru-RU" sz="800" dirty="0"/>
                  </a:p>
                </p:txBody>
              </p:sp>
            </mc:Choice>
            <mc:Fallback xmlns="">
              <p:sp>
                <p:nvSpPr>
                  <p:cNvPr id="8" name="TextBox 7"/>
                  <p:cNvSpPr txBox="1">
                    <a:spLocks noRot="1" noChangeAspect="1" noMove="1" noResize="1" noEditPoints="1" noAdjustHandles="1" noChangeArrowheads="1" noChangeShapeType="1" noTextEdit="1"/>
                  </p:cNvSpPr>
                  <p:nvPr/>
                </p:nvSpPr>
                <p:spPr>
                  <a:xfrm>
                    <a:off x="629054" y="2907267"/>
                    <a:ext cx="394403" cy="323999"/>
                  </a:xfrm>
                  <a:prstGeom prst="rect">
                    <a:avLst/>
                  </a:prstGeom>
                  <a:blipFill>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248917" y="2918127"/>
                    <a:ext cx="396519" cy="32387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ru-RU" sz="800" i="1">
                                  <a:latin typeface="Cambria Math"/>
                                </a:rPr>
                              </m:ctrlPr>
                            </m:fPr>
                            <m:num>
                              <m:sSub>
                                <m:sSubPr>
                                  <m:ctrlPr>
                                    <a:rPr lang="ru-RU" sz="800" i="1">
                                      <a:latin typeface="Cambria Math"/>
                                    </a:rPr>
                                  </m:ctrlPr>
                                </m:sSubPr>
                                <m:e>
                                  <m:r>
                                    <a:rPr lang="en-US" sz="800" i="1">
                                      <a:latin typeface="Cambria Math"/>
                                    </a:rPr>
                                    <m:t>𝑝</m:t>
                                  </m:r>
                                </m:e>
                                <m:sub>
                                  <m:r>
                                    <a:rPr lang="en-US" sz="800" i="1">
                                      <a:latin typeface="Cambria Math" panose="02040503050406030204" pitchFamily="18" charset="0"/>
                                    </a:rPr>
                                    <m:t>𝑖𝑛</m:t>
                                  </m:r>
                                </m:sub>
                              </m:sSub>
                            </m:num>
                            <m:den>
                              <m:sSub>
                                <m:sSubPr>
                                  <m:ctrlPr>
                                    <a:rPr lang="ru-RU" sz="800" i="1">
                                      <a:latin typeface="Cambria Math"/>
                                    </a:rPr>
                                  </m:ctrlPr>
                                </m:sSubPr>
                                <m:e>
                                  <m:r>
                                    <a:rPr lang="en-US" sz="800" i="1">
                                      <a:latin typeface="Cambria Math"/>
                                    </a:rPr>
                                    <m:t>𝑝</m:t>
                                  </m:r>
                                </m:e>
                                <m:sub>
                                  <m:r>
                                    <a:rPr lang="en-US" sz="800" i="1">
                                      <a:latin typeface="Cambria Math" panose="02040503050406030204" pitchFamily="18" charset="0"/>
                                    </a:rPr>
                                    <m:t>𝑜𝑢𝑡</m:t>
                                  </m:r>
                                </m:sub>
                              </m:sSub>
                            </m:den>
                          </m:f>
                        </m:oMath>
                      </m:oMathPara>
                    </a14:m>
                    <a:endParaRPr lang="ru-RU" sz="8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248917" y="2918127"/>
                    <a:ext cx="396519" cy="323871"/>
                  </a:xfrm>
                  <a:prstGeom prst="rect">
                    <a:avLst/>
                  </a:prstGeom>
                  <a:blipFill>
                    <a:blip r:embed="rId10"/>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919495" y="3013962"/>
                    <a:ext cx="396519" cy="32387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ru-RU" sz="800" i="1">
                                  <a:latin typeface="Cambria Math"/>
                                </a:rPr>
                              </m:ctrlPr>
                            </m:fPr>
                            <m:num>
                              <m:sSub>
                                <m:sSubPr>
                                  <m:ctrlPr>
                                    <a:rPr lang="ru-RU" sz="800" i="1">
                                      <a:latin typeface="Cambria Math"/>
                                    </a:rPr>
                                  </m:ctrlPr>
                                </m:sSubPr>
                                <m:e>
                                  <m:r>
                                    <a:rPr lang="en-US" sz="800" i="1">
                                      <a:latin typeface="Cambria Math"/>
                                    </a:rPr>
                                    <m:t>𝑝</m:t>
                                  </m:r>
                                </m:e>
                                <m:sub>
                                  <m:r>
                                    <a:rPr lang="en-US" sz="800" i="1">
                                      <a:latin typeface="Cambria Math" panose="02040503050406030204" pitchFamily="18" charset="0"/>
                                    </a:rPr>
                                    <m:t>𝑖𝑛</m:t>
                                  </m:r>
                                </m:sub>
                              </m:sSub>
                            </m:num>
                            <m:den>
                              <m:sSub>
                                <m:sSubPr>
                                  <m:ctrlPr>
                                    <a:rPr lang="ru-RU" sz="800" i="1">
                                      <a:latin typeface="Cambria Math"/>
                                    </a:rPr>
                                  </m:ctrlPr>
                                </m:sSubPr>
                                <m:e>
                                  <m:r>
                                    <a:rPr lang="en-US" sz="800" i="1">
                                      <a:latin typeface="Cambria Math"/>
                                    </a:rPr>
                                    <m:t>𝑝</m:t>
                                  </m:r>
                                </m:e>
                                <m:sub>
                                  <m:r>
                                    <a:rPr lang="en-US" sz="800" i="1">
                                      <a:latin typeface="Cambria Math" panose="02040503050406030204" pitchFamily="18" charset="0"/>
                                    </a:rPr>
                                    <m:t>𝑜𝑢𝑡</m:t>
                                  </m:r>
                                </m:sub>
                              </m:sSub>
                            </m:den>
                          </m:f>
                        </m:oMath>
                      </m:oMathPara>
                    </a14:m>
                    <a:endParaRPr lang="ru-RU" sz="800" dirty="0"/>
                  </a:p>
                </p:txBody>
              </p:sp>
            </mc:Choice>
            <mc:Fallback xmlns="">
              <p:sp>
                <p:nvSpPr>
                  <p:cNvPr id="18" name="TextBox 17"/>
                  <p:cNvSpPr txBox="1">
                    <a:spLocks noRot="1" noChangeAspect="1" noMove="1" noResize="1" noEditPoints="1" noAdjustHandles="1" noChangeArrowheads="1" noChangeShapeType="1" noTextEdit="1"/>
                  </p:cNvSpPr>
                  <p:nvPr/>
                </p:nvSpPr>
                <p:spPr>
                  <a:xfrm>
                    <a:off x="5919495" y="3013962"/>
                    <a:ext cx="396519" cy="323871"/>
                  </a:xfrm>
                  <a:prstGeom prst="rect">
                    <a:avLst/>
                  </a:prstGeom>
                  <a:blipFill>
                    <a:blip r:embed="rId11"/>
                    <a:stretch>
                      <a:fillRect/>
                    </a:stretch>
                  </a:blipFill>
                </p:spPr>
                <p:txBody>
                  <a:bodyPr/>
                  <a:lstStyle/>
                  <a:p>
                    <a:r>
                      <a:rPr lang="ru-RU">
                        <a:noFill/>
                      </a:rPr>
                      <a:t> </a:t>
                    </a:r>
                  </a:p>
                </p:txBody>
              </p:sp>
            </mc:Fallback>
          </mc:AlternateContent>
          <p:sp>
            <p:nvSpPr>
              <p:cNvPr id="9" name="TextBox 8"/>
              <p:cNvSpPr txBox="1"/>
              <p:nvPr/>
            </p:nvSpPr>
            <p:spPr>
              <a:xfrm>
                <a:off x="7559040" y="2650620"/>
                <a:ext cx="1584960" cy="461665"/>
              </a:xfrm>
              <a:prstGeom prst="rect">
                <a:avLst/>
              </a:prstGeom>
              <a:noFill/>
            </p:spPr>
            <p:txBody>
              <a:bodyPr wrap="square" rtlCol="0">
                <a:spAutoFit/>
              </a:bodyPr>
              <a:lstStyle/>
              <a:p>
                <a:r>
                  <a:rPr lang="en-US" sz="1200">
                    <a:solidFill>
                      <a:srgbClr val="FF0000"/>
                    </a:solidFill>
                  </a:rPr>
                  <a:t>Area, </a:t>
                </a:r>
                <a:r>
                  <a:rPr lang="en-US" sz="1200" dirty="0">
                    <a:solidFill>
                      <a:srgbClr val="FF0000"/>
                    </a:solidFill>
                  </a:rPr>
                  <a:t>where operation is impossible</a:t>
                </a:r>
                <a:endParaRPr lang="ru-RU" sz="1200" dirty="0">
                  <a:solidFill>
                    <a:srgbClr val="FF0000"/>
                  </a:solidFill>
                </a:endParaRPr>
              </a:p>
            </p:txBody>
          </p:sp>
          <p:cxnSp>
            <p:nvCxnSpPr>
              <p:cNvPr id="14" name="Прямая со стрелкой 13"/>
              <p:cNvCxnSpPr>
                <a:cxnSpLocks/>
                <a:stCxn id="9" idx="1"/>
                <a:endCxn id="7" idx="6"/>
              </p:cNvCxnSpPr>
              <p:nvPr/>
            </p:nvCxnSpPr>
            <p:spPr>
              <a:xfrm flipH="1">
                <a:off x="7283395" y="2881453"/>
                <a:ext cx="275645" cy="1877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2538525" y="4330852"/>
              <a:ext cx="527709" cy="246221"/>
            </a:xfrm>
            <a:prstGeom prst="rect">
              <a:avLst/>
            </a:prstGeom>
            <a:solidFill>
              <a:schemeClr val="bg1"/>
            </a:solidFill>
          </p:spPr>
          <p:txBody>
            <a:bodyPr wrap="none" rtlCol="0">
              <a:spAutoFit/>
            </a:bodyPr>
            <a:lstStyle/>
            <a:p>
              <a:r>
                <a:rPr lang="en-US" sz="1000"/>
                <a:t>n, </a:t>
              </a:r>
              <a:r>
                <a:rPr lang="en-US" sz="1000" dirty="0"/>
                <a:t>rpm</a:t>
              </a:r>
              <a:endParaRPr lang="ru-RU" sz="1000" dirty="0"/>
            </a:p>
          </p:txBody>
        </p:sp>
      </p:grpSp>
      <p:sp>
        <p:nvSpPr>
          <p:cNvPr id="24" name="TextBox 23">
            <a:extLst>
              <a:ext uri="{FF2B5EF4-FFF2-40B4-BE49-F238E27FC236}">
                <a16:creationId xmlns:a16="http://schemas.microsoft.com/office/drawing/2014/main" xmlns="" id="{48AEBAE5-74CA-4ABE-9022-3E65627A1E7D}"/>
              </a:ext>
            </a:extLst>
          </p:cNvPr>
          <p:cNvSpPr txBox="1"/>
          <p:nvPr/>
        </p:nvSpPr>
        <p:spPr>
          <a:xfrm>
            <a:off x="5271900" y="6040800"/>
            <a:ext cx="435468" cy="153888"/>
          </a:xfrm>
          <a:prstGeom prst="rect">
            <a:avLst/>
          </a:prstGeom>
          <a:solidFill>
            <a:schemeClr val="bg1"/>
          </a:solidFill>
        </p:spPr>
        <p:txBody>
          <a:bodyPr wrap="square" lIns="0" tIns="0" rIns="0" bIns="0" rtlCol="0">
            <a:spAutoFit/>
          </a:bodyPr>
          <a:lstStyle/>
          <a:p>
            <a:r>
              <a:rPr lang="en-US" sz="1000"/>
              <a:t>V, </a:t>
            </a:r>
            <a:r>
              <a:rPr lang="en-US" sz="1000" dirty="0"/>
              <a:t>m</a:t>
            </a:r>
            <a:r>
              <a:rPr lang="en-US" sz="1000" baseline="30000" dirty="0"/>
              <a:t>3</a:t>
            </a:r>
            <a:r>
              <a:rPr lang="en-US" sz="1000" dirty="0"/>
              <a:t>/s</a:t>
            </a:r>
            <a:endParaRPr lang="ru-RU" sz="1000" dirty="0"/>
          </a:p>
        </p:txBody>
      </p:sp>
      <p:sp>
        <p:nvSpPr>
          <p:cNvPr id="26" name="TextBox 25">
            <a:extLst>
              <a:ext uri="{FF2B5EF4-FFF2-40B4-BE49-F238E27FC236}">
                <a16:creationId xmlns:a16="http://schemas.microsoft.com/office/drawing/2014/main" xmlns="" id="{2EA61679-3C3D-4E8A-B23D-8BE6542CEF35}"/>
              </a:ext>
            </a:extLst>
          </p:cNvPr>
          <p:cNvSpPr txBox="1"/>
          <p:nvPr/>
        </p:nvSpPr>
        <p:spPr>
          <a:xfrm>
            <a:off x="7983350" y="6069299"/>
            <a:ext cx="435468" cy="153888"/>
          </a:xfrm>
          <a:prstGeom prst="rect">
            <a:avLst/>
          </a:prstGeom>
          <a:solidFill>
            <a:schemeClr val="bg1"/>
          </a:solidFill>
        </p:spPr>
        <p:txBody>
          <a:bodyPr wrap="square" lIns="0" tIns="0" rIns="0" bIns="0" rtlCol="0">
            <a:spAutoFit/>
          </a:bodyPr>
          <a:lstStyle/>
          <a:p>
            <a:r>
              <a:rPr lang="en-US" sz="1000"/>
              <a:t>G, </a:t>
            </a:r>
            <a:r>
              <a:rPr lang="en-US" sz="1000" dirty="0"/>
              <a:t>kg/s</a:t>
            </a:r>
            <a:endParaRPr lang="ru-RU" sz="1000" dirty="0"/>
          </a:p>
        </p:txBody>
      </p:sp>
    </p:spTree>
    <p:extLst>
      <p:ext uri="{BB962C8B-B14F-4D97-AF65-F5344CB8AC3E}">
        <p14:creationId xmlns:p14="http://schemas.microsoft.com/office/powerpoint/2010/main" val="1488905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Comparison of gas turbine and piston engines</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7</a:t>
            </a:fld>
            <a:endParaRPr lang="ru-RU" dirty="0">
              <a:solidFill>
                <a:schemeClr val="bg1"/>
              </a:solidFill>
              <a:latin typeface="Elektra Medium Pro" panose="02000803000000020004" pitchFamily="50" charset="-52"/>
            </a:endParaRPr>
          </a:p>
        </p:txBody>
      </p:sp>
      <p:graphicFrame>
        <p:nvGraphicFramePr>
          <p:cNvPr id="7" name="Таблица 6"/>
          <p:cNvGraphicFramePr>
            <a:graphicFrameLocks noGrp="1"/>
          </p:cNvGraphicFramePr>
          <p:nvPr>
            <p:extLst>
              <p:ext uri="{D42A27DB-BD31-4B8C-83A1-F6EECF244321}">
                <p14:modId xmlns:p14="http://schemas.microsoft.com/office/powerpoint/2010/main" val="4284047728"/>
              </p:ext>
            </p:extLst>
          </p:nvPr>
        </p:nvGraphicFramePr>
        <p:xfrm>
          <a:off x="721894" y="1050490"/>
          <a:ext cx="7950468" cy="4214529"/>
        </p:xfrm>
        <a:graphic>
          <a:graphicData uri="http://schemas.openxmlformats.org/drawingml/2006/table">
            <a:tbl>
              <a:tblPr firstRow="1" bandRow="1">
                <a:tableStyleId>{5940675A-B579-460E-94D1-54222C63F5DA}</a:tableStyleId>
              </a:tblPr>
              <a:tblGrid>
                <a:gridCol w="2650156">
                  <a:extLst>
                    <a:ext uri="{9D8B030D-6E8A-4147-A177-3AD203B41FA5}">
                      <a16:colId xmlns:a16="http://schemas.microsoft.com/office/drawing/2014/main" xmlns="" val="20000"/>
                    </a:ext>
                  </a:extLst>
                </a:gridCol>
                <a:gridCol w="2650156">
                  <a:extLst>
                    <a:ext uri="{9D8B030D-6E8A-4147-A177-3AD203B41FA5}">
                      <a16:colId xmlns:a16="http://schemas.microsoft.com/office/drawing/2014/main" xmlns="" val="20001"/>
                    </a:ext>
                  </a:extLst>
                </a:gridCol>
                <a:gridCol w="2650156">
                  <a:extLst>
                    <a:ext uri="{9D8B030D-6E8A-4147-A177-3AD203B41FA5}">
                      <a16:colId xmlns:a16="http://schemas.microsoft.com/office/drawing/2014/main" xmlns="" val="20002"/>
                    </a:ext>
                  </a:extLst>
                </a:gridCol>
              </a:tblGrid>
              <a:tr h="1620000">
                <a:tc>
                  <a:txBody>
                    <a:bodyPr/>
                    <a:lstStyle/>
                    <a:p>
                      <a:pPr indent="0" algn="ctr">
                        <a:lnSpc>
                          <a:spcPct val="150000"/>
                        </a:lnSpc>
                        <a:spcAft>
                          <a:spcPts val="0"/>
                        </a:spcAft>
                      </a:pPr>
                      <a:endParaRPr lang="ru-RU" sz="1600" kern="1200" cap="small" baseline="0" dirty="0">
                        <a:solidFill>
                          <a:schemeClr val="tx1"/>
                        </a:solidFill>
                        <a:effectLst/>
                        <a:latin typeface="+mn-lt"/>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600" kern="1200" cap="small" baseline="0" dirty="0">
                          <a:solidFill>
                            <a:schemeClr val="tx1"/>
                          </a:solidFill>
                          <a:effectLst/>
                          <a:latin typeface="+mn-lt"/>
                          <a:ea typeface="Times New Roman"/>
                          <a:cs typeface="Times New Roman"/>
                        </a:rPr>
                        <a:t>MTU 16V 595 TE70L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600" kern="1200" cap="small" baseline="0" dirty="0">
                          <a:solidFill>
                            <a:schemeClr val="tx1"/>
                          </a:solidFill>
                          <a:effectLst/>
                          <a:latin typeface="+mn-lt"/>
                          <a:ea typeface="Times New Roman"/>
                          <a:cs typeface="Times New Roman"/>
                        </a:rPr>
                        <a:t>MTU TF50</a:t>
                      </a: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70840">
                <a:tc>
                  <a:txBody>
                    <a:bodyPr/>
                    <a:lstStyle/>
                    <a:p>
                      <a:pPr indent="0" algn="ctr">
                        <a:lnSpc>
                          <a:spcPct val="150000"/>
                        </a:lnSpc>
                        <a:spcAft>
                          <a:spcPts val="0"/>
                        </a:spcAft>
                      </a:pPr>
                      <a:r>
                        <a:rPr lang="en-US" sz="1600" kern="1200" dirty="0">
                          <a:solidFill>
                            <a:schemeClr val="tx1"/>
                          </a:solidFill>
                          <a:latin typeface="+mn-lt"/>
                          <a:ea typeface="+mn-ea"/>
                          <a:cs typeface="+mn-cs"/>
                        </a:rPr>
                        <a:t>Type</a:t>
                      </a:r>
                      <a:endParaRPr lang="ru-RU" sz="1600" kern="1200" dirty="0">
                        <a:solidFill>
                          <a:schemeClr val="tx1"/>
                        </a:solidFill>
                        <a:latin typeface="+mn-lt"/>
                        <a:ea typeface="+mn-ea"/>
                        <a:cs typeface="+mn-cs"/>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en-US" sz="1600" kern="1200" dirty="0">
                          <a:solidFill>
                            <a:schemeClr val="tx1"/>
                          </a:solidFill>
                          <a:latin typeface="+mn-lt"/>
                          <a:ea typeface="+mn-ea"/>
                          <a:cs typeface="+mn-cs"/>
                        </a:rPr>
                        <a:t>Diesel</a:t>
                      </a:r>
                      <a:endParaRPr lang="ru-RU" sz="1600" kern="1200" dirty="0">
                        <a:solidFill>
                          <a:schemeClr val="tx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en-US" sz="1600" kern="1200" dirty="0">
                          <a:solidFill>
                            <a:schemeClr val="tx1"/>
                          </a:solidFill>
                          <a:latin typeface="+mn-lt"/>
                          <a:ea typeface="+mn-ea"/>
                          <a:cs typeface="+mn-cs"/>
                        </a:rPr>
                        <a:t>Gas turbine</a:t>
                      </a:r>
                      <a:endParaRPr lang="ru-RU" sz="1600" kern="1200" dirty="0">
                        <a:solidFill>
                          <a:schemeClr val="tx1"/>
                        </a:solidFill>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370840">
                <a:tc>
                  <a:txBody>
                    <a:bodyPr/>
                    <a:lstStyle/>
                    <a:p>
                      <a:pPr indent="0" algn="ctr">
                        <a:lnSpc>
                          <a:spcPct val="150000"/>
                        </a:lnSpc>
                        <a:spcAft>
                          <a:spcPts val="0"/>
                        </a:spcAft>
                      </a:pPr>
                      <a:r>
                        <a:rPr lang="en-US" sz="1600" kern="1200">
                          <a:solidFill>
                            <a:schemeClr val="tx1"/>
                          </a:solidFill>
                          <a:latin typeface="+mn-lt"/>
                          <a:ea typeface="+mn-ea"/>
                          <a:cs typeface="+mn-cs"/>
                        </a:rPr>
                        <a:t>Power</a:t>
                      </a:r>
                      <a:r>
                        <a:rPr lang="ru-RU" sz="1600" kern="1200">
                          <a:solidFill>
                            <a:schemeClr val="tx1"/>
                          </a:solidFill>
                          <a:latin typeface="+mn-lt"/>
                          <a:ea typeface="+mn-ea"/>
                          <a:cs typeface="+mn-cs"/>
                        </a:rPr>
                        <a:t>, </a:t>
                      </a:r>
                      <a:r>
                        <a:rPr lang="en-US" sz="1600" kern="1200" dirty="0">
                          <a:solidFill>
                            <a:schemeClr val="tx1"/>
                          </a:solidFill>
                          <a:latin typeface="+mn-lt"/>
                          <a:ea typeface="+mn-ea"/>
                          <a:cs typeface="+mn-cs"/>
                        </a:rPr>
                        <a:t>kW</a:t>
                      </a:r>
                      <a:endParaRPr lang="ru-RU" sz="1400" kern="1200" cap="small" baseline="0" dirty="0">
                        <a:solidFill>
                          <a:schemeClr val="tx1"/>
                        </a:solidFill>
                        <a:effectLst/>
                        <a:latin typeface="+mn-lt"/>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600" kern="1200" cap="small" baseline="0" dirty="0">
                          <a:solidFill>
                            <a:schemeClr val="tx1"/>
                          </a:solidFill>
                          <a:effectLst/>
                          <a:latin typeface="+mn-lt"/>
                          <a:ea typeface="Times New Roman"/>
                          <a:cs typeface="Times New Roman"/>
                        </a:rPr>
                        <a:t>3925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600" kern="1200" cap="small" baseline="0" dirty="0">
                          <a:solidFill>
                            <a:schemeClr val="tx1"/>
                          </a:solidFill>
                          <a:effectLst/>
                          <a:latin typeface="+mn-lt"/>
                          <a:ea typeface="Times New Roman"/>
                          <a:cs typeface="Times New Roman"/>
                        </a:rPr>
                        <a:t>3800</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370840">
                <a:tc>
                  <a:txBody>
                    <a:bodyPr/>
                    <a:lstStyle/>
                    <a:p>
                      <a:pPr indent="0" algn="ctr">
                        <a:lnSpc>
                          <a:spcPct val="150000"/>
                        </a:lnSpc>
                        <a:spcAft>
                          <a:spcPts val="0"/>
                        </a:spcAft>
                      </a:pPr>
                      <a:r>
                        <a:rPr lang="en-US" sz="1600" kern="1200">
                          <a:solidFill>
                            <a:schemeClr val="tx1"/>
                          </a:solidFill>
                          <a:latin typeface="+mn-lt"/>
                          <a:ea typeface="+mn-ea"/>
                          <a:cs typeface="+mn-cs"/>
                        </a:rPr>
                        <a:t>Rotational</a:t>
                      </a:r>
                      <a:r>
                        <a:rPr lang="en-US" sz="1600" kern="1200" baseline="0">
                          <a:solidFill>
                            <a:schemeClr val="tx1"/>
                          </a:solidFill>
                          <a:latin typeface="+mn-lt"/>
                          <a:ea typeface="+mn-ea"/>
                          <a:cs typeface="+mn-cs"/>
                        </a:rPr>
                        <a:t> speed</a:t>
                      </a:r>
                      <a:r>
                        <a:rPr lang="ru-RU" sz="1600" kern="1200">
                          <a:solidFill>
                            <a:schemeClr val="tx1"/>
                          </a:solidFill>
                          <a:latin typeface="+mn-lt"/>
                          <a:ea typeface="+mn-ea"/>
                          <a:cs typeface="+mn-cs"/>
                        </a:rPr>
                        <a:t>, </a:t>
                      </a:r>
                      <a:r>
                        <a:rPr lang="en-US" sz="1600" kern="1200" dirty="0">
                          <a:solidFill>
                            <a:schemeClr val="tx1"/>
                          </a:solidFill>
                          <a:latin typeface="+mn-lt"/>
                          <a:ea typeface="+mn-ea"/>
                          <a:cs typeface="+mn-cs"/>
                        </a:rPr>
                        <a:t>rpm</a:t>
                      </a:r>
                      <a:endParaRPr lang="ru-RU" sz="1400" kern="1200" cap="small" baseline="0" dirty="0">
                        <a:solidFill>
                          <a:schemeClr val="tx1"/>
                        </a:solidFill>
                        <a:effectLst/>
                        <a:latin typeface="+mn-lt"/>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600" kern="1200" cap="small" baseline="0" dirty="0">
                          <a:solidFill>
                            <a:schemeClr val="tx1"/>
                          </a:solidFill>
                          <a:effectLst/>
                          <a:latin typeface="+mn-lt"/>
                          <a:ea typeface="Times New Roman"/>
                          <a:cs typeface="Times New Roman"/>
                        </a:rPr>
                        <a:t>1750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600" kern="1200" cap="small" baseline="0" dirty="0">
                          <a:solidFill>
                            <a:schemeClr val="tx1"/>
                          </a:solidFill>
                          <a:effectLst/>
                          <a:latin typeface="+mn-lt"/>
                          <a:ea typeface="Times New Roman"/>
                          <a:cs typeface="Times New Roman"/>
                        </a:rPr>
                        <a:t>16000</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370840">
                <a:tc>
                  <a:txBody>
                    <a:bodyPr/>
                    <a:lstStyle/>
                    <a:p>
                      <a:pPr indent="0" algn="ctr">
                        <a:lnSpc>
                          <a:spcPct val="150000"/>
                        </a:lnSpc>
                        <a:spcAft>
                          <a:spcPts val="0"/>
                        </a:spcAft>
                      </a:pPr>
                      <a:r>
                        <a:rPr lang="en-US" sz="1600" kern="1200">
                          <a:solidFill>
                            <a:schemeClr val="tx1"/>
                          </a:solidFill>
                          <a:latin typeface="+mn-lt"/>
                          <a:ea typeface="+mn-ea"/>
                          <a:cs typeface="+mn-cs"/>
                        </a:rPr>
                        <a:t>Length</a:t>
                      </a:r>
                      <a:r>
                        <a:rPr lang="ru-RU" sz="1600" kern="1200">
                          <a:solidFill>
                            <a:schemeClr val="tx1"/>
                          </a:solidFill>
                          <a:latin typeface="+mn-lt"/>
                          <a:ea typeface="+mn-ea"/>
                          <a:cs typeface="+mn-cs"/>
                        </a:rPr>
                        <a:t>, </a:t>
                      </a:r>
                      <a:r>
                        <a:rPr lang="en-US" sz="1600" kern="1200" dirty="0">
                          <a:solidFill>
                            <a:schemeClr val="tx1"/>
                          </a:solidFill>
                          <a:latin typeface="+mn-lt"/>
                          <a:ea typeface="+mn-ea"/>
                          <a:cs typeface="+mn-cs"/>
                        </a:rPr>
                        <a:t>m</a:t>
                      </a:r>
                      <a:endParaRPr lang="ru-RU" sz="1400" kern="1200" cap="small" baseline="0" dirty="0">
                        <a:solidFill>
                          <a:schemeClr val="tx1"/>
                        </a:solidFill>
                        <a:effectLst/>
                        <a:latin typeface="+mn-lt"/>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600" kern="1200" cap="small" baseline="0" dirty="0">
                          <a:solidFill>
                            <a:schemeClr val="tx1"/>
                          </a:solidFill>
                          <a:effectLst/>
                          <a:latin typeface="+mn-lt"/>
                          <a:ea typeface="Times New Roman"/>
                          <a:cs typeface="Times New Roman"/>
                        </a:rPr>
                        <a:t>3</a:t>
                      </a:r>
                      <a:r>
                        <a:rPr lang="en-US" sz="1600" kern="1200" cap="small" baseline="0" dirty="0">
                          <a:solidFill>
                            <a:schemeClr val="tx1"/>
                          </a:solidFill>
                          <a:effectLst/>
                          <a:latin typeface="+mn-lt"/>
                          <a:ea typeface="Times New Roman"/>
                          <a:cs typeface="Times New Roman"/>
                        </a:rPr>
                        <a:t>.</a:t>
                      </a:r>
                      <a:r>
                        <a:rPr lang="ru-RU" sz="1600" kern="1200" cap="small" baseline="0" dirty="0">
                          <a:solidFill>
                            <a:schemeClr val="tx1"/>
                          </a:solidFill>
                          <a:effectLst/>
                          <a:latin typeface="+mn-lt"/>
                          <a:ea typeface="Times New Roman"/>
                          <a:cs typeface="Times New Roman"/>
                        </a:rPr>
                        <a:t>98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600" kern="1200" cap="small" baseline="0" dirty="0">
                          <a:solidFill>
                            <a:schemeClr val="tx1"/>
                          </a:solidFill>
                          <a:effectLst/>
                          <a:latin typeface="+mn-lt"/>
                          <a:ea typeface="Times New Roman"/>
                          <a:cs typeface="Times New Roman"/>
                        </a:rPr>
                        <a:t>1</a:t>
                      </a:r>
                      <a:r>
                        <a:rPr lang="en-US" sz="1600" kern="1200" cap="small" baseline="0" dirty="0">
                          <a:solidFill>
                            <a:schemeClr val="tx1"/>
                          </a:solidFill>
                          <a:effectLst/>
                          <a:latin typeface="+mn-lt"/>
                          <a:ea typeface="Times New Roman"/>
                          <a:cs typeface="Times New Roman"/>
                        </a:rPr>
                        <a:t>.</a:t>
                      </a:r>
                      <a:r>
                        <a:rPr lang="ru-RU" sz="1600" kern="1200" cap="small" baseline="0" dirty="0">
                          <a:solidFill>
                            <a:schemeClr val="tx1"/>
                          </a:solidFill>
                          <a:effectLst/>
                          <a:latin typeface="+mn-lt"/>
                          <a:ea typeface="Times New Roman"/>
                          <a:cs typeface="Times New Roman"/>
                        </a:rPr>
                        <a:t>39</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370840">
                <a:tc>
                  <a:txBody>
                    <a:bodyPr/>
                    <a:lstStyle/>
                    <a:p>
                      <a:pPr indent="0" algn="ctr">
                        <a:lnSpc>
                          <a:spcPct val="150000"/>
                        </a:lnSpc>
                        <a:spcAft>
                          <a:spcPts val="0"/>
                        </a:spcAft>
                      </a:pPr>
                      <a:r>
                        <a:rPr lang="en-US" sz="1600" kern="1200">
                          <a:solidFill>
                            <a:schemeClr val="tx1"/>
                          </a:solidFill>
                          <a:latin typeface="+mn-lt"/>
                          <a:ea typeface="+mn-ea"/>
                          <a:cs typeface="+mn-cs"/>
                        </a:rPr>
                        <a:t>Width</a:t>
                      </a:r>
                      <a:r>
                        <a:rPr lang="ru-RU" sz="1600" kern="1200">
                          <a:solidFill>
                            <a:schemeClr val="tx1"/>
                          </a:solidFill>
                          <a:latin typeface="+mn-lt"/>
                          <a:ea typeface="+mn-ea"/>
                          <a:cs typeface="+mn-cs"/>
                        </a:rPr>
                        <a:t>, </a:t>
                      </a:r>
                      <a:r>
                        <a:rPr lang="en-US" sz="1600" kern="1200" dirty="0">
                          <a:solidFill>
                            <a:schemeClr val="tx1"/>
                          </a:solidFill>
                          <a:latin typeface="+mn-lt"/>
                          <a:ea typeface="+mn-ea"/>
                          <a:cs typeface="+mn-cs"/>
                        </a:rPr>
                        <a:t>m</a:t>
                      </a:r>
                      <a:endParaRPr lang="ru-RU" sz="1400" kern="1200" cap="small" baseline="0" dirty="0">
                        <a:solidFill>
                          <a:schemeClr val="tx1"/>
                        </a:solidFill>
                        <a:effectLst/>
                        <a:latin typeface="+mn-lt"/>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600" kern="1200" cap="small" baseline="0" dirty="0">
                          <a:solidFill>
                            <a:schemeClr val="tx1"/>
                          </a:solidFill>
                          <a:effectLst/>
                          <a:latin typeface="+mn-lt"/>
                          <a:ea typeface="Times New Roman"/>
                          <a:cs typeface="Times New Roman"/>
                        </a:rPr>
                        <a:t>1</a:t>
                      </a:r>
                      <a:r>
                        <a:rPr lang="en-US" sz="1600" kern="1200" cap="small" baseline="0" dirty="0">
                          <a:solidFill>
                            <a:schemeClr val="tx1"/>
                          </a:solidFill>
                          <a:effectLst/>
                          <a:latin typeface="+mn-lt"/>
                          <a:ea typeface="Times New Roman"/>
                          <a:cs typeface="Times New Roman"/>
                        </a:rPr>
                        <a:t>.</a:t>
                      </a:r>
                      <a:r>
                        <a:rPr lang="ru-RU" sz="1600" kern="1200" cap="small" baseline="0" dirty="0">
                          <a:solidFill>
                            <a:schemeClr val="tx1"/>
                          </a:solidFill>
                          <a:effectLst/>
                          <a:latin typeface="+mn-lt"/>
                          <a:ea typeface="Times New Roman"/>
                          <a:cs typeface="Times New Roman"/>
                        </a:rPr>
                        <a:t>66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600" kern="1200" cap="small" baseline="0" dirty="0">
                          <a:solidFill>
                            <a:schemeClr val="tx1"/>
                          </a:solidFill>
                          <a:effectLst/>
                          <a:latin typeface="+mn-lt"/>
                          <a:ea typeface="Times New Roman"/>
                          <a:cs typeface="Times New Roman"/>
                        </a:rPr>
                        <a:t>1</a:t>
                      </a:r>
                      <a:r>
                        <a:rPr lang="en-US" sz="1600" kern="1200" cap="small" baseline="0" dirty="0">
                          <a:solidFill>
                            <a:schemeClr val="tx1"/>
                          </a:solidFill>
                          <a:effectLst/>
                          <a:latin typeface="+mn-lt"/>
                          <a:ea typeface="Times New Roman"/>
                          <a:cs typeface="Times New Roman"/>
                        </a:rPr>
                        <a:t>.</a:t>
                      </a:r>
                      <a:r>
                        <a:rPr lang="ru-RU" sz="1600" kern="1200" cap="small" baseline="0" dirty="0">
                          <a:solidFill>
                            <a:schemeClr val="tx1"/>
                          </a:solidFill>
                          <a:effectLst/>
                          <a:latin typeface="+mn-lt"/>
                          <a:ea typeface="Times New Roman"/>
                          <a:cs typeface="Times New Roman"/>
                        </a:rPr>
                        <a:t>89</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370840">
                <a:tc>
                  <a:txBody>
                    <a:bodyPr/>
                    <a:lstStyle/>
                    <a:p>
                      <a:pPr indent="0" algn="ctr">
                        <a:lnSpc>
                          <a:spcPct val="150000"/>
                        </a:lnSpc>
                        <a:spcAft>
                          <a:spcPts val="0"/>
                        </a:spcAft>
                      </a:pPr>
                      <a:r>
                        <a:rPr lang="en-US" sz="1600" kern="1200">
                          <a:solidFill>
                            <a:schemeClr val="tx1"/>
                          </a:solidFill>
                          <a:latin typeface="+mn-lt"/>
                          <a:ea typeface="+mn-ea"/>
                          <a:cs typeface="+mn-cs"/>
                        </a:rPr>
                        <a:t>Volume</a:t>
                      </a:r>
                      <a:r>
                        <a:rPr lang="ru-RU" sz="1600" kern="1200">
                          <a:solidFill>
                            <a:schemeClr val="tx1"/>
                          </a:solidFill>
                          <a:latin typeface="+mn-lt"/>
                          <a:ea typeface="+mn-ea"/>
                          <a:cs typeface="+mn-cs"/>
                        </a:rPr>
                        <a:t>, </a:t>
                      </a:r>
                      <a:r>
                        <a:rPr lang="en-US" sz="1600" kern="1200" dirty="0">
                          <a:solidFill>
                            <a:schemeClr val="tx1"/>
                          </a:solidFill>
                          <a:latin typeface="+mn-lt"/>
                          <a:ea typeface="+mn-ea"/>
                          <a:cs typeface="+mn-cs"/>
                        </a:rPr>
                        <a:t>m</a:t>
                      </a:r>
                      <a:r>
                        <a:rPr lang="ru-RU" sz="1600" kern="1200" baseline="30000" dirty="0">
                          <a:solidFill>
                            <a:schemeClr val="tx1"/>
                          </a:solidFill>
                          <a:latin typeface="+mn-lt"/>
                          <a:ea typeface="+mn-ea"/>
                          <a:cs typeface="+mn-cs"/>
                        </a:rPr>
                        <a:t>3</a:t>
                      </a:r>
                      <a:endParaRPr lang="ru-RU" sz="1400" kern="1200" cap="small" baseline="0" dirty="0">
                        <a:solidFill>
                          <a:schemeClr val="tx1"/>
                        </a:solidFill>
                        <a:effectLst/>
                        <a:latin typeface="+mn-lt"/>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600" kern="1200" cap="small" baseline="0" dirty="0">
                          <a:solidFill>
                            <a:schemeClr val="tx1"/>
                          </a:solidFill>
                          <a:effectLst/>
                          <a:latin typeface="+mn-lt"/>
                          <a:ea typeface="Times New Roman"/>
                          <a:cs typeface="Times New Roman"/>
                        </a:rPr>
                        <a:t>18</a:t>
                      </a:r>
                      <a:r>
                        <a:rPr lang="en-US" sz="1600" kern="1200" cap="small" baseline="0" dirty="0">
                          <a:solidFill>
                            <a:schemeClr val="tx1"/>
                          </a:solidFill>
                          <a:effectLst/>
                          <a:latin typeface="+mn-lt"/>
                          <a:ea typeface="Times New Roman"/>
                          <a:cs typeface="Times New Roman"/>
                        </a:rPr>
                        <a:t>.</a:t>
                      </a:r>
                      <a:r>
                        <a:rPr lang="ru-RU" sz="1600" kern="1200" cap="small" baseline="0" dirty="0">
                          <a:solidFill>
                            <a:schemeClr val="tx1"/>
                          </a:solidFill>
                          <a:effectLst/>
                          <a:latin typeface="+mn-lt"/>
                          <a:ea typeface="Times New Roman"/>
                          <a:cs typeface="Times New Roman"/>
                        </a:rPr>
                        <a:t>96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indent="0" algn="ctr">
                        <a:lnSpc>
                          <a:spcPct val="150000"/>
                        </a:lnSpc>
                        <a:spcAft>
                          <a:spcPts val="0"/>
                        </a:spcAft>
                      </a:pPr>
                      <a:r>
                        <a:rPr lang="ru-RU" sz="1600" b="1" i="1" kern="1200" cap="small" baseline="0" dirty="0">
                          <a:solidFill>
                            <a:schemeClr val="tx1"/>
                          </a:solidFill>
                          <a:effectLst/>
                          <a:latin typeface="+mn-lt"/>
                          <a:ea typeface="Times New Roman"/>
                          <a:cs typeface="Times New Roman"/>
                        </a:rPr>
                        <a:t>1</a:t>
                      </a:r>
                      <a:r>
                        <a:rPr lang="en-US" sz="1600" b="1" i="1" kern="1200" cap="small" baseline="0" dirty="0">
                          <a:solidFill>
                            <a:schemeClr val="tx1"/>
                          </a:solidFill>
                          <a:effectLst/>
                          <a:latin typeface="+mn-lt"/>
                          <a:ea typeface="Times New Roman"/>
                          <a:cs typeface="Times New Roman"/>
                        </a:rPr>
                        <a:t>.</a:t>
                      </a:r>
                      <a:r>
                        <a:rPr lang="ru-RU" sz="1600" b="1" i="1" kern="1200" cap="small" baseline="0" dirty="0">
                          <a:solidFill>
                            <a:schemeClr val="tx1"/>
                          </a:solidFill>
                          <a:effectLst/>
                          <a:latin typeface="+mn-lt"/>
                          <a:ea typeface="Times New Roman"/>
                          <a:cs typeface="Times New Roman"/>
                        </a:rPr>
                        <a:t>29</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xmlns="" val="10006"/>
                  </a:ext>
                </a:extLst>
              </a:tr>
              <a:tr h="369489">
                <a:tc>
                  <a:txBody>
                    <a:bodyPr/>
                    <a:lstStyle/>
                    <a:p>
                      <a:pPr indent="0" algn="ctr">
                        <a:lnSpc>
                          <a:spcPct val="150000"/>
                        </a:lnSpc>
                        <a:spcAft>
                          <a:spcPts val="0"/>
                        </a:spcAft>
                      </a:pPr>
                      <a:r>
                        <a:rPr lang="en-US" sz="1600" kern="1200">
                          <a:solidFill>
                            <a:schemeClr val="tx1"/>
                          </a:solidFill>
                          <a:latin typeface="+mn-lt"/>
                          <a:ea typeface="+mn-ea"/>
                          <a:cs typeface="+mn-cs"/>
                        </a:rPr>
                        <a:t>Weight</a:t>
                      </a:r>
                      <a:r>
                        <a:rPr lang="ru-RU" sz="1600" kern="1200">
                          <a:solidFill>
                            <a:schemeClr val="tx1"/>
                          </a:solidFill>
                          <a:latin typeface="+mn-lt"/>
                          <a:ea typeface="+mn-ea"/>
                          <a:cs typeface="+mn-cs"/>
                        </a:rPr>
                        <a:t>, </a:t>
                      </a:r>
                      <a:r>
                        <a:rPr lang="en-US" sz="1600" kern="1200" dirty="0">
                          <a:solidFill>
                            <a:schemeClr val="tx1"/>
                          </a:solidFill>
                          <a:latin typeface="+mn-lt"/>
                          <a:ea typeface="+mn-ea"/>
                          <a:cs typeface="+mn-cs"/>
                        </a:rPr>
                        <a:t>kg</a:t>
                      </a:r>
                      <a:endParaRPr lang="ru-RU" sz="1400" kern="1200" cap="small" baseline="0" dirty="0">
                        <a:solidFill>
                          <a:schemeClr val="tx1"/>
                        </a:solidFill>
                        <a:effectLst/>
                        <a:latin typeface="+mn-lt"/>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50000"/>
                        </a:lnSpc>
                        <a:spcAft>
                          <a:spcPts val="0"/>
                        </a:spcAft>
                      </a:pPr>
                      <a:r>
                        <a:rPr lang="ru-RU" sz="1600" kern="1200" cap="small" baseline="0" dirty="0">
                          <a:solidFill>
                            <a:schemeClr val="tx1"/>
                          </a:solidFill>
                          <a:effectLst/>
                          <a:latin typeface="+mn-lt"/>
                          <a:ea typeface="Times New Roman"/>
                          <a:cs typeface="Times New Roman"/>
                        </a:rPr>
                        <a:t>13000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indent="0" algn="ctr">
                        <a:lnSpc>
                          <a:spcPct val="150000"/>
                        </a:lnSpc>
                        <a:spcAft>
                          <a:spcPts val="0"/>
                        </a:spcAft>
                      </a:pPr>
                      <a:r>
                        <a:rPr lang="ru-RU" sz="1600" b="1" i="1" kern="1200" cap="small" baseline="0" dirty="0">
                          <a:solidFill>
                            <a:schemeClr val="tx1"/>
                          </a:solidFill>
                          <a:effectLst/>
                          <a:latin typeface="+mn-lt"/>
                          <a:ea typeface="Times New Roman"/>
                          <a:cs typeface="Times New Roman"/>
                        </a:rPr>
                        <a:t>710</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xmlns="" val="10007"/>
                  </a:ext>
                </a:extLst>
              </a:tr>
            </a:tbl>
          </a:graphicData>
        </a:graphic>
      </p:graphicFrame>
      <p:pic>
        <p:nvPicPr>
          <p:cNvPr id="8" name="Рисунок 7" descr="k_MTU 595_new.jpg"/>
          <p:cNvPicPr/>
          <p:nvPr/>
        </p:nvPicPr>
        <p:blipFill>
          <a:blip r:embed="rId3" cstate="print"/>
          <a:stretch>
            <a:fillRect/>
          </a:stretch>
        </p:blipFill>
        <p:spPr>
          <a:xfrm>
            <a:off x="3976100" y="1374461"/>
            <a:ext cx="1461307" cy="1260000"/>
          </a:xfrm>
          <a:prstGeom prst="rect">
            <a:avLst/>
          </a:prstGeom>
        </p:spPr>
      </p:pic>
      <p:pic>
        <p:nvPicPr>
          <p:cNvPr id="9" name="Рисунок 8" descr="csm_Main_TF50_7141e4dd53.jpg"/>
          <p:cNvPicPr/>
          <p:nvPr/>
        </p:nvPicPr>
        <p:blipFill>
          <a:blip r:embed="rId4" cstate="print"/>
          <a:stretch>
            <a:fillRect/>
          </a:stretch>
        </p:blipFill>
        <p:spPr>
          <a:xfrm>
            <a:off x="6654085" y="1384086"/>
            <a:ext cx="1649489" cy="1260000"/>
          </a:xfrm>
          <a:prstGeom prst="rect">
            <a:avLst/>
          </a:prstGeom>
        </p:spPr>
      </p:pic>
    </p:spTree>
    <p:extLst>
      <p:ext uri="{BB962C8B-B14F-4D97-AF65-F5344CB8AC3E}">
        <p14:creationId xmlns:p14="http://schemas.microsoft.com/office/powerpoint/2010/main" val="556333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Comparison of dynamic and blade machines</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8</a:t>
            </a:fld>
            <a:endParaRPr lang="ru-RU" dirty="0">
              <a:solidFill>
                <a:schemeClr val="bg1"/>
              </a:solidFill>
              <a:latin typeface="Elektra Medium Pro" panose="02000803000000020004" pitchFamily="50" charset="-52"/>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282521100"/>
              </p:ext>
            </p:extLst>
          </p:nvPr>
        </p:nvGraphicFramePr>
        <p:xfrm>
          <a:off x="568035" y="867610"/>
          <a:ext cx="8157954" cy="5477920"/>
        </p:xfrm>
        <a:graphic>
          <a:graphicData uri="http://schemas.openxmlformats.org/drawingml/2006/table">
            <a:tbl>
              <a:tblPr firstRow="1" bandRow="1">
                <a:tableStyleId>{5940675A-B579-460E-94D1-54222C63F5DA}</a:tableStyleId>
              </a:tblPr>
              <a:tblGrid>
                <a:gridCol w="2719318">
                  <a:extLst>
                    <a:ext uri="{9D8B030D-6E8A-4147-A177-3AD203B41FA5}">
                      <a16:colId xmlns:a16="http://schemas.microsoft.com/office/drawing/2014/main" xmlns="" val="20000"/>
                    </a:ext>
                  </a:extLst>
                </a:gridCol>
                <a:gridCol w="2719318">
                  <a:extLst>
                    <a:ext uri="{9D8B030D-6E8A-4147-A177-3AD203B41FA5}">
                      <a16:colId xmlns:a16="http://schemas.microsoft.com/office/drawing/2014/main" xmlns="" val="20001"/>
                    </a:ext>
                  </a:extLst>
                </a:gridCol>
                <a:gridCol w="2719318">
                  <a:extLst>
                    <a:ext uri="{9D8B030D-6E8A-4147-A177-3AD203B41FA5}">
                      <a16:colId xmlns:a16="http://schemas.microsoft.com/office/drawing/2014/main" xmlns="" val="20002"/>
                    </a:ext>
                  </a:extLst>
                </a:gridCol>
              </a:tblGrid>
              <a:tr h="1800000">
                <a:tc>
                  <a:txBody>
                    <a:bodyPr/>
                    <a:lstStyle/>
                    <a:p>
                      <a:endParaRPr lang="ru-RU" dirty="0"/>
                    </a:p>
                  </a:txBody>
                  <a:tcPr/>
                </a:tc>
                <a:tc>
                  <a:txBody>
                    <a:bodyPr/>
                    <a:lstStyle/>
                    <a:p>
                      <a:pPr algn="ctr"/>
                      <a:r>
                        <a:rPr lang="en-US" sz="1600" kern="1200" cap="all" baseline="0" dirty="0">
                          <a:solidFill>
                            <a:schemeClr val="tx1"/>
                          </a:solidFill>
                          <a:effectLst/>
                          <a:latin typeface="+mn-lt"/>
                          <a:ea typeface="Times New Roman"/>
                          <a:cs typeface="Times New Roman"/>
                        </a:rPr>
                        <a:t>Volume machines</a:t>
                      </a:r>
                      <a:endParaRPr lang="ru-RU" sz="1600" kern="1200" cap="all" baseline="0" dirty="0">
                        <a:solidFill>
                          <a:schemeClr val="tx1"/>
                        </a:solidFill>
                        <a:effectLst/>
                        <a:latin typeface="+mn-lt"/>
                        <a:ea typeface="Times New Roman"/>
                        <a:cs typeface="Times New Roman"/>
                      </a:endParaRPr>
                    </a:p>
                  </a:txBody>
                  <a:tcPr/>
                </a:tc>
                <a:tc>
                  <a:txBody>
                    <a:bodyPr/>
                    <a:lstStyle/>
                    <a:p>
                      <a:pPr algn="ctr"/>
                      <a:r>
                        <a:rPr lang="en-US" sz="1600" kern="1200" cap="all" baseline="0" dirty="0">
                          <a:solidFill>
                            <a:schemeClr val="tx1"/>
                          </a:solidFill>
                          <a:effectLst/>
                          <a:latin typeface="+mn-lt"/>
                          <a:ea typeface="Times New Roman"/>
                          <a:cs typeface="Times New Roman"/>
                        </a:rPr>
                        <a:t>Turbomachinery</a:t>
                      </a:r>
                      <a:endParaRPr lang="ru-RU" sz="1600" kern="1200" cap="all" baseline="0" dirty="0">
                        <a:solidFill>
                          <a:schemeClr val="tx1"/>
                        </a:solidFill>
                        <a:effectLst/>
                        <a:latin typeface="+mn-lt"/>
                        <a:ea typeface="Times New Roman"/>
                        <a:cs typeface="Times New Roman"/>
                      </a:endParaRPr>
                    </a:p>
                  </a:txBody>
                  <a:tcPr/>
                </a:tc>
                <a:extLst>
                  <a:ext uri="{0D108BD9-81ED-4DB2-BD59-A6C34878D82A}">
                    <a16:rowId xmlns:a16="http://schemas.microsoft.com/office/drawing/2014/main" xmlns="" val="10000"/>
                  </a:ext>
                </a:extLst>
              </a:tr>
              <a:tr h="370840">
                <a:tc>
                  <a:txBody>
                    <a:bodyPr/>
                    <a:lstStyle/>
                    <a:p>
                      <a:pPr indent="0" algn="ctr">
                        <a:lnSpc>
                          <a:spcPct val="150000"/>
                        </a:lnSpc>
                        <a:spcAft>
                          <a:spcPts val="0"/>
                        </a:spcAft>
                      </a:pPr>
                      <a:r>
                        <a:rPr lang="en-US" sz="1600" kern="1200" cap="small" baseline="0" dirty="0">
                          <a:solidFill>
                            <a:schemeClr val="tx1"/>
                          </a:solidFill>
                          <a:effectLst/>
                          <a:latin typeface="+mn-lt"/>
                          <a:ea typeface="Times New Roman"/>
                          <a:cs typeface="Times New Roman"/>
                        </a:rPr>
                        <a:t>Principle </a:t>
                      </a:r>
                      <a:r>
                        <a:rPr lang="ru-RU" sz="1600" kern="1200" cap="small" baseline="0" dirty="0">
                          <a:solidFill>
                            <a:schemeClr val="tx1"/>
                          </a:solidFill>
                          <a:effectLst/>
                          <a:latin typeface="+mn-lt"/>
                          <a:ea typeface="Times New Roman"/>
                          <a:cs typeface="Times New Roman"/>
                        </a:rPr>
                        <a:t>of </a:t>
                      </a:r>
                      <a:r>
                        <a:rPr lang="en-US" sz="1600" kern="1200" cap="small" baseline="0" noProof="0" dirty="0">
                          <a:solidFill>
                            <a:schemeClr val="tx1"/>
                          </a:solidFill>
                          <a:effectLst/>
                          <a:latin typeface="+mn-lt"/>
                          <a:ea typeface="Times New Roman"/>
                          <a:cs typeface="Times New Roman"/>
                        </a:rPr>
                        <a:t>operation</a:t>
                      </a:r>
                    </a:p>
                  </a:txBody>
                  <a:tcPr marL="68580" marR="68580" marT="0" marB="0"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600" kern="1200" cap="small" baseline="0" dirty="0">
                          <a:solidFill>
                            <a:schemeClr val="tx1"/>
                          </a:solidFill>
                          <a:effectLst/>
                          <a:latin typeface="+mn-lt"/>
                          <a:ea typeface="Times New Roman"/>
                          <a:cs typeface="Times New Roman"/>
                        </a:rPr>
                        <a:t>Change the size of the insulated volume</a:t>
                      </a:r>
                      <a:endParaRPr lang="ru-RU" sz="1600" kern="1200" cap="small" baseline="0" dirty="0">
                        <a:solidFill>
                          <a:schemeClr val="tx1"/>
                        </a:solidFill>
                        <a:effectLst/>
                        <a:latin typeface="+mn-lt"/>
                        <a:ea typeface="Times New Roman"/>
                        <a:cs typeface="Times New Roman"/>
                      </a:endParaRPr>
                    </a:p>
                  </a:txBody>
                  <a:tcPr marL="68580" marR="68580" marT="0" marB="0" anchor="ctr"/>
                </a:tc>
                <a:tc>
                  <a:txBody>
                    <a:bodyPr/>
                    <a:lstStyle/>
                    <a:p>
                      <a:pPr indent="0" algn="ctr">
                        <a:lnSpc>
                          <a:spcPct val="150000"/>
                        </a:lnSpc>
                        <a:spcAft>
                          <a:spcPts val="0"/>
                        </a:spcAft>
                      </a:pPr>
                      <a:r>
                        <a:rPr lang="en-US" sz="1600" kern="1200" cap="small" baseline="0" dirty="0">
                          <a:solidFill>
                            <a:schemeClr val="tx1"/>
                          </a:solidFill>
                          <a:effectLst/>
                          <a:latin typeface="+mn-lt"/>
                          <a:ea typeface="Times New Roman"/>
                          <a:cs typeface="Times New Roman"/>
                        </a:rPr>
                        <a:t>Flow of the blade</a:t>
                      </a:r>
                      <a:endParaRPr lang="ru-RU" sz="1600" cap="small" baseline="0" dirty="0">
                        <a:effectLst/>
                        <a:latin typeface="+mn-lt"/>
                        <a:ea typeface="Calibri"/>
                        <a:cs typeface="Times New Roman"/>
                      </a:endParaRPr>
                    </a:p>
                  </a:txBody>
                  <a:tcPr marL="68580" marR="68580" marT="0" marB="0" anchor="ctr"/>
                </a:tc>
                <a:extLst>
                  <a:ext uri="{0D108BD9-81ED-4DB2-BD59-A6C34878D82A}">
                    <a16:rowId xmlns:a16="http://schemas.microsoft.com/office/drawing/2014/main" xmlns="" val="10001"/>
                  </a:ext>
                </a:extLst>
              </a:tr>
              <a:tr h="370840">
                <a:tc>
                  <a:txBody>
                    <a:bodyPr/>
                    <a:lstStyle/>
                    <a:p>
                      <a:pPr indent="0" algn="ctr">
                        <a:lnSpc>
                          <a:spcPct val="150000"/>
                        </a:lnSpc>
                        <a:spcAft>
                          <a:spcPts val="0"/>
                        </a:spcAft>
                      </a:pPr>
                      <a:r>
                        <a:rPr lang="en-US" sz="1600" kern="1200" cap="small" baseline="0" dirty="0">
                          <a:solidFill>
                            <a:schemeClr val="tx1"/>
                          </a:solidFill>
                          <a:effectLst/>
                          <a:latin typeface="+mn-lt"/>
                          <a:ea typeface="Times New Roman"/>
                          <a:cs typeface="Times New Roman"/>
                        </a:rPr>
                        <a:t>Rotational speed</a:t>
                      </a:r>
                      <a:endParaRPr lang="ru-RU" sz="1600" kern="1200" cap="small" baseline="0" dirty="0">
                        <a:solidFill>
                          <a:schemeClr val="tx1"/>
                        </a:solidFill>
                        <a:effectLst/>
                        <a:latin typeface="+mn-lt"/>
                        <a:ea typeface="Times New Roman"/>
                        <a:cs typeface="Times New Roman"/>
                      </a:endParaRPr>
                    </a:p>
                  </a:txBody>
                  <a:tcPr marL="68580" marR="68580" marT="0" marB="0" anchor="ctr"/>
                </a:tc>
                <a:tc>
                  <a:txBody>
                    <a:bodyPr/>
                    <a:lstStyle/>
                    <a:p>
                      <a:pPr indent="0" algn="ctr">
                        <a:lnSpc>
                          <a:spcPct val="150000"/>
                        </a:lnSpc>
                        <a:spcAft>
                          <a:spcPts val="0"/>
                        </a:spcAft>
                      </a:pPr>
                      <a:r>
                        <a:rPr lang="en-US" sz="1600" cap="small" baseline="0" dirty="0">
                          <a:effectLst/>
                          <a:latin typeface="+mn-lt"/>
                          <a:ea typeface="Times New Roman"/>
                          <a:cs typeface="Times New Roman"/>
                        </a:rPr>
                        <a:t>&lt;</a:t>
                      </a:r>
                      <a:r>
                        <a:rPr lang="ru-RU" sz="1600" cap="small" baseline="0" dirty="0">
                          <a:effectLst/>
                          <a:latin typeface="+mn-lt"/>
                          <a:ea typeface="Times New Roman"/>
                          <a:cs typeface="Times New Roman"/>
                        </a:rPr>
                        <a:t> 20 000 </a:t>
                      </a:r>
                      <a:r>
                        <a:rPr lang="en-US" sz="1600" cap="small" baseline="0" dirty="0">
                          <a:effectLst/>
                          <a:latin typeface="+mn-lt"/>
                          <a:ea typeface="Times New Roman"/>
                          <a:cs typeface="Times New Roman"/>
                        </a:rPr>
                        <a:t>rpm</a:t>
                      </a:r>
                      <a:endParaRPr lang="ru-RU" sz="1600" cap="small" baseline="0" dirty="0">
                        <a:effectLst/>
                        <a:latin typeface="+mn-lt"/>
                        <a:ea typeface="Calibri"/>
                        <a:cs typeface="Times New Roman"/>
                      </a:endParaRPr>
                    </a:p>
                  </a:txBody>
                  <a:tcPr marL="68580" marR="68580" marT="0" marB="0" anchor="ctr">
                    <a:solidFill>
                      <a:srgbClr val="FF0000"/>
                    </a:solidFill>
                  </a:tcPr>
                </a:tc>
                <a:tc>
                  <a:txBody>
                    <a:bodyPr/>
                    <a:lstStyle/>
                    <a:p>
                      <a:pPr indent="0" algn="ctr">
                        <a:lnSpc>
                          <a:spcPct val="150000"/>
                        </a:lnSpc>
                        <a:spcAft>
                          <a:spcPts val="0"/>
                        </a:spcAft>
                      </a:pPr>
                      <a:r>
                        <a:rPr lang="en-US" sz="1600" cap="small" baseline="0" dirty="0">
                          <a:effectLst/>
                          <a:latin typeface="+mn-lt"/>
                          <a:ea typeface="Times New Roman"/>
                          <a:cs typeface="Times New Roman"/>
                        </a:rPr>
                        <a:t>&lt;</a:t>
                      </a:r>
                      <a:r>
                        <a:rPr lang="ru-RU" sz="1600" cap="small" baseline="0" dirty="0">
                          <a:effectLst/>
                          <a:latin typeface="+mn-lt"/>
                          <a:ea typeface="Times New Roman"/>
                          <a:cs typeface="Times New Roman"/>
                        </a:rPr>
                        <a:t> 500 000</a:t>
                      </a:r>
                      <a:r>
                        <a:rPr lang="en-US" sz="1600" cap="small" baseline="0" dirty="0">
                          <a:effectLst/>
                          <a:latin typeface="+mn-lt"/>
                          <a:ea typeface="Times New Roman"/>
                          <a:cs typeface="Times New Roman"/>
                        </a:rPr>
                        <a:t> rpm</a:t>
                      </a:r>
                      <a:endParaRPr lang="ru-RU" sz="1600" cap="small" baseline="0" dirty="0">
                        <a:effectLst/>
                        <a:latin typeface="+mn-lt"/>
                        <a:ea typeface="Calibri"/>
                        <a:cs typeface="Times New Roman"/>
                      </a:endParaRPr>
                    </a:p>
                  </a:txBody>
                  <a:tcPr marL="68580" marR="68580" marT="0" marB="0" anchor="ctr">
                    <a:solidFill>
                      <a:schemeClr val="accent6"/>
                    </a:solidFill>
                  </a:tcPr>
                </a:tc>
                <a:extLst>
                  <a:ext uri="{0D108BD9-81ED-4DB2-BD59-A6C34878D82A}">
                    <a16:rowId xmlns:a16="http://schemas.microsoft.com/office/drawing/2014/main" xmlns="" val="10002"/>
                  </a:ext>
                </a:extLst>
              </a:tr>
              <a:tr h="370840">
                <a:tc>
                  <a:txBody>
                    <a:bodyPr/>
                    <a:lstStyle/>
                    <a:p>
                      <a:pPr indent="0" algn="ctr">
                        <a:lnSpc>
                          <a:spcPct val="150000"/>
                        </a:lnSpc>
                        <a:spcAft>
                          <a:spcPts val="0"/>
                        </a:spcAft>
                      </a:pPr>
                      <a:r>
                        <a:rPr lang="en-US" sz="1600" kern="1200" cap="small" baseline="0" dirty="0">
                          <a:solidFill>
                            <a:schemeClr val="tx1"/>
                          </a:solidFill>
                          <a:effectLst/>
                          <a:latin typeface="+mn-lt"/>
                          <a:ea typeface="Times New Roman"/>
                          <a:cs typeface="Times New Roman"/>
                        </a:rPr>
                        <a:t>Pressure ratio</a:t>
                      </a:r>
                      <a:endParaRPr lang="ru-RU" sz="1600" kern="1200" cap="small" baseline="0" dirty="0">
                        <a:solidFill>
                          <a:schemeClr val="tx1"/>
                        </a:solidFill>
                        <a:effectLst/>
                        <a:latin typeface="+mn-lt"/>
                        <a:ea typeface="Times New Roman"/>
                        <a:cs typeface="Times New Roman"/>
                      </a:endParaRPr>
                    </a:p>
                  </a:txBody>
                  <a:tcPr marL="68580" marR="68580" marT="0" marB="0" anchor="ctr"/>
                </a:tc>
                <a:tc>
                  <a:txBody>
                    <a:bodyPr/>
                    <a:lstStyle/>
                    <a:p>
                      <a:pPr indent="0" algn="ctr">
                        <a:lnSpc>
                          <a:spcPct val="150000"/>
                        </a:lnSpc>
                        <a:spcAft>
                          <a:spcPts val="0"/>
                        </a:spcAft>
                      </a:pPr>
                      <a:r>
                        <a:rPr lang="en-US" sz="1600" cap="small" baseline="0" dirty="0">
                          <a:effectLst/>
                          <a:latin typeface="+mn-lt"/>
                          <a:ea typeface="Times New Roman"/>
                          <a:cs typeface="Times New Roman"/>
                        </a:rPr>
                        <a:t>High</a:t>
                      </a:r>
                      <a:endParaRPr lang="ru-RU" sz="1600" cap="small" baseline="0" dirty="0">
                        <a:effectLst/>
                        <a:latin typeface="+mn-lt"/>
                        <a:ea typeface="Calibri"/>
                        <a:cs typeface="Times New Roman"/>
                      </a:endParaRPr>
                    </a:p>
                  </a:txBody>
                  <a:tcPr marL="68580" marR="68580" marT="0" marB="0" anchor="ctr">
                    <a:solidFill>
                      <a:schemeClr val="accent6"/>
                    </a:solidFill>
                  </a:tcPr>
                </a:tc>
                <a:tc>
                  <a:txBody>
                    <a:bodyPr/>
                    <a:lstStyle/>
                    <a:p>
                      <a:pPr indent="0" algn="ctr">
                        <a:lnSpc>
                          <a:spcPct val="150000"/>
                        </a:lnSpc>
                        <a:spcAft>
                          <a:spcPts val="0"/>
                        </a:spcAft>
                      </a:pPr>
                      <a:r>
                        <a:rPr lang="en-US" sz="1600" cap="small" baseline="0" dirty="0">
                          <a:effectLst/>
                          <a:latin typeface="+mn-lt"/>
                          <a:ea typeface="Times New Roman"/>
                          <a:cs typeface="Times New Roman"/>
                        </a:rPr>
                        <a:t>Low</a:t>
                      </a:r>
                      <a:endParaRPr lang="ru-RU" sz="1600" cap="small" baseline="0" dirty="0">
                        <a:effectLst/>
                        <a:latin typeface="+mn-lt"/>
                        <a:ea typeface="Calibri"/>
                        <a:cs typeface="Times New Roman"/>
                      </a:endParaRPr>
                    </a:p>
                  </a:txBody>
                  <a:tcPr marL="68580" marR="68580" marT="0" marB="0" anchor="ctr">
                    <a:solidFill>
                      <a:srgbClr val="FF0000"/>
                    </a:solidFill>
                  </a:tcPr>
                </a:tc>
                <a:extLst>
                  <a:ext uri="{0D108BD9-81ED-4DB2-BD59-A6C34878D82A}">
                    <a16:rowId xmlns:a16="http://schemas.microsoft.com/office/drawing/2014/main" xmlns="" val="10003"/>
                  </a:ext>
                </a:extLst>
              </a:tr>
              <a:tr h="370840">
                <a:tc>
                  <a:txBody>
                    <a:bodyPr/>
                    <a:lstStyle/>
                    <a:p>
                      <a:pPr indent="0" algn="ctr">
                        <a:lnSpc>
                          <a:spcPct val="150000"/>
                        </a:lnSpc>
                        <a:spcAft>
                          <a:spcPts val="0"/>
                        </a:spcAft>
                      </a:pPr>
                      <a:r>
                        <a:rPr lang="en-US" sz="1600" kern="1200" cap="small" baseline="0" dirty="0">
                          <a:solidFill>
                            <a:schemeClr val="tx1"/>
                          </a:solidFill>
                          <a:effectLst/>
                          <a:latin typeface="+mn-lt"/>
                          <a:ea typeface="Times New Roman"/>
                          <a:cs typeface="Times New Roman"/>
                        </a:rPr>
                        <a:t>Working fluid mass flow rate</a:t>
                      </a:r>
                      <a:endParaRPr lang="ru-RU" sz="1600" kern="1200" cap="small" baseline="0" dirty="0">
                        <a:solidFill>
                          <a:schemeClr val="tx1"/>
                        </a:solidFill>
                        <a:effectLst/>
                        <a:latin typeface="+mn-lt"/>
                        <a:ea typeface="Times New Roman"/>
                        <a:cs typeface="Times New Roman"/>
                      </a:endParaRPr>
                    </a:p>
                  </a:txBody>
                  <a:tcPr marL="68580" marR="68580" marT="0" marB="0" anchor="ctr"/>
                </a:tc>
                <a:tc>
                  <a:txBody>
                    <a:bodyPr/>
                    <a:lstStyle/>
                    <a:p>
                      <a:pPr indent="0" algn="ctr">
                        <a:lnSpc>
                          <a:spcPct val="150000"/>
                        </a:lnSpc>
                        <a:spcAft>
                          <a:spcPts val="0"/>
                        </a:spcAft>
                      </a:pPr>
                      <a:r>
                        <a:rPr lang="en-US" sz="1600" cap="small" baseline="0" dirty="0">
                          <a:effectLst/>
                          <a:latin typeface="+mn-lt"/>
                          <a:ea typeface="Times New Roman"/>
                          <a:cs typeface="Times New Roman"/>
                        </a:rPr>
                        <a:t>Low</a:t>
                      </a:r>
                      <a:endParaRPr lang="ru-RU" sz="1600" cap="small" baseline="0" dirty="0">
                        <a:effectLst/>
                        <a:latin typeface="+mn-lt"/>
                        <a:ea typeface="Calibri"/>
                        <a:cs typeface="Times New Roman"/>
                      </a:endParaRPr>
                    </a:p>
                  </a:txBody>
                  <a:tcPr marL="68580" marR="68580" marT="0" marB="0" anchor="ctr">
                    <a:solidFill>
                      <a:srgbClr val="FF0000"/>
                    </a:solidFill>
                  </a:tcPr>
                </a:tc>
                <a:tc>
                  <a:txBody>
                    <a:bodyPr/>
                    <a:lstStyle/>
                    <a:p>
                      <a:pPr indent="0" algn="ctr">
                        <a:lnSpc>
                          <a:spcPct val="150000"/>
                        </a:lnSpc>
                        <a:spcAft>
                          <a:spcPts val="0"/>
                        </a:spcAft>
                      </a:pPr>
                      <a:r>
                        <a:rPr lang="en-US" sz="1600" cap="small" baseline="0" dirty="0">
                          <a:effectLst/>
                          <a:latin typeface="+mn-lt"/>
                          <a:ea typeface="Times New Roman"/>
                          <a:cs typeface="Times New Roman"/>
                        </a:rPr>
                        <a:t>High</a:t>
                      </a:r>
                      <a:endParaRPr lang="ru-RU" sz="1600" cap="small" baseline="0" dirty="0">
                        <a:effectLst/>
                        <a:latin typeface="+mn-lt"/>
                        <a:ea typeface="Calibri"/>
                        <a:cs typeface="Times New Roman"/>
                      </a:endParaRPr>
                    </a:p>
                  </a:txBody>
                  <a:tcPr marL="68580" marR="68580" marT="0" marB="0" anchor="ctr">
                    <a:solidFill>
                      <a:schemeClr val="accent6"/>
                    </a:solidFill>
                  </a:tcPr>
                </a:tc>
                <a:extLst>
                  <a:ext uri="{0D108BD9-81ED-4DB2-BD59-A6C34878D82A}">
                    <a16:rowId xmlns:a16="http://schemas.microsoft.com/office/drawing/2014/main" xmlns="" val="10004"/>
                  </a:ext>
                </a:extLst>
              </a:tr>
              <a:tr h="370840">
                <a:tc>
                  <a:txBody>
                    <a:bodyPr/>
                    <a:lstStyle/>
                    <a:p>
                      <a:pPr indent="0" algn="ctr">
                        <a:lnSpc>
                          <a:spcPct val="150000"/>
                        </a:lnSpc>
                        <a:spcAft>
                          <a:spcPts val="0"/>
                        </a:spcAft>
                      </a:pPr>
                      <a:r>
                        <a:rPr lang="en-US" sz="1600" kern="1200" cap="small" baseline="0" dirty="0">
                          <a:solidFill>
                            <a:schemeClr val="tx1"/>
                          </a:solidFill>
                          <a:effectLst/>
                          <a:latin typeface="+mn-lt"/>
                          <a:ea typeface="Times New Roman"/>
                          <a:cs typeface="Times New Roman"/>
                        </a:rPr>
                        <a:t>Type of working fluid movement</a:t>
                      </a:r>
                      <a:endParaRPr lang="ru-RU" sz="1600" kern="1200" cap="small" baseline="0" dirty="0">
                        <a:solidFill>
                          <a:schemeClr val="tx1"/>
                        </a:solidFill>
                        <a:effectLst/>
                        <a:latin typeface="+mn-lt"/>
                        <a:ea typeface="Times New Roman"/>
                        <a:cs typeface="Times New Roman"/>
                      </a:endParaRPr>
                    </a:p>
                  </a:txBody>
                  <a:tcPr marL="68580" marR="68580" marT="0" marB="0" anchor="ctr"/>
                </a:tc>
                <a:tc>
                  <a:txBody>
                    <a:bodyPr/>
                    <a:lstStyle/>
                    <a:p>
                      <a:pPr indent="0" algn="ctr">
                        <a:lnSpc>
                          <a:spcPct val="150000"/>
                        </a:lnSpc>
                        <a:spcAft>
                          <a:spcPts val="0"/>
                        </a:spcAft>
                      </a:pPr>
                      <a:r>
                        <a:rPr lang="en-US" sz="1600" kern="1200" cap="small" baseline="0" dirty="0">
                          <a:solidFill>
                            <a:schemeClr val="tx1"/>
                          </a:solidFill>
                          <a:effectLst/>
                          <a:latin typeface="+mn-lt"/>
                          <a:ea typeface="Times New Roman"/>
                          <a:cs typeface="Times New Roman"/>
                        </a:rPr>
                        <a:t>Discontinuous</a:t>
                      </a:r>
                      <a:endParaRPr lang="ru-RU" sz="1600" kern="1200" cap="small" baseline="0" dirty="0">
                        <a:solidFill>
                          <a:schemeClr val="tx1"/>
                        </a:solidFill>
                        <a:effectLst/>
                        <a:latin typeface="+mn-lt"/>
                        <a:ea typeface="Times New Roman"/>
                        <a:cs typeface="Times New Roman"/>
                      </a:endParaRPr>
                    </a:p>
                  </a:txBody>
                  <a:tcPr marL="68580" marR="68580" marT="0" marB="0" anchor="ctr">
                    <a:solidFill>
                      <a:srgbClr val="FF0000"/>
                    </a:solidFill>
                  </a:tcPr>
                </a:tc>
                <a:tc>
                  <a:txBody>
                    <a:bodyPr/>
                    <a:lstStyle/>
                    <a:p>
                      <a:pPr indent="0" algn="ctr">
                        <a:lnSpc>
                          <a:spcPct val="150000"/>
                        </a:lnSpc>
                        <a:spcAft>
                          <a:spcPts val="0"/>
                        </a:spcAft>
                      </a:pPr>
                      <a:r>
                        <a:rPr lang="en-US" sz="1600" kern="1200" cap="small" baseline="0" dirty="0">
                          <a:solidFill>
                            <a:schemeClr val="tx1"/>
                          </a:solidFill>
                          <a:effectLst/>
                          <a:latin typeface="+mn-lt"/>
                          <a:ea typeface="Times New Roman"/>
                          <a:cs typeface="Times New Roman"/>
                        </a:rPr>
                        <a:t>continuous</a:t>
                      </a:r>
                      <a:endParaRPr lang="ru-RU" sz="1600" cap="small" baseline="0" dirty="0">
                        <a:effectLst/>
                        <a:latin typeface="+mn-lt"/>
                        <a:ea typeface="Calibri"/>
                        <a:cs typeface="Times New Roman"/>
                      </a:endParaRPr>
                    </a:p>
                  </a:txBody>
                  <a:tcPr marL="68580" marR="68580" marT="0" marB="0" anchor="ctr">
                    <a:solidFill>
                      <a:schemeClr val="accent6"/>
                    </a:solidFill>
                  </a:tcPr>
                </a:tc>
                <a:extLst>
                  <a:ext uri="{0D108BD9-81ED-4DB2-BD59-A6C34878D82A}">
                    <a16:rowId xmlns:a16="http://schemas.microsoft.com/office/drawing/2014/main" xmlns="" val="10005"/>
                  </a:ext>
                </a:extLst>
              </a:tr>
              <a:tr h="370840">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600" u="none" kern="1200" cap="small" baseline="0" dirty="0">
                          <a:solidFill>
                            <a:schemeClr val="tx1"/>
                          </a:solidFill>
                          <a:effectLst/>
                          <a:latin typeface="+mn-lt"/>
                          <a:ea typeface="Times New Roman"/>
                          <a:cs typeface="Times New Roman"/>
                        </a:rPr>
                        <a:t>Cost of installation</a:t>
                      </a:r>
                      <a:endParaRPr lang="ru-RU" sz="1600" u="none" kern="1200" cap="small" baseline="0" dirty="0">
                        <a:solidFill>
                          <a:schemeClr val="tx1"/>
                        </a:solidFill>
                        <a:effectLst/>
                        <a:latin typeface="+mn-lt"/>
                        <a:ea typeface="Times New Roman"/>
                        <a:cs typeface="Times New Roman"/>
                      </a:endParaRPr>
                    </a:p>
                  </a:txBody>
                  <a:tcPr marL="68580" marR="68580" marT="0" marB="0" anchor="ctr"/>
                </a:tc>
                <a:tc>
                  <a:txBody>
                    <a:bodyPr/>
                    <a:lstStyle/>
                    <a:p>
                      <a:pPr indent="0" algn="ctr">
                        <a:lnSpc>
                          <a:spcPct val="150000"/>
                        </a:lnSpc>
                        <a:spcAft>
                          <a:spcPts val="0"/>
                        </a:spcAft>
                      </a:pPr>
                      <a:r>
                        <a:rPr lang="en-US" sz="1600" cap="small" baseline="0" dirty="0">
                          <a:effectLst/>
                          <a:latin typeface="+mn-lt"/>
                          <a:ea typeface="Times New Roman"/>
                          <a:cs typeface="Times New Roman"/>
                        </a:rPr>
                        <a:t>High</a:t>
                      </a:r>
                      <a:endParaRPr lang="ru-RU" sz="1600" cap="small" baseline="0" dirty="0">
                        <a:effectLst/>
                        <a:latin typeface="+mn-lt"/>
                        <a:ea typeface="Calibri"/>
                        <a:cs typeface="Times New Roman"/>
                      </a:endParaRPr>
                    </a:p>
                  </a:txBody>
                  <a:tcPr marL="68580" marR="68580" marT="0" marB="0" anchor="ctr">
                    <a:solidFill>
                      <a:srgbClr val="FF0000"/>
                    </a:solidFill>
                  </a:tcPr>
                </a:tc>
                <a:tc>
                  <a:txBody>
                    <a:bodyPr/>
                    <a:lstStyle/>
                    <a:p>
                      <a:pPr indent="0" algn="ctr">
                        <a:lnSpc>
                          <a:spcPct val="150000"/>
                        </a:lnSpc>
                        <a:spcAft>
                          <a:spcPts val="0"/>
                        </a:spcAft>
                      </a:pPr>
                      <a:r>
                        <a:rPr lang="en-US" sz="1600" cap="small" baseline="0" dirty="0">
                          <a:effectLst/>
                          <a:latin typeface="+mn-lt"/>
                          <a:ea typeface="Times New Roman"/>
                          <a:cs typeface="Times New Roman"/>
                        </a:rPr>
                        <a:t>Low</a:t>
                      </a:r>
                      <a:endParaRPr lang="ru-RU" sz="1600" cap="small" baseline="0" dirty="0">
                        <a:effectLst/>
                        <a:latin typeface="+mn-lt"/>
                        <a:ea typeface="Calibri"/>
                        <a:cs typeface="Times New Roman"/>
                      </a:endParaRPr>
                    </a:p>
                  </a:txBody>
                  <a:tcPr marL="68580" marR="68580" marT="0" marB="0" anchor="ctr">
                    <a:solidFill>
                      <a:schemeClr val="accent6"/>
                    </a:solidFill>
                  </a:tcPr>
                </a:tc>
                <a:extLst>
                  <a:ext uri="{0D108BD9-81ED-4DB2-BD59-A6C34878D82A}">
                    <a16:rowId xmlns:a16="http://schemas.microsoft.com/office/drawing/2014/main" xmlns="" val="10006"/>
                  </a:ext>
                </a:extLst>
              </a:tr>
              <a:tr h="370840">
                <a:tc>
                  <a:txBody>
                    <a:bodyPr/>
                    <a:lstStyle/>
                    <a:p>
                      <a:pPr indent="0" algn="ctr">
                        <a:lnSpc>
                          <a:spcPct val="150000"/>
                        </a:lnSpc>
                        <a:spcAft>
                          <a:spcPts val="0"/>
                        </a:spcAft>
                      </a:pPr>
                      <a:r>
                        <a:rPr lang="en-US" sz="1600" kern="1200" cap="small" baseline="0" dirty="0">
                          <a:solidFill>
                            <a:schemeClr val="tx1"/>
                          </a:solidFill>
                          <a:effectLst/>
                          <a:latin typeface="+mn-lt"/>
                          <a:ea typeface="Times New Roman"/>
                          <a:cs typeface="Times New Roman"/>
                        </a:rPr>
                        <a:t>Application</a:t>
                      </a:r>
                      <a:endParaRPr lang="ru-RU" sz="1600" kern="1200" cap="small" baseline="0" dirty="0">
                        <a:solidFill>
                          <a:schemeClr val="tx1"/>
                        </a:solidFill>
                        <a:effectLst/>
                        <a:latin typeface="+mn-lt"/>
                        <a:ea typeface="Times New Roman"/>
                        <a:cs typeface="Times New Roman"/>
                      </a:endParaRPr>
                    </a:p>
                  </a:txBody>
                  <a:tcPr marL="68580" marR="68580" marT="0" marB="0" anchor="ctr"/>
                </a:tc>
                <a:tc>
                  <a:txBody>
                    <a:bodyPr/>
                    <a:lstStyle/>
                    <a:p>
                      <a:pPr indent="0" algn="ctr">
                        <a:lnSpc>
                          <a:spcPct val="150000"/>
                        </a:lnSpc>
                        <a:spcAft>
                          <a:spcPts val="0"/>
                        </a:spcAft>
                      </a:pPr>
                      <a:r>
                        <a:rPr lang="en-US" sz="1600" b="0" cap="small" baseline="0" dirty="0">
                          <a:solidFill>
                            <a:schemeClr val="tx1"/>
                          </a:solidFill>
                          <a:effectLst/>
                          <a:latin typeface="+mn-lt"/>
                          <a:ea typeface="Calibri"/>
                          <a:cs typeface="Times New Roman"/>
                        </a:rPr>
                        <a:t>High pressure ration</a:t>
                      </a:r>
                      <a:endParaRPr lang="ru-RU" sz="1600" b="0" cap="small" baseline="0" dirty="0">
                        <a:solidFill>
                          <a:schemeClr val="tx1"/>
                        </a:solidFill>
                        <a:effectLst/>
                        <a:latin typeface="+mn-lt"/>
                        <a:ea typeface="Calibri"/>
                        <a:cs typeface="Times New Roman"/>
                      </a:endParaRPr>
                    </a:p>
                    <a:p>
                      <a:pPr indent="0" algn="ctr">
                        <a:lnSpc>
                          <a:spcPct val="150000"/>
                        </a:lnSpc>
                        <a:spcAft>
                          <a:spcPts val="0"/>
                        </a:spcAft>
                      </a:pPr>
                      <a:r>
                        <a:rPr lang="en-US" sz="1600" b="0" cap="small" baseline="0" dirty="0">
                          <a:solidFill>
                            <a:schemeClr val="tx1"/>
                          </a:solidFill>
                          <a:effectLst/>
                          <a:latin typeface="+mn-lt"/>
                          <a:ea typeface="Calibri"/>
                          <a:cs typeface="Times New Roman"/>
                        </a:rPr>
                        <a:t>Low mass flow rate</a:t>
                      </a:r>
                      <a:endParaRPr lang="ru-RU" sz="1600" b="0" cap="small" baseline="0" dirty="0">
                        <a:solidFill>
                          <a:schemeClr val="tx1"/>
                        </a:solidFill>
                        <a:effectLst/>
                        <a:latin typeface="+mn-lt"/>
                        <a:ea typeface="Calibri"/>
                        <a:cs typeface="Times New Roman"/>
                      </a:endParaRPr>
                    </a:p>
                  </a:txBody>
                  <a:tcPr marL="68580" marR="68580" marT="0" marB="0" anchor="ctr"/>
                </a:tc>
                <a:tc>
                  <a:txBody>
                    <a:bodyPr/>
                    <a:lstStyle/>
                    <a:p>
                      <a:pPr indent="0" algn="ctr">
                        <a:lnSpc>
                          <a:spcPct val="150000"/>
                        </a:lnSpc>
                        <a:spcAft>
                          <a:spcPts val="0"/>
                        </a:spcAft>
                      </a:pPr>
                      <a:r>
                        <a:rPr lang="en-US" sz="1600" b="0" cap="small" baseline="0" dirty="0">
                          <a:solidFill>
                            <a:schemeClr val="tx1"/>
                          </a:solidFill>
                          <a:effectLst/>
                          <a:latin typeface="+mn-lt"/>
                          <a:ea typeface="Calibri"/>
                          <a:cs typeface="Times New Roman"/>
                        </a:rPr>
                        <a:t>Low pressure ratio</a:t>
                      </a:r>
                      <a:endParaRPr lang="ru-RU" sz="1600" b="0" cap="small" baseline="0" dirty="0">
                        <a:solidFill>
                          <a:schemeClr val="tx1"/>
                        </a:solidFill>
                        <a:effectLst/>
                        <a:latin typeface="+mn-lt"/>
                        <a:ea typeface="Calibri"/>
                        <a:cs typeface="Times New Roman"/>
                      </a:endParaRPr>
                    </a:p>
                    <a:p>
                      <a:pPr indent="0" algn="ctr">
                        <a:lnSpc>
                          <a:spcPct val="150000"/>
                        </a:lnSpc>
                        <a:spcAft>
                          <a:spcPts val="0"/>
                        </a:spcAft>
                      </a:pPr>
                      <a:r>
                        <a:rPr lang="en-US" sz="1600" b="0" cap="small" baseline="0" dirty="0">
                          <a:solidFill>
                            <a:schemeClr val="tx1"/>
                          </a:solidFill>
                          <a:effectLst/>
                          <a:latin typeface="+mn-lt"/>
                          <a:ea typeface="Calibri"/>
                          <a:cs typeface="Times New Roman"/>
                        </a:rPr>
                        <a:t>High mass flow rate</a:t>
                      </a:r>
                      <a:endParaRPr lang="ru-RU" sz="1600" b="0" cap="small" baseline="0" dirty="0">
                        <a:solidFill>
                          <a:schemeClr val="tx1"/>
                        </a:solidFill>
                        <a:effectLst/>
                        <a:latin typeface="+mn-lt"/>
                        <a:ea typeface="Calibri"/>
                        <a:cs typeface="Times New Roman"/>
                      </a:endParaRPr>
                    </a:p>
                  </a:txBody>
                  <a:tcPr marL="68580" marR="68580" marT="0" marB="0" anchor="ctr">
                    <a:noFill/>
                  </a:tcPr>
                </a:tc>
                <a:extLst>
                  <a:ext uri="{0D108BD9-81ED-4DB2-BD59-A6C34878D82A}">
                    <a16:rowId xmlns:a16="http://schemas.microsoft.com/office/drawing/2014/main" xmlns="" val="10007"/>
                  </a:ext>
                </a:extLst>
              </a:tr>
            </a:tbl>
          </a:graphicData>
        </a:graphic>
      </p:graphicFrame>
      <p:pic>
        <p:nvPicPr>
          <p:cNvPr id="5" name="Рисунок 4" descr="comprani.gif"/>
          <p:cNvPicPr>
            <a:picLocks noChangeAspect="1"/>
          </p:cNvPicPr>
          <p:nvPr/>
        </p:nvPicPr>
        <p:blipFill>
          <a:blip r:embed="rId3" cstate="print"/>
          <a:stretch>
            <a:fillRect/>
          </a:stretch>
        </p:blipFill>
        <p:spPr>
          <a:xfrm>
            <a:off x="3972026" y="1186965"/>
            <a:ext cx="1530897" cy="1440000"/>
          </a:xfrm>
          <a:prstGeom prst="rect">
            <a:avLst/>
          </a:prstGeom>
        </p:spPr>
      </p:pic>
      <p:pic>
        <p:nvPicPr>
          <p:cNvPr id="6" name="Рисунок 5" descr="axial_compressor.gif"/>
          <p:cNvPicPr>
            <a:picLocks noChangeAspect="1"/>
          </p:cNvPicPr>
          <p:nvPr/>
        </p:nvPicPr>
        <p:blipFill>
          <a:blip r:embed="rId4" cstate="print"/>
          <a:stretch>
            <a:fillRect/>
          </a:stretch>
        </p:blipFill>
        <p:spPr>
          <a:xfrm>
            <a:off x="6563127" y="1186663"/>
            <a:ext cx="1747525" cy="1440000"/>
          </a:xfrm>
          <a:prstGeom prst="rect">
            <a:avLst/>
          </a:prstGeom>
        </p:spPr>
      </p:pic>
    </p:spTree>
    <p:extLst>
      <p:ext uri="{BB962C8B-B14F-4D97-AF65-F5344CB8AC3E}">
        <p14:creationId xmlns:p14="http://schemas.microsoft.com/office/powerpoint/2010/main" val="556333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314" y="301532"/>
            <a:ext cx="7898675" cy="369332"/>
          </a:xfrm>
          <a:prstGeom prst="rect">
            <a:avLst/>
          </a:prstGeom>
          <a:noFill/>
        </p:spPr>
        <p:txBody>
          <a:bodyPr wrap="square" rtlCol="0" anchor="ctr" anchorCtr="1">
            <a:spAutoFit/>
          </a:bodyPr>
          <a:lstStyle/>
          <a:p>
            <a:pPr algn="ctr"/>
            <a:r>
              <a:rPr lang="en-US" b="1" cap="all" dirty="0">
                <a:solidFill>
                  <a:schemeClr val="bg1"/>
                </a:solidFill>
                <a:latin typeface="Elektra Text Pro" panose="02000503030000020004" pitchFamily="50" charset="-52"/>
              </a:rPr>
              <a:t>Application of different machines</a:t>
            </a:r>
            <a:endParaRPr lang="ru-RU" b="1" cap="all" dirty="0">
              <a:solidFill>
                <a:schemeClr val="bg1"/>
              </a:solidFill>
              <a:latin typeface="Elektra Text Pro" panose="02000503030000020004" pitchFamily="50" charset="-52"/>
            </a:endParaRPr>
          </a:p>
        </p:txBody>
      </p:sp>
      <p:sp>
        <p:nvSpPr>
          <p:cNvPr id="4" name="TextBox 3"/>
          <p:cNvSpPr txBox="1"/>
          <p:nvPr/>
        </p:nvSpPr>
        <p:spPr>
          <a:xfrm>
            <a:off x="8067539" y="6332760"/>
            <a:ext cx="469107" cy="369332"/>
          </a:xfrm>
          <a:prstGeom prst="rect">
            <a:avLst/>
          </a:prstGeom>
          <a:noFill/>
        </p:spPr>
        <p:txBody>
          <a:bodyPr wrap="square" rtlCol="0">
            <a:spAutoFit/>
          </a:bodyPr>
          <a:lstStyle/>
          <a:p>
            <a:pPr algn="ctr"/>
            <a:fld id="{4CB11690-5800-4A0D-8C28-71894E2CF362}" type="slidenum">
              <a:rPr lang="ru-RU" smtClean="0">
                <a:solidFill>
                  <a:schemeClr val="bg1"/>
                </a:solidFill>
                <a:latin typeface="Elektra Medium Pro" panose="02000803000000020004" pitchFamily="50" charset="-52"/>
              </a:rPr>
              <a:pPr algn="ctr"/>
              <a:t>9</a:t>
            </a:fld>
            <a:endParaRPr lang="ru-RU" dirty="0">
              <a:solidFill>
                <a:schemeClr val="bg1"/>
              </a:solidFill>
              <a:latin typeface="Elektra Medium Pro" panose="02000803000000020004" pitchFamily="50" charset="-52"/>
            </a:endParaRPr>
          </a:p>
        </p:txBody>
      </p:sp>
      <p:sp>
        <p:nvSpPr>
          <p:cNvPr id="7" name="TextBox 6"/>
          <p:cNvSpPr txBox="1"/>
          <p:nvPr/>
        </p:nvSpPr>
        <p:spPr>
          <a:xfrm>
            <a:off x="421680" y="893711"/>
            <a:ext cx="4205695" cy="369332"/>
          </a:xfrm>
          <a:prstGeom prst="rect">
            <a:avLst/>
          </a:prstGeom>
          <a:noFill/>
        </p:spPr>
        <p:txBody>
          <a:bodyPr wrap="square" rtlCol="0">
            <a:spAutoFit/>
          </a:bodyPr>
          <a:lstStyle/>
          <a:p>
            <a:pPr algn="ctr"/>
            <a:r>
              <a:rPr lang="en-US" cap="all" dirty="0"/>
              <a:t>Work is supplied to the flow</a:t>
            </a:r>
            <a:endParaRPr lang="ru-RU" cap="all" dirty="0"/>
          </a:p>
        </p:txBody>
      </p:sp>
      <p:sp>
        <p:nvSpPr>
          <p:cNvPr id="8" name="TextBox 7"/>
          <p:cNvSpPr txBox="1"/>
          <p:nvPr/>
        </p:nvSpPr>
        <p:spPr>
          <a:xfrm>
            <a:off x="4558795" y="893711"/>
            <a:ext cx="4205695" cy="369332"/>
          </a:xfrm>
          <a:prstGeom prst="rect">
            <a:avLst/>
          </a:prstGeom>
          <a:noFill/>
        </p:spPr>
        <p:txBody>
          <a:bodyPr wrap="square" rtlCol="0">
            <a:spAutoFit/>
          </a:bodyPr>
          <a:lstStyle/>
          <a:p>
            <a:pPr algn="ctr"/>
            <a:r>
              <a:rPr lang="en-US" cap="all" dirty="0"/>
              <a:t>Work is extracted from the flow</a:t>
            </a:r>
            <a:endParaRPr lang="ru-RU" cap="all" dirty="0"/>
          </a:p>
        </p:txBody>
      </p:sp>
      <p:pic>
        <p:nvPicPr>
          <p:cNvPr id="16" name="Рисунок 15">
            <a:extLst>
              <a:ext uri="{FF2B5EF4-FFF2-40B4-BE49-F238E27FC236}">
                <a16:creationId xmlns:a16="http://schemas.microsoft.com/office/drawing/2014/main" xmlns="" id="{109BFF76-4A13-445F-B74B-40C5E5D288D7}"/>
              </a:ext>
            </a:extLst>
          </p:cNvPr>
          <p:cNvPicPr>
            <a:picLocks noChangeAspect="1"/>
          </p:cNvPicPr>
          <p:nvPr/>
        </p:nvPicPr>
        <p:blipFill>
          <a:blip r:embed="rId3"/>
          <a:stretch>
            <a:fillRect/>
          </a:stretch>
        </p:blipFill>
        <p:spPr>
          <a:xfrm>
            <a:off x="437055" y="1263043"/>
            <a:ext cx="4172585" cy="4679950"/>
          </a:xfrm>
          <a:prstGeom prst="rect">
            <a:avLst/>
          </a:prstGeom>
        </p:spPr>
      </p:pic>
      <p:pic>
        <p:nvPicPr>
          <p:cNvPr id="17" name="Рисунок 16" descr="D:\ТДЛА\Перевод лекций\Даше 24-07\1.1.4.jpg">
            <a:extLst>
              <a:ext uri="{FF2B5EF4-FFF2-40B4-BE49-F238E27FC236}">
                <a16:creationId xmlns:a16="http://schemas.microsoft.com/office/drawing/2014/main" xmlns="" id="{33D1A2CF-A23B-498F-ACFC-9FA27C7A6F04}"/>
              </a:ext>
            </a:extLst>
          </p:cNvPr>
          <p:cNvPicPr>
            <a:picLocks noChangeAspect="1"/>
          </p:cNvPicPr>
          <p:nvPr/>
        </p:nvPicPr>
        <p:blipFill rotWithShape="1">
          <a:blip r:embed="rId4">
            <a:extLst>
              <a:ext uri="{28A0092B-C50C-407E-A947-70E740481C1C}">
                <a14:useLocalDpi xmlns:a14="http://schemas.microsoft.com/office/drawing/2010/main" val="0"/>
              </a:ext>
            </a:extLst>
          </a:blip>
          <a:srcRect l="16918" r="18343"/>
          <a:stretch/>
        </p:blipFill>
        <p:spPr bwMode="auto">
          <a:xfrm>
            <a:off x="4690567" y="1262993"/>
            <a:ext cx="4035422" cy="4680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2793188"/>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anchor="ctr"/>
      <a:lstStyle>
        <a:defPPr algn="ctr" fontAlgn="auto">
          <a:spcBef>
            <a:spcPts val="0"/>
          </a:spcBef>
          <a:spcAft>
            <a:spcPts val="0"/>
          </a:spcAft>
          <a:defRPr sz="1600" cap="all" dirty="0" smtClean="0">
            <a:solidFill>
              <a:schemeClr val="tx1"/>
            </a:solidFill>
            <a:ea typeface="Arial Unicode MS" pitchFamily="34" charset="-128"/>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8769</TotalTime>
  <Words>12093</Words>
  <Application>Microsoft Office PowerPoint</Application>
  <PresentationFormat>Экран (4:3)</PresentationFormat>
  <Paragraphs>1382</Paragraphs>
  <Slides>49</Slides>
  <Notes>45</Notes>
  <HiddenSlides>0</HiddenSlides>
  <MMClips>6</MMClips>
  <ScaleCrop>false</ScaleCrop>
  <HeadingPairs>
    <vt:vector size="4" baseType="variant">
      <vt:variant>
        <vt:lpstr>Тема</vt:lpstr>
      </vt:variant>
      <vt:variant>
        <vt:i4>1</vt:i4>
      </vt:variant>
      <vt:variant>
        <vt:lpstr>Заголовки слайдов</vt:lpstr>
      </vt:variant>
      <vt:variant>
        <vt:i4>49</vt:i4>
      </vt:variant>
    </vt:vector>
  </HeadingPairs>
  <TitlesOfParts>
    <vt:vector size="50"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Евгений Степанов</dc:creator>
  <cp:lastModifiedBy>OB</cp:lastModifiedBy>
  <cp:revision>594</cp:revision>
  <dcterms:created xsi:type="dcterms:W3CDTF">2016-03-09T10:31:39Z</dcterms:created>
  <dcterms:modified xsi:type="dcterms:W3CDTF">2018-02-06T08:55:18Z</dcterms:modified>
</cp:coreProperties>
</file>