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5" d="100"/>
          <a:sy n="115" d="100"/>
        </p:scale>
        <p:origin x="-114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png"/></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9E3A797-4946-4026-AF7D-425EBB81DA9D}" type="datetimeFigureOut">
              <a:rPr lang="ru-RU" smtClean="0"/>
              <a:pPr/>
              <a:t>23.09.2021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1BF1FD-BBDB-454C-9E84-A2098734261B}"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9E3A797-4946-4026-AF7D-425EBB81DA9D}" type="datetimeFigureOut">
              <a:rPr lang="ru-RU" smtClean="0"/>
              <a:pPr/>
              <a:t>23.09.2021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1BF1FD-BBDB-454C-9E84-A2098734261B}"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9E3A797-4946-4026-AF7D-425EBB81DA9D}" type="datetimeFigureOut">
              <a:rPr lang="ru-RU" smtClean="0"/>
              <a:pPr/>
              <a:t>23.09.2021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1BF1FD-BBDB-454C-9E84-A2098734261B}"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9E3A797-4946-4026-AF7D-425EBB81DA9D}" type="datetimeFigureOut">
              <a:rPr lang="ru-RU" smtClean="0"/>
              <a:pPr/>
              <a:t>23.09.2021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1BF1FD-BBDB-454C-9E84-A2098734261B}"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9E3A797-4946-4026-AF7D-425EBB81DA9D}" type="datetimeFigureOut">
              <a:rPr lang="ru-RU" smtClean="0"/>
              <a:pPr/>
              <a:t>23.09.2021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1BF1FD-BBDB-454C-9E84-A2098734261B}"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9E3A797-4946-4026-AF7D-425EBB81DA9D}" type="datetimeFigureOut">
              <a:rPr lang="ru-RU" smtClean="0"/>
              <a:pPr/>
              <a:t>23.09.2021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11BF1FD-BBDB-454C-9E84-A2098734261B}"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9E3A797-4946-4026-AF7D-425EBB81DA9D}" type="datetimeFigureOut">
              <a:rPr lang="ru-RU" smtClean="0"/>
              <a:pPr/>
              <a:t>23.09.2021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11BF1FD-BBDB-454C-9E84-A2098734261B}"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9E3A797-4946-4026-AF7D-425EBB81DA9D}" type="datetimeFigureOut">
              <a:rPr lang="ru-RU" smtClean="0"/>
              <a:pPr/>
              <a:t>23.09.2021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11BF1FD-BBDB-454C-9E84-A2098734261B}"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9E3A797-4946-4026-AF7D-425EBB81DA9D}" type="datetimeFigureOut">
              <a:rPr lang="ru-RU" smtClean="0"/>
              <a:pPr/>
              <a:t>23.09.2021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11BF1FD-BBDB-454C-9E84-A2098734261B}"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9E3A797-4946-4026-AF7D-425EBB81DA9D}" type="datetimeFigureOut">
              <a:rPr lang="ru-RU" smtClean="0"/>
              <a:pPr/>
              <a:t>23.09.2021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11BF1FD-BBDB-454C-9E84-A2098734261B}"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9E3A797-4946-4026-AF7D-425EBB81DA9D}" type="datetimeFigureOut">
              <a:rPr lang="ru-RU" smtClean="0"/>
              <a:pPr/>
              <a:t>23.09.2021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11BF1FD-BBDB-454C-9E84-A2098734261B}"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E3A797-4946-4026-AF7D-425EBB81DA9D}" type="datetimeFigureOut">
              <a:rPr lang="ru-RU" smtClean="0"/>
              <a:pPr/>
              <a:t>23.09.2021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1BF1FD-BBDB-454C-9E84-A2098734261B}"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6.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6.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oleObject8.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42844" y="71414"/>
            <a:ext cx="892975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tab pos="274638" algn="l"/>
              </a:tabLst>
            </a:pPr>
            <a:r>
              <a:rPr kumimoji="0" lang="ru-RU"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Лекция 4</a:t>
            </a:r>
          </a:p>
          <a:p>
            <a:pPr lvl="0" indent="450850" algn="ctr" fontAlgn="base">
              <a:spcBef>
                <a:spcPct val="0"/>
              </a:spcBef>
              <a:spcAft>
                <a:spcPct val="0"/>
              </a:spcAft>
            </a:pPr>
            <a:endParaRPr lang="ru-RU" b="1" dirty="0" smtClean="0">
              <a:latin typeface="Arial" pitchFamily="34" charset="0"/>
              <a:ea typeface="Times New Roman" pitchFamily="18" charset="0"/>
              <a:cs typeface="Arial" pitchFamily="34" charset="0"/>
            </a:endParaRPr>
          </a:p>
          <a:p>
            <a:pPr lvl="0" indent="450850" algn="just" fontAlgn="base">
              <a:spcBef>
                <a:spcPct val="0"/>
              </a:spcBef>
              <a:spcAft>
                <a:spcPct val="0"/>
              </a:spcAft>
              <a:tabLst>
                <a:tab pos="274638" algn="l"/>
              </a:tabLst>
            </a:pPr>
            <a:r>
              <a:rPr kumimoji="0" lang="ru-RU" b="0" i="0" u="none" strike="noStrike" cap="none" normalizeH="0" baseline="0" dirty="0" smtClean="0">
                <a:ln>
                  <a:noFill/>
                </a:ln>
                <a:solidFill>
                  <a:schemeClr val="tx1"/>
                </a:solidFill>
                <a:effectLst/>
                <a:latin typeface="Arial" pitchFamily="34" charset="0"/>
                <a:cs typeface="Arial" pitchFamily="34" charset="0"/>
              </a:rPr>
              <a:t>Рассмотреть</a:t>
            </a:r>
            <a:r>
              <a:rPr kumimoji="0" lang="ru-RU" b="0" i="0" u="none" strike="noStrike" cap="none" normalizeH="0" dirty="0" smtClean="0">
                <a:ln>
                  <a:noFill/>
                </a:ln>
                <a:solidFill>
                  <a:schemeClr val="tx1"/>
                </a:solidFill>
                <a:effectLst/>
                <a:latin typeface="Arial" pitchFamily="34" charset="0"/>
                <a:cs typeface="Arial" pitchFamily="34" charset="0"/>
              </a:rPr>
              <a:t> самостоятельно </a:t>
            </a:r>
            <a:r>
              <a:rPr lang="ru-RU" dirty="0" smtClean="0">
                <a:latin typeface="Arial" pitchFamily="34" charset="0"/>
                <a:cs typeface="Arial" pitchFamily="34" charset="0"/>
              </a:rPr>
              <a:t>влияние переднего угла   , скорости резания  и физико-механических свойств обрабатываемого материала на усадку стружки.</a:t>
            </a:r>
          </a:p>
          <a:p>
            <a:pPr lvl="0" indent="450850" algn="ctr" fontAlgn="base">
              <a:spcBef>
                <a:spcPct val="0"/>
              </a:spcBef>
              <a:spcAft>
                <a:spcPct val="0"/>
              </a:spcAft>
              <a:tabLst>
                <a:tab pos="274638" algn="l"/>
              </a:tabLst>
            </a:pPr>
            <a:r>
              <a:rPr lang="ru-RU" b="1" dirty="0" err="1" smtClean="0">
                <a:latin typeface="Arial" pitchFamily="34" charset="0"/>
                <a:cs typeface="Arial" pitchFamily="34" charset="0"/>
              </a:rPr>
              <a:t>Наростообразование</a:t>
            </a:r>
            <a:r>
              <a:rPr lang="ru-RU" b="1" dirty="0" smtClean="0">
                <a:latin typeface="Arial" pitchFamily="34" charset="0"/>
                <a:cs typeface="Arial" pitchFamily="34" charset="0"/>
              </a:rPr>
              <a:t> при резании металлов</a:t>
            </a:r>
          </a:p>
          <a:p>
            <a:pPr lvl="0" indent="450850" algn="just" fontAlgn="base">
              <a:spcBef>
                <a:spcPct val="0"/>
              </a:spcBef>
              <a:spcAft>
                <a:spcPct val="0"/>
              </a:spcAft>
              <a:tabLst>
                <a:tab pos="274638" algn="l"/>
              </a:tabLst>
            </a:pPr>
            <a:r>
              <a:rPr lang="ru-RU" dirty="0" smtClean="0">
                <a:latin typeface="Arial" pitchFamily="34" charset="0"/>
                <a:cs typeface="Arial" pitchFamily="34" charset="0"/>
              </a:rPr>
              <a:t>Резанию многих материалов при определенных условиях сопутствует явление, называемое </a:t>
            </a:r>
            <a:r>
              <a:rPr lang="ru-RU" dirty="0" err="1" smtClean="0">
                <a:latin typeface="Arial" pitchFamily="34" charset="0"/>
                <a:cs typeface="Arial" pitchFamily="34" charset="0"/>
              </a:rPr>
              <a:t>наростообразованием</a:t>
            </a:r>
            <a:r>
              <a:rPr lang="ru-RU" dirty="0" smtClean="0">
                <a:latin typeface="Arial" pitchFamily="34" charset="0"/>
                <a:cs typeface="Arial" pitchFamily="34" charset="0"/>
              </a:rPr>
              <a:t>. Под </a:t>
            </a:r>
            <a:r>
              <a:rPr lang="ru-RU" i="1" dirty="0" smtClean="0">
                <a:latin typeface="Arial" pitchFamily="34" charset="0"/>
                <a:cs typeface="Arial" pitchFamily="34" charset="0"/>
              </a:rPr>
              <a:t>наростом </a:t>
            </a:r>
            <a:r>
              <a:rPr lang="ru-RU" dirty="0" smtClean="0">
                <a:latin typeface="Arial" pitchFamily="34" charset="0"/>
                <a:cs typeface="Arial" pitchFamily="34" charset="0"/>
              </a:rPr>
              <a:t>понимают клиновидное слоистое металлическое образование, расположенное на передней поверхности лезвия вдоль его режущей кромки (рис. 1). Нарост – сложное по химическому составу агрегатное состояние металла из продуктов взаимодействия обрабатываемого и инструментального материалов и окружающей среды. Он представляет собой слои сильно деформированного обрабатываемого материала с включениями оксидов и карбидов обрабатываемого и инструментального материалов, а также кобальта, входящего в состав твердого сплава. Твердость нароста в 1,5…1,7 раза выше твердости обрабатываемого материала.</a:t>
            </a:r>
          </a:p>
        </p:txBody>
      </p:sp>
      <p:sp>
        <p:nvSpPr>
          <p:cNvPr id="440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4033" name="Object 1"/>
          <p:cNvGraphicFramePr>
            <a:graphicFrameLocks noChangeAspect="1"/>
          </p:cNvGraphicFramePr>
          <p:nvPr/>
        </p:nvGraphicFramePr>
        <p:xfrm>
          <a:off x="6572264" y="642918"/>
          <a:ext cx="214282" cy="281245"/>
        </p:xfrm>
        <a:graphic>
          <a:graphicData uri="http://schemas.openxmlformats.org/presentationml/2006/ole">
            <p:oleObj spid="_x0000_s44033" name="Формула" r:id="rId3" imgW="152268" imgH="203024" progId="Equation.3">
              <p:embed/>
            </p:oleObj>
          </a:graphicData>
        </a:graphic>
      </p:graphicFrame>
      <p:sp>
        <p:nvSpPr>
          <p:cNvPr id="4403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7" name="Прямоугольник 6"/>
          <p:cNvSpPr/>
          <p:nvPr/>
        </p:nvSpPr>
        <p:spPr>
          <a:xfrm>
            <a:off x="1785918" y="6143644"/>
            <a:ext cx="2629246" cy="369332"/>
          </a:xfrm>
          <a:prstGeom prst="rect">
            <a:avLst/>
          </a:prstGeom>
        </p:spPr>
        <p:txBody>
          <a:bodyPr wrap="none">
            <a:spAutoFit/>
          </a:bodyPr>
          <a:lstStyle/>
          <a:p>
            <a:r>
              <a:rPr lang="ru-RU" dirty="0" smtClean="0"/>
              <a:t>Рис. 1. Строение нароста</a:t>
            </a:r>
            <a:endParaRPr lang="ru-RU" dirty="0"/>
          </a:p>
        </p:txBody>
      </p:sp>
      <p:sp>
        <p:nvSpPr>
          <p:cNvPr id="44037"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4039"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4041"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44042" name="Picture 10" descr="D:\ТПД\Резание станки инструменты\Нарост.jpg"/>
          <p:cNvPicPr>
            <a:picLocks noChangeAspect="1" noChangeArrowheads="1"/>
          </p:cNvPicPr>
          <p:nvPr/>
        </p:nvPicPr>
        <p:blipFill>
          <a:blip r:embed="rId4"/>
          <a:srcRect/>
          <a:stretch>
            <a:fillRect/>
          </a:stretch>
        </p:blipFill>
        <p:spPr bwMode="auto">
          <a:xfrm>
            <a:off x="4786314" y="4354777"/>
            <a:ext cx="4143404" cy="2391819"/>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142844" y="214290"/>
            <a:ext cx="8929750" cy="64633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Основная часть нароста после формирования выполняет функции передней поверхности инструмента. Вследствие этого уменьшается длина контакта стружки с передней поверхностью, т.е. происходит «укорочение» последней. При воздействии укороченной передней поверхности инструмента на срезаемый слой в переходной пластически деформируемой зоне возникает объемная пластическая деформация. Металл деформируется не только в плоскости стружкообразования, но и вдоль режущих кромок инструмента.</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Процесс образования нароста схематично можно представить следующим образом. При определенных температурах и высоких давлениях в зоне резания химически чистые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ювенильные</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поверхности стружки и инструмента подвергаются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адгезионному</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схватыванию: происходит прочное присоединение контактного слоя стружки к передней поверхности инструмента и образование заторможенного слоя. Обтекание этого слоя стружкой способствует возникновению новых заторможенных слоев металла, которые наращиваются друг на друга, пока нарост не достигнет размеров, максимально возможных при данных условиях. Шероховатая поверхность каждого вновь образованного заторможенного слоя создает благоприятные условия для проникновения кислорода воздуха и его </a:t>
            </a:r>
            <a:r>
              <a:rPr kumimoji="0" lang="ru-RU"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диффундирования</a:t>
            </a: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в поверхностные слои металла. Оксидные пленки уменьшают трение между стружкой и поверхностью нароста, и каждый последующий заторможенный слой становится короче предыдущего, что приводит к образованию нароста клиновидной формы. При достижении определенной высоты прочность нароста оказывается недостаточной и он разрушается. </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1988" name="Rectangle 4"/>
          <p:cNvSpPr>
            <a:spLocks noChangeArrowheads="1"/>
          </p:cNvSpPr>
          <p:nvPr/>
        </p:nvSpPr>
        <p:spPr bwMode="auto">
          <a:xfrm>
            <a:off x="142844" y="142852"/>
            <a:ext cx="8858312"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eaLnBrk="0" fontAlgn="base" hangingPunct="0">
              <a:spcBef>
                <a:spcPct val="0"/>
              </a:spcBef>
              <a:spcAft>
                <a:spcPct val="0"/>
              </a:spcAft>
            </a:pPr>
            <a:r>
              <a:rPr lang="ru-RU" dirty="0" smtClean="0">
                <a:latin typeface="Arial" pitchFamily="34" charset="0"/>
                <a:ea typeface="Times New Roman" pitchFamily="18" charset="0"/>
                <a:cs typeface="Arial" pitchFamily="34" charset="0"/>
              </a:rPr>
              <a:t>Разрушению нароста способствует и то, что он не полностью охватывается стружкой, т.е. между наростом,  стружкой и поверхностью резания появляются зазоры, в результате чего он перестает находиться в условиях всестороннего сжатия.</a:t>
            </a:r>
            <a:endParaRPr lang="ru-RU" dirty="0" smtClean="0">
              <a:latin typeface="Arial" pitchFamily="34" charset="0"/>
              <a:cs typeface="Arial" pitchFamily="34" charset="0"/>
            </a:endParaRPr>
          </a:p>
          <a:p>
            <a:pPr lvl="0" algn="just" eaLnBrk="0" fontAlgn="base" hangingPunct="0">
              <a:spcBef>
                <a:spcPct val="0"/>
              </a:spcBef>
              <a:spcAft>
                <a:spcPct val="0"/>
              </a:spcAft>
            </a:pPr>
            <a:r>
              <a:rPr lang="ru-RU" dirty="0" smtClean="0">
                <a:latin typeface="Arial" pitchFamily="34" charset="0"/>
                <a:ea typeface="Times New Roman" pitchFamily="18" charset="0"/>
                <a:cs typeface="Arial" pitchFamily="34" charset="0"/>
              </a:rPr>
              <a:t>Впервые правильное объяснение </a:t>
            </a:r>
            <a:r>
              <a:rPr lang="ru-RU" dirty="0" err="1" smtClean="0">
                <a:latin typeface="Arial" pitchFamily="34" charset="0"/>
                <a:ea typeface="Times New Roman" pitchFamily="18" charset="0"/>
                <a:cs typeface="Arial" pitchFamily="34" charset="0"/>
              </a:rPr>
              <a:t>наростообразованию</a:t>
            </a:r>
            <a:r>
              <a:rPr lang="ru-RU" dirty="0" smtClean="0">
                <a:latin typeface="Arial" pitchFamily="34" charset="0"/>
                <a:ea typeface="Times New Roman" pitchFamily="18" charset="0"/>
                <a:cs typeface="Arial" pitchFamily="34" charset="0"/>
              </a:rPr>
              <a:t> дал Я.Г. Усачев.</a:t>
            </a:r>
          </a:p>
          <a:p>
            <a:pPr lvl="0" algn="just" eaLnBrk="0" fontAlgn="base" hangingPunct="0">
              <a:spcBef>
                <a:spcPct val="0"/>
              </a:spcBef>
              <a:spcAft>
                <a:spcPct val="0"/>
              </a:spcAft>
            </a:pPr>
            <a:r>
              <a:rPr lang="ru-RU" dirty="0" smtClean="0">
                <a:latin typeface="Arial" pitchFamily="34" charset="0"/>
                <a:cs typeface="Arial" pitchFamily="34" charset="0"/>
              </a:rPr>
              <a:t>Разрушенный нарост частично уносится стружкой, частично – поверхностью детали. Так как сходящая стружка скользит не по вершине резца, а по передней поверхности нароста, фактический передний угол лезвия            увеличивается (рис. 2), что способствует облегчению процесса резания. Изменение фактического угла резания вызывает изменение характера процесса образования стружки.</a:t>
            </a:r>
          </a:p>
        </p:txBody>
      </p:sp>
      <p:sp>
        <p:nvSpPr>
          <p:cNvPr id="4199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199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199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1996"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 name="Rectangle 1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3" name="Object 12"/>
          <p:cNvGraphicFramePr>
            <a:graphicFrameLocks noChangeAspect="1"/>
          </p:cNvGraphicFramePr>
          <p:nvPr/>
        </p:nvGraphicFramePr>
        <p:xfrm>
          <a:off x="6572264" y="2071678"/>
          <a:ext cx="714380" cy="351695"/>
        </p:xfrm>
        <a:graphic>
          <a:graphicData uri="http://schemas.openxmlformats.org/presentationml/2006/ole">
            <p:oleObj spid="_x0000_s41996" name="Формула" r:id="rId3" imgW="622030" imgH="304668" progId="Equation.3">
              <p:embed/>
            </p:oleObj>
          </a:graphicData>
        </a:graphic>
      </p:graphicFrame>
      <p:sp>
        <p:nvSpPr>
          <p:cNvPr id="41999" name="Rectangle 1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5" name="Прямоугольник 24"/>
          <p:cNvSpPr/>
          <p:nvPr/>
        </p:nvSpPr>
        <p:spPr>
          <a:xfrm>
            <a:off x="5857884" y="5786454"/>
            <a:ext cx="2937022" cy="923330"/>
          </a:xfrm>
          <a:prstGeom prst="rect">
            <a:avLst/>
          </a:prstGeom>
        </p:spPr>
        <p:txBody>
          <a:bodyPr wrap="none">
            <a:spAutoFit/>
          </a:bodyPr>
          <a:lstStyle/>
          <a:p>
            <a:r>
              <a:rPr lang="ru-RU" dirty="0" smtClean="0"/>
              <a:t>Рис. 2. Влияние нароста на</a:t>
            </a:r>
          </a:p>
          <a:p>
            <a:r>
              <a:rPr lang="ru-RU" dirty="0" smtClean="0"/>
              <a:t>величину переднего угла и </a:t>
            </a:r>
          </a:p>
          <a:p>
            <a:r>
              <a:rPr lang="ru-RU" dirty="0" smtClean="0"/>
              <a:t>толщину среза</a:t>
            </a:r>
            <a:endParaRPr lang="ru-RU" dirty="0"/>
          </a:p>
        </p:txBody>
      </p:sp>
      <p:sp>
        <p:nvSpPr>
          <p:cNvPr id="26" name="Прямоугольник 25"/>
          <p:cNvSpPr/>
          <p:nvPr/>
        </p:nvSpPr>
        <p:spPr>
          <a:xfrm>
            <a:off x="214282" y="3286124"/>
            <a:ext cx="5429288" cy="3416320"/>
          </a:xfrm>
          <a:prstGeom prst="rect">
            <a:avLst/>
          </a:prstGeom>
        </p:spPr>
        <p:txBody>
          <a:bodyPr wrap="square">
            <a:spAutoFit/>
          </a:bodyPr>
          <a:lstStyle/>
          <a:p>
            <a:pPr algn="just"/>
            <a:r>
              <a:rPr lang="ru-RU" dirty="0" smtClean="0">
                <a:latin typeface="Arial" pitchFamily="34" charset="0"/>
                <a:cs typeface="Arial" pitchFamily="34" charset="0"/>
              </a:rPr>
              <a:t>В случае </a:t>
            </a:r>
            <a:r>
              <a:rPr lang="ru-RU" dirty="0" err="1" smtClean="0">
                <a:latin typeface="Arial" pitchFamily="34" charset="0"/>
                <a:cs typeface="Arial" pitchFamily="34" charset="0"/>
              </a:rPr>
              <a:t>свешивания</a:t>
            </a:r>
            <a:r>
              <a:rPr lang="ru-RU" dirty="0" smtClean="0">
                <a:latin typeface="Arial" pitchFamily="34" charset="0"/>
                <a:cs typeface="Arial" pitchFamily="34" charset="0"/>
              </a:rPr>
              <a:t> вершины нароста над задней поверхностью инструмента изменяется фактическая толщина среза. Фактическая толщина среза             .  </a:t>
            </a:r>
            <a:r>
              <a:rPr lang="ru-RU" dirty="0" smtClean="0"/>
              <a:t> </a:t>
            </a:r>
            <a:r>
              <a:rPr lang="ru-RU" dirty="0" smtClean="0">
                <a:latin typeface="Arial" pitchFamily="34" charset="0"/>
                <a:cs typeface="Arial" pitchFamily="34" charset="0"/>
              </a:rPr>
              <a:t>Размеры нароста зависят от соотношения сил трения между об­разующейся стружкой и передней поверхностью лезвия инструмента и сил сцепления (сопротивления сдвигу) обрабатываемого и инструментального материалов; чем больше сила трения превышает силу сцепления, тем больше размеры нароста.</a:t>
            </a:r>
            <a:endParaRPr lang="ru-RU" dirty="0">
              <a:latin typeface="Arial" pitchFamily="34" charset="0"/>
              <a:cs typeface="Arial" pitchFamily="34" charset="0"/>
            </a:endParaRPr>
          </a:p>
        </p:txBody>
      </p:sp>
      <p:sp>
        <p:nvSpPr>
          <p:cNvPr id="42003" name="Rectangle 1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2002" name="Object 18"/>
          <p:cNvGraphicFramePr>
            <a:graphicFrameLocks noChangeAspect="1"/>
          </p:cNvGraphicFramePr>
          <p:nvPr/>
        </p:nvGraphicFramePr>
        <p:xfrm>
          <a:off x="2214546" y="4143380"/>
          <a:ext cx="1071570" cy="329714"/>
        </p:xfrm>
        <a:graphic>
          <a:graphicData uri="http://schemas.openxmlformats.org/presentationml/2006/ole">
            <p:oleObj spid="_x0000_s42002" name="Формула" r:id="rId4" imgW="990170" imgH="304668" progId="Equation.3">
              <p:embed/>
            </p:oleObj>
          </a:graphicData>
        </a:graphic>
      </p:graphicFrame>
      <p:sp>
        <p:nvSpPr>
          <p:cNvPr id="42004"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 name="Object 19"/>
          <p:cNvGraphicFramePr>
            <a:graphicFrameLocks noChangeAspect="1"/>
          </p:cNvGraphicFramePr>
          <p:nvPr/>
        </p:nvGraphicFramePr>
        <p:xfrm>
          <a:off x="6072198" y="3188874"/>
          <a:ext cx="2500330" cy="2430876"/>
        </p:xfrm>
        <a:graphic>
          <a:graphicData uri="http://schemas.openxmlformats.org/presentationml/2006/ole">
            <p:oleObj spid="_x0000_s42003" r:id="rId5" imgW="1930667" imgH="1872683" progId="CorelPhotoPaint.Image.7">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8" name="Прямоугольник 7"/>
          <p:cNvSpPr/>
          <p:nvPr/>
        </p:nvSpPr>
        <p:spPr>
          <a:xfrm>
            <a:off x="142844" y="142852"/>
            <a:ext cx="8929750" cy="6986528"/>
          </a:xfrm>
          <a:prstGeom prst="rect">
            <a:avLst/>
          </a:prstGeom>
        </p:spPr>
        <p:txBody>
          <a:bodyPr wrap="square">
            <a:spAutoFit/>
          </a:bodyPr>
          <a:lstStyle/>
          <a:p>
            <a:pPr algn="just"/>
            <a:r>
              <a:rPr lang="ru-RU" dirty="0" smtClean="0">
                <a:latin typeface="Arial" pitchFamily="34" charset="0"/>
                <a:cs typeface="Arial" pitchFamily="34" charset="0"/>
              </a:rPr>
              <a:t>С помощью скоростной киносъемки установлено, что в большинстве случаев нарост – образование нестабильное. В каждой точке режущей кромки он возникает, увеличивается до максимальной высоты, затем частично или полностью разрушается, причем частота срывов может достигать 1000 или даже 2000 Гц.</a:t>
            </a:r>
          </a:p>
          <a:p>
            <a:pPr algn="just"/>
            <a:r>
              <a:rPr lang="ru-RU" dirty="0" smtClean="0">
                <a:latin typeface="Arial" pitchFamily="34" charset="0"/>
                <a:cs typeface="Arial" pitchFamily="34" charset="0"/>
              </a:rPr>
              <a:t>Нарост не следует путать с </a:t>
            </a:r>
            <a:r>
              <a:rPr lang="ru-RU" dirty="0" err="1" smtClean="0">
                <a:latin typeface="Arial" pitchFamily="34" charset="0"/>
                <a:cs typeface="Arial" pitchFamily="34" charset="0"/>
              </a:rPr>
              <a:t>налипами</a:t>
            </a:r>
            <a:r>
              <a:rPr lang="ru-RU" dirty="0" smtClean="0">
                <a:latin typeface="Arial" pitchFamily="34" charset="0"/>
                <a:cs typeface="Arial" pitchFamily="34" charset="0"/>
              </a:rPr>
              <a:t>. </a:t>
            </a:r>
            <a:r>
              <a:rPr lang="ru-RU" i="1" dirty="0" err="1" smtClean="0">
                <a:latin typeface="Arial" pitchFamily="34" charset="0"/>
                <a:cs typeface="Arial" pitchFamily="34" charset="0"/>
              </a:rPr>
              <a:t>Налипы</a:t>
            </a:r>
            <a:r>
              <a:rPr lang="ru-RU" i="1" dirty="0" smtClean="0">
                <a:latin typeface="Arial" pitchFamily="34" charset="0"/>
                <a:cs typeface="Arial" pitchFamily="34" charset="0"/>
              </a:rPr>
              <a:t> </a:t>
            </a:r>
            <a:r>
              <a:rPr lang="ru-RU" dirty="0" smtClean="0">
                <a:latin typeface="Arial" pitchFamily="34" charset="0"/>
                <a:cs typeface="Arial" pitchFamily="34" charset="0"/>
              </a:rPr>
              <a:t>появляются на передней поверхности при резании практически всегда. Они представляют собой вытянутые вдоль направления схода стружки наслоения длиной до 10 мкм, высотой 3...5 мкм, шириной 5...10 мкм. При резании с наростом вблизи него возникают </a:t>
            </a:r>
            <a:r>
              <a:rPr lang="ru-RU" dirty="0" err="1" smtClean="0">
                <a:latin typeface="Arial" pitchFamily="34" charset="0"/>
                <a:cs typeface="Arial" pitchFamily="34" charset="0"/>
              </a:rPr>
              <a:t>налипы</a:t>
            </a:r>
            <a:r>
              <a:rPr lang="ru-RU" dirty="0" smtClean="0">
                <a:latin typeface="Arial" pitchFamily="34" charset="0"/>
                <a:cs typeface="Arial" pitchFamily="34" charset="0"/>
              </a:rPr>
              <a:t>, размеры которых в 2-3 раза больше указанных. Отличительная особенность </a:t>
            </a:r>
            <a:r>
              <a:rPr lang="ru-RU" dirty="0" err="1" smtClean="0">
                <a:latin typeface="Arial" pitchFamily="34" charset="0"/>
                <a:cs typeface="Arial" pitchFamily="34" charset="0"/>
              </a:rPr>
              <a:t>налипов</a:t>
            </a:r>
            <a:r>
              <a:rPr lang="ru-RU" dirty="0" smtClean="0">
                <a:latin typeface="Arial" pitchFamily="34" charset="0"/>
                <a:cs typeface="Arial" pitchFamily="34" charset="0"/>
              </a:rPr>
              <a:t> – соответствие их структуры структуре обрабатываемого материала.</a:t>
            </a:r>
          </a:p>
          <a:p>
            <a:pPr algn="just"/>
            <a:r>
              <a:rPr lang="ru-RU" dirty="0" smtClean="0">
                <a:latin typeface="Arial" pitchFamily="34" charset="0"/>
                <a:cs typeface="Arial" pitchFamily="34" charset="0"/>
              </a:rPr>
              <a:t>На определенных стадиях жизненного цикла нароста фактический передний угол может принимать отрицательные значения.</a:t>
            </a:r>
          </a:p>
          <a:p>
            <a:r>
              <a:rPr lang="ru-RU" dirty="0" smtClean="0">
                <a:latin typeface="Arial" pitchFamily="34" charset="0"/>
                <a:cs typeface="Arial" pitchFamily="34" charset="0"/>
              </a:rPr>
              <a:t>Следует отметить, что нарост оказывает некоторое положительное влияние на процесс резания:</a:t>
            </a:r>
          </a:p>
          <a:p>
            <a:pPr lvl="0" algn="just"/>
            <a:r>
              <a:rPr lang="ru-RU" dirty="0" smtClean="0">
                <a:latin typeface="Arial" pitchFamily="34" charset="0"/>
                <a:cs typeface="Arial" pitchFamily="34" charset="0"/>
              </a:rPr>
              <a:t>при резании с наростом увеличивается фактически передний угол инструмента   (            , см. рис. 2). Это приводит к уменьшению деформаций, а следовательно, и к уменьшению работы, затрачиваемой на резание. Как показывают исследования, при резании с наростом силы и температуры резания снижаются;</a:t>
            </a:r>
          </a:p>
          <a:p>
            <a:pPr algn="just"/>
            <a:r>
              <a:rPr lang="ru-RU" dirty="0" smtClean="0">
                <a:latin typeface="Arial" pitchFamily="34" charset="0"/>
                <a:cs typeface="Arial" pitchFamily="34" charset="0"/>
              </a:rPr>
              <a:t> так как нарост тверже обрабатываемого материала, то он играет роль нового режущего лезвия, предохраняющего режущий инструмент от износа. При малых толщинах срезаемого слоя в некоторых случаях резание осуществляется исключительно наростом (при протягивании с     =</a:t>
            </a:r>
            <a:r>
              <a:rPr lang="ru-RU" i="1" dirty="0" smtClean="0">
                <a:latin typeface="Arial" pitchFamily="34" charset="0"/>
                <a:cs typeface="Arial" pitchFamily="34" charset="0"/>
              </a:rPr>
              <a:t> </a:t>
            </a:r>
            <a:r>
              <a:rPr lang="ru-RU" dirty="0" smtClean="0">
                <a:latin typeface="Arial" pitchFamily="34" charset="0"/>
                <a:cs typeface="Arial" pitchFamily="34" charset="0"/>
              </a:rPr>
              <a:t>2–10 мкм нарост обеспечивает</a:t>
            </a:r>
          </a:p>
        </p:txBody>
      </p:sp>
      <p:sp>
        <p:nvSpPr>
          <p:cNvPr id="6349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3489" name="Object 1"/>
          <p:cNvGraphicFramePr>
            <a:graphicFrameLocks noChangeAspect="1"/>
          </p:cNvGraphicFramePr>
          <p:nvPr/>
        </p:nvGraphicFramePr>
        <p:xfrm>
          <a:off x="357158" y="4857760"/>
          <a:ext cx="676275" cy="304800"/>
        </p:xfrm>
        <a:graphic>
          <a:graphicData uri="http://schemas.openxmlformats.org/presentationml/2006/ole">
            <p:oleObj spid="_x0000_s63489" name="Формула" r:id="rId3" imgW="672808" imgH="304668" progId="Equation.3">
              <p:embed/>
            </p:oleObj>
          </a:graphicData>
        </a:graphic>
      </p:graphicFrame>
      <p:sp>
        <p:nvSpPr>
          <p:cNvPr id="6349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3491" name="Object 3"/>
          <p:cNvGraphicFramePr>
            <a:graphicFrameLocks noChangeAspect="1"/>
          </p:cNvGraphicFramePr>
          <p:nvPr/>
        </p:nvGraphicFramePr>
        <p:xfrm>
          <a:off x="5214942" y="6500834"/>
          <a:ext cx="219075" cy="276225"/>
        </p:xfrm>
        <a:graphic>
          <a:graphicData uri="http://schemas.openxmlformats.org/presentationml/2006/ole">
            <p:oleObj spid="_x0000_s63491" name="Формула" r:id="rId4" imgW="215806" imgH="279279" progId="Equation.3">
              <p:embed/>
            </p:oleObj>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9940" name="Rectangle 4"/>
          <p:cNvSpPr>
            <a:spLocks noChangeArrowheads="1"/>
          </p:cNvSpPr>
          <p:nvPr/>
        </p:nvSpPr>
        <p:spPr bwMode="auto">
          <a:xfrm>
            <a:off x="142844" y="142852"/>
            <a:ext cx="8858312"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ru-RU" dirty="0" smtClean="0">
                <a:latin typeface="Arial" pitchFamily="34" charset="0"/>
                <a:cs typeface="Arial" pitchFamily="34" charset="0"/>
              </a:rPr>
              <a:t>шероховатость протянутой поверхности на уровне 10-го класса).</a:t>
            </a:r>
          </a:p>
          <a:p>
            <a:pPr algn="just"/>
            <a:r>
              <a:rPr lang="ru-RU" dirty="0" smtClean="0">
                <a:latin typeface="Arial" pitchFamily="34" charset="0"/>
                <a:cs typeface="Arial" pitchFamily="34" charset="0"/>
              </a:rPr>
              <a:t>Однако в большинстве случаев неблагоприятное влияние нароста на процесс резания сводит на нет указанные выше преимущества:</a:t>
            </a:r>
          </a:p>
          <a:p>
            <a:pPr lvl="0" algn="just"/>
            <a:r>
              <a:rPr lang="ru-RU" dirty="0" smtClean="0">
                <a:latin typeface="Arial" pitchFamily="34" charset="0"/>
                <a:cs typeface="Arial" pitchFamily="34" charset="0"/>
              </a:rPr>
              <a:t> нарост, периодически возникая и срываясь, возбуждает вибрации в технологической системе, что вызывает колебания нагрузок и температуры на поверхностях резца и способствует </a:t>
            </a:r>
            <a:r>
              <a:rPr lang="ru-RU" dirty="0" err="1" smtClean="0">
                <a:latin typeface="Arial" pitchFamily="34" charset="0"/>
                <a:cs typeface="Arial" pitchFamily="34" charset="0"/>
              </a:rPr>
              <a:t>выкрашиванию</a:t>
            </a:r>
            <a:r>
              <a:rPr lang="ru-RU" dirty="0" smtClean="0">
                <a:latin typeface="Arial" pitchFamily="34" charset="0"/>
                <a:cs typeface="Arial" pitchFamily="34" charset="0"/>
              </a:rPr>
              <a:t> лезвия;</a:t>
            </a:r>
          </a:p>
          <a:p>
            <a:pPr lvl="0" algn="just"/>
            <a:r>
              <a:rPr lang="ru-RU" dirty="0" smtClean="0">
                <a:latin typeface="Arial" pitchFamily="34" charset="0"/>
                <a:cs typeface="Arial" pitchFamily="34" charset="0"/>
              </a:rPr>
              <a:t>остатки сорвавшегося нароста, попадая через заднюю поверхность резца на обработанную поверхность, образуют на ней </a:t>
            </a:r>
            <a:r>
              <a:rPr lang="ru-RU" dirty="0" err="1" smtClean="0">
                <a:latin typeface="Arial" pitchFamily="34" charset="0"/>
                <a:cs typeface="Arial" pitchFamily="34" charset="0"/>
              </a:rPr>
              <a:t>налипы</a:t>
            </a:r>
            <a:r>
              <a:rPr lang="ru-RU" dirty="0" smtClean="0">
                <a:latin typeface="Arial" pitchFamily="34" charset="0"/>
                <a:cs typeface="Arial" pitchFamily="34" charset="0"/>
              </a:rPr>
              <a:t>, увеличивающие ее шероховатость. Это недопустимо при получистовой и чистовой обработке.</a:t>
            </a:r>
          </a:p>
          <a:p>
            <a:pPr algn="just"/>
            <a:r>
              <a:rPr lang="ru-RU" dirty="0" smtClean="0">
                <a:latin typeface="Arial" pitchFamily="34" charset="0"/>
                <a:cs typeface="Arial" pitchFamily="34" charset="0"/>
              </a:rPr>
              <a:t>Отмеченные недостатки в большинстве случаев делают </a:t>
            </a:r>
            <a:r>
              <a:rPr lang="ru-RU" dirty="0" err="1" smtClean="0">
                <a:latin typeface="Arial" pitchFamily="34" charset="0"/>
                <a:cs typeface="Arial" pitchFamily="34" charset="0"/>
              </a:rPr>
              <a:t>наростообразование</a:t>
            </a:r>
            <a:r>
              <a:rPr lang="ru-RU" dirty="0" smtClean="0">
                <a:latin typeface="Arial" pitchFamily="34" charset="0"/>
                <a:cs typeface="Arial" pitchFamily="34" charset="0"/>
              </a:rPr>
              <a:t> явлением нежелательным для процесса резания, по­этому с наростом необходимо бороться, особенно при чистовой обработке.</a:t>
            </a:r>
          </a:p>
          <a:p>
            <a:pPr algn="just"/>
            <a:r>
              <a:rPr lang="ru-RU" dirty="0" smtClean="0">
                <a:latin typeface="Arial" pitchFamily="34" charset="0"/>
                <a:cs typeface="Arial" pitchFamily="34" charset="0"/>
              </a:rPr>
              <a:t>Однако при резании весьма вязких сталей </a:t>
            </a:r>
            <a:r>
              <a:rPr lang="ru-RU" dirty="0" err="1" smtClean="0">
                <a:latin typeface="Arial" pitchFamily="34" charset="0"/>
                <a:cs typeface="Arial" pitchFamily="34" charset="0"/>
              </a:rPr>
              <a:t>аустенитного</a:t>
            </a:r>
            <a:r>
              <a:rPr lang="ru-RU" dirty="0" smtClean="0">
                <a:latin typeface="Arial" pitchFamily="34" charset="0"/>
                <a:cs typeface="Arial" pitchFamily="34" charset="0"/>
              </a:rPr>
              <a:t> класса (нержавеющих и жаропрочных) нарост продолжительное время не срывается и облегчает операцию обдирки. Следует иметь в виду, что нарост не образуется при резании серого чугуна и других хрупких  металлов, когда образуется мелкая стружка, а также при прерывистом резании, когда нарост не успевает образоваться.</a:t>
            </a:r>
          </a:p>
          <a:p>
            <a:r>
              <a:rPr lang="ru-RU" dirty="0" smtClean="0">
                <a:latin typeface="Arial" pitchFamily="34" charset="0"/>
                <a:cs typeface="Arial" pitchFamily="34" charset="0"/>
              </a:rPr>
              <a:t>Существуют следующие меры борьбы с наростом.</a:t>
            </a:r>
          </a:p>
          <a:p>
            <a:pPr algn="just"/>
            <a:r>
              <a:rPr lang="ru-RU" dirty="0" smtClean="0">
                <a:latin typeface="Arial" pitchFamily="34" charset="0"/>
                <a:cs typeface="Arial" pitchFamily="34" charset="0"/>
              </a:rPr>
              <a:t>1. Применение высоких скоростей резания.</a:t>
            </a:r>
          </a:p>
          <a:p>
            <a:pPr algn="just"/>
            <a:r>
              <a:rPr lang="ru-RU" dirty="0" smtClean="0">
                <a:latin typeface="Arial" pitchFamily="34" charset="0"/>
                <a:cs typeface="Arial" pitchFamily="34" charset="0"/>
              </a:rPr>
              <a:t>В зависимости от условий резания и физико-механических свойств обрабатываемого материала имеется зона скоростей резания, при которой образуется интенсивный нарост (рис. 3) (    =  0,2–0,4 м/с). </a:t>
            </a:r>
          </a:p>
        </p:txBody>
      </p:sp>
      <p:sp>
        <p:nvSpPr>
          <p:cNvPr id="6144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6144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6144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61448"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61452"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1451" name="Object 11"/>
          <p:cNvGraphicFramePr>
            <a:graphicFrameLocks noChangeAspect="1"/>
          </p:cNvGraphicFramePr>
          <p:nvPr/>
        </p:nvGraphicFramePr>
        <p:xfrm>
          <a:off x="4643438" y="6000768"/>
          <a:ext cx="214282" cy="227675"/>
        </p:xfrm>
        <a:graphic>
          <a:graphicData uri="http://schemas.openxmlformats.org/presentationml/2006/ole">
            <p:oleObj spid="_x0000_s61451" name="Формула" r:id="rId3" imgW="152268" imgH="164957" progId="Equation.3">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142844" y="71414"/>
            <a:ext cx="885831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
        <p:nvSpPr>
          <p:cNvPr id="57350" name="Rectangle 6"/>
          <p:cNvSpPr>
            <a:spLocks noChangeArrowheads="1"/>
          </p:cNvSpPr>
          <p:nvPr/>
        </p:nvSpPr>
        <p:spPr bwMode="auto">
          <a:xfrm>
            <a:off x="0" y="619125"/>
            <a:ext cx="242374" cy="3385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7356"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57367" name="Rectangle 2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57368" name="Rectangle 2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57383" name="Rectangle 3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57386" name="Rectangle 4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57388" name="Rectangle 4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57392" name="Rectangle 4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4" name="Прямоугольник 13"/>
          <p:cNvSpPr/>
          <p:nvPr/>
        </p:nvSpPr>
        <p:spPr>
          <a:xfrm>
            <a:off x="142844" y="142852"/>
            <a:ext cx="8858312" cy="1754326"/>
          </a:xfrm>
          <a:prstGeom prst="rect">
            <a:avLst/>
          </a:prstGeom>
        </p:spPr>
        <p:txBody>
          <a:bodyPr wrap="square">
            <a:spAutoFit/>
          </a:bodyPr>
          <a:lstStyle/>
          <a:p>
            <a:pPr algn="just"/>
            <a:r>
              <a:rPr lang="ru-RU" dirty="0" smtClean="0">
                <a:latin typeface="Arial" pitchFamily="34" charset="0"/>
                <a:cs typeface="Arial" pitchFamily="34" charset="0"/>
              </a:rPr>
              <a:t>Для уменьшения </a:t>
            </a:r>
            <a:r>
              <a:rPr lang="ru-RU" dirty="0" err="1" smtClean="0">
                <a:latin typeface="Arial" pitchFamily="34" charset="0"/>
                <a:cs typeface="Arial" pitchFamily="34" charset="0"/>
              </a:rPr>
              <a:t>наростообразования</a:t>
            </a:r>
            <a:r>
              <a:rPr lang="ru-RU" dirty="0" smtClean="0">
                <a:latin typeface="Arial" pitchFamily="34" charset="0"/>
                <a:cs typeface="Arial" pitchFamily="34" charset="0"/>
              </a:rPr>
              <a:t> необходимо увеличить скорость резания или уменьшить. При малых скоростях </a:t>
            </a:r>
            <a:r>
              <a:rPr lang="ru-RU" dirty="0" err="1" smtClean="0">
                <a:latin typeface="Arial" pitchFamily="34" charset="0"/>
                <a:cs typeface="Arial" pitchFamily="34" charset="0"/>
              </a:rPr>
              <a:t>наростообразование</a:t>
            </a:r>
            <a:r>
              <a:rPr lang="ru-RU" dirty="0" smtClean="0">
                <a:latin typeface="Arial" pitchFamily="34" charset="0"/>
                <a:cs typeface="Arial" pitchFamily="34" charset="0"/>
              </a:rPr>
              <a:t> уменьшается вследствие невысоких температур в зоне резания. При высоких скоростях под действием тепла нарост становится весьма пластичным и образует тонкий </a:t>
            </a:r>
            <a:r>
              <a:rPr lang="ru-RU" dirty="0" err="1" smtClean="0">
                <a:latin typeface="Arial" pitchFamily="34" charset="0"/>
                <a:cs typeface="Arial" pitchFamily="34" charset="0"/>
              </a:rPr>
              <a:t>надрезцовый</a:t>
            </a:r>
            <a:r>
              <a:rPr lang="ru-RU" dirty="0" smtClean="0">
                <a:latin typeface="Arial" pitchFamily="34" charset="0"/>
                <a:cs typeface="Arial" pitchFamily="34" charset="0"/>
              </a:rPr>
              <a:t> слой, который из-за малых сил трения не задерживается на передней поверхности.</a:t>
            </a:r>
            <a:endParaRPr lang="ru-RU" dirty="0">
              <a:latin typeface="Arial" pitchFamily="34" charset="0"/>
              <a:cs typeface="Arial" pitchFamily="34" charset="0"/>
            </a:endParaRPr>
          </a:p>
        </p:txBody>
      </p:sp>
      <p:sp>
        <p:nvSpPr>
          <p:cNvPr id="57369" name="Rectangle 2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7" name="Прямоугольник 16"/>
          <p:cNvSpPr/>
          <p:nvPr/>
        </p:nvSpPr>
        <p:spPr>
          <a:xfrm>
            <a:off x="1357290" y="4857760"/>
            <a:ext cx="5643602" cy="369332"/>
          </a:xfrm>
          <a:prstGeom prst="rect">
            <a:avLst/>
          </a:prstGeom>
        </p:spPr>
        <p:txBody>
          <a:bodyPr wrap="square">
            <a:spAutoFit/>
          </a:bodyPr>
          <a:lstStyle/>
          <a:p>
            <a:r>
              <a:rPr lang="ru-RU" dirty="0" smtClean="0"/>
              <a:t>Рис. 3</a:t>
            </a:r>
            <a:r>
              <a:rPr lang="ru-RU" i="1" dirty="0" smtClean="0"/>
              <a:t>.</a:t>
            </a:r>
            <a:r>
              <a:rPr lang="ru-RU" dirty="0" smtClean="0"/>
              <a:t> Влияние скорости резания на высоту нароста</a:t>
            </a:r>
            <a:endParaRPr lang="ru-RU" dirty="0"/>
          </a:p>
        </p:txBody>
      </p:sp>
      <p:sp>
        <p:nvSpPr>
          <p:cNvPr id="19" name="Прямоугольник 18"/>
          <p:cNvSpPr/>
          <p:nvPr/>
        </p:nvSpPr>
        <p:spPr>
          <a:xfrm>
            <a:off x="214283" y="5286388"/>
            <a:ext cx="8786874" cy="1200329"/>
          </a:xfrm>
          <a:prstGeom prst="rect">
            <a:avLst/>
          </a:prstGeom>
        </p:spPr>
        <p:txBody>
          <a:bodyPr wrap="square">
            <a:spAutoFit/>
          </a:bodyPr>
          <a:lstStyle/>
          <a:p>
            <a:r>
              <a:rPr lang="ru-RU" dirty="0" smtClean="0">
                <a:latin typeface="Arial" pitchFamily="34" charset="0"/>
                <a:cs typeface="Arial" pitchFamily="34" charset="0"/>
              </a:rPr>
              <a:t>2. Увеличение переднего угла резца.</a:t>
            </a:r>
          </a:p>
          <a:p>
            <a:pPr algn="just"/>
            <a:r>
              <a:rPr lang="ru-RU" dirty="0" smtClean="0">
                <a:latin typeface="Arial" pitchFamily="34" charset="0"/>
                <a:cs typeface="Arial" pitchFamily="34" charset="0"/>
              </a:rPr>
              <a:t>Если увеличивать передний угол             до максимально возможной по условиям прочности режущего клина величины, то нарост не образуется при любых скоростях резания.</a:t>
            </a:r>
            <a:endParaRPr lang="ru-RU" dirty="0">
              <a:latin typeface="Arial" pitchFamily="34" charset="0"/>
              <a:cs typeface="Arial" pitchFamily="34" charset="0"/>
            </a:endParaRPr>
          </a:p>
        </p:txBody>
      </p:sp>
      <p:pic>
        <p:nvPicPr>
          <p:cNvPr id="57371" name="Picture 27"/>
          <p:cNvPicPr>
            <a:picLocks noChangeAspect="1" noChangeArrowheads="1"/>
          </p:cNvPicPr>
          <p:nvPr/>
        </p:nvPicPr>
        <p:blipFill>
          <a:blip r:embed="rId3"/>
          <a:srcRect/>
          <a:stretch>
            <a:fillRect/>
          </a:stretch>
        </p:blipFill>
        <p:spPr bwMode="auto">
          <a:xfrm>
            <a:off x="4214810" y="5572139"/>
            <a:ext cx="1049338" cy="313439"/>
          </a:xfrm>
          <a:prstGeom prst="rect">
            <a:avLst/>
          </a:prstGeom>
          <a:noFill/>
          <a:ln w="9525">
            <a:noFill/>
            <a:miter lim="800000"/>
            <a:headEnd/>
            <a:tailEnd/>
          </a:ln>
        </p:spPr>
      </p:pic>
      <p:sp>
        <p:nvSpPr>
          <p:cNvPr id="57370" name="Rectangle 2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 name="Object 25"/>
          <p:cNvGraphicFramePr>
            <a:graphicFrameLocks noChangeAspect="1"/>
          </p:cNvGraphicFramePr>
          <p:nvPr/>
        </p:nvGraphicFramePr>
        <p:xfrm>
          <a:off x="1643042" y="2000240"/>
          <a:ext cx="4786346" cy="2972814"/>
        </p:xfrm>
        <a:graphic>
          <a:graphicData uri="http://schemas.openxmlformats.org/presentationml/2006/ole">
            <p:oleObj spid="_x0000_s57369" r:id="rId4" imgW="3971429" imgH="2466667" progId="CorelPhotoPaint.Image.7">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9500" name="Rectangle 4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9502" name="Rectangle 4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9504" name="Rectangle 4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9506" name="Rectangle 5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 name="Rectangle 50"/>
          <p:cNvSpPr>
            <a:spLocks noChangeArrowheads="1"/>
          </p:cNvSpPr>
          <p:nvPr/>
        </p:nvSpPr>
        <p:spPr bwMode="auto">
          <a:xfrm>
            <a:off x="142843" y="142852"/>
            <a:ext cx="8858313"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06400" algn="l"/>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3.Тщательная доводка передней поверхности инструмента для уменьшения ее шероховатости.</a:t>
            </a:r>
          </a:p>
          <a:p>
            <a:pPr marL="0" marR="0" lvl="0" indent="0" algn="l" defTabSz="914400" rtl="0" eaLnBrk="0" fontAlgn="base" latinLnBrk="0" hangingPunct="0">
              <a:lnSpc>
                <a:spcPct val="100000"/>
              </a:lnSpc>
              <a:spcBef>
                <a:spcPct val="0"/>
              </a:spcBef>
              <a:spcAft>
                <a:spcPct val="0"/>
              </a:spcAft>
              <a:buClrTx/>
              <a:buSzTx/>
              <a:buFontTx/>
              <a:buNone/>
              <a:tabLst>
                <a:tab pos="406400" algn="l"/>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4. Применение смазочно-охлаждающих сред.</a:t>
            </a:r>
            <a:r>
              <a:rPr kumimoji="0" lang="ru-RU" b="0" i="0" u="none" strike="noStrike" cap="none" normalizeH="0" baseline="0" dirty="0" smtClean="0">
                <a:ln>
                  <a:noFill/>
                </a:ln>
                <a:solidFill>
                  <a:schemeClr val="tx1"/>
                </a:solidFill>
                <a:effectLst/>
                <a:latin typeface="Arial" pitchFamily="34" charset="0"/>
                <a:cs typeface="Arial" pitchFamily="34" charset="0"/>
              </a:rPr>
              <a:t> </a:t>
            </a:r>
          </a:p>
          <a:p>
            <a:pPr lvl="0" algn="just" eaLnBrk="0" fontAlgn="base" hangingPunct="0">
              <a:spcBef>
                <a:spcPct val="0"/>
              </a:spcBef>
              <a:spcAft>
                <a:spcPct val="0"/>
              </a:spcAft>
              <a:tabLst>
                <a:tab pos="406400" algn="l"/>
              </a:tabLst>
            </a:pPr>
            <a:r>
              <a:rPr lang="ru-RU" dirty="0" smtClean="0">
                <a:latin typeface="Arial" pitchFamily="34" charset="0"/>
                <a:cs typeface="Arial" pitchFamily="34" charset="0"/>
              </a:rPr>
              <a:t>Последние три мероприятия направлены на снижение сил трения на контакте «стружка – передняя поверхность» и температуры в зоне резания. Экспериментально установлено, что при резании пластичных материалов – углеродистых сталей и труднообрабатываемых сталей и сплавов – нарост имеет максимальную высоту при значениях скорости резания, при которых температура резания находится в пределах </a:t>
            </a:r>
            <a:r>
              <a:rPr lang="ru-RU" dirty="0" smtClean="0"/>
              <a:t>300—350 </a:t>
            </a:r>
            <a:r>
              <a:rPr lang="ru-RU" baseline="30000" dirty="0" smtClean="0"/>
              <a:t>0</a:t>
            </a:r>
            <a:r>
              <a:rPr lang="ru-RU" dirty="0" smtClean="0"/>
              <a:t>С. </a:t>
            </a:r>
            <a:r>
              <a:rPr lang="ru-RU" dirty="0" smtClean="0">
                <a:latin typeface="Arial" pitchFamily="34" charset="0"/>
                <a:cs typeface="Arial" pitchFamily="34" charset="0"/>
              </a:rPr>
              <a:t>При температуре резания                   высота нароста </a:t>
            </a:r>
            <a:r>
              <a:rPr lang="en-US" i="1" dirty="0" smtClean="0">
                <a:latin typeface="Arial" pitchFamily="34" charset="0"/>
                <a:cs typeface="Arial" pitchFamily="34" charset="0"/>
              </a:rPr>
              <a:t>H </a:t>
            </a:r>
            <a:r>
              <a:rPr lang="ru-RU" dirty="0" smtClean="0">
                <a:latin typeface="Arial" pitchFamily="34" charset="0"/>
                <a:cs typeface="Arial" pitchFamily="34" charset="0"/>
              </a:rPr>
              <a:t>уменьшается до нуля.</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
        <p:nvSpPr>
          <p:cNvPr id="19508" name="Rectangle 5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9507" name="Object 51"/>
          <p:cNvGraphicFramePr>
            <a:graphicFrameLocks noChangeAspect="1"/>
          </p:cNvGraphicFramePr>
          <p:nvPr/>
        </p:nvGraphicFramePr>
        <p:xfrm>
          <a:off x="1214414" y="2714620"/>
          <a:ext cx="1000132" cy="272763"/>
        </p:xfrm>
        <a:graphic>
          <a:graphicData uri="http://schemas.openxmlformats.org/presentationml/2006/ole">
            <p:oleObj spid="_x0000_s19507" name="Формула" r:id="rId3" imgW="939392" imgH="253890" progId="Equation.3">
              <p:embed/>
            </p:oleObj>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2378</TotalTime>
  <Words>1108</Words>
  <Application>Microsoft Office PowerPoint</Application>
  <PresentationFormat>Экран (4:3)</PresentationFormat>
  <Paragraphs>38</Paragraphs>
  <Slides>7</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2</vt:i4>
      </vt:variant>
      <vt:variant>
        <vt:lpstr>Заголовки слайдов</vt:lpstr>
      </vt:variant>
      <vt:variant>
        <vt:i4>7</vt:i4>
      </vt:variant>
    </vt:vector>
  </HeadingPairs>
  <TitlesOfParts>
    <vt:vector size="10" baseType="lpstr">
      <vt:lpstr>Тема Office</vt:lpstr>
      <vt:lpstr>Формула</vt:lpstr>
      <vt:lpstr>CorelPhotoPaint.Image.7</vt:lpstr>
      <vt:lpstr>Слайд 1</vt:lpstr>
      <vt:lpstr>Слайд 2</vt:lpstr>
      <vt:lpstr>Слайд 3</vt:lpstr>
      <vt:lpstr>Слайд 4</vt:lpstr>
      <vt:lpstr>Слайд 5</vt:lpstr>
      <vt:lpstr>Слайд 6</vt:lpstr>
      <vt:lpstr>Слайд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Alex</dc:creator>
  <cp:lastModifiedBy>Alex</cp:lastModifiedBy>
  <cp:revision>173</cp:revision>
  <dcterms:created xsi:type="dcterms:W3CDTF">2021-09-01T04:14:35Z</dcterms:created>
  <dcterms:modified xsi:type="dcterms:W3CDTF">2021-09-23T10:49:59Z</dcterms:modified>
</cp:coreProperties>
</file>