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24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1794E-4DDF-4FBD-835D-1FE5D1622B60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7C6DB6-0951-4DE8-8F02-8A20CB8342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848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7C6DB6-0951-4DE8-8F02-8A20CB83422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9775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7C6DB6-0951-4DE8-8F02-8A20CB83422A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713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3A797-4946-4026-AF7D-425EBB81DA9D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0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8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496" y="188640"/>
            <a:ext cx="8929750" cy="646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Лекция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Современные инструментальные материалы.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Требования, предъявляемые к инструментальным материалам.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Области применения инструментальных материалов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 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Способность режущего инструмента обеспечивать требуемую производительность обработки во многом определяется свойствами инструментального материала, которым оснащена его режущая часть. Инструментальные материалы условно группируются в соответствии с их составом и свойствами. Условная схема их классификации представлена на рис.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Требования, предъявляемые к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инструментальным материалам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Инструментальные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материалы должны удовлетворять следующим требованиям:</a:t>
            </a:r>
          </a:p>
          <a:p>
            <a:pPr marL="342900" indent="-342900">
              <a:buAutoNum type="arabicParenR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обладать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высокими механическими характеристиками (твердостью, прочностью, ударной вязкостью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342900" indent="-342900">
              <a:buFontTx/>
              <a:buAutoNum type="arabicParenR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быть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химически инертными к обрабатываемому материалу. То есть режущий инструмент нужно подбирать таким образом, чтобы исключить совпадение химических элементов, входящих в состав инструмента и заготовки. В том случае, если в инструменте и в заготовке количество одних и тех же элементов превышает 3...5%, то возможно «химическое сродство», приводящее к интенсивному износу режущего инструмента;</a:t>
            </a:r>
          </a:p>
          <a:p>
            <a:pPr marL="342900" indent="-342900">
              <a:buAutoNum type="arabicParenR"/>
            </a:pP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16632"/>
            <a:ext cx="885698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Например, сплав ТТ20К9 содержит: 20% (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TiC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+ 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TaC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+ 9% 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+ 71% 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WC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В этих сплавах карбид тантала повышает предел усталости при циклическом 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нагружении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теплостойкость, прочность и твердость.  Твердость и предел прочности на изгиб в сплавах группы 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ТК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 зависимости от марки сплава колеблются, соответственно, в пределах 87-92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HRA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и </a:t>
            </a: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1320-1670 МПа. Поэтому их используют при черновой обработке с большими сечениями срезаемого слоя, при работе с ударами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b="1" dirty="0"/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Безвольфрамовые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твердые сплавы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разработаны с целью экономии таких дефицитных материалов, как вольфрам и кобальт. Определяющим компонентов этих сплавов является карбид титана. Отечественная промышленность выпускает сплавы на никель-молибденовой связке следующих марок: ТНМ20, ТНМ25, ТНМ30, КТНМ30А, МНТ-А2, МНТ-Б2 и др.</a:t>
            </a:r>
          </a:p>
          <a:p>
            <a:pPr algn="just"/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Безвольфрамовые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твердые сплавы обладают низкой окисляемостью, имеют большую теплостойкость, меньшие коэффициенты трения и теплопроводности, менее склонны к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наростообразованию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чем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вольфрамосодержащие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твердые сплавы. Повышенная износостойкость способствует высокой размерной стойкости инструмента, меньшей шероховатости и большей точности обработки. Твердость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безвольфрамовых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сплавов лежит в пределах 87.5-91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HRA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а предел прочности на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изгиб      =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980-1710 МПа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настоящее время для изготовления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безвольфрамовых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твердых сплавов инновационная технология, основанная на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самораспространяющемся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высокотемпературном синтезе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СВС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). Указанным методом получены новые марки сплавов, названные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СТИМ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- синтетические твердые инструментальные материалы.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300192" y="12687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8217596"/>
              </p:ext>
            </p:extLst>
          </p:nvPr>
        </p:nvGraphicFramePr>
        <p:xfrm>
          <a:off x="6300192" y="1235618"/>
          <a:ext cx="288032" cy="3093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6" r:id="rId3" imgW="253890" imgH="279279" progId="Equation.3">
                  <p:embed/>
                </p:oleObj>
              </mc:Choice>
              <mc:Fallback>
                <p:oleObj r:id="rId3" imgW="253890" imgH="27927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1235618"/>
                        <a:ext cx="288032" cy="3093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339752" y="50851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245255"/>
              </p:ext>
            </p:extLst>
          </p:nvPr>
        </p:nvGraphicFramePr>
        <p:xfrm>
          <a:off x="2328760" y="5085184"/>
          <a:ext cx="268168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7" r:id="rId5" imgW="253890" imgH="279279" progId="Equation.3">
                  <p:embed/>
                </p:oleObj>
              </mc:Choice>
              <mc:Fallback>
                <p:oleObj r:id="rId5" imgW="253890" imgH="27927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8760" y="5085184"/>
                        <a:ext cx="268168" cy="2880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47038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4624"/>
            <a:ext cx="8904722" cy="6761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Режущая керамика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Основным материалом для изготовления режущих элементов из металлокерамики является измельченный до 1-2 мкм порошок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корунда (      ) </a:t>
            </a:r>
            <a:r>
              <a:rPr lang="ru-RU" dirty="0"/>
              <a:t>c небольшой добавкой (0,5…1,0 %) оксида магния </a:t>
            </a:r>
            <a:r>
              <a:rPr lang="ru-RU" dirty="0" smtClean="0"/>
              <a:t>         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Режущая керамика по сравнению с твердыми сплавами имеет более высокую твердость (95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HRA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), повышенную теплостойкость (до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1400°С),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высокую износостойкость, обладает химической инертностью к металлам. Кроме того,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минералокерамика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является весьма экономичным материалом, так как не содержит дорогостоящих и дефицитных элементов. Недостатками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минералокерамики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являются низкая ударная вязкость и пластичность, а также не высокая сопротивляемость циклическим силовым и тепловым нагрузкам.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Выпускаемая в настоящее время режущая керамика подразделяется на три группы.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первую группу входит оксидная керамика (белая), состоящая из оксида алюминия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(до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99,7 %) и незначительного количества окислов других металлов.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Наибольшее применение из данной группы получили ВО13 и ВШ75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(        =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400-550 МП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91-93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HRA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теплостойкость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1200°С).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Вторая группа включает в себя оксидно-карбидную (черную) керамику, которая по составу является промежуточной композицией между чисто оксидной керамикой и твердым сплавом.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качестве карбидной составляющей в этой керамике используются карбиды тугоплавкий металлов, таких как вольфрам, молибден и титан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796136" y="9925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243372"/>
              </p:ext>
            </p:extLst>
          </p:nvPr>
        </p:nvGraphicFramePr>
        <p:xfrm>
          <a:off x="5796136" y="992535"/>
          <a:ext cx="54292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8" r:id="rId4" imgW="545863" imgH="279279" progId="Equation.3">
                  <p:embed/>
                </p:oleObj>
              </mc:Choice>
              <mc:Fallback>
                <p:oleObj r:id="rId4" imgW="545863" imgH="27927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992535"/>
                        <a:ext cx="54292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843808" y="131866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0583141"/>
              </p:ext>
            </p:extLst>
          </p:nvPr>
        </p:nvGraphicFramePr>
        <p:xfrm>
          <a:off x="2843808" y="1318667"/>
          <a:ext cx="4667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9" r:id="rId6" imgW="469696" imgH="241195" progId="Equation.3">
                  <p:embed/>
                </p:oleObj>
              </mc:Choice>
              <mc:Fallback>
                <p:oleObj r:id="rId6" imgW="469696" imgH="241195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1318667"/>
                        <a:ext cx="4667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>
            <a:spLocks noChangeArrowheads="1"/>
          </p:cNvSpPr>
          <p:nvPr/>
        </p:nvSpPr>
        <p:spPr bwMode="auto">
          <a:xfrm flipV="1">
            <a:off x="7668344" y="4581127"/>
            <a:ext cx="1024113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026831"/>
              </p:ext>
            </p:extLst>
          </p:nvPr>
        </p:nvGraphicFramePr>
        <p:xfrm>
          <a:off x="7668344" y="4547986"/>
          <a:ext cx="288032" cy="3093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80" r:id="rId8" imgW="253890" imgH="279279" progId="Equation.3">
                  <p:embed/>
                </p:oleObj>
              </mc:Choice>
              <mc:Fallback>
                <p:oleObj r:id="rId8" imgW="253890" imgH="27927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8344" y="4547986"/>
                        <a:ext cx="288032" cy="3093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85546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4624"/>
            <a:ext cx="8928992" cy="66295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Процентное содержание карбидов по массе в черной керамике меняется от 20 до 40. Представителями данной группы режущей керамики являются материалы марок: В3, ВОК60, ВОК63, ВОК71, ВОК95.</a:t>
            </a:r>
          </a:p>
          <a:p>
            <a:pPr algn="just"/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третью группу режущей керамики входят материалы на основе нитрида кремния: 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силинит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Р (композиция 36,6 </a:t>
            </a: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%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ru-RU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+15,4 %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lang="ru-RU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ru-RU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+41,8 %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TiN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и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кортинит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ОНТ20, получаемые методом горячего прессования.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Силинит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- Р имеет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= 500-700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МП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94-96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HRA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теплостойкость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1200°С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i="1" dirty="0" err="1">
                <a:latin typeface="Arial" panose="020B0604020202020204" pitchFamily="34" charset="0"/>
                <a:cs typeface="Arial" panose="020B0604020202020204" pitchFamily="34" charset="0"/>
              </a:rPr>
              <a:t>кортинит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650-860 МПа, 93-95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HRA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теплостойкость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1250-1400°С.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Дополнительными достоинствами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силинита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- Р являются отсутствие в его составе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WC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и его соединений, отсутствие адгезии по отношению к черным и цветным металлам. Основная область применения инструментов на основе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минералокерамики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– тонкое, чистовое и получистовое точение (растачивание) и торцевое фрезерование на оборудовании, имеющем высокую жесткость.</a:t>
            </a:r>
          </a:p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Сверхтвердые синтетические материалы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1" cap="all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Развитие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физики высоких давлений способствовало созданию широкой номенклатуры различных синтетических сверхтвердых материалов на основе алмаза и кубического нитрида бора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эльбора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Синтетические алмазы и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эльбор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производятся в виде: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 порошкообразных материалов, применяемых для изготовления различных абразивных инструментов;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 поликристаллических материалов, предназначенных для оснащения лезвийного инструмента (поликристаллические материалы изготавливаются в виде цилиндров и пластин небольшой высоты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259632" y="350100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2045840"/>
              </p:ext>
            </p:extLst>
          </p:nvPr>
        </p:nvGraphicFramePr>
        <p:xfrm>
          <a:off x="179512" y="1916832"/>
          <a:ext cx="25717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3" r:id="rId3" imgW="253890" imgH="279279" progId="Equation.3">
                  <p:embed/>
                </p:oleObj>
              </mc:Choice>
              <mc:Fallback>
                <p:oleObj r:id="rId3" imgW="253890" imgH="27927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1916832"/>
                        <a:ext cx="25717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7668344" y="335699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4950558"/>
              </p:ext>
            </p:extLst>
          </p:nvPr>
        </p:nvGraphicFramePr>
        <p:xfrm>
          <a:off x="7956376" y="1916832"/>
          <a:ext cx="25717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4" r:id="rId5" imgW="253890" imgH="279279" progId="Equation.3">
                  <p:embed/>
                </p:oleObj>
              </mc:Choice>
              <mc:Fallback>
                <p:oleObj r:id="rId5" imgW="253890" imgH="27927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6376" y="1916832"/>
                        <a:ext cx="25717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30281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0"/>
            <a:ext cx="8928992" cy="6961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 композиционные (двухслойные) материалы.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Поликристаллические 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алмазы 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АСПК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АСБ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-Р, 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АСБ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-Б, 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АСПВ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применяются на операциях точения и растачивания при обработке медных, алюминиевых, титановых сплавов и стеклопластиков.</a:t>
            </a:r>
            <a:endParaRPr lang="ru-RU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Физико-механические свойства различных марок поликристаллов на основе алмазов лежат в пределах: 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микротвердость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70-100 ГПа, предел прочности на сжатие – от 200-400 (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баллас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до 4400-5000 МПа (карбонит); предел прочности на изгиб – от 500 до 2000 МПа; теплостойкость </a:t>
            </a: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700-800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°С.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Физико-механические свойства различных марок поликристаллов на основе алмазов лежат в пределах: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микротвердость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– 70-100 ГПа, предел прочности на сжатие – от 200-400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баллас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до 4400-5000 МПа (карбонит); предел прочности на изгиб – от 500 до 2000 МПа; теплостойкость 700-800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Поликристаллические материалы на основе кубического нитрида бора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КНБ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широко применяются при изготовлении лезвийных инструментов, используемых на операциях точения, торцового фрезерования и зенкерования при обработке закаленных сталей и высокопрочных чугунов. Уступая алмазу по твердости,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эльбор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отличается высокой теплостойкостью, химической инертностью к углероду, входящему в состав многих обрабатываемых материалов. Промышленностью выпускается несколько марок сверхтвердых материалов на основе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эльбора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эльбор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-Р (композит 01),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белбор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(композит 02), композит 03, композит 05, композит 09,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гексанит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-Р (композит 10) и др. Физико-механические свойства этих материалов изменяются в следующих пределах: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микротвердость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– 20-40 ГПа, предел прочности на сжатие – 2000-4000 МПа; предел прочности на изгиб – 250-1200 МПа; теплостойкость – 800-1500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5352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7504" y="116632"/>
            <a:ext cx="8928992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Особенностью композиционных материалов на основе алмаза и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эльбора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является то, что спекание порошков сверхтвердых материалов производится при высоких температурах и давлениях на твердосплавной подложке, в результате чего образуется слой поликристаллов толщиной 0,5-2 мм, прочно связанный с материалом подложки.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Двухслойные сверхтвердые материалы имеют следующие преимущества по сравнению с однородными по объему материалами: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упрощается технология крепления режущих элементов в корпусе инструмента;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наличие подложки существенно увеличивает ударную вязкость слоя из сверхтвердых материалов.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Наиболее известными композитами на основе алмаза являются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ДАП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ДИАМЕТ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АМК-25, АМК-27,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АТП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а на основе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эльбора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05Д-2С, 10Д,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БПК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8682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2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2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2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2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2143233"/>
              </p:ext>
            </p:extLst>
          </p:nvPr>
        </p:nvGraphicFramePr>
        <p:xfrm>
          <a:off x="251520" y="44624"/>
          <a:ext cx="5049561" cy="6336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2" r:id="rId3" imgW="5833884" imgH="7315215" progId="CorelPhotoPaint.Image.7">
                  <p:embed/>
                </p:oleObj>
              </mc:Choice>
              <mc:Fallback>
                <p:oleObj r:id="rId3" imgW="5833884" imgH="7315215" progId="CorelPhotoPaint.Image.7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4624"/>
                        <a:ext cx="5049561" cy="63367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07504" y="6289810"/>
            <a:ext cx="53285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spc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Рис. </a:t>
            </a:r>
            <a:r>
              <a:rPr lang="ru-RU" sz="1600" spc="1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1.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Условная схема классификации инструментальных материалов</a:t>
            </a:r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327575" y="5760"/>
            <a:ext cx="3816425" cy="6584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7000"/>
              </a:lnSpc>
              <a:spcAft>
                <a:spcPts val="0"/>
              </a:spcAft>
              <a:tabLst>
                <a:tab pos="905510" algn="l"/>
              </a:tabLst>
            </a:pPr>
            <a:r>
              <a:rPr lang="ru-RU" sz="165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3) обладать высокой теплостойкостью, теплопроводностью и быть малочувствительными к циклическим колебаниям температуры. Теплостойкость - это свойство инструментального материала сохранять твердость, а, следовательно, и режущие свойства при высоких температурах;</a:t>
            </a:r>
          </a:p>
          <a:p>
            <a:pPr indent="450215" algn="just">
              <a:lnSpc>
                <a:spcPct val="117000"/>
              </a:lnSpc>
              <a:spcAft>
                <a:spcPts val="0"/>
              </a:spcAft>
              <a:tabLst>
                <a:tab pos="905510" algn="l"/>
              </a:tabLst>
            </a:pPr>
            <a:r>
              <a:rPr lang="ru-RU" sz="165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4) иметь высокую износостойкость - способность инструментального материала сопротивляться изнашиванию при трении с обрабатываемым материалом;</a:t>
            </a:r>
          </a:p>
          <a:p>
            <a:pPr indent="450215" algn="just">
              <a:lnSpc>
                <a:spcPct val="117000"/>
              </a:lnSpc>
              <a:spcAft>
                <a:spcPts val="0"/>
              </a:spcAft>
              <a:tabLst>
                <a:tab pos="905510" algn="l"/>
              </a:tabLst>
            </a:pPr>
            <a:r>
              <a:rPr lang="ru-RU" sz="165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5) обладать хорошей обрабатываемостью, так как многие режущие инструменты имеют сложную фасонную форму, т.е. быть достаточно технологичными;</a:t>
            </a:r>
          </a:p>
          <a:p>
            <a:r>
              <a:rPr lang="ru-RU" sz="165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6) быть относительно дешевыми.</a:t>
            </a:r>
            <a:endParaRPr lang="ru-RU" sz="16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116632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00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00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009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107504" y="-13672"/>
            <a:ext cx="8858312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настоящее время не существует универсального инструментального материала, который в полной мере удовлетворял бы перечисленным требованиям.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Современные инструментальные материалы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Инструментальные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стали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b="1" cap="all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Углеродистые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и легированные инструментальные стали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Химическим элементом, определяющим физико-механические свойства этих групп материалов, является углерод. Он образует карбиды железа, которые участвуют в процессе термообработки, активно участвуют в фазовых превращениях и образовании твердой мартенситной структуры.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Для изготовления режущих инструментов используют углеродистые стали марок от У7А до У13А. Цифрами  в обозначении данных сталей указано содержание углерода в десятых долях процента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Углеродистые стали при термообработке не дают равномерной по объему твердости, она уменьшается от поверхности к сердцевине инструмента. Так на поверхности твердость может быть равна 61...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64           ,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 в сердцевине уменьшиться до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41           .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процессе термообработки заготовки из этих сталей склонны к поводке и трещинообразованию. Изготовленные режущие инструменты имеют низкую теплостойкость (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200…250°С)</a:t>
            </a:r>
            <a:r>
              <a:rPr lang="ru-RU" dirty="0" smtClean="0"/>
              <a:t>.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Поэтому из углеродистых сталей изготавливают малогабаритные инструменты, обрабатывающие материалы с низкими механическими свойствами на малых скоростях резания. </a:t>
            </a: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auto">
          <a:xfrm>
            <a:off x="3779912" y="472514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0149799"/>
              </p:ext>
            </p:extLst>
          </p:nvPr>
        </p:nvGraphicFramePr>
        <p:xfrm>
          <a:off x="6156176" y="4725144"/>
          <a:ext cx="654754" cy="3218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0" r:id="rId4" imgW="558800" imgH="279400" progId="Equation.3">
                  <p:embed/>
                </p:oleObj>
              </mc:Choice>
              <mc:Fallback>
                <p:oleObj r:id="rId4" imgW="558800" imgH="279400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4725144"/>
                        <a:ext cx="654754" cy="3218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43"/>
          <p:cNvSpPr>
            <a:spLocks noChangeArrowheads="1"/>
          </p:cNvSpPr>
          <p:nvPr/>
        </p:nvSpPr>
        <p:spPr bwMode="auto">
          <a:xfrm>
            <a:off x="7884368" y="472514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4647628"/>
              </p:ext>
            </p:extLst>
          </p:nvPr>
        </p:nvGraphicFramePr>
        <p:xfrm>
          <a:off x="2339752" y="5013176"/>
          <a:ext cx="585996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1" r:id="rId6" imgW="558800" imgH="279400" progId="Equation.3">
                  <p:embed/>
                </p:oleObj>
              </mc:Choice>
              <mc:Fallback>
                <p:oleObj r:id="rId6" imgW="558800" imgH="279400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5013176"/>
                        <a:ext cx="585996" cy="2880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07504" y="25192"/>
            <a:ext cx="892975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Используют такой инструмент в условиях единичного и мелкосерийного производства, а также для изготовления слесарного, кузнечного и деревообрабатывающего инструмента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Легированные инструментальные стали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отличаются от углеродистых наличием в них повышенного содержания кремния и марганца, а также одного или нескольких легирующих элементов: хрома, вольфрама, ванадия и др., которые повышают твердость, прочность и износостойкость инструмента.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Для режущих инструментов используются стали марок 9ХС, 9ХФ,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ХВГ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ХВСГ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Х6ВФ, 9Х5ВФ и др. Теплостойкость сталей этой группы на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100…200°С 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превышает теплостойкость инструментальных углеродистых сталей и составляет 350…400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dirty="0" smtClean="0"/>
              <a:t>.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Легированные стали более технологичны: лучше прокаливаются и закаливаются, меньше склонны к короблению. Эти стали за некоторым исключением применяются для изготовления того же инструмента, что и углеродистые стали. В частности, из этих материалов изготавливают метчики, круглые плашки, резьбонакатной инструмент, матрицы и пуансоны вырубных и просечных штампов т.д.</a:t>
            </a:r>
          </a:p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Быстрорежущие стали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Быстрорежущие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стали от ранее рассмотренных материалов отличаются высоким содержанием легирующих элементов – вольфрама, хрома, молибдена, ванадия, кобальта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/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Вольфрам и молибден повышают износостойкость и теплостойкость сталей до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600…635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dirty="0"/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Стойкость инструментов из быстрорежущих сталей в 4…8 раз выше, чем из углеродистых сталей, а при равной стойкости инструменты из быстрорежущих сталей обеспечивают повышение скорости резание в 2…3 раза по сравнению с инструментами из углеродистых сталей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107504" y="332656"/>
            <a:ext cx="8858312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Быстрорежущие стали условно можно разделить на две группы: общего назначения (нормальной производительности) и повышенной производительности.</a:t>
            </a:r>
          </a:p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К быстрорежущим сталям нормальной производительности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относятся вольфрамовые стали марок Р9, Р12, Р18 и вольфрамомолибденовые стали марок Р6МЗ, Р6М5, Р9М4, Р12МЗ. Содержание легирующих элементов в них определяется в процентах числом, стоящим после буквенного обозначения.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Рассмотренные стали содержат от 6 до 18% вольфрама (число после буквы Р). Их твердость после термообработки составляет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63…66          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теплостойкость не превышает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620°С,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предел прочности на изгиб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3000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...4000 МПа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Из этих сталей изготавливают все типы металлорежущих инструментов, в том числе сложного профиля. Введение в состав сталей 3…5% молибдена позволило повысить ударную вязкость и пластичность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К быстрорежущим сталям повышенной производительности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относятся стали, имеющие в своем составе увеличенное содержание по сравнению с обычными быстрорежущими сталями углерода (это стали 10Р8М5 и 10Р8МЗ), ванадия (Р12ФЗ, Р14Ф4, Р18Ф2) и кобальта (Р9К5, Р9К10, Р9Ф2К10, Р18Ф2К5).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Повышенное содержание углерода (на 0,1...0,2%) увеличивает вторичную твердость сталей до 67…67,5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и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теплостойкость до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635°С,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улучшает износостойкость за счет увеличения количества карбидов. Стойкость инструмента при этом увеличивается до 75%  при той же скорости резания.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5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5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5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7800250"/>
              </p:ext>
            </p:extLst>
          </p:nvPr>
        </p:nvGraphicFramePr>
        <p:xfrm>
          <a:off x="3779912" y="5339420"/>
          <a:ext cx="654754" cy="3218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0" r:id="rId3" imgW="558800" imgH="279400" progId="Equation.3">
                  <p:embed/>
                </p:oleObj>
              </mc:Choice>
              <mc:Fallback>
                <p:oleObj r:id="rId3" imgW="558800" imgH="279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5339420"/>
                        <a:ext cx="654754" cy="3218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3057006"/>
              </p:ext>
            </p:extLst>
          </p:nvPr>
        </p:nvGraphicFramePr>
        <p:xfrm>
          <a:off x="5580112" y="2852936"/>
          <a:ext cx="489397" cy="315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1" r:id="rId5" imgW="431613" imgH="279279" progId="Equation.3">
                  <p:embed/>
                </p:oleObj>
              </mc:Choice>
              <mc:Fallback>
                <p:oleObj r:id="rId5" imgW="431613" imgH="279279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2852936"/>
                        <a:ext cx="489397" cy="3153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7377600"/>
              </p:ext>
            </p:extLst>
          </p:nvPr>
        </p:nvGraphicFramePr>
        <p:xfrm>
          <a:off x="6444208" y="2564904"/>
          <a:ext cx="654754" cy="3218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2" r:id="rId7" imgW="558800" imgH="279400" progId="Equation.3">
                  <p:embed/>
                </p:oleObj>
              </mc:Choice>
              <mc:Fallback>
                <p:oleObj r:id="rId7" imgW="558800" imgH="279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2564904"/>
                        <a:ext cx="654754" cy="3218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42844" y="71414"/>
            <a:ext cx="88583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0" y="619125"/>
            <a:ext cx="2423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5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736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736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7383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7386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7388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7392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07504" y="0"/>
            <a:ext cx="8858312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Наличие в быстрорежущих сталях ванадия в количестве от 1 до  1,4% также обеспечивает повышение их твердости до 67...68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при теплостойкости порядка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635°С</a:t>
            </a:r>
            <a:r>
              <a:rPr lang="ru-RU" dirty="0"/>
              <a:t>.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Вместе с тем следует отметить, что главным недостатком быстрорежущих сталей, содержащих ванадий, является их плохая обрабатываемость шлифованием. 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Введение в состав быстрорежущих сталей кобальта повышает их теплопроводность и теплостойкость (~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650°С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и одновременно твердость до 66...70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Улучшение технологических свойств быстрорежущих сталей достигается путем изготовления их методами порошковой металлургии.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Порошковые быстрорежущие стали,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имеют равномерную однородную  мелкозернистую  структуру  и обозначаются буквами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Современная промышленность выпускает порошковые быстрорежущие стали следующих марок: Р12МЗФ2К8-МП, С12МФ5-МП, С9М4К8-МП, Р6М5К5-МП, Р0М2ФЗ-МП. Их твердость и ударная вязкость выше твердости и ударной вязкости традиционных быстрорежущих сталей, соответственно, на две единицы и 2…6 раз. Кроме того, порошковые быстрорежущие стали достаточно хорошо обрабатываются резанием, а при их упрочнении имеют место незначительные искривления формы инструмента. Период стойкости режущих инструментов из таких сталей возрастает до 1,5 раз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Порошковые быстрорежущие стали рекомендуется применять для изготовления инструментов, обрабатывающих титановые сплавы, высоколегированные стали и другие труднообрабатываемые материалы в тяжелых условиях резания, а именно: при  прерывистой обработке, ударных нагрузках, повышенных скоростях резания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369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737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0093572"/>
              </p:ext>
            </p:extLst>
          </p:nvPr>
        </p:nvGraphicFramePr>
        <p:xfrm>
          <a:off x="5789454" y="298860"/>
          <a:ext cx="654754" cy="3218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80" r:id="rId3" imgW="558800" imgH="279400" progId="Equation.3">
                  <p:embed/>
                </p:oleObj>
              </mc:Choice>
              <mc:Fallback>
                <p:oleObj r:id="rId3" imgW="558800" imgH="279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9454" y="298860"/>
                        <a:ext cx="654754" cy="3218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3526210"/>
              </p:ext>
            </p:extLst>
          </p:nvPr>
        </p:nvGraphicFramePr>
        <p:xfrm>
          <a:off x="971600" y="1988840"/>
          <a:ext cx="654754" cy="3218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81" r:id="rId5" imgW="558800" imgH="279400" progId="Equation.3">
                  <p:embed/>
                </p:oleObj>
              </mc:Choice>
              <mc:Fallback>
                <p:oleObj r:id="rId5" imgW="558800" imgH="279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988840"/>
                        <a:ext cx="654754" cy="3218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5496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500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502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504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506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508" name="Rectangle 5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52"/>
          <p:cNvSpPr>
            <a:spLocks noChangeArrowheads="1"/>
          </p:cNvSpPr>
          <p:nvPr/>
        </p:nvSpPr>
        <p:spPr bwMode="auto">
          <a:xfrm>
            <a:off x="107504" y="116632"/>
            <a:ext cx="892975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 сравнительно новым инструментальным материалам относятся дисперсионно-твердеющие быстрорежущие стали.</a:t>
            </a:r>
          </a:p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Дисперсионно-твердеющие быстрорежущие стали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(с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интерметаллидным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упрочнением) имеют пониженное содержание углерода (0,1...0,3%), повышенную твердость после отпуска (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70          </a:t>
            </a:r>
            <a:r>
              <a:rPr lang="ru-RU" dirty="0" smtClean="0"/>
              <a:t>)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 теплостойкость до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725°С.</a:t>
            </a:r>
            <a:r>
              <a:rPr lang="ru-RU" dirty="0"/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Основными легирующими элементами в этих сталях являются кобальт (16-25%), вольфрам (11-20%) и молибден (4-7%). 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 «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безуглеродистым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» дисперсионно-твердеющим сталям (С &lt; 0,06%) относятся стали марок В3М12К23, В14М7К25, В18М7К25, В18М4К25, В7К25, а к «углеродистым» (С = 0,1…0,3%) – 25В20К25ХФ и 30В20К16.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Инструменты из дисперсионно-твердеющих быстрорежущих сталей применяются для точения, сверления, фрезерования и строгания труднообрабатываемых материалов и титановых сплавов, обеспечивая повышение стойкости в 30-80 раз по сравнению со сталью Р18, а при резании жаропрочных сплавов и нержавеющих сталей с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аустенитной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структурой – в 10…20 раз по сравнению с Р12Ф4К5.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510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512" name="Rectangle 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514" name="Rectangle 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516" name="Rectangle 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8500269"/>
              </p:ext>
            </p:extLst>
          </p:nvPr>
        </p:nvGraphicFramePr>
        <p:xfrm>
          <a:off x="3557206" y="1268760"/>
          <a:ext cx="654754" cy="3218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40" r:id="rId3" imgW="558800" imgH="279400" progId="Equation.3">
                  <p:embed/>
                </p:oleObj>
              </mc:Choice>
              <mc:Fallback>
                <p:oleObj r:id="rId3" imgW="558800" imgH="279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7206" y="1268760"/>
                        <a:ext cx="654754" cy="3218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07504" y="4797152"/>
            <a:ext cx="8712968" cy="1518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Твердые сплавы</a:t>
            </a: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Главными компонентами твердых сплавов являются карбиды вольфрама (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WC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), титана (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TiC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), тантала (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ТаС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и ниобия (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NbC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), частицы которых соединены связкой из сравнительно мягкого и тугоплавкого кобальта </a:t>
            </a: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        1493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°С).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77"/>
          <p:cNvSpPr>
            <a:spLocks noChangeArrowheads="1"/>
          </p:cNvSpPr>
          <p:nvPr/>
        </p:nvSpPr>
        <p:spPr bwMode="auto">
          <a:xfrm>
            <a:off x="6516216" y="60212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0789763"/>
              </p:ext>
            </p:extLst>
          </p:nvPr>
        </p:nvGraphicFramePr>
        <p:xfrm>
          <a:off x="6516216" y="6019082"/>
          <a:ext cx="432048" cy="2784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41" r:id="rId5" imgW="431613" imgH="279279" progId="Equation.3">
                  <p:embed/>
                </p:oleObj>
              </mc:Choice>
              <mc:Fallback>
                <p:oleObj r:id="rId5" imgW="431613" imgH="279279" progId="Equation.3">
                  <p:embed/>
                  <p:pic>
                    <p:nvPicPr>
                      <p:cNvPr id="0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216" y="6019082"/>
                        <a:ext cx="432048" cy="2784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44" y="71414"/>
            <a:ext cx="885831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Твердые сплавы получают методом порошковой металлургии в виде пластин различной формы. Одним из основных свойств металлокерамических твердых сплавов является высокая теплостойкость (до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900-1000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°С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dirty="0"/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что позволяет осуществлять обработку материалов в зависимости от их марки при скоростях до 600 м/мин.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Применяемые для механической обработки твердые сплавы подразделяются на следующие группы.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Вольфрамовые (одно карбидные) твердые сплавы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ВК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состоящие из зерен карбида, связанных кобальтом. Материалы этой группы содержат от 3 до 22% кобальта. В зависимости от состава и зернистости, предел прочности при изгибе у твердых сплавов данной группы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ВК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изменяется в диапазоне от 1170 до 2100 МПа, а твердость от 82 до 91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HRA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Марки сплавов вольфрамовой группы обозначаются буквами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ВК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после которых цифрами указывается процентное содержание в сплаве кобальта. Например, сплав ВК8 содержит 8% кобальта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), остальное (92%) - карбид вольфрама 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WC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настоящее время в России выпускаются следующие марки твердых сплавов вольфрамовой группы: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ВКЗ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ВКЗ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-М, ВК4-В, ВК6, ВК6-М, ВК6-0М, ВК6-В, ВК8, ВК8-В, ВК8-ВК, ВК10,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В10-КС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ВК11-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BK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11-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BK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BK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15,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BK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20,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BK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20-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KC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(ГОСТ 3882-74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r>
              <a:rPr lang="ru-RU" dirty="0"/>
              <a:t> </a:t>
            </a:r>
            <a:endParaRPr lang="ru-RU" dirty="0" smtClean="0"/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Буквы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стоящие в конце маркировки, указывают на размер карбидных зерен (мкм): М - (1,0-1.5) мелкозернистый, ОМ - (0,1-1,0) особомелкозернистый, крупнозернистый В - (3-5), у обычных сплавов (без букв в маркировке) размер карбидов составляет около 2 мкм.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45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452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45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452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452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452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453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453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4534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>
            <a:spLocks noChangeArrowheads="1"/>
          </p:cNvSpPr>
          <p:nvPr/>
        </p:nvSpPr>
        <p:spPr bwMode="auto">
          <a:xfrm>
            <a:off x="107504" y="116632"/>
            <a:ext cx="8858312" cy="646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Мелкозернистые сплавы по сравнению с обычными твердыми сплавами имеют плотную структуру, более износостойкие, но менее прочные. Крупнозернистые сплавы являются более прочными, лучше сопротивляются ударным нагрузкам, но менее износостойкие.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Вольфрамовые твердые сплавы рекомендуется использовать при обработке заготовок из конструкционных сталей в условиях низкой жесткости технологической системы, при прерывистом резании и работе с ударами, а также для обработки хрупких материалов - чугуна, стеклопластиков, а также цветных сплавов, в частности, титановых.</a:t>
            </a:r>
          </a:p>
          <a:p>
            <a:pPr algn="just"/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Титановолъфрамовые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(двух карбидные) твердые сплавы (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ТК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кроме карбидов вольфрама и кобальта содержат карбиды титана. По ГОСТ 3882-74 выпускаются следующие марки твердых сплавов группы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: Т30К4 (30%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TiC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+ 4%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+ 66%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WC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), Т15К6, Т14К8, Т5К10, Т5К12.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Сплавы этой группы предназначены в основном для обработки сталей. По сравнению с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однокарбидными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сплавами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ВК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они обладают большей стойкостью к окислению, твердостью (87-92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HRA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и теплостойкостью, но меньшей теплопроводностью и прочностью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b="1" dirty="0"/>
              <a:t> </a:t>
            </a:r>
            <a:endParaRPr lang="ru-RU" b="1" dirty="0" smtClean="0"/>
          </a:p>
          <a:p>
            <a:pPr algn="just"/>
            <a:r>
              <a:rPr lang="ru-RU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Титанотанталоволъфрамовые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трехкарбидные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) твердые сплавы (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ТТК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содержат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WC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TiC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ТаС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и в качестве связки Со. Промышленностью выпускаются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трехкарбидные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сплавы следующих марок: ТТ7К12, ТТ8К6, ТТ10К8Б, ТТ20К9. Цифра, стоящая после букв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указывает суммарное содержание карбидов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и Та, а после буквы К - процентное содержание Со. Основной составляющей в этих сплавах также являются карбиды вольфрама.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3243</TotalTime>
  <Words>2189</Words>
  <Application>Microsoft Office PowerPoint</Application>
  <PresentationFormat>Экран (4:3)</PresentationFormat>
  <Paragraphs>93</Paragraphs>
  <Slides>14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Symbol</vt:lpstr>
      <vt:lpstr>Times New Roman</vt:lpstr>
      <vt:lpstr>Тема Office</vt:lpstr>
      <vt:lpstr>CorelPhotoPaint.Image.7</vt:lpstr>
      <vt:lpstr>Equation.3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Alex</dc:creator>
  <cp:lastModifiedBy>      </cp:lastModifiedBy>
  <cp:revision>224</cp:revision>
  <dcterms:created xsi:type="dcterms:W3CDTF">2021-09-01T04:14:35Z</dcterms:created>
  <dcterms:modified xsi:type="dcterms:W3CDTF">2021-10-07T18:12:03Z</dcterms:modified>
</cp:coreProperties>
</file>