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77" r:id="rId3"/>
    <p:sldId id="278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B3D0-7F78-4419-9347-FE976A7A083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A80EA-DA7D-4B04-8D36-4618B7CE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6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7281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3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Структура философского знания: онтология, гносеология, логика, социальная философия, этика, эстетика, антропология, аксиология</a:t>
            </a:r>
          </a:p>
          <a:p>
            <a:pPr lvl="0" algn="ctr"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Огнев Александр Николаевич</a:t>
            </a:r>
            <a:endParaRPr lang="ru-RU" sz="2400" kern="0" dirty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кандидат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наук, доцент</a:t>
            </a:r>
            <a:endParaRPr lang="ru-RU" sz="2400" kern="0" dirty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337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ФУНКЦИИ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2857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прогностическая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0071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ФУНКЦИИ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2857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критическая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84" y="2204864"/>
            <a:ext cx="214967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2204864"/>
            <a:ext cx="47525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ИММАНУИЛ КАНТ</a:t>
            </a:r>
          </a:p>
          <a:p>
            <a:r>
              <a:rPr lang="ru-RU" sz="2400" dirty="0" smtClean="0">
                <a:latin typeface="Elektra Text Pro"/>
              </a:rPr>
              <a:t>1724 – 1804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Основоположник философского критицизма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9536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ФУНКЦИИ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2857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философия есть коммуникативная форма рационального присвоения предметности, осуществляемая посредством общезначимых понятий, служащая удовлетворению метафизической потребности </a:t>
            </a:r>
            <a:r>
              <a:rPr lang="ru-RU" sz="2400" dirty="0" smtClean="0">
                <a:latin typeface="Elektra Text Pro"/>
              </a:rPr>
              <a:t>человека, </a:t>
            </a:r>
            <a:r>
              <a:rPr lang="ru-RU" sz="2400" dirty="0">
                <a:latin typeface="Elektra Text Pro"/>
              </a:rPr>
              <a:t>на основании которой осуществимы продуктивные ценностные </a:t>
            </a:r>
            <a:r>
              <a:rPr lang="ru-RU" sz="2400" dirty="0" smtClean="0">
                <a:latin typeface="Elektra Text Pro"/>
              </a:rPr>
              <a:t>предпочтения 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6181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9325" y="1339047"/>
            <a:ext cx="5535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СТОИЦИЗМ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Ф</a:t>
            </a:r>
            <a:r>
              <a:rPr lang="ru-RU" sz="2400" dirty="0" smtClean="0">
                <a:latin typeface="Elektra Text Pro"/>
              </a:rPr>
              <a:t>илософия – фруктовый сад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Почва – физика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Ограда – логика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Плоды - этика</a:t>
            </a:r>
          </a:p>
          <a:p>
            <a:endParaRPr lang="ru-RU" sz="4000" dirty="0"/>
          </a:p>
          <a:p>
            <a:endParaRPr lang="ru-RU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СТРУКТУРА ФИЛОСОФСКОГО ЗНАНИЯ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7879"/>
            <a:ext cx="2736304" cy="198866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09771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ЛОГИКА</a:t>
            </a:r>
          </a:p>
          <a:p>
            <a:pPr algn="ctr" hangingPunct="0"/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 hangingPunct="0"/>
            <a:r>
              <a:rPr lang="ru-RU" sz="2400" dirty="0" smtClean="0">
                <a:latin typeface="Elektra Text Pro"/>
              </a:rPr>
              <a:t>учение </a:t>
            </a:r>
            <a:r>
              <a:rPr lang="ru-RU" sz="2400" dirty="0">
                <a:latin typeface="Elektra Text Pro"/>
              </a:rPr>
              <a:t>о форме понятия, посредством которой устанавливаются нормативы правильного мышления</a:t>
            </a:r>
          </a:p>
          <a:p>
            <a:pPr hangingPunct="0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4347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340768"/>
            <a:ext cx="374441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АРИСТОТЕЛЬ </a:t>
            </a:r>
          </a:p>
          <a:p>
            <a:r>
              <a:rPr lang="ru-RU" sz="2200" dirty="0" smtClean="0">
                <a:latin typeface="Elektra Text Pro"/>
              </a:rPr>
              <a:t>384 </a:t>
            </a:r>
            <a:r>
              <a:rPr lang="ru-RU" sz="2200" dirty="0">
                <a:latin typeface="Elektra Text Pro"/>
              </a:rPr>
              <a:t>до н. э</a:t>
            </a:r>
            <a:r>
              <a:rPr lang="ru-RU" sz="2200" dirty="0" smtClean="0">
                <a:latin typeface="Elektra Text Pro"/>
              </a:rPr>
              <a:t>. </a:t>
            </a:r>
            <a:r>
              <a:rPr lang="ru-RU" sz="2200" dirty="0">
                <a:latin typeface="Elektra Text Pro"/>
              </a:rPr>
              <a:t>- </a:t>
            </a:r>
            <a:r>
              <a:rPr lang="ru-RU" sz="2200" dirty="0" smtClean="0">
                <a:latin typeface="Elektra Text Pro"/>
              </a:rPr>
              <a:t>322 </a:t>
            </a:r>
            <a:r>
              <a:rPr lang="ru-RU" sz="2200" dirty="0">
                <a:latin typeface="Elektra Text Pro"/>
              </a:rPr>
              <a:t>до н. э.</a:t>
            </a:r>
            <a:endParaRPr lang="ru-RU" sz="2200" dirty="0" smtClean="0">
              <a:latin typeface="Elektra Text Pro"/>
            </a:endParaRP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Древнегреческий философ и ученый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Впервые обобщил принципы логики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1340768"/>
            <a:ext cx="2542799" cy="339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340768"/>
            <a:ext cx="374441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ГОТФРИД ВИЛЬГЕЛЬМ ЛЕЙБНИЦ</a:t>
            </a:r>
          </a:p>
          <a:p>
            <a:r>
              <a:rPr lang="ru-RU" sz="2200" dirty="0" smtClean="0">
                <a:latin typeface="Elektra Text Pro"/>
              </a:rPr>
              <a:t>1646 –1716 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Немецкий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Математизация логики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8" y="1312280"/>
            <a:ext cx="2646841" cy="32688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09771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ОТНОЛОГИЯ</a:t>
            </a:r>
          </a:p>
          <a:p>
            <a:pPr algn="ctr" hangingPunct="0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 hangingPunct="0"/>
            <a:r>
              <a:rPr lang="ru-RU" sz="2800" dirty="0">
                <a:latin typeface="Elektra Text Pro"/>
              </a:rPr>
              <a:t>учение о </a:t>
            </a:r>
            <a:r>
              <a:rPr lang="ru-RU" sz="2800" dirty="0" smtClean="0">
                <a:latin typeface="Elektra Text Pro"/>
              </a:rPr>
              <a:t>бытии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prstClr val="black"/>
                </a:solidFill>
                <a:latin typeface="Elektra Text Pro"/>
              </a:rPr>
              <a:t>Предмет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: </a:t>
            </a: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законы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, по которым существует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действительность </a:t>
            </a:r>
            <a:endParaRPr lang="ru-RU" sz="2400" kern="0" dirty="0">
              <a:solidFill>
                <a:prstClr val="black"/>
              </a:solidFill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420888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Elektra Text Pro"/>
              </a:rPr>
              <a:t>Категории: </a:t>
            </a:r>
            <a:endParaRPr lang="ru-RU" sz="2400" b="1" dirty="0" smtClean="0">
              <a:latin typeface="Elektra Text Pro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пространство,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время</a:t>
            </a:r>
            <a:r>
              <a:rPr lang="ru-RU" sz="2400" dirty="0">
                <a:latin typeface="Elektra Text Pro"/>
              </a:rPr>
              <a:t>, </a:t>
            </a:r>
            <a:endParaRPr lang="ru-RU" sz="2400" dirty="0" smtClean="0">
              <a:latin typeface="Elektra Text Pro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материя</a:t>
            </a:r>
            <a:r>
              <a:rPr lang="ru-RU" sz="2400" dirty="0">
                <a:latin typeface="Elektra Text Pro"/>
              </a:rPr>
              <a:t>, </a:t>
            </a:r>
            <a:endParaRPr lang="ru-RU" sz="2400" dirty="0" smtClean="0">
              <a:latin typeface="Elektra Text Pro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движения</a:t>
            </a:r>
            <a:r>
              <a:rPr lang="ru-RU" sz="2400" dirty="0">
                <a:latin typeface="Elektra Text Pro"/>
              </a:rPr>
              <a:t>, </a:t>
            </a:r>
            <a:endParaRPr lang="ru-RU" sz="2400" dirty="0" smtClean="0">
              <a:latin typeface="Elektra Text Pro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сила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2025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13" y="509771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ГНОСЕОЛОГИЯ </a:t>
            </a:r>
          </a:p>
          <a:p>
            <a:pPr lvl="0" algn="ctr">
              <a:defRPr/>
            </a:pP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latin typeface="Elektra Text Pro"/>
              </a:rPr>
              <a:t>учение </a:t>
            </a:r>
            <a:r>
              <a:rPr lang="ru-RU" sz="2400" kern="0" dirty="0" smtClean="0">
                <a:latin typeface="Elektra Text Pro"/>
              </a:rPr>
              <a:t>о познании</a:t>
            </a:r>
          </a:p>
          <a:p>
            <a:pPr algn="ctr" hangingPunct="0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3776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ВЕЛИКИЕ ГНОСЕОЛОГИ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42461"/>
            <a:ext cx="2285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Elektra Text Pro"/>
              </a:rPr>
              <a:t>ГОТФРИД ВИЛЬГЕЛЬМ </a:t>
            </a:r>
            <a:r>
              <a:rPr lang="ru-RU" sz="2200" dirty="0" smtClean="0">
                <a:latin typeface="Elektra Text Pro"/>
              </a:rPr>
              <a:t>ЛЕЙБНИЦ</a:t>
            </a:r>
            <a:endParaRPr lang="ru-RU" sz="22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996703"/>
            <a:ext cx="2263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Elektra Text Pro"/>
              </a:rPr>
              <a:t>ИММАНУИЛ </a:t>
            </a:r>
            <a:endParaRPr lang="ru-RU" sz="2200" dirty="0" smtClean="0">
              <a:latin typeface="Elektra Text Pro"/>
            </a:endParaRPr>
          </a:p>
          <a:p>
            <a:pPr algn="ctr"/>
            <a:r>
              <a:rPr lang="ru-RU" sz="2200" dirty="0" smtClean="0">
                <a:latin typeface="Elektra Text Pro"/>
              </a:rPr>
              <a:t>КАНТ       </a:t>
            </a:r>
            <a:endParaRPr lang="ru-RU" sz="22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4434" y="827426"/>
            <a:ext cx="2595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Elektra Text Pro"/>
              </a:rPr>
              <a:t>ИОГАНН </a:t>
            </a:r>
          </a:p>
          <a:p>
            <a:pPr algn="ctr"/>
            <a:r>
              <a:rPr lang="ru-RU" sz="2200" dirty="0" smtClean="0">
                <a:latin typeface="Elektra Text Pro"/>
              </a:rPr>
              <a:t>ГОТЛИБ </a:t>
            </a:r>
          </a:p>
          <a:p>
            <a:pPr algn="ctr"/>
            <a:r>
              <a:rPr lang="ru-RU" sz="2200" dirty="0" smtClean="0">
                <a:latin typeface="Elektra Text Pro"/>
              </a:rPr>
              <a:t>ФИХТЕ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4241"/>
            <a:ext cx="2304256" cy="284575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35" y="1970192"/>
            <a:ext cx="2595170" cy="28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1969690"/>
            <a:ext cx="2263336" cy="280392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СТРУКТУРА ФИЛОСОФСКОГО 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28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форма организации содержания, исторически сложившаяся внутри </a:t>
            </a:r>
            <a:r>
              <a:rPr lang="ru-RU" sz="2400" dirty="0" smtClean="0">
                <a:latin typeface="Elektra Text Pro"/>
              </a:rPr>
              <a:t>философии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8785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34076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Единство </a:t>
            </a:r>
            <a:r>
              <a:rPr lang="ru-RU" sz="2400" dirty="0">
                <a:latin typeface="Elektra Text Pro"/>
              </a:rPr>
              <a:t>онтологии, логики и теории познания – </a:t>
            </a:r>
            <a:r>
              <a:rPr lang="ru-RU" sz="2400" dirty="0" smtClean="0">
                <a:latin typeface="Elektra Text Pro"/>
              </a:rPr>
              <a:t> принцип </a:t>
            </a:r>
            <a:r>
              <a:rPr lang="ru-RU" sz="2400" dirty="0">
                <a:latin typeface="Elektra Text Pro"/>
              </a:rPr>
              <a:t>марксистской </a:t>
            </a:r>
            <a:r>
              <a:rPr lang="ru-RU" sz="2400" dirty="0" smtClean="0">
                <a:latin typeface="Elektra Text Pro"/>
              </a:rPr>
              <a:t>философии</a:t>
            </a:r>
            <a:endParaRPr lang="ru-RU" sz="2400" dirty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СТРУКТУРА ФИЛОСОФСКОГО 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666" y="1340768"/>
            <a:ext cx="3152729" cy="266429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13" y="509771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АКСИОЛОГИЯ </a:t>
            </a: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latin typeface="Elektra Text Pro"/>
              </a:rPr>
              <a:t>учение о ценностях </a:t>
            </a:r>
          </a:p>
          <a:p>
            <a:pPr lvl="0" algn="ctr">
              <a:defRPr/>
            </a:pPr>
            <a:r>
              <a:rPr lang="ru-RU" sz="2400" kern="0" dirty="0">
                <a:latin typeface="Elektra Text Pro"/>
              </a:rPr>
              <a:t>(этика, эстетика, логика, экономика)</a:t>
            </a:r>
          </a:p>
          <a:p>
            <a:pPr algn="ctr" hangingPunct="0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255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13" y="509771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СОЦИАЛЬНАЯ ФИЛОСОФИЯ  </a:t>
            </a: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latin typeface="Elektra Text Pro"/>
              </a:rPr>
              <a:t>соотношение общественного бытия и форм общественного сознания</a:t>
            </a:r>
          </a:p>
          <a:p>
            <a:pPr lvl="0" algn="ctr">
              <a:defRPr/>
            </a:pPr>
            <a:endParaRPr lang="ru-RU" sz="2800" kern="0" dirty="0">
              <a:latin typeface="Elektra Text Pro"/>
            </a:endParaRPr>
          </a:p>
          <a:p>
            <a:pPr algn="ctr" hangingPunct="0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333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13" y="509771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АНТРОПОЛОГИЯ  </a:t>
            </a: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latin typeface="Elektra Text Pro"/>
              </a:rPr>
              <a:t>двойственность человека как природного и социального существа</a:t>
            </a:r>
          </a:p>
          <a:p>
            <a:pPr lvl="0" algn="ctr">
              <a:defRPr/>
            </a:pPr>
            <a:endParaRPr lang="ru-RU" sz="2800" kern="0" dirty="0">
              <a:latin typeface="Elektra Text Pro"/>
            </a:endParaRPr>
          </a:p>
          <a:p>
            <a:pPr algn="ctr" hangingPunct="0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716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13" y="509771"/>
            <a:ext cx="77768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>
                <a:solidFill>
                  <a:srgbClr val="C00000"/>
                </a:solidFill>
                <a:latin typeface="Elektra Text Pro"/>
              </a:rPr>
              <a:t>СТРУКТУРА ФИЛОСОФСКОГО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ЗНАНИЯ</a:t>
            </a:r>
          </a:p>
          <a:p>
            <a:pPr lvl="0" algn="ctr">
              <a:defRPr/>
            </a:pP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latin typeface="Elektra Text Pro"/>
              </a:rPr>
              <a:t>обеспечивает инвариантность формы понятийного опосредствования в условиях развивающегося предметного содержания </a:t>
            </a:r>
            <a:r>
              <a:rPr lang="ru-RU" sz="2400" kern="0" dirty="0" smtClean="0">
                <a:latin typeface="Elektra Text Pro"/>
              </a:rPr>
              <a:t>с </a:t>
            </a:r>
            <a:r>
              <a:rPr lang="ru-RU" sz="2400" kern="0" dirty="0">
                <a:latin typeface="Elektra Text Pro"/>
              </a:rPr>
              <a:t>учетом ценностно-мировоззренческих запросов субъекта</a:t>
            </a: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algn="ctr" hangingPunct="0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208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ГЕОРГ ВИЛЬГЕЛЬМ </a:t>
            </a:r>
          </a:p>
          <a:p>
            <a:r>
              <a:rPr lang="ru-RU" sz="2400" dirty="0" smtClean="0">
                <a:latin typeface="Elektra Text Pro"/>
              </a:rPr>
              <a:t>ФРИДРИХ ГЕГЕЛЬ</a:t>
            </a:r>
          </a:p>
          <a:p>
            <a:r>
              <a:rPr lang="ru-RU" sz="2200" dirty="0" smtClean="0">
                <a:latin typeface="Elektra Text Pro"/>
              </a:rPr>
              <a:t>1770-1831гг.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Философия есть дух эпохи, постигнутый </a:t>
            </a: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конкретной тотальности понятия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6" name="Picture 2" descr="Гегель. Портрет кисти Шлезингера[d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0" y="793550"/>
            <a:ext cx="2535572" cy="32115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АРТУР ШОПЕНГАУЭР</a:t>
            </a:r>
          </a:p>
          <a:p>
            <a:r>
              <a:rPr lang="ru-RU" sz="2200" dirty="0" smtClean="0">
                <a:latin typeface="Elektra Text Pro"/>
              </a:rPr>
              <a:t>1788-1860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Философия проистекает из метафизической потребности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0369"/>
            <a:ext cx="2530920" cy="32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ФУНКЦИИ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2857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философия </a:t>
            </a:r>
            <a:r>
              <a:rPr lang="ru-RU" sz="2400" dirty="0">
                <a:latin typeface="Elektra Text Pro"/>
              </a:rPr>
              <a:t>представляет собой </a:t>
            </a:r>
            <a:r>
              <a:rPr lang="ru-RU" sz="2400" dirty="0" smtClean="0">
                <a:latin typeface="Elektra Text Pro"/>
              </a:rPr>
              <a:t>функциональную </a:t>
            </a:r>
            <a:r>
              <a:rPr lang="ru-RU" sz="2400" dirty="0">
                <a:latin typeface="Elektra Text Pro"/>
              </a:rPr>
              <a:t>целостность, происхождение которой обусловлено историческим протеканием общечеловеческого </a:t>
            </a:r>
            <a:r>
              <a:rPr lang="ru-RU" sz="2400" dirty="0" smtClean="0">
                <a:latin typeface="Elektra Text Pro"/>
              </a:rPr>
              <a:t>опыта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9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ФУНКЦИИ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2857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мировоззренческая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79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ТАЛЛЕР </a:t>
            </a:r>
          </a:p>
          <a:p>
            <a:r>
              <a:rPr lang="ru-RU" sz="2400" dirty="0" smtClean="0">
                <a:latin typeface="Elektra Text Pro"/>
              </a:rPr>
              <a:t>РОБЕРТ ИЗРАЙЛЕВИЧ 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Самарский философ, доктор </a:t>
            </a:r>
            <a:r>
              <a:rPr lang="ru-RU" sz="2400" dirty="0">
                <a:latin typeface="Elektra Text Pro"/>
              </a:rPr>
              <a:t>философских наук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Мировоззрение </a:t>
            </a:r>
            <a:r>
              <a:rPr lang="ru-RU" sz="2400" dirty="0">
                <a:latin typeface="Elektra Text Pro"/>
              </a:rPr>
              <a:t>обеспечивает интеграцию фактов опыта на основании ценностей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6" name="Picture 2" descr="C:\Users\Юля\Downloads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73" y="793550"/>
            <a:ext cx="2478402" cy="32773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ФУНКЦИИ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2857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методологическая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031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БОРИСОВ</a:t>
            </a:r>
          </a:p>
          <a:p>
            <a:r>
              <a:rPr lang="ru-RU" sz="2400" dirty="0" smtClean="0">
                <a:latin typeface="Elektra Text Pro"/>
              </a:rPr>
              <a:t>ВАДИМ НИКОЛАЕВИЧ</a:t>
            </a:r>
          </a:p>
          <a:p>
            <a:r>
              <a:rPr lang="ru-RU" sz="2400" dirty="0" smtClean="0">
                <a:latin typeface="Elektra Text Pro"/>
              </a:rPr>
              <a:t> 1927 – 1997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Основоположник самарской философии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Специалист </a:t>
            </a:r>
            <a:r>
              <a:rPr lang="ru-RU" sz="2400" dirty="0">
                <a:latin typeface="Elektra Text Pro"/>
              </a:rPr>
              <a:t>в области теории познания, логики и методологии </a:t>
            </a:r>
            <a:r>
              <a:rPr lang="ru-RU" sz="2400" dirty="0" smtClean="0">
                <a:latin typeface="Elektra Text Pro"/>
              </a:rPr>
              <a:t>науки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r="24028"/>
          <a:stretch/>
        </p:blipFill>
        <p:spPr bwMode="auto">
          <a:xfrm>
            <a:off x="827584" y="793550"/>
            <a:ext cx="2612166" cy="262361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381</Words>
  <Application>Microsoft Office PowerPoint</Application>
  <PresentationFormat>Экран (4:3)</PresentationFormat>
  <Paragraphs>150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38</cp:revision>
  <dcterms:created xsi:type="dcterms:W3CDTF">2023-04-01T06:40:15Z</dcterms:created>
  <dcterms:modified xsi:type="dcterms:W3CDTF">2024-02-01T14:17:06Z</dcterms:modified>
</cp:coreProperties>
</file>