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9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94" r:id="rId20"/>
    <p:sldId id="293" r:id="rId21"/>
    <p:sldId id="295" r:id="rId22"/>
    <p:sldId id="298" r:id="rId23"/>
    <p:sldId id="299" r:id="rId24"/>
    <p:sldId id="300" r:id="rId25"/>
    <p:sldId id="301" r:id="rId26"/>
    <p:sldId id="302" r:id="rId27"/>
    <p:sldId id="303" r:id="rId28"/>
    <p:sldId id="306" r:id="rId29"/>
    <p:sldId id="307" r:id="rId30"/>
    <p:sldId id="308" r:id="rId31"/>
    <p:sldId id="309" r:id="rId32"/>
    <p:sldId id="312" r:id="rId33"/>
    <p:sldId id="313" r:id="rId34"/>
    <p:sldId id="314" r:id="rId35"/>
    <p:sldId id="315" r:id="rId36"/>
    <p:sldId id="316" r:id="rId37"/>
    <p:sldId id="320" r:id="rId38"/>
    <p:sldId id="318" r:id="rId39"/>
    <p:sldId id="319" r:id="rId40"/>
    <p:sldId id="290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2514" y="-7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C027B8-CA9F-4AEC-9D0A-8D47785971CD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1E24E-145B-49D3-BBF7-7287D96698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154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772816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400" kern="0" dirty="0" smtClean="0">
                <a:solidFill>
                  <a:srgbClr val="C00000"/>
                </a:solidFill>
                <a:latin typeface="Elektra Text Pro"/>
              </a:rPr>
              <a:t>Лекция 8</a:t>
            </a:r>
          </a:p>
          <a:p>
            <a:pPr lvl="0" algn="ctr">
              <a:defRPr/>
            </a:pPr>
            <a:r>
              <a:rPr lang="ru-RU" sz="2400" kern="0" dirty="0">
                <a:solidFill>
                  <a:srgbClr val="C00000"/>
                </a:solidFill>
                <a:latin typeface="Elektra Text Pro"/>
              </a:rPr>
              <a:t>Общая характеристика и основные проблемы средневековой философии</a:t>
            </a:r>
          </a:p>
          <a:p>
            <a:pPr lvl="0" algn="ctr">
              <a:defRPr/>
            </a:pP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Elektra Text Pro"/>
            </a:endParaRPr>
          </a:p>
          <a:p>
            <a:pPr lvl="0" algn="ctr">
              <a:defRPr/>
            </a:pPr>
            <a:endParaRPr lang="ru-RU" sz="2400" kern="0" dirty="0" smtClean="0">
              <a:solidFill>
                <a:prstClr val="black"/>
              </a:solidFill>
              <a:latin typeface="Elektra Text Pro"/>
            </a:endParaRPr>
          </a:p>
          <a:p>
            <a:pPr lvl="0" algn="ctr">
              <a:defRPr/>
            </a:pP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lektra Text Pro"/>
            </a:endParaRPr>
          </a:p>
          <a:p>
            <a:pPr lvl="0" algn="ctr">
              <a:defRPr/>
            </a:pPr>
            <a:r>
              <a:rPr lang="ru-RU" sz="2400" kern="0" dirty="0" smtClean="0">
                <a:solidFill>
                  <a:prstClr val="black"/>
                </a:solidFill>
                <a:latin typeface="Elektra Text Pro"/>
              </a:rPr>
              <a:t>Огнев Александр Николаевич</a:t>
            </a:r>
            <a:endParaRPr lang="ru-RU" sz="2400" kern="0" dirty="0">
              <a:solidFill>
                <a:prstClr val="black"/>
              </a:solidFill>
              <a:latin typeface="Elektra Text Pro"/>
            </a:endParaRPr>
          </a:p>
          <a:p>
            <a:pPr lvl="0" algn="ctr">
              <a:defRPr/>
            </a:pPr>
            <a:r>
              <a:rPr lang="ru-RU" sz="2400" kern="0" dirty="0" smtClean="0">
                <a:solidFill>
                  <a:prstClr val="black"/>
                </a:solidFill>
                <a:latin typeface="Elektra Text Pro"/>
              </a:rPr>
              <a:t>кандидат </a:t>
            </a:r>
            <a:r>
              <a:rPr lang="ru-RU" sz="2400" kern="0" dirty="0">
                <a:solidFill>
                  <a:prstClr val="black"/>
                </a:solidFill>
                <a:latin typeface="Elektra Text Pro"/>
              </a:rPr>
              <a:t>философских </a:t>
            </a:r>
            <a:r>
              <a:rPr lang="ru-RU" sz="2400" kern="0" dirty="0" smtClean="0">
                <a:solidFill>
                  <a:prstClr val="black"/>
                </a:solidFill>
                <a:latin typeface="Elektra Text Pro"/>
              </a:rPr>
              <a:t>наук, доцент</a:t>
            </a:r>
            <a:endParaRPr lang="ru-RU" sz="2400" kern="0" dirty="0">
              <a:solidFill>
                <a:prstClr val="black"/>
              </a:solidFill>
              <a:latin typeface="Elektra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60115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Мозаика XI века в Софийском соборе, Киев, Украин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1412776"/>
            <a:ext cx="2436431" cy="3312368"/>
          </a:xfrm>
          <a:prstGeom prst="roundRect">
            <a:avLst>
              <a:gd name="adj" fmla="val 775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779912" y="1340768"/>
            <a:ext cx="4752528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Elektra Text Pro"/>
              </a:rPr>
              <a:t>ГРИГОРИЙ НИССКИЙ</a:t>
            </a:r>
          </a:p>
          <a:p>
            <a:r>
              <a:rPr lang="ru-RU" sz="2200" dirty="0" err="1">
                <a:latin typeface="Elektra Text Pro"/>
              </a:rPr>
              <a:t>ок</a:t>
            </a:r>
            <a:r>
              <a:rPr lang="ru-RU" sz="2200" dirty="0">
                <a:latin typeface="Elektra Text Pro"/>
              </a:rPr>
              <a:t>. 331 или 335 – после 394 </a:t>
            </a:r>
            <a:r>
              <a:rPr lang="ru-RU" sz="2200" dirty="0" smtClean="0">
                <a:latin typeface="Elektra Text Pro"/>
              </a:rPr>
              <a:t>гг.</a:t>
            </a:r>
            <a:endParaRPr lang="ru-RU" sz="2200" dirty="0" smtClean="0">
              <a:latin typeface="Elektra Text Pro"/>
            </a:endParaRPr>
          </a:p>
          <a:p>
            <a:endParaRPr lang="ru-RU" sz="2400" dirty="0" smtClean="0">
              <a:latin typeface="Elektra Text Pr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Elektra Text Pro"/>
              </a:rPr>
              <a:t>Учение </a:t>
            </a:r>
          </a:p>
          <a:p>
            <a:pPr marL="571500" indent="-571500"/>
            <a:r>
              <a:rPr lang="ru-RU" sz="2400" dirty="0" smtClean="0">
                <a:latin typeface="Elektra Text Pro"/>
              </a:rPr>
              <a:t>	о триединстве </a:t>
            </a:r>
          </a:p>
          <a:p>
            <a:pPr marL="571500" indent="-571500"/>
            <a:r>
              <a:rPr lang="ru-RU" sz="2400" dirty="0" smtClean="0">
                <a:latin typeface="Elektra Text Pro"/>
              </a:rPr>
              <a:t>	состава человека</a:t>
            </a:r>
            <a:endParaRPr lang="ru-RU" sz="2400" dirty="0">
              <a:latin typeface="Elektra Text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29321" y="6341149"/>
            <a:ext cx="351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10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0977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ВОСТОЧНАЯ ПАТРИСТИКА</a:t>
            </a:r>
            <a:endParaRPr lang="ru-RU" sz="2800" dirty="0">
              <a:solidFill>
                <a:srgbClr val="C00000"/>
              </a:solidFill>
              <a:latin typeface="Elektra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399050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067944" y="1340768"/>
            <a:ext cx="4752528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Elektra Text Pro"/>
              </a:rPr>
              <a:t>ИОАНН ЗЛАТОУСТ</a:t>
            </a:r>
          </a:p>
          <a:p>
            <a:r>
              <a:rPr lang="ru-RU" sz="2200" dirty="0" err="1" smtClean="0">
                <a:latin typeface="Elektra Text Pro"/>
              </a:rPr>
              <a:t>ок</a:t>
            </a:r>
            <a:r>
              <a:rPr lang="ru-RU" sz="2200" dirty="0" smtClean="0">
                <a:latin typeface="Elektra Text Pro"/>
              </a:rPr>
              <a:t>. 347–407 гг.</a:t>
            </a:r>
          </a:p>
          <a:p>
            <a:endParaRPr lang="ru-RU" sz="2400" dirty="0" smtClean="0">
              <a:latin typeface="Elektra Text Pr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Elektra Text Pro"/>
              </a:rPr>
              <a:t>Учение </a:t>
            </a:r>
          </a:p>
          <a:p>
            <a:pPr marL="571500" indent="-571500"/>
            <a:r>
              <a:rPr lang="ru-RU" sz="2400" dirty="0" smtClean="0">
                <a:latin typeface="Elektra Text Pro"/>
              </a:rPr>
              <a:t>	о триединстве </a:t>
            </a:r>
          </a:p>
          <a:p>
            <a:pPr marL="571500" indent="-571500"/>
            <a:r>
              <a:rPr lang="ru-RU" sz="2400" dirty="0" smtClean="0">
                <a:latin typeface="Elektra Text Pro"/>
              </a:rPr>
              <a:t>	состава человека</a:t>
            </a:r>
            <a:endParaRPr lang="ru-RU" sz="2400" dirty="0">
              <a:latin typeface="Elektra Text Pro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1412776"/>
            <a:ext cx="2788258" cy="3312368"/>
          </a:xfrm>
          <a:prstGeom prst="roundRect">
            <a:avLst>
              <a:gd name="adj" fmla="val 7604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329321" y="6341149"/>
            <a:ext cx="351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11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50977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ВОСТОЧНАЯ ПАТРИСТИКА</a:t>
            </a:r>
            <a:endParaRPr lang="ru-RU" sz="2800" dirty="0">
              <a:solidFill>
                <a:srgbClr val="C00000"/>
              </a:solidFill>
              <a:latin typeface="Elektra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379559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икона Афанасия Великог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"/>
          <a:stretch>
            <a:fillRect/>
          </a:stretch>
        </p:blipFill>
        <p:spPr bwMode="auto">
          <a:xfrm>
            <a:off x="1043608" y="1412776"/>
            <a:ext cx="2736304" cy="3600000"/>
          </a:xfrm>
          <a:prstGeom prst="roundRect">
            <a:avLst>
              <a:gd name="adj" fmla="val 820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329321" y="6341149"/>
            <a:ext cx="351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12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67944" y="1340768"/>
            <a:ext cx="47525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Elektra Text Pro"/>
              </a:rPr>
              <a:t>АФАНАСИЙ ВЕЛИКИЙ</a:t>
            </a:r>
          </a:p>
          <a:p>
            <a:r>
              <a:rPr lang="ru-RU" sz="2200" dirty="0" err="1" smtClean="0">
                <a:latin typeface="Elektra Text Pro"/>
              </a:rPr>
              <a:t>ок</a:t>
            </a:r>
            <a:r>
              <a:rPr lang="ru-RU" sz="2200" dirty="0" smtClean="0">
                <a:latin typeface="Elektra Text Pro"/>
              </a:rPr>
              <a:t>. 295–373 гг.</a:t>
            </a:r>
          </a:p>
          <a:p>
            <a:endParaRPr lang="ru-RU" sz="2400" dirty="0" smtClean="0">
              <a:latin typeface="Elektra Text Pr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Elektra Text Pro"/>
              </a:rPr>
              <a:t>Обоснование </a:t>
            </a:r>
          </a:p>
          <a:p>
            <a:pPr marL="571500" indent="-571500"/>
            <a:r>
              <a:rPr lang="ru-RU" sz="2400" dirty="0" smtClean="0">
                <a:latin typeface="Elektra Text Pro"/>
              </a:rPr>
              <a:t>	Символа Веры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50977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ВОСТОЧНАЯ ПАТРИСТИКА</a:t>
            </a:r>
            <a:endParaRPr lang="ru-RU" sz="2800" dirty="0">
              <a:solidFill>
                <a:srgbClr val="C00000"/>
              </a:solidFill>
              <a:latin typeface="Elektra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235716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Мозаика в Осиос Лукас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3608" y="1412776"/>
            <a:ext cx="2744203" cy="3313621"/>
          </a:xfrm>
          <a:prstGeom prst="roundRect">
            <a:avLst>
              <a:gd name="adj" fmla="val 826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067944" y="1340768"/>
            <a:ext cx="47525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Elektra Text Pro"/>
              </a:rPr>
              <a:t>ДИОНИСИЙ АРЕОПАГИТ</a:t>
            </a:r>
          </a:p>
          <a:p>
            <a:r>
              <a:rPr lang="en-US" sz="2200" dirty="0" smtClean="0">
                <a:latin typeface="Elektra Text Pro"/>
              </a:rPr>
              <a:t>I </a:t>
            </a:r>
            <a:r>
              <a:rPr lang="ru-RU" sz="2200" dirty="0" smtClean="0">
                <a:latin typeface="Elektra Text Pro"/>
              </a:rPr>
              <a:t>век</a:t>
            </a:r>
          </a:p>
          <a:p>
            <a:endParaRPr lang="ru-RU" sz="2400" dirty="0" smtClean="0">
              <a:latin typeface="Elektra Text Pr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Elektra Text Pro"/>
              </a:rPr>
              <a:t>Апофатическое богословие</a:t>
            </a:r>
            <a:endParaRPr lang="ru-RU" sz="2400" dirty="0">
              <a:latin typeface="Elektra Text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29321" y="6341149"/>
            <a:ext cx="351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13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0977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ВОСТОЧНАЯ ПАТРИСТИКА</a:t>
            </a:r>
            <a:endParaRPr lang="ru-RU" sz="2800" dirty="0">
              <a:solidFill>
                <a:srgbClr val="C00000"/>
              </a:solidFill>
              <a:latin typeface="Elektra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356094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283968" y="1340768"/>
            <a:ext cx="4752528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Elektra Text Pro"/>
              </a:rPr>
              <a:t>МАКСИМ ИСПОВЕДНИК</a:t>
            </a:r>
          </a:p>
          <a:p>
            <a:r>
              <a:rPr lang="ru-RU" sz="2200" dirty="0" smtClean="0">
                <a:latin typeface="Elektra Text Pro"/>
              </a:rPr>
              <a:t>580–662 гг.</a:t>
            </a:r>
          </a:p>
          <a:p>
            <a:endParaRPr lang="ru-RU" sz="2400" dirty="0" smtClean="0">
              <a:latin typeface="Elektra Text Pr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Elektra Text Pro"/>
              </a:rPr>
              <a:t>Учение </a:t>
            </a:r>
          </a:p>
          <a:p>
            <a:pPr marL="571500" indent="-571500"/>
            <a:r>
              <a:rPr lang="ru-RU" sz="2400" dirty="0" smtClean="0">
                <a:latin typeface="Elektra Text Pro"/>
              </a:rPr>
              <a:t>	о метафизическом символизме </a:t>
            </a:r>
          </a:p>
          <a:p>
            <a:pPr marL="571500" indent="-571500"/>
            <a:r>
              <a:rPr lang="ru-RU" sz="2400" dirty="0" smtClean="0">
                <a:latin typeface="Elektra Text Pro"/>
              </a:rPr>
              <a:t>	</a:t>
            </a:r>
            <a:r>
              <a:rPr lang="ru-RU" sz="2400" dirty="0" err="1" smtClean="0">
                <a:latin typeface="Elektra Text Pro"/>
              </a:rPr>
              <a:t>литургики</a:t>
            </a:r>
            <a:endParaRPr lang="ru-RU" sz="2400" dirty="0">
              <a:latin typeface="Elektra Text Pro"/>
            </a:endParaRPr>
          </a:p>
        </p:txBody>
      </p:sp>
      <p:pic>
        <p:nvPicPr>
          <p:cNvPr id="12290" name="Picture 2" descr="мозаика кафоликона Неа Мони, XI ве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1412776"/>
            <a:ext cx="3000928" cy="3024336"/>
          </a:xfrm>
          <a:prstGeom prst="roundRect">
            <a:avLst>
              <a:gd name="adj" fmla="val 75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329321" y="6341149"/>
            <a:ext cx="351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14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0977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ВОСТОЧНАЯ ПАТРИСТИКА</a:t>
            </a:r>
            <a:endParaRPr lang="ru-RU" sz="2800" dirty="0">
              <a:solidFill>
                <a:srgbClr val="C00000"/>
              </a:solidFill>
              <a:latin typeface="Elektra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102913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067944" y="1340768"/>
            <a:ext cx="475252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Elektra Text Pro"/>
              </a:rPr>
              <a:t>ИЕРОНИМ БЛАЖЕННЫЙ</a:t>
            </a:r>
          </a:p>
          <a:p>
            <a:r>
              <a:rPr lang="ru-RU" sz="2200" dirty="0" smtClean="0">
                <a:latin typeface="Elektra Text Pro"/>
              </a:rPr>
              <a:t>345–419 гг.</a:t>
            </a:r>
          </a:p>
          <a:p>
            <a:endParaRPr lang="ru-RU" sz="2400" dirty="0" smtClean="0">
              <a:latin typeface="Elektra Text Pr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Elektra Text Pro"/>
              </a:rPr>
              <a:t>Основоположник </a:t>
            </a:r>
            <a:endParaRPr lang="en-US" sz="2400" dirty="0" smtClean="0">
              <a:latin typeface="Elektra Text Pro"/>
            </a:endParaRPr>
          </a:p>
          <a:p>
            <a:pPr marL="571500" indent="-571500"/>
            <a:r>
              <a:rPr lang="en-US" sz="2400" dirty="0" smtClean="0">
                <a:latin typeface="Elektra Text Pro"/>
              </a:rPr>
              <a:t>	</a:t>
            </a:r>
            <a:r>
              <a:rPr lang="ru-RU" sz="2400" dirty="0" smtClean="0">
                <a:latin typeface="Elektra Text Pro"/>
              </a:rPr>
              <a:t>западной экзегетики </a:t>
            </a:r>
            <a:endParaRPr lang="ru-RU" sz="2400" dirty="0">
              <a:latin typeface="Elektra Text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29321" y="6341149"/>
            <a:ext cx="351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15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pic>
        <p:nvPicPr>
          <p:cNvPr id="5122" name="Picture 2" descr="Картина Жака Бланшара, 163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2845858" cy="3600000"/>
          </a:xfrm>
          <a:prstGeom prst="roundRect">
            <a:avLst>
              <a:gd name="adj" fmla="val 632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50977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ЗАПАДНАЯ ПАТРИСТИКА</a:t>
            </a:r>
            <a:endParaRPr lang="ru-RU" sz="2800" dirty="0">
              <a:solidFill>
                <a:srgbClr val="C00000"/>
              </a:solidFill>
              <a:latin typeface="Elektra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184234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329321" y="6341149"/>
            <a:ext cx="351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16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1412776"/>
            <a:ext cx="2232248" cy="4015830"/>
          </a:xfrm>
          <a:prstGeom prst="roundRect">
            <a:avLst>
              <a:gd name="adj" fmla="val 9052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419872" y="1340768"/>
            <a:ext cx="475252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Elektra Text Pro"/>
              </a:rPr>
              <a:t>АМВРОСИЙ</a:t>
            </a:r>
            <a:r>
              <a:rPr lang="en-US" sz="2400" dirty="0" smtClean="0">
                <a:latin typeface="Elektra Text Pro"/>
              </a:rPr>
              <a:t> </a:t>
            </a:r>
            <a:r>
              <a:rPr lang="ru-RU" sz="2400" dirty="0" smtClean="0">
                <a:latin typeface="Elektra Text Pro"/>
              </a:rPr>
              <a:t>МЕДИОЛАНСКИЙ </a:t>
            </a:r>
          </a:p>
          <a:p>
            <a:r>
              <a:rPr lang="ru-RU" sz="2200" dirty="0" err="1" smtClean="0">
                <a:latin typeface="Elektra Text Pro"/>
              </a:rPr>
              <a:t>ок</a:t>
            </a:r>
            <a:r>
              <a:rPr lang="ru-RU" sz="2200" dirty="0" smtClean="0">
                <a:latin typeface="Elektra Text Pro"/>
              </a:rPr>
              <a:t>. 340–397 гг.</a:t>
            </a:r>
          </a:p>
          <a:p>
            <a:endParaRPr lang="ru-RU" sz="2400" dirty="0" smtClean="0">
              <a:latin typeface="Elektra Text Pr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400" dirty="0" err="1" smtClean="0">
                <a:latin typeface="Elektra Text Pro"/>
              </a:rPr>
              <a:t>Гимнограф</a:t>
            </a:r>
            <a:r>
              <a:rPr lang="ru-RU" sz="2400" dirty="0" smtClean="0">
                <a:latin typeface="Elektra Text Pro"/>
              </a:rPr>
              <a:t> </a:t>
            </a:r>
            <a:endParaRPr lang="en-US" sz="2400" dirty="0" smtClean="0">
              <a:latin typeface="Elektra Text Pro"/>
            </a:endParaRPr>
          </a:p>
          <a:p>
            <a:pPr marL="571500" indent="-571500"/>
            <a:r>
              <a:rPr lang="en-US" sz="2400" dirty="0" smtClean="0">
                <a:latin typeface="Elektra Text Pro"/>
              </a:rPr>
              <a:t>	</a:t>
            </a:r>
            <a:r>
              <a:rPr lang="ru-RU" sz="2400" dirty="0" smtClean="0">
                <a:latin typeface="Elektra Text Pro"/>
              </a:rPr>
              <a:t>латинской литургии </a:t>
            </a:r>
            <a:endParaRPr lang="ru-RU" sz="2400" dirty="0">
              <a:latin typeface="Elektra Text Pro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50977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ЗАПАДНАЯ ПАТРИСТИКА</a:t>
            </a:r>
            <a:endParaRPr lang="ru-RU" sz="2800" dirty="0">
              <a:solidFill>
                <a:srgbClr val="C00000"/>
              </a:solidFill>
              <a:latin typeface="Elektra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386121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329321" y="6341149"/>
            <a:ext cx="351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17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38709" y="3728744"/>
            <a:ext cx="58105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dirty="0" smtClean="0"/>
          </a:p>
          <a:p>
            <a:endParaRPr lang="ru-RU" sz="40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1412776"/>
            <a:ext cx="2349000" cy="3600000"/>
          </a:xfrm>
          <a:prstGeom prst="roundRect">
            <a:avLst>
              <a:gd name="adj" fmla="val 8543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563888" y="1340768"/>
            <a:ext cx="47525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Elektra Text Pro"/>
              </a:rPr>
              <a:t>БЛАЖЕННЫЙ АВГУСТИН</a:t>
            </a:r>
          </a:p>
          <a:p>
            <a:r>
              <a:rPr lang="ru-RU" sz="2200" dirty="0" smtClean="0">
                <a:latin typeface="Elektra Text Pro"/>
              </a:rPr>
              <a:t>354–430 гг.</a:t>
            </a:r>
          </a:p>
          <a:p>
            <a:endParaRPr lang="ru-RU" sz="2400" dirty="0" smtClean="0">
              <a:latin typeface="Elektra Text Pr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400" dirty="0" err="1" smtClean="0">
                <a:latin typeface="Elektra Text Pro"/>
              </a:rPr>
              <a:t>Апокалиптическая</a:t>
            </a:r>
            <a:r>
              <a:rPr lang="ru-RU" sz="2400" dirty="0" smtClean="0">
                <a:latin typeface="Elektra Text Pro"/>
              </a:rPr>
              <a:t> </a:t>
            </a:r>
            <a:r>
              <a:rPr lang="ru-RU" sz="2400" dirty="0" err="1" smtClean="0">
                <a:latin typeface="Elektra Text Pro"/>
              </a:rPr>
              <a:t>историософия</a:t>
            </a:r>
            <a:r>
              <a:rPr lang="ru-RU" sz="2400" dirty="0" smtClean="0">
                <a:latin typeface="Elektra Text Pro"/>
              </a:rPr>
              <a:t> </a:t>
            </a:r>
            <a:endParaRPr lang="en-US" sz="2400" dirty="0" smtClean="0">
              <a:latin typeface="Elektra Text Pro"/>
            </a:endParaRPr>
          </a:p>
          <a:p>
            <a:pPr marL="571500" indent="-571500"/>
            <a:r>
              <a:rPr lang="en-US" sz="2400" dirty="0" smtClean="0">
                <a:latin typeface="Elektra Text Pro"/>
              </a:rPr>
              <a:t>	</a:t>
            </a:r>
            <a:r>
              <a:rPr lang="ru-RU" sz="2400" dirty="0" smtClean="0">
                <a:latin typeface="Elektra Text Pro"/>
              </a:rPr>
              <a:t>«двух Градов» − </a:t>
            </a:r>
            <a:endParaRPr lang="en-US" sz="2400" dirty="0" smtClean="0">
              <a:latin typeface="Elektra Text Pro"/>
            </a:endParaRPr>
          </a:p>
          <a:p>
            <a:pPr marL="571500" indent="-571500"/>
            <a:r>
              <a:rPr lang="en-US" sz="2400" dirty="0" smtClean="0">
                <a:latin typeface="Elektra Text Pro"/>
              </a:rPr>
              <a:t>	</a:t>
            </a:r>
            <a:r>
              <a:rPr lang="ru-RU" sz="2400" dirty="0" smtClean="0">
                <a:latin typeface="Elektra Text Pro"/>
              </a:rPr>
              <a:t>Земного и Небесного</a:t>
            </a:r>
            <a:endParaRPr lang="ru-RU" sz="2400" dirty="0">
              <a:latin typeface="Elektra Text Pro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50977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ЗАПАДНАЯ ПАТРИСТИКА</a:t>
            </a:r>
            <a:endParaRPr lang="ru-RU" sz="2800" dirty="0">
              <a:solidFill>
                <a:srgbClr val="C00000"/>
              </a:solidFill>
              <a:latin typeface="Elektra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406218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411760" y="1196752"/>
            <a:ext cx="63367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Elektra Text Pro"/>
              </a:rPr>
              <a:t>Михаил </a:t>
            </a:r>
            <a:r>
              <a:rPr lang="ru-RU" sz="2400" dirty="0" err="1" smtClean="0">
                <a:latin typeface="Elektra Text Pro"/>
              </a:rPr>
              <a:t>Псёлл</a:t>
            </a:r>
            <a:r>
              <a:rPr lang="ru-RU" sz="2400" dirty="0" smtClean="0">
                <a:latin typeface="Elektra Text Pro"/>
              </a:rPr>
              <a:t>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Elektra Text Pro"/>
              </a:rPr>
              <a:t>Иоанн </a:t>
            </a:r>
            <a:r>
              <a:rPr lang="ru-RU" sz="2400" dirty="0" err="1" smtClean="0">
                <a:latin typeface="Elektra Text Pro"/>
              </a:rPr>
              <a:t>Кантакузин</a:t>
            </a:r>
            <a:endParaRPr lang="ru-RU" sz="2400" dirty="0" smtClean="0">
              <a:latin typeface="Elektra Text Pro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Elektra Text Pro"/>
              </a:rPr>
              <a:t>Исаак </a:t>
            </a:r>
            <a:r>
              <a:rPr lang="ru-RU" sz="2400" dirty="0" err="1" smtClean="0">
                <a:latin typeface="Elektra Text Pro"/>
              </a:rPr>
              <a:t>Себастократор</a:t>
            </a:r>
            <a:r>
              <a:rPr lang="ru-RU" sz="2400" dirty="0" smtClean="0">
                <a:latin typeface="Elektra Text Pro"/>
              </a:rPr>
              <a:t> </a:t>
            </a:r>
            <a:endParaRPr lang="ru-RU" sz="2400" dirty="0">
              <a:latin typeface="Elektra Text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29321" y="6341149"/>
            <a:ext cx="351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18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0977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ВИЗАНТИЙСКАЯ ФИЛОСОФИЯ</a:t>
            </a:r>
            <a:endParaRPr lang="ru-RU" sz="2800" dirty="0">
              <a:solidFill>
                <a:srgbClr val="C00000"/>
              </a:solidFill>
              <a:latin typeface="Elektra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367951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329321" y="6341149"/>
            <a:ext cx="351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19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38709" y="3728744"/>
            <a:ext cx="58105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dirty="0" smtClean="0"/>
          </a:p>
          <a:p>
            <a:endParaRPr lang="ru-RU" sz="4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563888" y="1340768"/>
            <a:ext cx="4752528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Elektra Text Pro"/>
              </a:rPr>
              <a:t>ГРИГОРИЙ ПАЛАМА</a:t>
            </a:r>
          </a:p>
          <a:p>
            <a:r>
              <a:rPr lang="ru-RU" sz="2200" dirty="0" smtClean="0">
                <a:latin typeface="Elektra Text Pro"/>
              </a:rPr>
              <a:t>1296-1359 </a:t>
            </a:r>
            <a:r>
              <a:rPr lang="ru-RU" sz="2200" dirty="0" smtClean="0">
                <a:latin typeface="Elektra Text Pro"/>
              </a:rPr>
              <a:t>гг.</a:t>
            </a:r>
          </a:p>
          <a:p>
            <a:endParaRPr lang="ru-RU" sz="2400" dirty="0" smtClean="0">
              <a:latin typeface="Elektra Text Pr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Elektra Text Pro"/>
              </a:rPr>
              <a:t>Богословие энергий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2400" dirty="0">
              <a:latin typeface="Elektra Text Pr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Elektra Text Pro"/>
              </a:rPr>
              <a:t>Священное безмолвие</a:t>
            </a:r>
            <a:endParaRPr lang="ru-RU" sz="2400" dirty="0">
              <a:latin typeface="Elektra Text Pro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50977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ВИЗАНТИЙСКАЯ ФИЛОСОФИЯ</a:t>
            </a:r>
            <a:endParaRPr lang="ru-RU" sz="2800" dirty="0">
              <a:solidFill>
                <a:srgbClr val="C00000"/>
              </a:solidFill>
              <a:latin typeface="Elektra Text Pro"/>
            </a:endParaRPr>
          </a:p>
        </p:txBody>
      </p:sp>
      <p:pic>
        <p:nvPicPr>
          <p:cNvPr id="10" name="Picture 2" descr="Икона 70—80-х гг. XIV ве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31751"/>
            <a:ext cx="2691587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77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509771"/>
            <a:ext cx="79255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СРЕДНЕВЕКОВЬЕ − </a:t>
            </a:r>
            <a:endParaRPr lang="en-US" sz="2800" dirty="0" smtClean="0">
              <a:solidFill>
                <a:srgbClr val="C00000"/>
              </a:solidFill>
              <a:latin typeface="Elektra Text Pro"/>
            </a:endParaRP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это </a:t>
            </a:r>
            <a:r>
              <a:rPr lang="ru-RU" sz="2800" dirty="0">
                <a:solidFill>
                  <a:srgbClr val="C00000"/>
                </a:solidFill>
                <a:latin typeface="Elektra Text Pro"/>
              </a:rPr>
              <a:t>классическая эпоха веры</a:t>
            </a:r>
            <a:endParaRPr lang="ru-RU" sz="2800" dirty="0" smtClean="0">
              <a:solidFill>
                <a:srgbClr val="C00000"/>
              </a:solidFill>
              <a:latin typeface="Elektra Text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29321" y="6341149"/>
            <a:ext cx="351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2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72816"/>
            <a:ext cx="3600000" cy="3600000"/>
          </a:xfrm>
          <a:prstGeom prst="roundRect">
            <a:avLst>
              <a:gd name="adj" fmla="val 3885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093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2/2c/Maqamat_harir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306" y="1916832"/>
            <a:ext cx="3545399" cy="3600000"/>
          </a:xfrm>
          <a:prstGeom prst="roundRect">
            <a:avLst>
              <a:gd name="adj" fmla="val 628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39752" y="5589240"/>
            <a:ext cx="47744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Elektra Text Pro"/>
              </a:rPr>
              <a:t>Иллюстрация </a:t>
            </a:r>
          </a:p>
          <a:p>
            <a:pPr algn="ctr"/>
            <a:r>
              <a:rPr lang="ru-RU" sz="2400" dirty="0" err="1" smtClean="0">
                <a:latin typeface="Elektra Text Pro"/>
              </a:rPr>
              <a:t>Макамата</a:t>
            </a:r>
            <a:r>
              <a:rPr lang="ru-RU" sz="2400" dirty="0" smtClean="0">
                <a:latin typeface="Elektra Text Pro"/>
              </a:rPr>
              <a:t> </a:t>
            </a:r>
            <a:r>
              <a:rPr lang="ru-RU" sz="2400" dirty="0" err="1">
                <a:latin typeface="Elektra Text Pro"/>
              </a:rPr>
              <a:t>аль-Харири</a:t>
            </a:r>
            <a:r>
              <a:rPr lang="ru-RU" sz="2400" dirty="0">
                <a:latin typeface="Elektra Text Pro"/>
              </a:rPr>
              <a:t>, </a:t>
            </a:r>
            <a:r>
              <a:rPr lang="ru-RU" sz="2400" dirty="0" smtClean="0">
                <a:latin typeface="Elektra Text Pro"/>
              </a:rPr>
              <a:t>1237 г.</a:t>
            </a:r>
            <a:endParaRPr lang="ru-RU" sz="2400" dirty="0">
              <a:latin typeface="Elektra Text Pro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764704"/>
            <a:ext cx="87849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АРАБСКИЕ УЧЕНЫЕ В БИБЛИОТЕКЕ АББАСИДОВ В БАГДАДЕ</a:t>
            </a:r>
            <a:endParaRPr lang="ru-RU" sz="2800" dirty="0">
              <a:solidFill>
                <a:srgbClr val="C00000"/>
              </a:solidFill>
              <a:latin typeface="Elektra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1660515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329321" y="6341149"/>
            <a:ext cx="351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21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38709" y="3728744"/>
            <a:ext cx="58105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dirty="0" smtClean="0"/>
          </a:p>
          <a:p>
            <a:endParaRPr lang="ru-RU" sz="4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563888" y="1340768"/>
            <a:ext cx="475252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Elektra Text Pro"/>
              </a:rPr>
              <a:t>АБУ ХАМИД АЛЬ-ГАЗАЛИ </a:t>
            </a:r>
          </a:p>
          <a:p>
            <a:r>
              <a:rPr lang="ru-RU" sz="2200" dirty="0" smtClean="0">
                <a:latin typeface="Elektra Text Pro"/>
              </a:rPr>
              <a:t>1058 –1111 </a:t>
            </a:r>
            <a:r>
              <a:rPr lang="ru-RU" sz="2200" dirty="0">
                <a:latin typeface="Elektra Text Pro"/>
              </a:rPr>
              <a:t>гг</a:t>
            </a:r>
            <a:r>
              <a:rPr lang="ru-RU" sz="2200" dirty="0" smtClean="0">
                <a:latin typeface="Elektra Text Pro"/>
              </a:rPr>
              <a:t>.</a:t>
            </a:r>
          </a:p>
          <a:p>
            <a:endParaRPr lang="ru-RU" sz="2200" dirty="0">
              <a:latin typeface="Elektra Text Pro"/>
            </a:endParaRPr>
          </a:p>
          <a:p>
            <a:pPr marL="540000" indent="-540000"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Elektra Text Pro"/>
              </a:rPr>
              <a:t>Религиозно-философское рассуждение</a:t>
            </a:r>
            <a:endParaRPr lang="ru-RU" sz="2200" dirty="0">
              <a:latin typeface="Elektra Text Pro"/>
            </a:endParaRPr>
          </a:p>
          <a:p>
            <a:endParaRPr lang="ru-RU" sz="2400" dirty="0" smtClean="0">
              <a:latin typeface="Elektra Text Pro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50977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ФИЛОСОФИЯ КАЛАМА</a:t>
            </a:r>
            <a:endParaRPr lang="ru-RU" sz="2800" dirty="0">
              <a:solidFill>
                <a:srgbClr val="C00000"/>
              </a:solidFill>
              <a:latin typeface="Elektra Text Pro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2700000" cy="3600000"/>
          </a:xfrm>
          <a:prstGeom prst="roundRect">
            <a:avLst>
              <a:gd name="adj" fmla="val 831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568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170618"/>
            <a:ext cx="8568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>
                <a:latin typeface="Elektra Text Pro"/>
              </a:rPr>
              <a:t>средневековая </a:t>
            </a:r>
            <a:endParaRPr lang="ru-RU" sz="2400" dirty="0" smtClean="0">
              <a:latin typeface="Elektra Text Pro"/>
            </a:endParaRPr>
          </a:p>
          <a:p>
            <a:pPr algn="ctr">
              <a:lnSpc>
                <a:spcPct val="150000"/>
              </a:lnSpc>
            </a:pPr>
            <a:r>
              <a:rPr lang="ru-RU" sz="2400" dirty="0" smtClean="0">
                <a:latin typeface="Elektra Text Pro"/>
              </a:rPr>
              <a:t>мусульманская </a:t>
            </a:r>
            <a:r>
              <a:rPr lang="ru-RU" sz="2400" dirty="0">
                <a:latin typeface="Elektra Text Pro"/>
              </a:rPr>
              <a:t>философия </a:t>
            </a:r>
            <a:r>
              <a:rPr lang="en-US" sz="2400" dirty="0" smtClean="0">
                <a:latin typeface="Elektra Text Pro"/>
              </a:rPr>
              <a:t>IX</a:t>
            </a:r>
            <a:r>
              <a:rPr lang="ru-RU" sz="2400" dirty="0" smtClean="0">
                <a:latin typeface="Elektra Text Pro"/>
              </a:rPr>
              <a:t>–</a:t>
            </a:r>
            <a:r>
              <a:rPr lang="en-US" sz="2400" dirty="0" smtClean="0">
                <a:latin typeface="Elektra Text Pro"/>
              </a:rPr>
              <a:t>XII </a:t>
            </a:r>
            <a:r>
              <a:rPr lang="ru-RU" sz="2400" dirty="0">
                <a:latin typeface="Elektra Text Pro"/>
              </a:rPr>
              <a:t>веков, </a:t>
            </a:r>
            <a:endParaRPr lang="ru-RU" sz="2400" dirty="0" smtClean="0">
              <a:latin typeface="Elektra Text Pro"/>
            </a:endParaRPr>
          </a:p>
          <a:p>
            <a:pPr algn="ctr">
              <a:lnSpc>
                <a:spcPct val="150000"/>
              </a:lnSpc>
            </a:pPr>
            <a:r>
              <a:rPr lang="ru-RU" sz="2400" dirty="0" smtClean="0">
                <a:latin typeface="Elektra Text Pro"/>
              </a:rPr>
              <a:t>опирающаяся </a:t>
            </a:r>
            <a:r>
              <a:rPr lang="ru-RU" sz="2400" dirty="0">
                <a:latin typeface="Elektra Text Pro"/>
              </a:rPr>
              <a:t>на авторитет </a:t>
            </a:r>
            <a:r>
              <a:rPr lang="ru-RU" sz="2400" dirty="0" smtClean="0">
                <a:latin typeface="Elektra Text Pro"/>
              </a:rPr>
              <a:t>Аристотеля</a:t>
            </a:r>
            <a:endParaRPr lang="ru-RU" sz="2400" dirty="0">
              <a:latin typeface="Elektra Text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29321" y="6341149"/>
            <a:ext cx="351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22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0977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Elektra Text Pro"/>
              </a:rPr>
              <a:t>ВОСТОЧНЫЙ ПЕРИПАТЕТИЗМ </a:t>
            </a:r>
            <a:endParaRPr lang="ru-RU" sz="2800" dirty="0" smtClean="0">
              <a:solidFill>
                <a:srgbClr val="C00000"/>
              </a:solidFill>
              <a:latin typeface="Elektra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135003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067944" y="1340768"/>
            <a:ext cx="4752528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Elektra Text Pro"/>
              </a:rPr>
              <a:t>АЛЬ-КИНДИ </a:t>
            </a:r>
          </a:p>
          <a:p>
            <a:r>
              <a:rPr lang="ru-RU" sz="2200" dirty="0" err="1" smtClean="0">
                <a:latin typeface="Elektra Text Pro"/>
              </a:rPr>
              <a:t>ок</a:t>
            </a:r>
            <a:r>
              <a:rPr lang="ru-RU" sz="2200" dirty="0">
                <a:latin typeface="Elektra Text Pro"/>
              </a:rPr>
              <a:t>. </a:t>
            </a:r>
            <a:r>
              <a:rPr lang="ru-RU" sz="2200" dirty="0" smtClean="0">
                <a:latin typeface="Elektra Text Pro"/>
              </a:rPr>
              <a:t>801–873 </a:t>
            </a:r>
            <a:r>
              <a:rPr lang="ru-RU" sz="2200" dirty="0">
                <a:latin typeface="Elektra Text Pro"/>
              </a:rPr>
              <a:t>гг</a:t>
            </a:r>
            <a:r>
              <a:rPr lang="ru-RU" sz="2200" dirty="0" smtClean="0">
                <a:latin typeface="Elektra Text Pro"/>
              </a:rPr>
              <a:t>.</a:t>
            </a:r>
            <a:endParaRPr lang="ru-RU" sz="2200" dirty="0">
              <a:latin typeface="Elektra Text Pro"/>
            </a:endParaRPr>
          </a:p>
          <a:p>
            <a:endParaRPr lang="ru-RU" sz="2400" dirty="0" smtClean="0">
              <a:latin typeface="Elektra Text Pr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400" dirty="0">
                <a:latin typeface="Elektra Text Pro"/>
              </a:rPr>
              <a:t>Первые учебники аристотелевской </a:t>
            </a:r>
            <a:r>
              <a:rPr lang="ru-RU" sz="2400" dirty="0" smtClean="0">
                <a:latin typeface="Elektra Text Pro"/>
              </a:rPr>
              <a:t>философии</a:t>
            </a:r>
            <a:endParaRPr lang="ru-RU" sz="2400" dirty="0">
              <a:latin typeface="Elektra Text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29321" y="6341149"/>
            <a:ext cx="351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23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183" y="50977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ВОСТОЧНЫЙ ПЕРИПАТЕТИЗМ </a:t>
            </a:r>
            <a:endParaRPr lang="ru-RU" sz="2800" dirty="0">
              <a:solidFill>
                <a:srgbClr val="C00000"/>
              </a:solidFill>
              <a:latin typeface="Elektra Text Pro"/>
            </a:endParaRPr>
          </a:p>
        </p:txBody>
      </p:sp>
      <p:pic>
        <p:nvPicPr>
          <p:cNvPr id="6" name="Picture 2" descr="undefin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2664296" cy="3913181"/>
          </a:xfrm>
          <a:prstGeom prst="roundRect">
            <a:avLst>
              <a:gd name="adj" fmla="val 819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99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067944" y="1340768"/>
            <a:ext cx="4752528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Elektra Text Pro"/>
              </a:rPr>
              <a:t>АЛЬ-ФАРАБИ </a:t>
            </a:r>
          </a:p>
          <a:p>
            <a:r>
              <a:rPr lang="ru-RU" sz="2200" dirty="0" smtClean="0">
                <a:latin typeface="Elektra Text Pro"/>
              </a:rPr>
              <a:t>872–950 </a:t>
            </a:r>
            <a:r>
              <a:rPr lang="ru-RU" sz="2200" dirty="0">
                <a:latin typeface="Elektra Text Pro"/>
              </a:rPr>
              <a:t>гг</a:t>
            </a:r>
            <a:r>
              <a:rPr lang="ru-RU" sz="2200" dirty="0" smtClean="0">
                <a:latin typeface="Elektra Text Pro"/>
              </a:rPr>
              <a:t>.</a:t>
            </a:r>
            <a:endParaRPr lang="ru-RU" sz="2200" dirty="0">
              <a:latin typeface="Elektra Text Pro"/>
            </a:endParaRPr>
          </a:p>
          <a:p>
            <a:endParaRPr lang="ru-RU" sz="2400" dirty="0" smtClean="0">
              <a:latin typeface="Elektra Text Pr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Elektra Text Pro"/>
              </a:rPr>
              <a:t>Первая классификация наук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2400" dirty="0" smtClean="0">
              <a:latin typeface="Elektra Text Pr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400" dirty="0">
                <a:latin typeface="Elektra Text Pro"/>
              </a:rPr>
              <a:t>Социальная утопия «добродетельного города»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2400" dirty="0" smtClean="0">
              <a:latin typeface="Elektra Text Pr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2400" dirty="0">
              <a:latin typeface="Elektra Text Pr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2400" dirty="0">
              <a:latin typeface="Elektra Text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29321" y="6341149"/>
            <a:ext cx="351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24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183" y="50977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ВОСТОЧНЫЙ ПЕРИПАТЕТИЗМ </a:t>
            </a:r>
            <a:endParaRPr lang="ru-RU" sz="2800" dirty="0">
              <a:solidFill>
                <a:srgbClr val="C00000"/>
              </a:solidFill>
              <a:latin typeface="Elektra Text Pro"/>
            </a:endParaRPr>
          </a:p>
        </p:txBody>
      </p:sp>
      <p:pic>
        <p:nvPicPr>
          <p:cNvPr id="9" name="Picture 2" descr="Старинное изображение Аль-Фараби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1484784"/>
            <a:ext cx="2966211" cy="31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69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928624" y="1340768"/>
            <a:ext cx="4752528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Elektra Text Pro"/>
              </a:rPr>
              <a:t>АВИЦЕННА </a:t>
            </a:r>
          </a:p>
          <a:p>
            <a:r>
              <a:rPr lang="ru-RU" sz="2200" dirty="0" smtClean="0">
                <a:latin typeface="Elektra Text Pro"/>
              </a:rPr>
              <a:t>980–1037 </a:t>
            </a:r>
            <a:r>
              <a:rPr lang="ru-RU" sz="2200" dirty="0">
                <a:latin typeface="Elektra Text Pro"/>
              </a:rPr>
              <a:t>гг</a:t>
            </a:r>
            <a:r>
              <a:rPr lang="ru-RU" sz="2200" dirty="0" smtClean="0">
                <a:latin typeface="Elektra Text Pro"/>
              </a:rPr>
              <a:t>. </a:t>
            </a:r>
          </a:p>
          <a:p>
            <a:endParaRPr lang="ru-RU" sz="2200" dirty="0">
              <a:latin typeface="Elektra Text Pr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Elektra Text Pro"/>
              </a:rPr>
              <a:t>Великий </a:t>
            </a:r>
            <a:r>
              <a:rPr lang="ru-RU" sz="2400" dirty="0">
                <a:latin typeface="Elektra Text Pro"/>
              </a:rPr>
              <a:t>ученый, врач, </a:t>
            </a:r>
            <a:r>
              <a:rPr lang="ru-RU" sz="2400" dirty="0" smtClean="0">
                <a:latin typeface="Elektra Text Pro"/>
              </a:rPr>
              <a:t>поэт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2400" dirty="0">
              <a:latin typeface="Elektra Text Pr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Elektra Text Pro"/>
              </a:rPr>
              <a:t>Последователь Аристотеля в </a:t>
            </a:r>
            <a:r>
              <a:rPr lang="ru-RU" sz="2400" dirty="0">
                <a:latin typeface="Elektra Text Pro"/>
              </a:rPr>
              <a:t>понимании предмета </a:t>
            </a:r>
            <a:r>
              <a:rPr lang="ru-RU" sz="2400" dirty="0" smtClean="0">
                <a:latin typeface="Elektra Text Pro"/>
              </a:rPr>
              <a:t>метафизики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2400" dirty="0">
              <a:latin typeface="Elektra Text Pr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2400" dirty="0">
              <a:latin typeface="Elektra Text Pr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2400" dirty="0">
              <a:latin typeface="Elektra Text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29321" y="6341149"/>
            <a:ext cx="351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25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183" y="50977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ВОСТОЧНЫЙ ПЕРИПАТЕТИЗМ </a:t>
            </a:r>
            <a:endParaRPr lang="ru-RU" sz="2800" dirty="0">
              <a:solidFill>
                <a:srgbClr val="C00000"/>
              </a:solidFill>
              <a:latin typeface="Elektra Text Pro"/>
            </a:endParaRPr>
          </a:p>
        </p:txBody>
      </p:sp>
      <p:pic>
        <p:nvPicPr>
          <p:cNvPr id="9" name="Picture 2" descr="ИБН СИНА (АВИЦЕННА) | Энциклопедия Кругосве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6" y="1340768"/>
            <a:ext cx="2644133" cy="3672408"/>
          </a:xfrm>
          <a:prstGeom prst="roundRect">
            <a:avLst>
              <a:gd name="adj" fmla="val 723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51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067944" y="1340768"/>
            <a:ext cx="475252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Elektra Text Pro"/>
              </a:rPr>
              <a:t>АВЕРРОЭС</a:t>
            </a:r>
            <a:endParaRPr lang="ru-RU" sz="2400" dirty="0">
              <a:latin typeface="Elektra Text Pro"/>
            </a:endParaRPr>
          </a:p>
          <a:p>
            <a:r>
              <a:rPr lang="ru-RU" sz="2200" dirty="0" smtClean="0">
                <a:latin typeface="Elektra Text Pro"/>
              </a:rPr>
              <a:t>1126 –1198 </a:t>
            </a:r>
            <a:r>
              <a:rPr lang="ru-RU" sz="2200" dirty="0">
                <a:latin typeface="Elektra Text Pro"/>
              </a:rPr>
              <a:t>гг</a:t>
            </a:r>
            <a:r>
              <a:rPr lang="ru-RU" sz="2200" dirty="0" smtClean="0">
                <a:latin typeface="Elektra Text Pro"/>
              </a:rPr>
              <a:t>.</a:t>
            </a:r>
            <a:endParaRPr lang="ru-RU" sz="2200" dirty="0">
              <a:latin typeface="Elektra Text Pro"/>
            </a:endParaRPr>
          </a:p>
          <a:p>
            <a:endParaRPr lang="ru-RU" sz="2200" dirty="0">
              <a:latin typeface="Elektra Text Pr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400" dirty="0">
                <a:latin typeface="Elektra Text Pro"/>
              </a:rPr>
              <a:t>Теория единства </a:t>
            </a:r>
            <a:r>
              <a:rPr lang="ru-RU" sz="2400" dirty="0" smtClean="0">
                <a:latin typeface="Elektra Text Pro"/>
              </a:rPr>
              <a:t>интеллекта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2400" dirty="0">
              <a:latin typeface="Elektra Text Pr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400" dirty="0">
                <a:latin typeface="Elektra Text Pro"/>
              </a:rPr>
              <a:t>Теория двойственной истины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2400" dirty="0">
              <a:latin typeface="Elektra Text Pr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2400" dirty="0">
              <a:latin typeface="Elektra Text Pr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2400" dirty="0">
              <a:latin typeface="Elektra Text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29321" y="6341149"/>
            <a:ext cx="351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26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183" y="50977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ВОСТОЧНЫЙ ПЕРИПАТЕТИЗМ </a:t>
            </a:r>
            <a:endParaRPr lang="ru-RU" sz="2800" dirty="0">
              <a:solidFill>
                <a:srgbClr val="C00000"/>
              </a:solidFill>
              <a:latin typeface="Elektra Text Pro"/>
            </a:endParaRPr>
          </a:p>
        </p:txBody>
      </p:sp>
      <p:pic>
        <p:nvPicPr>
          <p:cNvPr id="6" name="Picture 2" descr="Ибн Рушд на фреске «Апофеоз Фомы Аквинского» Андреа Бонайут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1340768"/>
            <a:ext cx="3214270" cy="2520280"/>
          </a:xfrm>
          <a:prstGeom prst="roundRect">
            <a:avLst>
              <a:gd name="adj" fmla="val 912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5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067944" y="1340768"/>
            <a:ext cx="475252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Elektra Text Pro"/>
              </a:rPr>
              <a:t>ИБН ТУФЕЙЛЬ </a:t>
            </a:r>
          </a:p>
          <a:p>
            <a:r>
              <a:rPr lang="ru-RU" sz="2200" dirty="0" err="1" smtClean="0">
                <a:latin typeface="Elektra Text Pro"/>
              </a:rPr>
              <a:t>ок</a:t>
            </a:r>
            <a:r>
              <a:rPr lang="ru-RU" sz="2200" dirty="0">
                <a:latin typeface="Elektra Text Pro"/>
              </a:rPr>
              <a:t>. </a:t>
            </a:r>
            <a:r>
              <a:rPr lang="ru-RU" sz="2200" dirty="0" smtClean="0">
                <a:latin typeface="Elektra Text Pro"/>
              </a:rPr>
              <a:t>1110–1185 </a:t>
            </a:r>
            <a:r>
              <a:rPr lang="ru-RU" sz="2200" dirty="0">
                <a:latin typeface="Elektra Text Pro"/>
              </a:rPr>
              <a:t>гг</a:t>
            </a:r>
            <a:r>
              <a:rPr lang="ru-RU" sz="2200" dirty="0" smtClean="0">
                <a:latin typeface="Elektra Text Pro"/>
              </a:rPr>
              <a:t>.</a:t>
            </a:r>
            <a:endParaRPr lang="ru-RU" sz="2200" dirty="0">
              <a:latin typeface="Elektra Text Pro"/>
            </a:endParaRPr>
          </a:p>
          <a:p>
            <a:endParaRPr lang="ru-RU" sz="2200" dirty="0">
              <a:latin typeface="Elektra Text Pr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Elektra Text Pro"/>
              </a:rPr>
              <a:t>Обосновал </a:t>
            </a:r>
            <a:r>
              <a:rPr lang="ru-RU" sz="2400" dirty="0">
                <a:latin typeface="Elektra Text Pro"/>
              </a:rPr>
              <a:t>концепцию «естественного человека»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2400" dirty="0">
              <a:latin typeface="Elektra Text Pr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2400" dirty="0">
              <a:latin typeface="Elektra Text Pr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2400" dirty="0">
              <a:latin typeface="Elektra Text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29321" y="6341149"/>
            <a:ext cx="351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27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183" y="50977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ВОСТОЧНЫЙ ПЕРИПАТЕТИЗМ </a:t>
            </a:r>
            <a:endParaRPr lang="ru-RU" sz="2800" dirty="0">
              <a:solidFill>
                <a:srgbClr val="C00000"/>
              </a:solidFill>
              <a:latin typeface="Elektra Text Pro"/>
            </a:endParaRPr>
          </a:p>
        </p:txBody>
      </p:sp>
      <p:pic>
        <p:nvPicPr>
          <p:cNvPr id="6" name="Picture 2" descr="Ibn Ṭufail, Sayr mulhimah min al-Sharq wa-al-Ghar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1387" y="1268760"/>
            <a:ext cx="3170220" cy="340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81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067944" y="1340768"/>
            <a:ext cx="4752528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Elektra Text Pro"/>
              </a:rPr>
              <a:t>ФИЛОН </a:t>
            </a:r>
          </a:p>
          <a:p>
            <a:r>
              <a:rPr lang="ru-RU" sz="2400" dirty="0" smtClean="0">
                <a:latin typeface="Elektra Text Pro"/>
              </a:rPr>
              <a:t>АЛЕКСАНДРИЙСКИЙ</a:t>
            </a:r>
          </a:p>
          <a:p>
            <a:r>
              <a:rPr lang="ru-RU" sz="2400" dirty="0" err="1">
                <a:latin typeface="Elektra Text Pro"/>
              </a:rPr>
              <a:t>ок</a:t>
            </a:r>
            <a:r>
              <a:rPr lang="ru-RU" sz="2400" dirty="0">
                <a:latin typeface="Elektra Text Pro"/>
              </a:rPr>
              <a:t>. 25 до </a:t>
            </a:r>
            <a:r>
              <a:rPr lang="ru-RU" sz="2400" dirty="0" smtClean="0">
                <a:latin typeface="Elektra Text Pro"/>
              </a:rPr>
              <a:t>н.э.–</a:t>
            </a:r>
            <a:r>
              <a:rPr lang="ru-RU" sz="2400" dirty="0" err="1" smtClean="0">
                <a:latin typeface="Elektra Text Pro"/>
              </a:rPr>
              <a:t>ок</a:t>
            </a:r>
            <a:r>
              <a:rPr lang="ru-RU" sz="2400" dirty="0">
                <a:latin typeface="Elektra Text Pro"/>
              </a:rPr>
              <a:t>. 50 </a:t>
            </a:r>
            <a:r>
              <a:rPr lang="ru-RU" sz="2400" dirty="0" err="1" smtClean="0">
                <a:latin typeface="Elektra Text Pro"/>
              </a:rPr>
              <a:t>н.э</a:t>
            </a:r>
            <a:endParaRPr lang="ru-RU" sz="2400" dirty="0" smtClean="0">
              <a:latin typeface="Elektra Text Pro"/>
            </a:endParaRPr>
          </a:p>
          <a:p>
            <a:endParaRPr lang="ru-RU" sz="2400" dirty="0">
              <a:latin typeface="Elektra Text Pro"/>
            </a:endParaRPr>
          </a:p>
          <a:p>
            <a:pPr marL="540000" indent="-5400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Elektra Text Pro"/>
              </a:rPr>
              <a:t>близкий к неоплатонизму </a:t>
            </a:r>
            <a:endParaRPr lang="ru-RU" sz="2400" dirty="0">
              <a:latin typeface="Elektra Text Pro"/>
            </a:endParaRPr>
          </a:p>
          <a:p>
            <a:endParaRPr lang="ru-RU" sz="2200" dirty="0">
              <a:latin typeface="Elektra Text Pr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2400" dirty="0">
              <a:latin typeface="Elektra Text Pr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2400" dirty="0">
              <a:latin typeface="Elektra Text Pr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2400" dirty="0">
              <a:latin typeface="Elektra Text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29321" y="6341149"/>
            <a:ext cx="351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28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183" y="50977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ЕВРЕЙСКИЙ ПЕРИПАТЕТИЗМ </a:t>
            </a:r>
            <a:endParaRPr lang="ru-RU" sz="2800" dirty="0">
              <a:solidFill>
                <a:srgbClr val="C00000"/>
              </a:solidFill>
              <a:latin typeface="Elektra Text Pro"/>
            </a:endParaRPr>
          </a:p>
        </p:txBody>
      </p:sp>
      <p:pic>
        <p:nvPicPr>
          <p:cNvPr id="6" name="Picture 2" descr="PhiloTheve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1340768"/>
            <a:ext cx="2880004" cy="3492000"/>
          </a:xfrm>
          <a:prstGeom prst="roundRect">
            <a:avLst>
              <a:gd name="adj" fmla="val 594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39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067944" y="1340768"/>
            <a:ext cx="475252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Elektra Text Pro"/>
              </a:rPr>
              <a:t>МОИСЕЙ МАЙМОНИД</a:t>
            </a:r>
          </a:p>
          <a:p>
            <a:r>
              <a:rPr lang="ru-RU" sz="2200" dirty="0">
                <a:latin typeface="Elektra Text Pro"/>
              </a:rPr>
              <a:t>между 1135 и </a:t>
            </a:r>
            <a:r>
              <a:rPr lang="ru-RU" sz="2200" dirty="0" smtClean="0">
                <a:latin typeface="Elektra Text Pro"/>
              </a:rPr>
              <a:t>1138–1204 </a:t>
            </a:r>
            <a:r>
              <a:rPr lang="ru-RU" sz="2200" dirty="0">
                <a:latin typeface="Elektra Text Pro"/>
              </a:rPr>
              <a:t>гг</a:t>
            </a:r>
            <a:r>
              <a:rPr lang="ru-RU" sz="2200" dirty="0" smtClean="0">
                <a:latin typeface="Elektra Text Pro"/>
              </a:rPr>
              <a:t>.</a:t>
            </a:r>
          </a:p>
          <a:p>
            <a:endParaRPr lang="ru-RU" sz="2200" dirty="0">
              <a:latin typeface="Elektra Text Pro"/>
            </a:endParaRPr>
          </a:p>
          <a:p>
            <a:pPr marL="540000" indent="-5400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Elektra Text Pro"/>
              </a:rPr>
              <a:t>Теория двойственной истины </a:t>
            </a:r>
            <a:endParaRPr lang="ru-RU" sz="2400" dirty="0">
              <a:latin typeface="Elektra Text Pro"/>
            </a:endParaRPr>
          </a:p>
          <a:p>
            <a:endParaRPr lang="ru-RU" sz="2200" dirty="0">
              <a:latin typeface="Elektra Text Pr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2400" dirty="0">
              <a:latin typeface="Elektra Text Pr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2400" dirty="0">
              <a:latin typeface="Elektra Text Pr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2400" dirty="0">
              <a:latin typeface="Elektra Text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29321" y="6341149"/>
            <a:ext cx="351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29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183" y="50977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ЕВРЕЙСКИЙ ПЕРИПАТЕТИЗМ </a:t>
            </a:r>
            <a:endParaRPr lang="ru-RU" sz="2800" dirty="0">
              <a:solidFill>
                <a:srgbClr val="C00000"/>
              </a:solidFill>
              <a:latin typeface="Elektra Text Pro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5203" y="1340768"/>
            <a:ext cx="2693468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078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329321" y="6341149"/>
            <a:ext cx="351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3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91880" y="1340768"/>
            <a:ext cx="55355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Elektra Text Pro"/>
              </a:rPr>
              <a:t>ТАТИАН СИРИЕЦ</a:t>
            </a:r>
          </a:p>
          <a:p>
            <a:r>
              <a:rPr lang="ru-RU" sz="2200" dirty="0" err="1" smtClean="0">
                <a:latin typeface="Elektra Text Pro"/>
              </a:rPr>
              <a:t>ок</a:t>
            </a:r>
            <a:r>
              <a:rPr lang="ru-RU" sz="2200" dirty="0">
                <a:latin typeface="Elektra Text Pro"/>
              </a:rPr>
              <a:t>. </a:t>
            </a:r>
            <a:r>
              <a:rPr lang="ru-RU" sz="2200" dirty="0" smtClean="0">
                <a:latin typeface="Elektra Text Pro"/>
              </a:rPr>
              <a:t>120–185 гг.</a:t>
            </a:r>
          </a:p>
          <a:p>
            <a:endParaRPr lang="ru-RU" sz="2400" dirty="0" smtClean="0">
              <a:latin typeface="Elektra Text Pro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ru-RU" sz="2400" dirty="0" smtClean="0">
                <a:latin typeface="Elektra Text Pro"/>
              </a:rPr>
              <a:t>идея </a:t>
            </a:r>
            <a:r>
              <a:rPr lang="ru-RU" sz="2400" dirty="0">
                <a:latin typeface="Elektra Text Pro"/>
              </a:rPr>
              <a:t>Христа </a:t>
            </a:r>
            <a:endParaRPr lang="ru-RU" sz="2400" dirty="0" smtClean="0">
              <a:latin typeface="Elektra Text Pro"/>
            </a:endParaRPr>
          </a:p>
          <a:p>
            <a:pPr marL="571500" indent="-571500"/>
            <a:r>
              <a:rPr lang="ru-RU" sz="2400" dirty="0" smtClean="0">
                <a:latin typeface="Elektra Text Pro"/>
              </a:rPr>
              <a:t>	как </a:t>
            </a:r>
            <a:r>
              <a:rPr lang="ru-RU" sz="2400" dirty="0">
                <a:latin typeface="Elektra Text Pro"/>
              </a:rPr>
              <a:t>воплотившегося </a:t>
            </a:r>
            <a:endParaRPr lang="ru-RU" sz="2400" dirty="0" smtClean="0">
              <a:latin typeface="Elektra Text Pro"/>
            </a:endParaRPr>
          </a:p>
          <a:p>
            <a:pPr marL="571500" indent="-571500"/>
            <a:r>
              <a:rPr lang="ru-RU" sz="2400" dirty="0" smtClean="0">
                <a:latin typeface="Elektra Text Pro"/>
              </a:rPr>
              <a:t>	Слова Божьего</a:t>
            </a:r>
          </a:p>
          <a:p>
            <a:endParaRPr lang="ru-RU" sz="4000" dirty="0"/>
          </a:p>
          <a:p>
            <a:endParaRPr lang="ru-RU" sz="4000" dirty="0" smtClean="0"/>
          </a:p>
        </p:txBody>
      </p:sp>
      <p:pic>
        <p:nvPicPr>
          <p:cNvPr id="1027" name="Picture 3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" t="2083" r="3704" b="2083"/>
          <a:stretch>
            <a:fillRect/>
          </a:stretch>
        </p:blipFill>
        <p:spPr bwMode="auto">
          <a:xfrm>
            <a:off x="1340704" y="1412776"/>
            <a:ext cx="1872208" cy="3312368"/>
          </a:xfrm>
          <a:prstGeom prst="roundRect">
            <a:avLst>
              <a:gd name="adj" fmla="val 7349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4797152"/>
            <a:ext cx="33975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Elektra Text Pro"/>
              </a:rPr>
              <a:t>Христос </a:t>
            </a:r>
            <a:r>
              <a:rPr lang="ru-RU" sz="2000" dirty="0" err="1" smtClean="0">
                <a:latin typeface="Elektra Text Pro"/>
              </a:rPr>
              <a:t>Пантократор</a:t>
            </a:r>
            <a:r>
              <a:rPr lang="ru-RU" sz="2000" dirty="0" smtClean="0">
                <a:latin typeface="Elektra Text Pro"/>
              </a:rPr>
              <a:t> </a:t>
            </a:r>
          </a:p>
          <a:p>
            <a:pPr algn="ctr"/>
            <a:r>
              <a:rPr lang="ru-RU" sz="2000" dirty="0" smtClean="0">
                <a:latin typeface="Elektra Text Pro"/>
              </a:rPr>
              <a:t>Одна </a:t>
            </a:r>
            <a:r>
              <a:rPr lang="ru-RU" sz="2000" dirty="0">
                <a:latin typeface="Elektra Text Pro"/>
              </a:rPr>
              <a:t>из древнейших </a:t>
            </a:r>
            <a:endParaRPr lang="ru-RU" sz="2000" dirty="0" smtClean="0">
              <a:latin typeface="Elektra Text Pro"/>
            </a:endParaRPr>
          </a:p>
          <a:p>
            <a:pPr algn="ctr"/>
            <a:r>
              <a:rPr lang="ru-RU" sz="2000" dirty="0" smtClean="0">
                <a:latin typeface="Elektra Text Pro"/>
              </a:rPr>
              <a:t>икон </a:t>
            </a:r>
            <a:r>
              <a:rPr lang="ru-RU" sz="2000" dirty="0">
                <a:latin typeface="Elektra Text Pro"/>
              </a:rPr>
              <a:t>Христа, </a:t>
            </a:r>
            <a:r>
              <a:rPr lang="ru-RU" sz="2000" dirty="0" smtClean="0">
                <a:latin typeface="Elektra Text Pro"/>
              </a:rPr>
              <a:t>VI в. </a:t>
            </a:r>
            <a:endParaRPr lang="ru-RU" sz="2000" dirty="0">
              <a:latin typeface="Elektra Text Pro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50977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АПОЛОГЕТИКА СРЕДНЕВЕКОВОЙ ФИЛОСОФИИ</a:t>
            </a:r>
          </a:p>
        </p:txBody>
      </p:sp>
    </p:spTree>
    <p:extLst>
      <p:ext uri="{BB962C8B-B14F-4D97-AF65-F5344CB8AC3E}">
        <p14:creationId xmlns:p14="http://schemas.microsoft.com/office/powerpoint/2010/main" val="306762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067944" y="1340768"/>
            <a:ext cx="475252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Elektra Text Pro"/>
              </a:rPr>
              <a:t>ИБН ГАБИРОЛЬ</a:t>
            </a:r>
          </a:p>
          <a:p>
            <a:r>
              <a:rPr lang="ru-RU" sz="2200" dirty="0" err="1" smtClean="0">
                <a:latin typeface="Elektra Text Pro"/>
              </a:rPr>
              <a:t>ок</a:t>
            </a:r>
            <a:r>
              <a:rPr lang="ru-RU" sz="2200" dirty="0" smtClean="0">
                <a:latin typeface="Elektra Text Pro"/>
              </a:rPr>
              <a:t>. 1021–1058 </a:t>
            </a:r>
            <a:r>
              <a:rPr lang="ru-RU" sz="2200" dirty="0">
                <a:latin typeface="Elektra Text Pro"/>
              </a:rPr>
              <a:t>гг</a:t>
            </a:r>
            <a:r>
              <a:rPr lang="ru-RU" sz="2200" dirty="0" smtClean="0">
                <a:latin typeface="Elektra Text Pro"/>
              </a:rPr>
              <a:t>.</a:t>
            </a:r>
          </a:p>
          <a:p>
            <a:endParaRPr lang="ru-RU" sz="2200" dirty="0">
              <a:latin typeface="Elektra Text Pro"/>
            </a:endParaRPr>
          </a:p>
          <a:p>
            <a:pPr marL="540000" indent="-5400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Elektra Text Pro"/>
              </a:rPr>
              <a:t>Основоположник </a:t>
            </a:r>
            <a:r>
              <a:rPr lang="ru-RU" sz="2400" dirty="0">
                <a:latin typeface="Elektra Text Pro"/>
              </a:rPr>
              <a:t>философского волюнтаризма</a:t>
            </a:r>
          </a:p>
          <a:p>
            <a:pPr marL="540000" indent="-540000">
              <a:buFont typeface="Arial" panose="020B0604020202020204" pitchFamily="34" charset="0"/>
              <a:buChar char="•"/>
            </a:pPr>
            <a:endParaRPr lang="ru-RU" sz="2400" dirty="0">
              <a:latin typeface="Elektra Text Pro"/>
            </a:endParaRPr>
          </a:p>
          <a:p>
            <a:endParaRPr lang="ru-RU" sz="2200" dirty="0">
              <a:latin typeface="Elektra Text Pr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2400" dirty="0">
              <a:latin typeface="Elektra Text Pr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2400" dirty="0">
              <a:latin typeface="Elektra Text Pr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2400" dirty="0">
              <a:latin typeface="Elektra Text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29321" y="6341149"/>
            <a:ext cx="351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30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183" y="50977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ЕВРЕЙСКИЙ ПЕРИПАТЕТИЗМ </a:t>
            </a:r>
            <a:endParaRPr lang="ru-RU" sz="2800" dirty="0">
              <a:solidFill>
                <a:srgbClr val="C00000"/>
              </a:solidFill>
              <a:latin typeface="Elektra Text Pro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6" y="1423766"/>
            <a:ext cx="2808600" cy="3420000"/>
          </a:xfrm>
          <a:prstGeom prst="roundRect">
            <a:avLst>
              <a:gd name="adj" fmla="val 7365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818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170618"/>
            <a:ext cx="8568952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>
                <a:latin typeface="Elektra Text Pro"/>
              </a:rPr>
              <a:t>(</a:t>
            </a:r>
            <a:r>
              <a:rPr lang="ru-RU" sz="2400" dirty="0" err="1">
                <a:latin typeface="Elektra Text Pro"/>
              </a:rPr>
              <a:t>ивр</a:t>
            </a:r>
            <a:r>
              <a:rPr lang="ru-RU" sz="2400" dirty="0">
                <a:latin typeface="Elektra Text Pro"/>
              </a:rPr>
              <a:t>. ‏</a:t>
            </a:r>
            <a:r>
              <a:rPr lang="he-IL" sz="2400" dirty="0">
                <a:latin typeface="Elektra Text Pro"/>
              </a:rPr>
              <a:t>קַבָּלָה‏‎ </a:t>
            </a:r>
            <a:r>
              <a:rPr lang="ru-RU" sz="2400" dirty="0" smtClean="0">
                <a:latin typeface="Elektra Text Pro"/>
              </a:rPr>
              <a:t>–</a:t>
            </a:r>
            <a:r>
              <a:rPr lang="he-IL" sz="2400" dirty="0" smtClean="0">
                <a:latin typeface="Elektra Text Pro"/>
              </a:rPr>
              <a:t> </a:t>
            </a:r>
            <a:r>
              <a:rPr lang="he-IL" sz="2400" dirty="0">
                <a:latin typeface="Elektra Text Pro"/>
              </a:rPr>
              <a:t>«</a:t>
            </a:r>
            <a:r>
              <a:rPr lang="ru-RU" sz="2400" dirty="0">
                <a:latin typeface="Elektra Text Pro"/>
              </a:rPr>
              <a:t>получение, принятие; предание») </a:t>
            </a:r>
            <a:r>
              <a:rPr lang="ru-RU" sz="2400" dirty="0" smtClean="0">
                <a:latin typeface="Elektra Text Pro"/>
              </a:rPr>
              <a:t>– религиозно-мистическое течение </a:t>
            </a:r>
          </a:p>
          <a:p>
            <a:pPr algn="ctr">
              <a:lnSpc>
                <a:spcPct val="150000"/>
              </a:lnSpc>
            </a:pPr>
            <a:r>
              <a:rPr lang="ru-RU" sz="2400" dirty="0" smtClean="0">
                <a:latin typeface="Elektra Text Pro"/>
              </a:rPr>
              <a:t>в </a:t>
            </a:r>
            <a:r>
              <a:rPr lang="ru-RU" sz="2400" dirty="0">
                <a:latin typeface="Elektra Text Pro"/>
              </a:rPr>
              <a:t>талмудическом </a:t>
            </a:r>
            <a:r>
              <a:rPr lang="ru-RU" sz="2400" dirty="0" smtClean="0">
                <a:latin typeface="Elektra Text Pro"/>
              </a:rPr>
              <a:t>иудаизме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29321" y="6341149"/>
            <a:ext cx="351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31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0977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КАББАЛА </a:t>
            </a:r>
          </a:p>
        </p:txBody>
      </p:sp>
    </p:spTree>
    <p:extLst>
      <p:ext uri="{BB962C8B-B14F-4D97-AF65-F5344CB8AC3E}">
        <p14:creationId xmlns:p14="http://schemas.microsoft.com/office/powerpoint/2010/main" val="330993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719769" y="1760468"/>
            <a:ext cx="475252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Elektra Text Pro"/>
              </a:rPr>
              <a:t>БОЭЦИЙ</a:t>
            </a:r>
          </a:p>
          <a:p>
            <a:r>
              <a:rPr lang="ru-RU" sz="2200" dirty="0" err="1" smtClean="0">
                <a:latin typeface="Elektra Text Pro"/>
              </a:rPr>
              <a:t>ок</a:t>
            </a:r>
            <a:r>
              <a:rPr lang="ru-RU" sz="2200" dirty="0" smtClean="0">
                <a:latin typeface="Elektra Text Pro"/>
              </a:rPr>
              <a:t>. 480–524 </a:t>
            </a:r>
            <a:r>
              <a:rPr lang="ru-RU" sz="2200" dirty="0">
                <a:latin typeface="Elektra Text Pro"/>
              </a:rPr>
              <a:t>гг</a:t>
            </a:r>
            <a:r>
              <a:rPr lang="ru-RU" sz="2200" dirty="0" smtClean="0">
                <a:latin typeface="Elektra Text Pro"/>
              </a:rPr>
              <a:t>.</a:t>
            </a:r>
          </a:p>
          <a:p>
            <a:endParaRPr lang="ru-RU" sz="2200" dirty="0">
              <a:latin typeface="Elektra Text Pro"/>
            </a:endParaRPr>
          </a:p>
          <a:p>
            <a:pPr marL="540000" indent="-5400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Elektra Text Pro"/>
              </a:rPr>
              <a:t>Создатель </a:t>
            </a:r>
            <a:r>
              <a:rPr lang="ru-RU" sz="2400" dirty="0">
                <a:latin typeface="Elektra Text Pro"/>
              </a:rPr>
              <a:t>классификации свободных </a:t>
            </a:r>
            <a:r>
              <a:rPr lang="ru-RU" sz="2400" dirty="0" smtClean="0">
                <a:latin typeface="Elektra Text Pro"/>
              </a:rPr>
              <a:t>искусств</a:t>
            </a:r>
            <a:endParaRPr lang="ru-RU" sz="2400" dirty="0">
              <a:latin typeface="Elektra Text Pro"/>
            </a:endParaRPr>
          </a:p>
          <a:p>
            <a:endParaRPr lang="ru-RU" sz="2200" dirty="0">
              <a:latin typeface="Elektra Text Pr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2400" dirty="0">
              <a:latin typeface="Elektra Text Pr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2400" dirty="0">
              <a:latin typeface="Elektra Text Pr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2400" dirty="0">
              <a:latin typeface="Elektra Text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29321" y="6341149"/>
            <a:ext cx="351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32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183" y="404664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Elektra Text Pro"/>
              </a:rPr>
              <a:t>ПРОБЛЕМА УНИВЕРСАЛИЙ </a:t>
            </a:r>
          </a:p>
          <a:p>
            <a:pPr algn="ctr"/>
            <a:r>
              <a:rPr lang="ru-RU" sz="2800" dirty="0">
                <a:solidFill>
                  <a:srgbClr val="C00000"/>
                </a:solidFill>
                <a:latin typeface="Elektra Text Pro"/>
              </a:rPr>
              <a:t>В СРЕДНЕВЕКОВОЙ СХОЛАСТИКЕ 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 </a:t>
            </a:r>
            <a:endParaRPr lang="ru-RU" sz="2800" dirty="0">
              <a:solidFill>
                <a:srgbClr val="C00000"/>
              </a:solidFill>
              <a:latin typeface="Elektra Text Pro"/>
            </a:endParaRPr>
          </a:p>
        </p:txBody>
      </p:sp>
      <p:pic>
        <p:nvPicPr>
          <p:cNvPr id="4098" name="Picture 2" descr="Боэций с монохордом. Фрагмент книжной миниатюры в кембриджской рукописи, около 1150 г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60468"/>
            <a:ext cx="2599047" cy="36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15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07296" y="1241966"/>
            <a:ext cx="63367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Elektra Text Pro"/>
              </a:rPr>
              <a:t>Августин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Elektra Text Pro"/>
              </a:rPr>
              <a:t>святой </a:t>
            </a:r>
            <a:r>
              <a:rPr lang="ru-RU" sz="2400" dirty="0" err="1">
                <a:latin typeface="Elektra Text Pro"/>
              </a:rPr>
              <a:t>Бонавентура</a:t>
            </a:r>
            <a:endParaRPr lang="ru-RU" sz="2400" dirty="0">
              <a:latin typeface="Elektra Text Pro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Elektra Text Pro"/>
              </a:rPr>
              <a:t>Ансельм Кентерберийский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2400" dirty="0" smtClean="0">
              <a:latin typeface="Elektra Text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29321" y="6341149"/>
            <a:ext cx="351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33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1739" y="638180"/>
            <a:ext cx="8460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КРАЙНИЕ РЕАЛИСТЫ</a:t>
            </a:r>
            <a:endParaRPr lang="ru-RU" sz="2800" dirty="0">
              <a:solidFill>
                <a:srgbClr val="C00000"/>
              </a:solidFill>
              <a:latin typeface="Elektra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25669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07296" y="1241966"/>
            <a:ext cx="63367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Elektra Text Pro"/>
              </a:rPr>
              <a:t>Альберт Великий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Elektra Text Pro"/>
              </a:rPr>
              <a:t>Фома Аквинский </a:t>
            </a:r>
            <a:r>
              <a:rPr lang="ru-RU" sz="2400" dirty="0" smtClean="0">
                <a:latin typeface="Elektra Text Pro"/>
              </a:rPr>
              <a:t> </a:t>
            </a:r>
            <a:endParaRPr lang="ru-RU" sz="2400" dirty="0">
              <a:latin typeface="Elektra Text Pro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2400" dirty="0" smtClean="0">
              <a:latin typeface="Elektra Text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29321" y="6341149"/>
            <a:ext cx="351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34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720" y="670348"/>
            <a:ext cx="8460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УМЕРЕННЫЕ РЕАЛИСТЫ</a:t>
            </a:r>
            <a:endParaRPr lang="ru-RU" sz="2800" dirty="0">
              <a:solidFill>
                <a:srgbClr val="C00000"/>
              </a:solidFill>
              <a:latin typeface="Elektra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9301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07296" y="1241966"/>
            <a:ext cx="63367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Elektra Text Pro"/>
              </a:rPr>
              <a:t>Иоанн </a:t>
            </a:r>
            <a:r>
              <a:rPr lang="ru-RU" sz="2400" dirty="0" err="1">
                <a:latin typeface="Elektra Text Pro"/>
              </a:rPr>
              <a:t>Росцелин</a:t>
            </a:r>
            <a:endParaRPr lang="ru-RU" sz="2400" dirty="0">
              <a:latin typeface="Elektra Text Pro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Elektra Text Pro"/>
              </a:rPr>
              <a:t>Жан Буридан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2400" dirty="0" smtClean="0">
              <a:latin typeface="Elektra Text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29321" y="6341149"/>
            <a:ext cx="351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35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720" y="382572"/>
            <a:ext cx="8460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КРАЙНИЕ НОМИНАЛИСТЫ</a:t>
            </a:r>
            <a:endParaRPr lang="ru-RU" sz="2800" dirty="0">
              <a:solidFill>
                <a:srgbClr val="C00000"/>
              </a:solidFill>
              <a:latin typeface="Elektra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406562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07296" y="1241966"/>
            <a:ext cx="6336704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Elektra Text Pro"/>
              </a:rPr>
              <a:t>Уильям </a:t>
            </a:r>
            <a:r>
              <a:rPr lang="ru-RU" sz="2400" dirty="0">
                <a:latin typeface="Elektra Text Pro"/>
              </a:rPr>
              <a:t>Оккам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2400" dirty="0" smtClean="0">
              <a:latin typeface="Elektra Text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29321" y="6341149"/>
            <a:ext cx="351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36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3310" y="219022"/>
            <a:ext cx="8460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Elektra Text Pro"/>
              </a:rPr>
              <a:t>КРИТИЧЕСКИЕ НОМИНАЛИСТЫ </a:t>
            </a:r>
            <a:endParaRPr lang="ru-RU" sz="2800" dirty="0" smtClean="0">
              <a:solidFill>
                <a:srgbClr val="C00000"/>
              </a:solidFill>
              <a:latin typeface="Elektra Text Pro"/>
            </a:endParaRP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ИЛИ ТЕРМИНИСТЫ</a:t>
            </a:r>
            <a:endParaRPr lang="ru-RU" sz="2800" dirty="0">
              <a:solidFill>
                <a:srgbClr val="C00000"/>
              </a:solidFill>
              <a:latin typeface="Elektra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188476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329321" y="6341149"/>
            <a:ext cx="351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37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51920" y="1340768"/>
            <a:ext cx="439248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Elektra Text Pro"/>
              </a:rPr>
              <a:t>ПЬЕР АБЕЛЯР</a:t>
            </a:r>
          </a:p>
          <a:p>
            <a:r>
              <a:rPr lang="ru-RU" sz="2200" dirty="0" smtClean="0">
                <a:latin typeface="Elektra Text Pro"/>
              </a:rPr>
              <a:t>1079 –1142 гг.</a:t>
            </a:r>
          </a:p>
          <a:p>
            <a:endParaRPr lang="ru-RU" sz="2000" dirty="0" smtClean="0">
              <a:latin typeface="Elektra Text Pro"/>
            </a:endParaRPr>
          </a:p>
          <a:p>
            <a:pPr marL="539750" indent="-539750">
              <a:buFont typeface="Arial" pitchFamily="34" charset="0"/>
              <a:buChar char="•"/>
            </a:pPr>
            <a:r>
              <a:rPr lang="ru-RU" sz="2400" dirty="0" smtClean="0">
                <a:latin typeface="Elektra Text Pro"/>
              </a:rPr>
              <a:t>Один из основоположников концептуализма </a:t>
            </a:r>
          </a:p>
          <a:p>
            <a:endParaRPr lang="ru-RU" sz="2000" dirty="0">
              <a:latin typeface="Elektra Text Pr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0977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КОНЦЕПТУАЛИСТЫ</a:t>
            </a:r>
            <a:endParaRPr lang="ru-RU" sz="2800" dirty="0">
              <a:solidFill>
                <a:srgbClr val="C00000"/>
              </a:solidFill>
              <a:latin typeface="Elektra Text Pro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46" y="1359282"/>
            <a:ext cx="2734222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347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9558" y="1217072"/>
            <a:ext cx="8880690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Elektra Text Pro"/>
              </a:rPr>
              <a:t>Сигер Брабантский</a:t>
            </a:r>
          </a:p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Elektra Text Pro"/>
              </a:rPr>
              <a:t>Боэций Дакийский</a:t>
            </a:r>
          </a:p>
          <a:p>
            <a:pPr>
              <a:lnSpc>
                <a:spcPct val="150000"/>
              </a:lnSpc>
            </a:pPr>
            <a:endParaRPr lang="ru-RU" sz="2400" dirty="0" smtClean="0">
              <a:latin typeface="Elektra Text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29321" y="6341149"/>
            <a:ext cx="351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38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3310" y="404664"/>
            <a:ext cx="87731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ЛАТИНСКИЙ АВЕРРОИЗМ</a:t>
            </a:r>
            <a:endParaRPr lang="ru-RU" sz="2800" dirty="0">
              <a:solidFill>
                <a:srgbClr val="C00000"/>
              </a:solidFill>
              <a:latin typeface="Elektra Text Pro"/>
            </a:endParaRPr>
          </a:p>
          <a:p>
            <a:pPr algn="ctr"/>
            <a:endParaRPr lang="ru-RU" sz="2800" dirty="0">
              <a:solidFill>
                <a:srgbClr val="C00000"/>
              </a:solidFill>
              <a:latin typeface="Elektra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234323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9558" y="1351880"/>
            <a:ext cx="84715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err="1">
                <a:latin typeface="Elektra Text Pro"/>
              </a:rPr>
              <a:t>Мейстер</a:t>
            </a:r>
            <a:r>
              <a:rPr lang="ru-RU" sz="2400" dirty="0">
                <a:latin typeface="Elektra Text Pro"/>
              </a:rPr>
              <a:t> </a:t>
            </a:r>
            <a:r>
              <a:rPr lang="ru-RU" sz="2400" dirty="0" err="1">
                <a:latin typeface="Elektra Text Pro"/>
              </a:rPr>
              <a:t>Экхарт</a:t>
            </a:r>
            <a:endParaRPr lang="ru-RU" sz="2400" dirty="0">
              <a:latin typeface="Elektra Text Pro"/>
            </a:endParaRPr>
          </a:p>
          <a:p>
            <a:pPr>
              <a:lnSpc>
                <a:spcPct val="150000"/>
              </a:lnSpc>
            </a:pPr>
            <a:endParaRPr lang="ru-RU" sz="2400" dirty="0" smtClean="0">
              <a:latin typeface="Elektra Text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29321" y="6341149"/>
            <a:ext cx="351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39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7238" y="548680"/>
            <a:ext cx="87731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Elektra Text Pro"/>
              </a:rPr>
              <a:t>ГЕРМАНСКАЯ СПЕКУЛЯТИВНАЯ </a:t>
            </a:r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МИСТИКА</a:t>
            </a:r>
            <a:endParaRPr lang="ru-RU" sz="2800" dirty="0">
              <a:solidFill>
                <a:srgbClr val="C00000"/>
              </a:solidFill>
              <a:latin typeface="Elektra Text Pro"/>
            </a:endParaRPr>
          </a:p>
          <a:p>
            <a:pPr algn="ctr"/>
            <a:endParaRPr lang="ru-RU" sz="2800" dirty="0">
              <a:solidFill>
                <a:srgbClr val="C00000"/>
              </a:solidFill>
              <a:latin typeface="Elektra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49115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329321" y="6341149"/>
            <a:ext cx="351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4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39952" y="1340768"/>
            <a:ext cx="37444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Elektra Text Pro"/>
              </a:rPr>
              <a:t>ТЕРТУЛЛИАН </a:t>
            </a:r>
          </a:p>
          <a:p>
            <a:r>
              <a:rPr lang="ru-RU" sz="2200" dirty="0" smtClean="0">
                <a:latin typeface="Elektra Text Pro"/>
              </a:rPr>
              <a:t>160–220 гг.</a:t>
            </a:r>
          </a:p>
          <a:p>
            <a:pPr marL="571500" indent="-571500"/>
            <a:endParaRPr lang="ru-RU" sz="2400" dirty="0" smtClean="0">
              <a:latin typeface="Elektra Text Pro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ru-RU" sz="2400" dirty="0" smtClean="0">
                <a:latin typeface="Elektra Text Pro"/>
              </a:rPr>
              <a:t>Противопоставлял философию язычников </a:t>
            </a:r>
          </a:p>
          <a:p>
            <a:pPr marL="571500" indent="-571500"/>
            <a:r>
              <a:rPr lang="ru-RU" sz="2400" dirty="0" smtClean="0">
                <a:latin typeface="Elektra Text Pro"/>
              </a:rPr>
              <a:t>	и христианскую религию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0977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ХРИСТИАНСКАЯ АПОЛОГЕТИКА</a:t>
            </a:r>
            <a:endParaRPr lang="ru-RU" sz="2800" dirty="0">
              <a:solidFill>
                <a:srgbClr val="C00000"/>
              </a:solidFill>
              <a:latin typeface="Elektra Text Pro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2833693" cy="3418142"/>
          </a:xfrm>
          <a:prstGeom prst="roundRect">
            <a:avLst>
              <a:gd name="adj" fmla="val 4186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621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329321" y="6341149"/>
            <a:ext cx="351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40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5087" y="1566951"/>
            <a:ext cx="7900147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400" dirty="0" smtClean="0">
                <a:latin typeface="Elektra Text Pro"/>
              </a:rPr>
              <a:t>Классическая </a:t>
            </a:r>
            <a:r>
              <a:rPr lang="ru-RU" sz="2400" dirty="0">
                <a:latin typeface="Elektra Text Pro"/>
              </a:rPr>
              <a:t>эпоха веры породила философию, устремившую человеческий дух к </a:t>
            </a:r>
            <a:r>
              <a:rPr lang="ru-RU" sz="2400" dirty="0" smtClean="0">
                <a:latin typeface="Elektra Text Pro"/>
              </a:rPr>
              <a:t>Абсолюту</a:t>
            </a:r>
            <a:endParaRPr lang="ru-RU" sz="2400" dirty="0">
              <a:latin typeface="Elektra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395529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329321" y="6341149"/>
            <a:ext cx="351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5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51920" y="1340768"/>
            <a:ext cx="532859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Elektra Text Pro"/>
              </a:rPr>
              <a:t>КЛИМЕНТ</a:t>
            </a:r>
          </a:p>
          <a:p>
            <a:r>
              <a:rPr lang="ru-RU" sz="2400" dirty="0" smtClean="0">
                <a:latin typeface="Elektra Text Pro"/>
              </a:rPr>
              <a:t>АЛЕКСАНДРИЙСКИЙ</a:t>
            </a:r>
          </a:p>
          <a:p>
            <a:r>
              <a:rPr lang="ru-RU" sz="2200" dirty="0" err="1" smtClean="0">
                <a:latin typeface="Elektra Text Pro"/>
              </a:rPr>
              <a:t>ок</a:t>
            </a:r>
            <a:r>
              <a:rPr lang="ru-RU" sz="2200" dirty="0" smtClean="0">
                <a:latin typeface="Elektra Text Pro"/>
              </a:rPr>
              <a:t>. 150–215 гг.</a:t>
            </a:r>
          </a:p>
          <a:p>
            <a:endParaRPr lang="ru-RU" sz="2000" dirty="0" smtClean="0">
              <a:latin typeface="Elektra Text Pro"/>
            </a:endParaRPr>
          </a:p>
          <a:p>
            <a:pPr indent="536575">
              <a:buFont typeface="Arial" pitchFamily="34" charset="0"/>
              <a:buChar char="•"/>
            </a:pPr>
            <a:r>
              <a:rPr lang="ru-RU" sz="2400" dirty="0" smtClean="0">
                <a:latin typeface="Elektra Text Pro"/>
              </a:rPr>
              <a:t>Концепция </a:t>
            </a:r>
          </a:p>
          <a:p>
            <a:pPr indent="536575"/>
            <a:r>
              <a:rPr lang="ru-RU" sz="2400" dirty="0" smtClean="0">
                <a:latin typeface="Elektra Text Pro"/>
              </a:rPr>
              <a:t>христианского</a:t>
            </a:r>
          </a:p>
          <a:p>
            <a:pPr indent="536575"/>
            <a:r>
              <a:rPr lang="ru-RU" sz="2400" dirty="0" smtClean="0">
                <a:latin typeface="Elektra Text Pro"/>
              </a:rPr>
              <a:t>воспитания человека </a:t>
            </a:r>
          </a:p>
          <a:p>
            <a:endParaRPr lang="ru-RU" sz="2000" dirty="0">
              <a:latin typeface="Elektra Text Pro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2446944" cy="2988332"/>
          </a:xfrm>
          <a:prstGeom prst="roundRect">
            <a:avLst>
              <a:gd name="adj" fmla="val 5386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50977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ГРЕЧЕСКИЕ АПОЛОГЕТЫ</a:t>
            </a:r>
            <a:endParaRPr lang="ru-RU" sz="2800" dirty="0">
              <a:solidFill>
                <a:srgbClr val="C00000"/>
              </a:solidFill>
              <a:latin typeface="Elektra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147519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Портрет Оригена. Иллюстрация из «Les vrais pourtraits...» Андре Теве (1584)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" r="1399" b="1416"/>
          <a:stretch>
            <a:fillRect/>
          </a:stretch>
        </p:blipFill>
        <p:spPr bwMode="auto">
          <a:xfrm>
            <a:off x="1043608" y="1412776"/>
            <a:ext cx="2431329" cy="3024336"/>
          </a:xfrm>
          <a:prstGeom prst="roundRect">
            <a:avLst>
              <a:gd name="adj" fmla="val 727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329321" y="6341149"/>
            <a:ext cx="351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6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79912" y="1340768"/>
            <a:ext cx="4752528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Elektra Text Pro"/>
              </a:rPr>
              <a:t>ОРИГЕН АДАМАНТ</a:t>
            </a:r>
          </a:p>
          <a:p>
            <a:r>
              <a:rPr lang="ru-RU" sz="2200" dirty="0" err="1" smtClean="0">
                <a:latin typeface="Elektra Text Pro"/>
              </a:rPr>
              <a:t>ок</a:t>
            </a:r>
            <a:r>
              <a:rPr lang="ru-RU" sz="2200" dirty="0" smtClean="0">
                <a:latin typeface="Elektra Text Pro"/>
              </a:rPr>
              <a:t>. 185–254 гг.</a:t>
            </a:r>
          </a:p>
          <a:p>
            <a:endParaRPr lang="ru-RU" sz="2400" dirty="0" smtClean="0">
              <a:latin typeface="Elektra Text Pro"/>
            </a:endParaRPr>
          </a:p>
          <a:p>
            <a:pPr marL="531813" indent="-531813">
              <a:buFont typeface="Arial" pitchFamily="34" charset="0"/>
              <a:buChar char="•"/>
            </a:pPr>
            <a:r>
              <a:rPr lang="ru-RU" sz="2400" dirty="0" smtClean="0">
                <a:latin typeface="Elektra Text Pro"/>
              </a:rPr>
              <a:t>Учение </a:t>
            </a:r>
          </a:p>
          <a:p>
            <a:pPr marL="531813" indent="-531813"/>
            <a:r>
              <a:rPr lang="ru-RU" sz="2400" dirty="0" smtClean="0">
                <a:latin typeface="Elektra Text Pro"/>
              </a:rPr>
              <a:t>	о трёх степенях истолкования </a:t>
            </a:r>
          </a:p>
          <a:p>
            <a:pPr marL="531813" indent="-531813"/>
            <a:r>
              <a:rPr lang="ru-RU" sz="2400" dirty="0" smtClean="0">
                <a:latin typeface="Elektra Text Pro"/>
              </a:rPr>
              <a:t>	Священного Писания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50977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ГРЕЧЕСКИЕ АПОЛОГЕТЫ</a:t>
            </a:r>
            <a:endParaRPr lang="ru-RU" sz="2800" dirty="0">
              <a:solidFill>
                <a:srgbClr val="C00000"/>
              </a:solidFill>
              <a:latin typeface="Elektra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138782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170618"/>
            <a:ext cx="8568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 smtClean="0">
                <a:latin typeface="Elektra Text Pro"/>
              </a:rPr>
              <a:t>догматическое </a:t>
            </a:r>
            <a:r>
              <a:rPr lang="ru-RU" sz="2400" dirty="0">
                <a:latin typeface="Elektra Text Pro"/>
              </a:rPr>
              <a:t>учение Святых </a:t>
            </a:r>
            <a:r>
              <a:rPr lang="ru-RU" sz="2400" dirty="0" smtClean="0">
                <a:latin typeface="Elektra Text Pro"/>
              </a:rPr>
              <a:t>Отцов</a:t>
            </a:r>
          </a:p>
          <a:p>
            <a:pPr algn="ctr">
              <a:lnSpc>
                <a:spcPct val="150000"/>
              </a:lnSpc>
            </a:pPr>
            <a:r>
              <a:rPr lang="ru-RU" sz="2400" dirty="0" smtClean="0">
                <a:latin typeface="Elektra Text Pro"/>
              </a:rPr>
              <a:t>(от греческого </a:t>
            </a:r>
            <a:r>
              <a:rPr lang="el-GR" sz="2400" dirty="0" smtClean="0">
                <a:latin typeface="Elektra Text Pro"/>
              </a:rPr>
              <a:t>πατήρ, </a:t>
            </a:r>
            <a:endParaRPr lang="ru-RU" sz="2400" dirty="0" smtClean="0">
              <a:latin typeface="Elektra Text Pro"/>
            </a:endParaRPr>
          </a:p>
          <a:p>
            <a:pPr algn="ctr">
              <a:lnSpc>
                <a:spcPct val="150000"/>
              </a:lnSpc>
            </a:pPr>
            <a:r>
              <a:rPr lang="ru-RU" sz="2400" dirty="0" smtClean="0">
                <a:latin typeface="Elektra Text Pro"/>
              </a:rPr>
              <a:t>латинского </a:t>
            </a:r>
            <a:r>
              <a:rPr lang="en-US" sz="2400" dirty="0" err="1" smtClean="0">
                <a:latin typeface="Elektra Text Pro"/>
              </a:rPr>
              <a:t>pater</a:t>
            </a:r>
            <a:r>
              <a:rPr lang="en-US" sz="2400" dirty="0" smtClean="0">
                <a:latin typeface="Elektra Text Pro"/>
              </a:rPr>
              <a:t> </a:t>
            </a:r>
            <a:r>
              <a:rPr lang="ru-RU" sz="2400" kern="100" dirty="0" smtClean="0">
                <a:latin typeface="Elektra Text Pro"/>
                <a:ea typeface="Andale Sans UI"/>
                <a:cs typeface="Tahoma"/>
              </a:rPr>
              <a:t>–</a:t>
            </a:r>
            <a:r>
              <a:rPr lang="ru-RU" sz="2400" dirty="0" smtClean="0">
                <a:latin typeface="Elektra Text Pro"/>
              </a:rPr>
              <a:t> отец)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29321" y="6341149"/>
            <a:ext cx="351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7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0977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ПАТРИСТИКА </a:t>
            </a:r>
          </a:p>
        </p:txBody>
      </p:sp>
    </p:spTree>
    <p:extLst>
      <p:ext uri="{BB962C8B-B14F-4D97-AF65-F5344CB8AC3E}">
        <p14:creationId xmlns:p14="http://schemas.microsoft.com/office/powerpoint/2010/main" val="308181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329321" y="6341149"/>
            <a:ext cx="351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8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32856" y="1170618"/>
            <a:ext cx="62365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err="1" smtClean="0">
                <a:latin typeface="Elektra Text Pro"/>
              </a:rPr>
              <a:t>Триадология</a:t>
            </a:r>
            <a:r>
              <a:rPr lang="ru-RU" sz="2400" dirty="0" smtClean="0">
                <a:latin typeface="Elektra Text Pro"/>
              </a:rPr>
              <a:t> </a:t>
            </a:r>
            <a:r>
              <a:rPr lang="ru-RU" sz="2400" dirty="0">
                <a:latin typeface="Elektra Text Pro"/>
              </a:rPr>
              <a:t>(учение </a:t>
            </a:r>
            <a:r>
              <a:rPr lang="ru-RU" sz="2400" dirty="0" smtClean="0">
                <a:latin typeface="Elektra Text Pro"/>
              </a:rPr>
              <a:t>о Троице)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err="1" smtClean="0">
                <a:latin typeface="Elektra Text Pro"/>
              </a:rPr>
              <a:t>Христология</a:t>
            </a:r>
            <a:r>
              <a:rPr lang="ru-RU" sz="2400" dirty="0" smtClean="0">
                <a:latin typeface="Elektra Text Pro"/>
              </a:rPr>
              <a:t> </a:t>
            </a:r>
            <a:r>
              <a:rPr lang="ru-RU" sz="2400" dirty="0">
                <a:latin typeface="Elektra Text Pro"/>
              </a:rPr>
              <a:t>(учение о Христе</a:t>
            </a:r>
            <a:r>
              <a:rPr lang="ru-RU" sz="2400" dirty="0" smtClean="0">
                <a:latin typeface="Elektra Text Pro"/>
              </a:rPr>
              <a:t>)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err="1" smtClean="0">
                <a:latin typeface="Elektra Text Pro"/>
              </a:rPr>
              <a:t>Сотериология</a:t>
            </a:r>
            <a:r>
              <a:rPr lang="ru-RU" sz="2400" dirty="0" smtClean="0">
                <a:latin typeface="Elektra Text Pro"/>
              </a:rPr>
              <a:t> </a:t>
            </a:r>
            <a:r>
              <a:rPr lang="ru-RU" sz="2400" dirty="0">
                <a:latin typeface="Elektra Text Pro"/>
              </a:rPr>
              <a:t>(учение о Спасении)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0977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ПАТРИСТИКА </a:t>
            </a:r>
          </a:p>
        </p:txBody>
      </p:sp>
    </p:spTree>
    <p:extLst>
      <p:ext uri="{BB962C8B-B14F-4D97-AF65-F5344CB8AC3E}">
        <p14:creationId xmlns:p14="http://schemas.microsoft.com/office/powerpoint/2010/main" val="237352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34759" y="1170618"/>
            <a:ext cx="692567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err="1" smtClean="0">
                <a:latin typeface="Elektra Text Pro"/>
              </a:rPr>
              <a:t>Экклезиология</a:t>
            </a:r>
            <a:r>
              <a:rPr lang="ru-RU" sz="2400" dirty="0" smtClean="0">
                <a:latin typeface="Elektra Text Pro"/>
              </a:rPr>
              <a:t> </a:t>
            </a:r>
            <a:r>
              <a:rPr lang="ru-RU" sz="2400" dirty="0">
                <a:latin typeface="Elektra Text Pro"/>
              </a:rPr>
              <a:t>(учение о </a:t>
            </a:r>
            <a:r>
              <a:rPr lang="ru-RU" sz="2400" dirty="0" smtClean="0">
                <a:latin typeface="Elektra Text Pro"/>
              </a:rPr>
              <a:t>Церкви)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Elektra Text Pro"/>
              </a:rPr>
              <a:t>Нравственное богословие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Elektra Text Pro"/>
              </a:rPr>
              <a:t>Эсхатология </a:t>
            </a:r>
            <a:r>
              <a:rPr lang="ru-RU" sz="2400" dirty="0">
                <a:latin typeface="Elektra Text Pro"/>
              </a:rPr>
              <a:t>(учение о конце </a:t>
            </a:r>
            <a:r>
              <a:rPr lang="ru-RU" sz="2400" dirty="0" smtClean="0">
                <a:latin typeface="Elektra Text Pro"/>
              </a:rPr>
              <a:t>Света) </a:t>
            </a:r>
            <a:endParaRPr lang="ru-RU" sz="2400" dirty="0">
              <a:latin typeface="Elektra Text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29321" y="6341149"/>
            <a:ext cx="351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9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0977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Elektra Text Pro"/>
              </a:rPr>
              <a:t>ПАТРИСТИКА </a:t>
            </a:r>
          </a:p>
        </p:txBody>
      </p:sp>
    </p:spTree>
    <p:extLst>
      <p:ext uri="{BB962C8B-B14F-4D97-AF65-F5344CB8AC3E}">
        <p14:creationId xmlns:p14="http://schemas.microsoft.com/office/powerpoint/2010/main" val="316515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1064</TotalTime>
  <Words>553</Words>
  <Application>Microsoft Office PowerPoint</Application>
  <PresentationFormat>Экран (4:3)</PresentationFormat>
  <Paragraphs>296</Paragraphs>
  <Slides>40</Slides>
  <Notes>38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Юля</dc:creator>
  <cp:lastModifiedBy>Юля</cp:lastModifiedBy>
  <cp:revision>79</cp:revision>
  <dcterms:created xsi:type="dcterms:W3CDTF">2023-04-16T07:36:17Z</dcterms:created>
  <dcterms:modified xsi:type="dcterms:W3CDTF">2024-02-10T05:25:38Z</dcterms:modified>
</cp:coreProperties>
</file>