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2" r:id="rId2"/>
    <p:sldId id="293" r:id="rId3"/>
    <p:sldId id="295" r:id="rId4"/>
    <p:sldId id="321" r:id="rId5"/>
    <p:sldId id="322" r:id="rId6"/>
    <p:sldId id="323" r:id="rId7"/>
    <p:sldId id="324" r:id="rId8"/>
    <p:sldId id="299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9" r:id="rId22"/>
    <p:sldId id="337" r:id="rId23"/>
    <p:sldId id="340" r:id="rId24"/>
    <p:sldId id="341" r:id="rId25"/>
    <p:sldId id="343" r:id="rId26"/>
    <p:sldId id="342" r:id="rId27"/>
    <p:sldId id="344" r:id="rId28"/>
    <p:sldId id="345" r:id="rId29"/>
    <p:sldId id="347" r:id="rId30"/>
    <p:sldId id="346" r:id="rId31"/>
    <p:sldId id="348" r:id="rId32"/>
    <p:sldId id="349" r:id="rId33"/>
    <p:sldId id="350" r:id="rId34"/>
    <p:sldId id="351" r:id="rId35"/>
    <p:sldId id="352" r:id="rId36"/>
    <p:sldId id="32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25" autoAdjust="0"/>
    <p:restoredTop sz="94668" autoAdjust="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027B8-CA9F-4AEC-9D0A-8D47785971C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E24E-145B-49D3-BBF7-7287D966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5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878" y="1844824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11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Философия Просвещения</a:t>
            </a:r>
          </a:p>
          <a:p>
            <a:pPr lvl="0" algn="ctr"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Огнев Александр Николаевич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кандидат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наук, доцент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601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ЭДМУНД БЁРК </a:t>
            </a:r>
          </a:p>
          <a:p>
            <a:r>
              <a:rPr lang="ru-RU" sz="2200" dirty="0" smtClean="0">
                <a:latin typeface="Elektra Text Pro"/>
              </a:rPr>
              <a:t>1729–1797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Идеолог консерватизма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ЛИБЕРАЛЬНЫЙ КОНСЕРВАТИЗМ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В АНГЛИИ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344" y="1340768"/>
            <a:ext cx="2474371" cy="311255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БЕРНАР ЛЕ БОВЬЕ </a:t>
            </a:r>
          </a:p>
          <a:p>
            <a:r>
              <a:rPr lang="ru-RU" sz="2400" dirty="0" smtClean="0">
                <a:latin typeface="Elektra Text Pro"/>
              </a:rPr>
              <a:t>ДЕ ФОНТЕНЕЛЬ</a:t>
            </a:r>
          </a:p>
          <a:p>
            <a:r>
              <a:rPr lang="ru-RU" sz="2200" dirty="0" smtClean="0">
                <a:latin typeface="Elektra Text Pro"/>
              </a:rPr>
              <a:t>1657–1757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Множественность миров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1360794"/>
            <a:ext cx="2624063" cy="359824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ВОЛЬТЕР</a:t>
            </a:r>
          </a:p>
          <a:p>
            <a:r>
              <a:rPr lang="ru-RU" sz="2200" dirty="0" smtClean="0">
                <a:latin typeface="Elektra Text Pro"/>
              </a:rPr>
              <a:t>1694–1778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indent="534988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«Если бы Бога не было, </a:t>
            </a:r>
          </a:p>
          <a:p>
            <a:pPr indent="534988"/>
            <a:r>
              <a:rPr lang="ru-RU" sz="2400" dirty="0">
                <a:latin typeface="Elektra Text Pro"/>
              </a:rPr>
              <a:t>его следовало </a:t>
            </a:r>
            <a:r>
              <a:rPr lang="ru-RU" sz="2400" dirty="0" smtClean="0">
                <a:latin typeface="Elektra Text Pro"/>
              </a:rPr>
              <a:t>бы </a:t>
            </a:r>
          </a:p>
          <a:p>
            <a:pPr indent="534988"/>
            <a:r>
              <a:rPr lang="ru-RU" sz="2400" dirty="0" smtClean="0">
                <a:latin typeface="Elektra Text Pro"/>
              </a:rPr>
              <a:t>выдумать</a:t>
            </a:r>
            <a:r>
              <a:rPr lang="ru-RU" sz="2400" dirty="0">
                <a:latin typeface="Elektra Text Pro"/>
              </a:rPr>
              <a:t>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Работа Николя де Ларжильера, 1724 г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6" y="1376449"/>
            <a:ext cx="2712630" cy="34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ШАРЛЬ ЛУИ ДЕ МОНТЕСКЬЁ</a:t>
            </a:r>
          </a:p>
          <a:p>
            <a:r>
              <a:rPr lang="ru-RU" sz="2200" dirty="0" smtClean="0">
                <a:latin typeface="Elektra Text Pro"/>
              </a:rPr>
              <a:t>1689–1755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«О духе законов»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Montesquieu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2" y="1330460"/>
            <a:ext cx="28884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Титульный лист первого изда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2304256" cy="309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Энциклопедия, </a:t>
            </a:r>
            <a:endParaRPr lang="ru-RU" sz="2400" dirty="0" smtClean="0">
              <a:latin typeface="Elektra Text Pro"/>
            </a:endParaRPr>
          </a:p>
          <a:p>
            <a:r>
              <a:rPr lang="ru-RU" sz="2400" dirty="0" smtClean="0">
                <a:latin typeface="Elektra Text Pro"/>
              </a:rPr>
              <a:t>или </a:t>
            </a:r>
            <a:r>
              <a:rPr lang="ru-RU" sz="2400" dirty="0">
                <a:latin typeface="Elektra Text Pro"/>
              </a:rPr>
              <a:t>Толковый словарь наук, искусств и </a:t>
            </a:r>
            <a:r>
              <a:rPr lang="ru-RU" sz="2400" dirty="0" smtClean="0">
                <a:latin typeface="Elektra Text Pro"/>
              </a:rPr>
              <a:t>ремёсел</a:t>
            </a:r>
          </a:p>
          <a:p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2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06" y="1463878"/>
            <a:ext cx="2641719" cy="43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ЭТЬЕНН БОННО </a:t>
            </a:r>
          </a:p>
          <a:p>
            <a:r>
              <a:rPr lang="ru-RU" sz="2400" dirty="0" smtClean="0">
                <a:latin typeface="Elektra Text Pro"/>
              </a:rPr>
              <a:t>ДЕ КОНДИЛЬЯК</a:t>
            </a:r>
          </a:p>
          <a:p>
            <a:r>
              <a:rPr lang="ru-RU" sz="2200" dirty="0" smtClean="0">
                <a:latin typeface="Elektra Text Pro"/>
              </a:rPr>
              <a:t>1715–1780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Гипотеза </a:t>
            </a:r>
          </a:p>
          <a:p>
            <a:pPr marL="571500" indent="-571500"/>
            <a:r>
              <a:rPr lang="ru-RU" sz="2400" dirty="0" smtClean="0">
                <a:latin typeface="Elektra Text Pro"/>
              </a:rPr>
              <a:t>	о происхождении языка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Etienne de Condill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86" y="1463878"/>
            <a:ext cx="2614146" cy="31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9"/>
            <a:ext cx="43924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ПОЛЬ-АНРИ ТИРИ ГОЛЬБАХ</a:t>
            </a:r>
          </a:p>
          <a:p>
            <a:r>
              <a:rPr lang="ru-RU" sz="2200" dirty="0" smtClean="0">
                <a:latin typeface="Elektra Text Pro"/>
              </a:rPr>
              <a:t>1723–1789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«Система природы, </a:t>
            </a:r>
            <a:endParaRPr lang="ru-RU" sz="2400" dirty="0" smtClean="0">
              <a:latin typeface="Elektra Text Pro"/>
            </a:endParaRPr>
          </a:p>
          <a:p>
            <a:pPr marL="571500" indent="-571500"/>
            <a:r>
              <a:rPr lang="ru-RU" sz="2400" dirty="0" smtClean="0">
                <a:latin typeface="Elektra Text Pro"/>
              </a:rPr>
              <a:t>	или О </a:t>
            </a:r>
            <a:r>
              <a:rPr lang="ru-RU" sz="2400" dirty="0">
                <a:latin typeface="Elektra Text Pro"/>
              </a:rPr>
              <a:t>законах мира физического и мира духовного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8812"/>
            <a:ext cx="2262576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КЛОД АДРИАН ГЕЛЬВЕЦИЙ</a:t>
            </a:r>
          </a:p>
          <a:p>
            <a:r>
              <a:rPr lang="ru-RU" sz="2200" dirty="0" smtClean="0">
                <a:latin typeface="Elektra Text Pro"/>
              </a:rPr>
              <a:t>1715–1771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«Истинный смысл </a:t>
            </a:r>
            <a:endParaRPr lang="ru-RU" sz="2400" dirty="0" smtClean="0">
              <a:latin typeface="Elektra Text Pro"/>
            </a:endParaRPr>
          </a:p>
          <a:p>
            <a:pPr marL="571500" indent="-571500"/>
            <a:r>
              <a:rPr lang="ru-RU" sz="2400" dirty="0" smtClean="0">
                <a:latin typeface="Elektra Text Pro"/>
              </a:rPr>
              <a:t>	системы </a:t>
            </a:r>
            <a:r>
              <a:rPr lang="ru-RU" sz="2400" dirty="0">
                <a:latin typeface="Elektra Text Pro"/>
              </a:rPr>
              <a:t>природы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1340768"/>
            <a:ext cx="28880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Жан </a:t>
            </a:r>
            <a:r>
              <a:rPr lang="ru-RU" sz="2400" dirty="0" err="1">
                <a:latin typeface="Elektra Text Pro"/>
              </a:rPr>
              <a:t>Мелье</a:t>
            </a:r>
            <a:endParaRPr lang="ru-RU" sz="2400" dirty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1664–1729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Представитель </a:t>
            </a:r>
            <a:r>
              <a:rPr lang="ru-RU" sz="2400" dirty="0">
                <a:latin typeface="Elektra Text Pro"/>
              </a:rPr>
              <a:t>утопического </a:t>
            </a:r>
            <a:r>
              <a:rPr lang="ru-RU" sz="2400" dirty="0" smtClean="0">
                <a:latin typeface="Elektra Text Pro"/>
              </a:rPr>
              <a:t>коммунизма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«Завещание»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984" y="1463878"/>
            <a:ext cx="2642969" cy="30643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МАКСИМИЛИЕН РОБЕСПЬЕР</a:t>
            </a:r>
          </a:p>
          <a:p>
            <a:r>
              <a:rPr lang="ru-RU" sz="2200" dirty="0" smtClean="0">
                <a:latin typeface="Elektra Text Pro"/>
              </a:rPr>
              <a:t>1758–1794 </a:t>
            </a:r>
            <a:r>
              <a:rPr lang="ru-RU" sz="2200" dirty="0" smtClean="0">
                <a:latin typeface="Elektra Text Pro"/>
              </a:rPr>
              <a:t>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Вождь </a:t>
            </a:r>
            <a:r>
              <a:rPr lang="ru-RU" sz="2400" dirty="0">
                <a:latin typeface="Elektra Text Pro"/>
              </a:rPr>
              <a:t>Великой Французской </a:t>
            </a:r>
            <a:r>
              <a:rPr lang="ru-RU" sz="2400" dirty="0" smtClean="0">
                <a:latin typeface="Elektra Text Pro"/>
              </a:rPr>
              <a:t>революции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Основатель </a:t>
            </a:r>
            <a:r>
              <a:rPr lang="ru-RU" sz="2400" dirty="0">
                <a:latin typeface="Elektra Text Pro"/>
              </a:rPr>
              <a:t>якобинской диктатуры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705" y="1340768"/>
            <a:ext cx="2617248" cy="31284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797" y="406097"/>
            <a:ext cx="910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Век Просвещения –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Царство Разума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4678" y="1988840"/>
            <a:ext cx="4447553" cy="3024336"/>
          </a:xfrm>
          <a:prstGeom prst="roundRect">
            <a:avLst>
              <a:gd name="adj" fmla="val 802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/>
            <a:r>
              <a:rPr lang="ru-RU" sz="2400" dirty="0" smtClean="0">
                <a:latin typeface="Elektra Text Pro"/>
              </a:rPr>
              <a:t>Жан-Жак Руссо </a:t>
            </a:r>
            <a:endParaRPr lang="ru-RU" sz="2400" dirty="0">
              <a:latin typeface="Elektra Text Pro"/>
            </a:endParaRPr>
          </a:p>
          <a:p>
            <a:pPr marL="540000" indent="-540000"/>
            <a:r>
              <a:rPr lang="ru-RU" sz="2200" dirty="0" smtClean="0">
                <a:latin typeface="Elektra Text Pro"/>
              </a:rPr>
              <a:t>1712–1778 гг.</a:t>
            </a:r>
          </a:p>
          <a:p>
            <a:pPr marL="540000"/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Сторонник деизма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Главный идеолог революции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Представитель сентиментализма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литературе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108" y="1387357"/>
            <a:ext cx="2632554" cy="336634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340768"/>
            <a:ext cx="561662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емецкий абсолютизм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господство </a:t>
            </a:r>
            <a:r>
              <a:rPr lang="ru-RU" sz="2400" dirty="0" err="1">
                <a:latin typeface="Elektra Text Pro"/>
              </a:rPr>
              <a:t>лейбнице-вольфовской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метафизики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</a:t>
            </a:r>
            <a:r>
              <a:rPr lang="ru-RU" sz="2400" dirty="0" smtClean="0">
                <a:latin typeface="Elektra Text Pro"/>
              </a:rPr>
              <a:t>дея разумного примирения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 действительностью</a:t>
            </a:r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41534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ХРИСТИАН ФОН ВОЛЬФ</a:t>
            </a:r>
          </a:p>
          <a:p>
            <a:r>
              <a:rPr lang="ru-RU" sz="2200" dirty="0" smtClean="0">
                <a:latin typeface="Elektra Text Pro"/>
              </a:rPr>
              <a:t>1679–1754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Дидактический универсализм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349674"/>
            <a:ext cx="2484480" cy="352299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5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</a:t>
            </a:r>
            <a:r>
              <a:rPr lang="en-US" sz="2400" dirty="0" smtClean="0">
                <a:latin typeface="Elektra Text Pro"/>
              </a:rPr>
              <a:t>II </a:t>
            </a:r>
            <a:r>
              <a:rPr lang="ru-RU" sz="2400" dirty="0" smtClean="0">
                <a:latin typeface="Elektra Text Pro"/>
              </a:rPr>
              <a:t>ВЕЛИКИЙ </a:t>
            </a:r>
          </a:p>
          <a:p>
            <a:r>
              <a:rPr lang="ru-RU" sz="2200" dirty="0" smtClean="0">
                <a:latin typeface="Elektra Text Pro"/>
              </a:rPr>
              <a:t>король </a:t>
            </a:r>
            <a:r>
              <a:rPr lang="ru-RU" sz="2200" dirty="0">
                <a:latin typeface="Elektra Text Pro"/>
              </a:rPr>
              <a:t>Пруссии</a:t>
            </a:r>
            <a:endParaRPr lang="ru-RU" sz="2200" dirty="0" smtClean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Представитель </a:t>
            </a:r>
            <a:r>
              <a:rPr lang="ru-RU" sz="2400" dirty="0">
                <a:latin typeface="Elektra Text Pro"/>
              </a:rPr>
              <a:t>просвещенного </a:t>
            </a:r>
            <a:r>
              <a:rPr lang="ru-RU" sz="2400" dirty="0" smtClean="0">
                <a:latin typeface="Elektra Text Pro"/>
              </a:rPr>
              <a:t>абсолютизма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Друг </a:t>
            </a:r>
            <a:r>
              <a:rPr lang="ru-RU" sz="2400" dirty="0">
                <a:latin typeface="Elektra Text Pro"/>
              </a:rPr>
              <a:t>Вольтера и </a:t>
            </a:r>
            <a:r>
              <a:rPr lang="ru-RU" sz="2400" dirty="0" err="1" smtClean="0">
                <a:latin typeface="Elektra Text Pro"/>
              </a:rPr>
              <a:t>Ламетри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Friedrich der Große (1870) - Google Art 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3" y="1412776"/>
            <a:ext cx="2591083" cy="30963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МОЗЕС МЕНДЕЛЬСОН </a:t>
            </a:r>
          </a:p>
          <a:p>
            <a:r>
              <a:rPr lang="ru-RU" sz="2200" dirty="0" smtClean="0">
                <a:latin typeface="Elektra Text Pro"/>
              </a:rPr>
              <a:t>1729–1786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Принцип свободы совести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Мозес Мендельс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434" y="1340768"/>
            <a:ext cx="2548742" cy="32082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340768"/>
            <a:ext cx="561662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Возникновение эстетики </a:t>
            </a:r>
          </a:p>
          <a:p>
            <a:pPr algn="ctr"/>
            <a:r>
              <a:rPr lang="ru-RU" sz="2400" dirty="0" smtClean="0">
                <a:latin typeface="Elektra Text Pro"/>
              </a:rPr>
              <a:t>как философской дисциплины</a:t>
            </a:r>
          </a:p>
          <a:p>
            <a:pPr algn="ctr"/>
            <a:endParaRPr lang="ru-RU" sz="24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А. </a:t>
            </a:r>
            <a:r>
              <a:rPr lang="ru-RU" sz="2400" dirty="0" err="1" smtClean="0">
                <a:latin typeface="Elektra Text Pro"/>
              </a:rPr>
              <a:t>Баумгартен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И.И. </a:t>
            </a:r>
            <a:r>
              <a:rPr lang="ru-RU" sz="2400" dirty="0" err="1" smtClean="0">
                <a:latin typeface="Elektra Text Pro"/>
              </a:rPr>
              <a:t>Винкельман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Г.Э. Лессинг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7479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ГОТХОЛЬД ЭФРАИМ </a:t>
            </a:r>
          </a:p>
          <a:p>
            <a:r>
              <a:rPr lang="ru-RU" sz="2400" dirty="0" smtClean="0">
                <a:latin typeface="Elektra Text Pro"/>
              </a:rPr>
              <a:t>ЛЕССИНГ</a:t>
            </a:r>
          </a:p>
          <a:p>
            <a:r>
              <a:rPr lang="ru-RU" sz="2200" dirty="0" smtClean="0">
                <a:latin typeface="Elektra Text Pro"/>
              </a:rPr>
              <a:t>1729–1781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Классификация искусств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4" descr="Портрет Лессинга кисти Антона Графа, 1771 г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59" y="1340768"/>
            <a:ext cx="2313565" cy="33168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33210"/>
            <a:ext cx="856895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СПОР О ПАНТЕИЗМЕ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(немецкий: </a:t>
            </a:r>
            <a:r>
              <a:rPr lang="ru-RU" sz="2400" dirty="0" err="1">
                <a:latin typeface="Elektra Text Pro"/>
              </a:rPr>
              <a:t>Pantheismusstreit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algn="ctr"/>
            <a:r>
              <a:rPr lang="ru-RU" sz="2400" dirty="0" smtClean="0">
                <a:latin typeface="Elektra Text Pro"/>
              </a:rPr>
              <a:t>относится </a:t>
            </a:r>
            <a:r>
              <a:rPr lang="ru-RU" sz="2400" dirty="0">
                <a:latin typeface="Elektra Text Pro"/>
              </a:rPr>
              <a:t>к </a:t>
            </a:r>
            <a:r>
              <a:rPr lang="ru-RU" sz="2400" dirty="0" smtClean="0">
                <a:latin typeface="Elektra Text Pro"/>
              </a:rPr>
              <a:t>первой общенемецкой </a:t>
            </a:r>
          </a:p>
          <a:p>
            <a:pPr algn="ctr"/>
            <a:r>
              <a:rPr lang="ru-RU" sz="2400" dirty="0" smtClean="0">
                <a:latin typeface="Elektra Text Pro"/>
              </a:rPr>
              <a:t>философской дискуссии, </a:t>
            </a:r>
          </a:p>
          <a:p>
            <a:pPr algn="ctr"/>
            <a:r>
              <a:rPr lang="ru-RU" sz="2400" dirty="0" smtClean="0">
                <a:latin typeface="Elektra Text Pro"/>
              </a:rPr>
              <a:t>в ходе которой </a:t>
            </a:r>
            <a:r>
              <a:rPr lang="ru-RU" sz="2400" dirty="0">
                <a:latin typeface="Elektra Text Pro"/>
              </a:rPr>
              <a:t>обсуждались достоинства </a:t>
            </a:r>
            <a:r>
              <a:rPr lang="ru-RU" sz="2400" dirty="0" smtClean="0">
                <a:latin typeface="Elektra Text Pro"/>
              </a:rPr>
              <a:t>«пантеистической» </a:t>
            </a:r>
            <a:r>
              <a:rPr lang="ru-RU" sz="2400" dirty="0">
                <a:latin typeface="Elektra Text Pro"/>
              </a:rPr>
              <a:t>концепции Бога </a:t>
            </a:r>
            <a:r>
              <a:rPr lang="ru-RU" sz="2400" dirty="0" smtClean="0">
                <a:latin typeface="Elektra Text Pro"/>
              </a:rPr>
              <a:t>Спинозы 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3876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ГОТФРИД ГЕРДЕР</a:t>
            </a:r>
            <a:endParaRPr lang="ru-RU" sz="2400" dirty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1744–1803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Теоретик </a:t>
            </a:r>
            <a:r>
              <a:rPr lang="ru-RU" sz="2400" dirty="0" err="1" smtClean="0">
                <a:latin typeface="Elektra Text Pro"/>
              </a:rPr>
              <a:t>неогуманизма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Идеолог </a:t>
            </a:r>
            <a:r>
              <a:rPr lang="ru-RU" sz="2400" dirty="0">
                <a:latin typeface="Elektra Text Pro"/>
              </a:rPr>
              <a:t>литературного движения «Бури и </a:t>
            </a:r>
            <a:r>
              <a:rPr lang="ru-RU" sz="2400" dirty="0" smtClean="0">
                <a:latin typeface="Elektra Text Pro"/>
              </a:rPr>
              <a:t>Натиск»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8" y="1329704"/>
            <a:ext cx="2476022" cy="3107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ШИЛЛЕР </a:t>
            </a:r>
          </a:p>
          <a:p>
            <a:r>
              <a:rPr lang="ru-RU" sz="2200" dirty="0" smtClean="0">
                <a:latin typeface="Elektra Text Pro"/>
              </a:rPr>
              <a:t>1759–1805 гг.</a:t>
            </a:r>
          </a:p>
          <a:p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поэт, драматург, историк, эстетик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представитель </a:t>
            </a:r>
            <a:r>
              <a:rPr lang="ru-RU" sz="2400" dirty="0">
                <a:latin typeface="Elektra Text Pro"/>
              </a:rPr>
              <a:t>движения «Бури и Натиска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основоположник </a:t>
            </a:r>
            <a:r>
              <a:rPr lang="ru-RU" sz="2400" dirty="0" err="1">
                <a:latin typeface="Elektra Text Pro"/>
              </a:rPr>
              <a:t>веймарского</a:t>
            </a:r>
            <a:r>
              <a:rPr lang="ru-RU" sz="2400" dirty="0">
                <a:latin typeface="Elektra Text Pro"/>
              </a:rPr>
              <a:t> классицизма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8" y="1340768"/>
            <a:ext cx="2584903" cy="30243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924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ПРОСВЕЩЕНИЯ В АНГЛИИ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340768"/>
            <a:ext cx="561662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Принципы: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эмпиризм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</a:t>
            </a:r>
            <a:r>
              <a:rPr lang="ru-RU" sz="2400" dirty="0" smtClean="0">
                <a:latin typeface="Elektra Text Pro"/>
              </a:rPr>
              <a:t>енсуализм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механицизм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607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ГЁТЕ</a:t>
            </a:r>
          </a:p>
          <a:p>
            <a:r>
              <a:rPr lang="ru-RU" sz="2200" dirty="0" smtClean="0">
                <a:latin typeface="Elektra Text Pro"/>
              </a:rPr>
              <a:t>1749–1832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поэт, драматург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представитель движения «Бури и Натиска»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натурфилософ (теория цвета и учение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метаморфозе растений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животных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основоположник </a:t>
            </a:r>
            <a:r>
              <a:rPr lang="ru-RU" sz="2400" dirty="0" err="1">
                <a:latin typeface="Elektra Text Pro"/>
              </a:rPr>
              <a:t>веймарского</a:t>
            </a:r>
            <a:r>
              <a:rPr lang="ru-RU" sz="2400" dirty="0">
                <a:latin typeface="Elektra Text Pro"/>
              </a:rPr>
              <a:t> классицизма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4" descr="Й. К. Штилер. Портрет И. В. фон Гёте. 1828 Новая пинакотека, Мюнх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3" y="1340768"/>
            <a:ext cx="2539498" cy="313310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ИОГАНН ГОТФРИД ГЕРДЕР</a:t>
            </a:r>
            <a:endParaRPr lang="ru-RU" sz="2400" dirty="0">
              <a:latin typeface="Elektra Text Pro"/>
            </a:endParaRPr>
          </a:p>
          <a:p>
            <a:r>
              <a:rPr lang="ru-RU" sz="2200" dirty="0" smtClean="0">
                <a:latin typeface="Elektra Text Pro"/>
              </a:rPr>
              <a:t>1744–1803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Влияние на философию истории и философию языка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НЕМЕЦКОГО ПРОСВЕЩЕНИЯ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8" y="1329704"/>
            <a:ext cx="2476022" cy="3107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68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ДЖАМБАТТИСТА ВИКО </a:t>
            </a:r>
          </a:p>
          <a:p>
            <a:r>
              <a:rPr lang="ru-RU" sz="2200" dirty="0" smtClean="0">
                <a:latin typeface="Elektra Text Pro"/>
              </a:rPr>
              <a:t>1668–1744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«Основания новой науки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об </a:t>
            </a:r>
            <a:r>
              <a:rPr lang="ru-RU" sz="2400" dirty="0">
                <a:latin typeface="Elektra Text Pro"/>
              </a:rPr>
              <a:t>общей природе </a:t>
            </a:r>
            <a:r>
              <a:rPr lang="ru-RU" sz="2400" dirty="0" smtClean="0">
                <a:latin typeface="Elektra Text Pro"/>
              </a:rPr>
              <a:t>наций», 1725</a:t>
            </a:r>
            <a:endParaRPr lang="ru-RU" sz="22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Основоположник </a:t>
            </a:r>
            <a:r>
              <a:rPr lang="ru-RU" sz="2400" dirty="0">
                <a:latin typeface="Elektra Text Pro"/>
              </a:rPr>
              <a:t>философии истории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ПРОСВЕЩЕНИЯ В ИТАЛИИ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Джамбаттиста Ви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588" y="1340768"/>
            <a:ext cx="2520280" cy="33782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9012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ЧЕЗАРЕ БЕККАРИА</a:t>
            </a:r>
          </a:p>
          <a:p>
            <a:r>
              <a:rPr lang="ru-RU" sz="2200" dirty="0" smtClean="0">
                <a:latin typeface="Elektra Text Pro"/>
              </a:rPr>
              <a:t>1738–1794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идея </a:t>
            </a:r>
            <a:r>
              <a:rPr lang="ru-RU" sz="2400" dirty="0" err="1">
                <a:latin typeface="Elektra Text Pro"/>
              </a:rPr>
              <a:t>гуманизации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законодательства</a:t>
            </a:r>
            <a:endParaRPr lang="ru-RU" sz="24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ПРОСВЕЩЕНИЯ В ИТАЛИИ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174" y="1340768"/>
            <a:ext cx="2520739" cy="335907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6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7360" y="1340768"/>
            <a:ext cx="49012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ТОМАС ДЖЕФФЕРСОН</a:t>
            </a:r>
          </a:p>
          <a:p>
            <a:r>
              <a:rPr lang="ru-RU" sz="2200" dirty="0" smtClean="0">
                <a:latin typeface="Elektra Text Pro"/>
              </a:rPr>
              <a:t>1743–1826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заложил в основы законодательства принцип свободы совести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ПРОСВЕЩЕНИЯ В США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 descr="Портрет Рембрандта Пила, 1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52" y="1344058"/>
            <a:ext cx="2627438" cy="31332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57360" y="1340768"/>
            <a:ext cx="49012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БЕНДЖАМИН ФРАНКЛИН</a:t>
            </a:r>
          </a:p>
          <a:p>
            <a:r>
              <a:rPr lang="ru-RU" sz="2200" dirty="0" smtClean="0">
                <a:latin typeface="Elektra Text Pro"/>
              </a:rPr>
              <a:t>1706–1790 гг.</a:t>
            </a: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философское обоснование </a:t>
            </a:r>
            <a:r>
              <a:rPr lang="ru-RU" sz="2400" dirty="0" smtClean="0">
                <a:latin typeface="Elektra Text Pro"/>
              </a:rPr>
              <a:t>просветительского </a:t>
            </a:r>
            <a:r>
              <a:rPr lang="ru-RU" sz="2400" dirty="0">
                <a:latin typeface="Elektra Text Pro"/>
              </a:rPr>
              <a:t>деизма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ПРОСВЕЩЕНИЯ В США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Портрет Бенджамина Франклина кисти Жозефа Дюплесси (Париж, ок. 1785 год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623971" cy="320124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8800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Elektra Text Pro"/>
              </a:rPr>
              <a:t>Эпоха </a:t>
            </a:r>
            <a:r>
              <a:rPr lang="ru-RU" sz="2800" dirty="0">
                <a:latin typeface="Elektra Text Pro"/>
              </a:rPr>
              <a:t>Просвещения </a:t>
            </a:r>
            <a:endParaRPr lang="ru-RU" sz="2800" dirty="0" smtClean="0">
              <a:latin typeface="Elektra Text Pro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Elektra Text Pro"/>
              </a:rPr>
              <a:t>заложила импульс развитию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Elektra Text Pro"/>
              </a:rPr>
              <a:t>гуманистического миропонимания </a:t>
            </a:r>
          </a:p>
        </p:txBody>
      </p:sp>
    </p:spTree>
    <p:extLst>
      <p:ext uri="{BB962C8B-B14F-4D97-AF65-F5344CB8AC3E}">
        <p14:creationId xmlns:p14="http://schemas.microsoft.com/office/powerpoint/2010/main" val="31145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ИСААК НЬЮТОН</a:t>
            </a:r>
          </a:p>
          <a:p>
            <a:r>
              <a:rPr lang="ru-RU" sz="2200" dirty="0" smtClean="0">
                <a:latin typeface="Elektra Text Pro"/>
              </a:rPr>
              <a:t>1642–1727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Создатель механистической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картины мира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В АНГЛИИ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27253"/>
            <a:ext cx="2436431" cy="342318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7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ЛОКК</a:t>
            </a:r>
          </a:p>
          <a:p>
            <a:r>
              <a:rPr lang="ru-RU" sz="2200" dirty="0" smtClean="0">
                <a:latin typeface="Elektra Text Pro"/>
              </a:rPr>
              <a:t>1632–1704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Основа познания </a:t>
            </a:r>
            <a:r>
              <a:rPr lang="ru-RU" sz="2400" dirty="0" smtClean="0">
                <a:latin typeface="Elektra Text Pro"/>
              </a:rPr>
              <a:t>– опыт, состоящий из </a:t>
            </a:r>
            <a:r>
              <a:rPr lang="ru-RU" sz="2400" dirty="0">
                <a:latin typeface="Elektra Text Pro"/>
              </a:rPr>
              <a:t>единичных </a:t>
            </a:r>
            <a:r>
              <a:rPr lang="ru-RU" sz="2400" dirty="0" smtClean="0">
                <a:latin typeface="Elektra Text Pro"/>
              </a:rPr>
              <a:t>восприятий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В АНГЛИИ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Портрет философа Джона Локка между 1672 и 1676 годами. Джон Гринхил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6" y="1340768"/>
            <a:ext cx="2659891" cy="32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ГОТФРИД ВИЛЬГЕЛЬМ ЛЕЙБНИЦ</a:t>
            </a:r>
          </a:p>
          <a:p>
            <a:r>
              <a:rPr lang="ru-RU" sz="2200" dirty="0" smtClean="0">
                <a:latin typeface="Elektra Text Pro"/>
              </a:rPr>
              <a:t>1646–1716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Теория о врожденных идеях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2450"/>
            <a:ext cx="262406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ТОМАС РИД</a:t>
            </a:r>
          </a:p>
          <a:p>
            <a:r>
              <a:rPr lang="ru-RU" sz="2200" dirty="0" smtClean="0">
                <a:latin typeface="Elektra Text Pro"/>
              </a:rPr>
              <a:t>1710–1796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Школа здравого смысла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ФИЛОСОФИЯ ПРОСВЕЩЕНИЯ В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ШОТЛАНДИИ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Томас Ри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7" y="1463878"/>
            <a:ext cx="2625205" cy="31683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6266" y="2276872"/>
            <a:ext cx="2419290" cy="31916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9337" y="2180521"/>
            <a:ext cx="273288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34" y="2276872"/>
            <a:ext cx="2525411" cy="319167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АНГЛИЙСКИЕ МОРАЛИСТЫ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004" y="827426"/>
            <a:ext cx="228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ГЕНРИ </a:t>
            </a:r>
          </a:p>
          <a:p>
            <a:pPr algn="ctr"/>
            <a:r>
              <a:rPr lang="ru-RU" sz="2400" dirty="0" smtClean="0">
                <a:latin typeface="Elektra Text Pro"/>
              </a:rPr>
              <a:t>ХОУМ</a:t>
            </a:r>
          </a:p>
          <a:p>
            <a:pPr algn="ctr"/>
            <a:r>
              <a:rPr lang="ru-RU" sz="2200" dirty="0">
                <a:latin typeface="Elektra Text Pro"/>
              </a:rPr>
              <a:t>1696 </a:t>
            </a:r>
            <a:r>
              <a:rPr lang="ru-RU" sz="2200" dirty="0" smtClean="0">
                <a:latin typeface="Elektra Text Pro"/>
              </a:rPr>
              <a:t>–1782 гг.</a:t>
            </a: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52728" y="827425"/>
            <a:ext cx="28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ГРАФ ШЕФТСБЕРИ</a:t>
            </a:r>
          </a:p>
          <a:p>
            <a:pPr algn="ctr"/>
            <a:r>
              <a:rPr lang="ru-RU" sz="2200" dirty="0" smtClean="0">
                <a:latin typeface="Elektra Text Pro"/>
              </a:rPr>
              <a:t>1671–1713 гг.</a:t>
            </a:r>
            <a:r>
              <a:rPr lang="ru-RU" sz="2400" dirty="0" smtClean="0">
                <a:latin typeface="Elektra Text Pro"/>
              </a:rPr>
              <a:t>          </a:t>
            </a:r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827426"/>
            <a:ext cx="22252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ФРЭНСИС </a:t>
            </a:r>
          </a:p>
          <a:p>
            <a:pPr algn="ctr"/>
            <a:r>
              <a:rPr lang="ru-RU" sz="2400" dirty="0" smtClean="0">
                <a:latin typeface="Elektra Text Pro"/>
              </a:rPr>
              <a:t>ХАТЧЕСОН</a:t>
            </a:r>
          </a:p>
          <a:p>
            <a:pPr algn="ctr"/>
            <a:r>
              <a:rPr lang="ru-RU" sz="2400" dirty="0">
                <a:latin typeface="Elektra Text Pro"/>
              </a:rPr>
              <a:t> </a:t>
            </a:r>
            <a:r>
              <a:rPr lang="ru-RU" sz="2200" dirty="0" smtClean="0">
                <a:latin typeface="Elektra Text Pro"/>
              </a:rPr>
              <a:t>1694–1747 гг.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334" y="5733256"/>
            <a:ext cx="8737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Эстетика </a:t>
            </a:r>
            <a:r>
              <a:rPr lang="ru-RU" sz="2400" dirty="0">
                <a:latin typeface="Elektra Text Pro"/>
              </a:rPr>
              <a:t>как «</a:t>
            </a:r>
            <a:r>
              <a:rPr lang="ru-RU" sz="2400" dirty="0" smtClean="0">
                <a:latin typeface="Elektra Text Pro"/>
              </a:rPr>
              <a:t>критика </a:t>
            </a:r>
            <a:r>
              <a:rPr lang="ru-RU" sz="2400" dirty="0">
                <a:latin typeface="Elektra Text Pro"/>
              </a:rPr>
              <a:t>вкуса»</a:t>
            </a:r>
          </a:p>
        </p:txBody>
      </p:sp>
    </p:spTree>
    <p:extLst>
      <p:ext uri="{BB962C8B-B14F-4D97-AF65-F5344CB8AC3E}">
        <p14:creationId xmlns:p14="http://schemas.microsoft.com/office/powerpoint/2010/main" val="33111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СЕНТ ДЖОН БОЛИНГБРОК</a:t>
            </a:r>
          </a:p>
          <a:p>
            <a:r>
              <a:rPr lang="ru-RU" sz="2200" dirty="0" smtClean="0">
                <a:latin typeface="Elektra Text Pro"/>
              </a:rPr>
              <a:t>1678–1751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Идеолог либерализма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ЛИБЕРАЛЬНЫЙ КОНСЕРВАТИЗМ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В АНГЛИИ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Henry St John, 1st Viscount Bolingbroke (167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9" y="1340768"/>
            <a:ext cx="2577842" cy="27840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597</Words>
  <Application>Microsoft Office PowerPoint</Application>
  <PresentationFormat>Экран (4:3)</PresentationFormat>
  <Paragraphs>285</Paragraphs>
  <Slides>36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82</cp:revision>
  <dcterms:created xsi:type="dcterms:W3CDTF">2023-04-16T07:36:17Z</dcterms:created>
  <dcterms:modified xsi:type="dcterms:W3CDTF">2024-02-10T05:30:09Z</dcterms:modified>
</cp:coreProperties>
</file>