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73" r:id="rId2"/>
    <p:sldId id="274" r:id="rId3"/>
    <p:sldId id="287" r:id="rId4"/>
    <p:sldId id="308" r:id="rId5"/>
    <p:sldId id="309" r:id="rId6"/>
    <p:sldId id="289" r:id="rId7"/>
    <p:sldId id="310" r:id="rId8"/>
    <p:sldId id="311" r:id="rId9"/>
    <p:sldId id="290" r:id="rId10"/>
    <p:sldId id="291" r:id="rId11"/>
    <p:sldId id="312" r:id="rId12"/>
    <p:sldId id="292" r:id="rId13"/>
    <p:sldId id="293" r:id="rId14"/>
    <p:sldId id="313" r:id="rId15"/>
    <p:sldId id="314" r:id="rId16"/>
    <p:sldId id="315" r:id="rId17"/>
    <p:sldId id="295" r:id="rId18"/>
    <p:sldId id="296" r:id="rId19"/>
    <p:sldId id="297" r:id="rId20"/>
    <p:sldId id="298" r:id="rId21"/>
    <p:sldId id="299" r:id="rId22"/>
    <p:sldId id="316" r:id="rId23"/>
    <p:sldId id="301" r:id="rId24"/>
    <p:sldId id="302" r:id="rId25"/>
    <p:sldId id="303" r:id="rId26"/>
    <p:sldId id="305" r:id="rId27"/>
    <p:sldId id="317" r:id="rId28"/>
    <p:sldId id="286" r:id="rId29"/>
    <p:sldId id="306" r:id="rId30"/>
    <p:sldId id="30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F38DE-8A9B-4623-8B42-B5B1F9323E90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250DD-33B3-488B-ADF2-FF5108550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139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965" y="1700808"/>
            <a:ext cx="89289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kern="0" dirty="0" smtClean="0">
                <a:solidFill>
                  <a:srgbClr val="C00000"/>
                </a:solidFill>
                <a:latin typeface="Elektra Text Pro"/>
              </a:rPr>
              <a:t>Лекция 13.</a:t>
            </a:r>
          </a:p>
          <a:p>
            <a:pPr lvl="0" algn="ctr"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Elektra Text Pro"/>
              </a:rPr>
              <a:t>Немецкая классическая</a:t>
            </a:r>
          </a:p>
          <a:p>
            <a:pPr lvl="0" algn="ctr"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Elektra Text Pro"/>
              </a:rPr>
              <a:t>философия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Elektra Text Pro"/>
            </a:endParaRPr>
          </a:p>
          <a:p>
            <a:pPr lvl="0" algn="ctr">
              <a:defRPr/>
            </a:pPr>
            <a:endParaRPr lang="ru-RU" sz="24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Elektra Text Pro"/>
            </a:endParaRPr>
          </a:p>
          <a:p>
            <a:pPr lvl="0" algn="ctr">
              <a:defRPr/>
            </a:pPr>
            <a:r>
              <a:rPr lang="ru-RU" sz="2400" kern="0" dirty="0" smtClean="0">
                <a:solidFill>
                  <a:srgbClr val="C00000"/>
                </a:solidFill>
                <a:latin typeface="Elektra Text Pro"/>
              </a:rPr>
              <a:t>Огнев Александр Николаевич</a:t>
            </a:r>
            <a:endParaRPr lang="ru-RU" sz="2400" kern="0" dirty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r>
              <a:rPr lang="ru-RU" sz="2400" kern="0" dirty="0" smtClean="0">
                <a:solidFill>
                  <a:srgbClr val="C00000"/>
                </a:solidFill>
                <a:latin typeface="Elektra Text Pro"/>
              </a:rPr>
              <a:t>кандидат </a:t>
            </a:r>
            <a:r>
              <a:rPr lang="ru-RU" sz="2400" kern="0" dirty="0">
                <a:solidFill>
                  <a:srgbClr val="C00000"/>
                </a:solidFill>
                <a:latin typeface="Elektra Text Pro"/>
              </a:rPr>
              <a:t>философских </a:t>
            </a:r>
            <a:r>
              <a:rPr lang="ru-RU" sz="2400" kern="0" dirty="0" smtClean="0">
                <a:solidFill>
                  <a:srgbClr val="C00000"/>
                </a:solidFill>
                <a:latin typeface="Elektra Text Pro"/>
              </a:rPr>
              <a:t>наук, доцент</a:t>
            </a:r>
            <a:endParaRPr lang="ru-RU" sz="2400" kern="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344311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51620" y="1772816"/>
            <a:ext cx="676875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Концепция тотального государства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Сочетает </a:t>
            </a:r>
            <a:r>
              <a:rPr lang="ru-RU" sz="2400" dirty="0">
                <a:latin typeface="Elektra Text Pro"/>
              </a:rPr>
              <a:t>принцип этатизма с идеями немецкого </a:t>
            </a:r>
            <a:r>
              <a:rPr lang="ru-RU" sz="2400" dirty="0" smtClean="0">
                <a:latin typeface="Elektra Text Pro"/>
              </a:rPr>
              <a:t>национализма</a:t>
            </a: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10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6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«ЗАМКНУТОЕ ТОРГОВОЕ ГОСУДАРСТВО»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ФИХТЕ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87518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813447" y="793550"/>
            <a:ext cx="475252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НОВАЛИС </a:t>
            </a:r>
          </a:p>
          <a:p>
            <a:r>
              <a:rPr lang="ru-RU" sz="2200" dirty="0" smtClean="0">
                <a:latin typeface="Elektra Text Pro"/>
              </a:rPr>
              <a:t>1772-1801 гг.</a:t>
            </a:r>
            <a:endParaRPr lang="ru-RU" sz="2200" dirty="0" smtClean="0">
              <a:latin typeface="Elektra Text Pro"/>
            </a:endParaRPr>
          </a:p>
          <a:p>
            <a:endParaRPr lang="ru-RU" sz="2200" dirty="0" smtClean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Псевдоним </a:t>
            </a:r>
            <a:r>
              <a:rPr lang="ru-RU" sz="2400" dirty="0">
                <a:latin typeface="Elektra Text Pro"/>
              </a:rPr>
              <a:t>Фридриха фон </a:t>
            </a:r>
            <a:r>
              <a:rPr lang="ru-RU" sz="2400" dirty="0" err="1">
                <a:latin typeface="Elektra Text Pro"/>
              </a:rPr>
              <a:t>Гарденберга</a:t>
            </a:r>
            <a:r>
              <a:rPr lang="ru-RU" sz="2400" dirty="0">
                <a:latin typeface="Elektra Text Pro"/>
              </a:rPr>
              <a:t> (от лат. </a:t>
            </a:r>
            <a:r>
              <a:rPr lang="ru-RU" sz="2400" dirty="0" err="1">
                <a:latin typeface="Elektra Text Pro"/>
              </a:rPr>
              <a:t>novalis</a:t>
            </a:r>
            <a:r>
              <a:rPr lang="ru-RU" sz="2400" dirty="0">
                <a:latin typeface="Elektra Text Pro"/>
              </a:rPr>
              <a:t> – целина, поле, находящееся под паром)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Великий </a:t>
            </a:r>
            <a:r>
              <a:rPr lang="ru-RU" sz="2400" dirty="0">
                <a:latin typeface="Elektra Text Pro"/>
              </a:rPr>
              <a:t>лирик, католический мистик, предтеча идеологии Реставрации </a:t>
            </a:r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11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793550"/>
            <a:ext cx="2695374" cy="329509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577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68378" y="1340768"/>
            <a:ext cx="676875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«Романтическое </a:t>
            </a:r>
            <a:r>
              <a:rPr lang="ru-RU" sz="2400" dirty="0" err="1" smtClean="0">
                <a:latin typeface="Elektra Text Pro"/>
              </a:rPr>
              <a:t>двоемирие</a:t>
            </a:r>
            <a:r>
              <a:rPr lang="ru-RU" sz="2400" dirty="0" smtClean="0">
                <a:latin typeface="Elektra Text Pro"/>
              </a:rPr>
              <a:t>»</a:t>
            </a:r>
            <a:endParaRPr lang="ru-RU" sz="2400" dirty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Антитеза </a:t>
            </a:r>
            <a:r>
              <a:rPr lang="ru-RU" sz="2400" dirty="0">
                <a:latin typeface="Elektra Text Pro"/>
              </a:rPr>
              <a:t>«дневного» и «ночного» </a:t>
            </a:r>
            <a:r>
              <a:rPr lang="ru-RU" sz="2400" dirty="0" smtClean="0">
                <a:latin typeface="Elektra Text Pro"/>
              </a:rPr>
              <a:t>познания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Христианская философия, воплощённая </a:t>
            </a:r>
            <a:r>
              <a:rPr lang="ru-RU" sz="2400" dirty="0">
                <a:latin typeface="Elektra Text Pro"/>
              </a:rPr>
              <a:t>в поэзии немецкого романтизма</a:t>
            </a:r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«ГИМНЫ К НОЧИ» НОВАЛИСА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179507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43608" y="1717651"/>
            <a:ext cx="7285713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Сочетание революционного художественного новаторства с </a:t>
            </a:r>
            <a:r>
              <a:rPr lang="ru-RU" sz="2400" dirty="0">
                <a:latin typeface="Elektra Text Pro"/>
              </a:rPr>
              <a:t>политической </a:t>
            </a:r>
            <a:r>
              <a:rPr lang="ru-RU" sz="2400" dirty="0" smtClean="0">
                <a:latin typeface="Elektra Text Pro"/>
              </a:rPr>
              <a:t>реакционностью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В</a:t>
            </a:r>
            <a:r>
              <a:rPr lang="ru-RU" sz="2400" dirty="0" smtClean="0">
                <a:latin typeface="Elektra Text Pro"/>
              </a:rPr>
              <a:t>озведение </a:t>
            </a:r>
            <a:r>
              <a:rPr lang="ru-RU" sz="2400" dirty="0">
                <a:latin typeface="Elektra Text Pro"/>
              </a:rPr>
              <a:t>иронии в канонический ранг художественного метода</a:t>
            </a:r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6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МИРОВОЗЗРЕНЧЕСКОЕ ЗНАЧЕНИЕ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РОМАНТИЗМА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251934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813447" y="793550"/>
            <a:ext cx="4752528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ФРИДРИХ ШЛЕГЕЛЬ</a:t>
            </a:r>
          </a:p>
          <a:p>
            <a:r>
              <a:rPr lang="ru-RU" sz="2400" dirty="0">
                <a:latin typeface="Elektra Text Pro"/>
              </a:rPr>
              <a:t> </a:t>
            </a:r>
            <a:r>
              <a:rPr lang="ru-RU" sz="2200" dirty="0" smtClean="0">
                <a:latin typeface="Elektra Text Pro"/>
              </a:rPr>
              <a:t>1772-1829 гг.</a:t>
            </a:r>
            <a:endParaRPr lang="ru-RU" sz="2200" dirty="0" smtClean="0">
              <a:latin typeface="Elektra Text Pro"/>
            </a:endParaRPr>
          </a:p>
          <a:p>
            <a:endParaRPr lang="ru-RU" sz="2200" dirty="0" smtClean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Ведущий </a:t>
            </a:r>
            <a:r>
              <a:rPr lang="ru-RU" sz="2400" dirty="0">
                <a:latin typeface="Elektra Text Pro"/>
              </a:rPr>
              <a:t>теоретик эстетики </a:t>
            </a:r>
            <a:r>
              <a:rPr lang="ru-RU" sz="2400" dirty="0" err="1">
                <a:latin typeface="Elektra Text Pro"/>
              </a:rPr>
              <a:t>йенского</a:t>
            </a:r>
            <a:r>
              <a:rPr lang="ru-RU" sz="2400" dirty="0">
                <a:latin typeface="Elektra Text Pro"/>
              </a:rPr>
              <a:t> романтизма, филолог, философ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Суть </a:t>
            </a:r>
            <a:r>
              <a:rPr lang="ru-RU" sz="2400" dirty="0">
                <a:latin typeface="Elektra Text Pro"/>
              </a:rPr>
              <a:t>романтической иронии состоит в выражении конфликта между необходимостью и невозможностью исчерпывающей полноты высказывания в </a:t>
            </a:r>
            <a:r>
              <a:rPr lang="ru-RU" sz="2400" dirty="0" smtClean="0">
                <a:latin typeface="Elektra Text Pro"/>
              </a:rPr>
              <a:t>искусстве</a:t>
            </a: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3001" y="797743"/>
            <a:ext cx="2398973" cy="3279329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506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813447" y="793550"/>
            <a:ext cx="4752528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ФРИДРИХ ДАНИЭЛЬ ЭРНСТ ШЛЕЙЕРМАХЕР</a:t>
            </a:r>
          </a:p>
          <a:p>
            <a:r>
              <a:rPr lang="ru-RU" sz="2200" dirty="0" smtClean="0">
                <a:latin typeface="Elektra Text Pro"/>
              </a:rPr>
              <a:t>1768-1834 гг.</a:t>
            </a:r>
            <a:endParaRPr lang="ru-RU" sz="2200" dirty="0" smtClean="0">
              <a:latin typeface="Elektra Text Pro"/>
            </a:endParaRPr>
          </a:p>
          <a:p>
            <a:endParaRPr lang="ru-RU" sz="22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Протестантский </a:t>
            </a:r>
            <a:r>
              <a:rPr lang="ru-RU" sz="2400" dirty="0">
                <a:latin typeface="Elektra Text Pro"/>
              </a:rPr>
              <a:t>пастор, религиозный </a:t>
            </a:r>
            <a:r>
              <a:rPr lang="ru-RU" sz="2400" dirty="0" smtClean="0">
                <a:latin typeface="Elektra Text Pro"/>
              </a:rPr>
              <a:t>апологет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О</a:t>
            </a:r>
            <a:r>
              <a:rPr lang="ru-RU" sz="2400" dirty="0" smtClean="0">
                <a:latin typeface="Elektra Text Pro"/>
              </a:rPr>
              <a:t>сновоположник </a:t>
            </a:r>
            <a:r>
              <a:rPr lang="ru-RU" sz="2400" dirty="0">
                <a:latin typeface="Elektra Text Pro"/>
              </a:rPr>
              <a:t>герменевтики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Вкус </a:t>
            </a:r>
            <a:r>
              <a:rPr lang="ru-RU" sz="2400" dirty="0">
                <a:latin typeface="Elektra Text Pro"/>
              </a:rPr>
              <a:t>к </a:t>
            </a:r>
            <a:r>
              <a:rPr lang="ru-RU" sz="2400" dirty="0" smtClean="0">
                <a:latin typeface="Elektra Text Pro"/>
              </a:rPr>
              <a:t>бесконечности</a:t>
            </a: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793550"/>
            <a:ext cx="2387545" cy="3269216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37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813447" y="793550"/>
            <a:ext cx="4752528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ФРИДРИХ ВИЛЬГЕЛЬМ ЙОЗЕФ ШЕЛЛИНГ</a:t>
            </a:r>
          </a:p>
          <a:p>
            <a:r>
              <a:rPr lang="ru-RU" sz="2200" dirty="0" smtClean="0">
                <a:latin typeface="Elektra Text Pro"/>
              </a:rPr>
              <a:t>1775-1854 гг.</a:t>
            </a:r>
            <a:endParaRPr lang="ru-RU" sz="2200" dirty="0" smtClean="0">
              <a:latin typeface="Elektra Text Pro"/>
            </a:endParaRPr>
          </a:p>
          <a:p>
            <a:endParaRPr lang="ru-RU" sz="22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Онтологический дуализм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Борьба между кантовским дуализмом и фихтеанским </a:t>
            </a:r>
            <a:r>
              <a:rPr lang="ru-RU" sz="2400" dirty="0" smtClean="0">
                <a:latin typeface="Elektra Text Pro"/>
              </a:rPr>
              <a:t>монизмом</a:t>
            </a: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16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5" y="793550"/>
            <a:ext cx="2232248" cy="3350347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68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68378" y="1340768"/>
            <a:ext cx="676875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Антитеза тяжести и света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Вывод </a:t>
            </a:r>
            <a:r>
              <a:rPr lang="ru-RU" sz="2400" dirty="0">
                <a:latin typeface="Elektra Text Pro"/>
              </a:rPr>
              <a:t>сознания </a:t>
            </a:r>
            <a:r>
              <a:rPr lang="ru-RU" sz="2400" dirty="0" smtClean="0">
                <a:latin typeface="Elektra Text Pro"/>
              </a:rPr>
              <a:t>из </a:t>
            </a:r>
            <a:r>
              <a:rPr lang="ru-RU" sz="2400" dirty="0">
                <a:latin typeface="Elektra Text Pro"/>
              </a:rPr>
              <a:t>реальной диалектики природных сил</a:t>
            </a:r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17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ШЕЛЛИНГИАНСКАЯ НАТУРФИЛОСОФИЯ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349860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43608" y="1916832"/>
            <a:ext cx="676875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Философский трактат (1800 г.)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Из </a:t>
            </a:r>
            <a:r>
              <a:rPr lang="ru-RU" sz="2400" dirty="0">
                <a:latin typeface="Elektra Text Pro"/>
              </a:rPr>
              <a:t>чистого акта </a:t>
            </a:r>
            <a:r>
              <a:rPr lang="ru-RU" sz="2400" dirty="0" smtClean="0">
                <a:latin typeface="Elektra Text Pro"/>
              </a:rPr>
              <a:t>самосознания возникает </a:t>
            </a:r>
            <a:r>
              <a:rPr lang="ru-RU" sz="2400" dirty="0">
                <a:latin typeface="Elektra Text Pro"/>
              </a:rPr>
              <a:t>реальность.</a:t>
            </a:r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18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6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СИСТЕМА ТРАНСЦЕНДЕНТАЛЬНОГО ИДЕАЛИЗМА ШЕЛЛИНГА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227933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51620" y="1340768"/>
            <a:ext cx="676875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У</a:t>
            </a:r>
            <a:r>
              <a:rPr lang="ru-RU" sz="2400" dirty="0" smtClean="0">
                <a:latin typeface="Elektra Text Pro"/>
              </a:rPr>
              <a:t>чение</a:t>
            </a:r>
            <a:r>
              <a:rPr lang="ru-RU" sz="2400" dirty="0">
                <a:latin typeface="Elektra Text Pro"/>
              </a:rPr>
              <a:t>, разработанное </a:t>
            </a:r>
            <a:r>
              <a:rPr lang="ru-RU" sz="2400" dirty="0" smtClean="0">
                <a:latin typeface="Elektra Text Pro"/>
              </a:rPr>
              <a:t>в 1801–1806 гг. 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Тождество </a:t>
            </a:r>
            <a:r>
              <a:rPr lang="ru-RU" sz="2400" dirty="0">
                <a:latin typeface="Elektra Text Pro"/>
              </a:rPr>
              <a:t>природы и духа</a:t>
            </a:r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19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ФИЛОСОФИЯ ТОДЖЕСТВА ШЕЛЛИНГА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376773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314944"/>
            <a:ext cx="8856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ФИЛОСОФИЯ В ГЕРМАНИИ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t>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2484" y="1268760"/>
            <a:ext cx="548603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09905" y="3429000"/>
            <a:ext cx="546861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http://reinoseppanen.net/wp-content/uploads/2016/09/Fichte-ja-Saksalaisia-puheita.jpg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71945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51620" y="1340768"/>
            <a:ext cx="6768752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Исполнение </a:t>
            </a:r>
            <a:r>
              <a:rPr lang="ru-RU" sz="2400" dirty="0">
                <a:latin typeface="Elektra Text Pro"/>
              </a:rPr>
              <a:t>божественной интенции в формах художественного </a:t>
            </a:r>
            <a:r>
              <a:rPr lang="ru-RU" sz="2400" dirty="0" smtClean="0">
                <a:latin typeface="Elektra Text Pro"/>
              </a:rPr>
              <a:t>опосредствования</a:t>
            </a:r>
            <a:endParaRPr lang="ru-RU" sz="2400" dirty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Г</a:t>
            </a:r>
            <a:r>
              <a:rPr lang="ru-RU" sz="2400" dirty="0" smtClean="0">
                <a:latin typeface="Elektra Text Pro"/>
              </a:rPr>
              <a:t>ений </a:t>
            </a:r>
            <a:r>
              <a:rPr lang="ru-RU" sz="2400" dirty="0">
                <a:latin typeface="Elektra Text Pro"/>
              </a:rPr>
              <a:t>творит бессознательно, подобно </a:t>
            </a:r>
            <a:r>
              <a:rPr lang="ru-RU" sz="2400" dirty="0" smtClean="0">
                <a:latin typeface="Elektra Text Pro"/>
              </a:rPr>
              <a:t>природе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Мифологический </a:t>
            </a:r>
            <a:r>
              <a:rPr lang="ru-RU" sz="2400" dirty="0">
                <a:latin typeface="Elektra Text Pro"/>
              </a:rPr>
              <a:t>контекст </a:t>
            </a:r>
            <a:r>
              <a:rPr lang="ru-RU" sz="2400" dirty="0" smtClean="0">
                <a:latin typeface="Elektra Text Pro"/>
              </a:rPr>
              <a:t>творческих форм («Философия мифологии»)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Всемирно-исторический </a:t>
            </a:r>
            <a:r>
              <a:rPr lang="ru-RU" sz="2400" dirty="0">
                <a:latin typeface="Elektra Text Pro"/>
              </a:rPr>
              <a:t>смысл </a:t>
            </a:r>
            <a:r>
              <a:rPr lang="ru-RU" sz="2400" dirty="0" smtClean="0">
                <a:latin typeface="Elektra Text Pro"/>
              </a:rPr>
              <a:t>(«Система мировых эпох»)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20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ФИЛОСОФИЯ ИСКУССТВА ШЕЛЛИНГА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358252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51620" y="1340768"/>
            <a:ext cx="67687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Р</a:t>
            </a:r>
            <a:r>
              <a:rPr lang="ru-RU" sz="2400" dirty="0" smtClean="0">
                <a:latin typeface="Elektra Text Pro"/>
              </a:rPr>
              <a:t>елигиозно-философское </a:t>
            </a:r>
            <a:r>
              <a:rPr lang="ru-RU" sz="2400" dirty="0">
                <a:latin typeface="Elektra Text Pro"/>
              </a:rPr>
              <a:t>учение, разработанное </a:t>
            </a:r>
            <a:r>
              <a:rPr lang="ru-RU" sz="2400" dirty="0" smtClean="0">
                <a:latin typeface="Elektra Text Pro"/>
              </a:rPr>
              <a:t>в 1830-1850 гг.</a:t>
            </a:r>
            <a:endParaRPr lang="ru-RU" sz="2400" dirty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Примирение </a:t>
            </a:r>
            <a:r>
              <a:rPr lang="ru-RU" sz="2400" dirty="0">
                <a:latin typeface="Elektra Text Pro"/>
              </a:rPr>
              <a:t>истин христианства с духом </a:t>
            </a:r>
            <a:r>
              <a:rPr lang="ru-RU" sz="2400" dirty="0" smtClean="0">
                <a:latin typeface="Elektra Text Pro"/>
              </a:rPr>
              <a:t>современности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21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ФИЛОСОФИЯ ОТКРОВЕНИЯ ШЕЛЛИНГА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211441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813447" y="793550"/>
            <a:ext cx="475252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ГЕОРГ ВИЛЬГЕЛЬМ </a:t>
            </a:r>
          </a:p>
          <a:p>
            <a:r>
              <a:rPr lang="ru-RU" sz="2400" dirty="0" smtClean="0">
                <a:latin typeface="Elektra Text Pro"/>
              </a:rPr>
              <a:t>ФРИДРИХ ГЕГЕЛЬ</a:t>
            </a:r>
          </a:p>
          <a:p>
            <a:r>
              <a:rPr lang="ru-RU" sz="2200" dirty="0" smtClean="0">
                <a:latin typeface="Elektra Text Pro"/>
              </a:rPr>
              <a:t>1770-1831 гг.</a:t>
            </a:r>
            <a:endParaRPr lang="ru-RU" sz="2200" dirty="0">
              <a:latin typeface="Elektra Text Pro"/>
            </a:endParaRPr>
          </a:p>
          <a:p>
            <a:endParaRPr lang="ru-RU" sz="2400" dirty="0" smtClean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Идея прогресса как сущностного развития спекулятивной полноты Абсолютного Духа в конкретике всемирно-исторического </a:t>
            </a:r>
            <a:r>
              <a:rPr lang="ru-RU" sz="2400" dirty="0" smtClean="0">
                <a:latin typeface="Elektra Text Pro"/>
              </a:rPr>
              <a:t>процесса</a:t>
            </a: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pic>
        <p:nvPicPr>
          <p:cNvPr id="1026" name="Picture 2" descr="Гегель. Портрет кисти Шлезингера[de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00" y="793550"/>
            <a:ext cx="2535572" cy="321151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64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51620" y="1340768"/>
            <a:ext cx="67687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Онтологический монизм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Диалектический метод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Тотальность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ФИЛОСОФИЯ ГЕГЕЛЯ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112786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51620" y="1340768"/>
            <a:ext cx="676875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Гегелевская </a:t>
            </a:r>
            <a:r>
              <a:rPr lang="ru-RU" sz="2400" dirty="0">
                <a:latin typeface="Elektra Text Pro"/>
              </a:rPr>
              <a:t>система есть диалектически-развёрнутое в конкретно-историческом материале онтологическое доказательство бытия </a:t>
            </a:r>
            <a:r>
              <a:rPr lang="ru-RU" sz="2400" dirty="0" smtClean="0">
                <a:latin typeface="Elektra Text Pro"/>
              </a:rPr>
              <a:t>Бога 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ФИЛОСОФИЯ ГЕГЕЛЯ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61026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51620" y="1340768"/>
            <a:ext cx="676875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Разрешает </a:t>
            </a:r>
            <a:r>
              <a:rPr lang="ru-RU" sz="2400" dirty="0">
                <a:latin typeface="Elektra Text Pro"/>
              </a:rPr>
              <a:t>противоречие между рассудком и разумом в пользу </a:t>
            </a:r>
            <a:r>
              <a:rPr lang="ru-RU" sz="2400" dirty="0" smtClean="0">
                <a:latin typeface="Elektra Text Pro"/>
              </a:rPr>
              <a:t>разума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Хитрость разума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ФИЛОСОФИЯ ГЕГЕЛЯ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193208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51620" y="1340768"/>
            <a:ext cx="676875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Принцип негативности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Дух </a:t>
            </a:r>
            <a:r>
              <a:rPr lang="ru-RU" sz="2400" dirty="0">
                <a:latin typeface="Elektra Text Pro"/>
              </a:rPr>
              <a:t>познаёт себя</a:t>
            </a:r>
            <a:r>
              <a:rPr lang="ru-RU" sz="2400" b="1" dirty="0">
                <a:latin typeface="Elektra Text Pro"/>
              </a:rPr>
              <a:t> </a:t>
            </a:r>
            <a:r>
              <a:rPr lang="ru-RU" sz="2400" dirty="0">
                <a:latin typeface="Elektra Text Pro"/>
              </a:rPr>
              <a:t>через отчуждённую свободу </a:t>
            </a:r>
            <a:r>
              <a:rPr lang="ru-RU" sz="2400" dirty="0" smtClean="0">
                <a:latin typeface="Elektra Text Pro"/>
              </a:rPr>
              <a:t>человека 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26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ФИЛОСОФИЯ ГЕГЕЛЯ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79520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813447" y="793550"/>
            <a:ext cx="475252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ЛЮДВИГ ФЕЙЕРБАХ</a:t>
            </a:r>
          </a:p>
          <a:p>
            <a:r>
              <a:rPr lang="ru-RU" sz="2200" dirty="0" smtClean="0">
                <a:latin typeface="Elektra Text Pro"/>
              </a:rPr>
              <a:t>1804-1872 гг.</a:t>
            </a:r>
            <a:endParaRPr lang="ru-RU" sz="2200" dirty="0" smtClean="0">
              <a:latin typeface="Elektra Text Pro"/>
            </a:endParaRPr>
          </a:p>
          <a:p>
            <a:endParaRPr lang="ru-RU" sz="2400" dirty="0" smtClean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Бог есть </a:t>
            </a:r>
            <a:r>
              <a:rPr lang="ru-RU" sz="2400" dirty="0" err="1">
                <a:latin typeface="Elektra Text Pro"/>
              </a:rPr>
              <a:t>status</a:t>
            </a:r>
            <a:r>
              <a:rPr lang="ru-RU" sz="2400" dirty="0">
                <a:latin typeface="Elektra Text Pro"/>
              </a:rPr>
              <a:t> </a:t>
            </a:r>
            <a:r>
              <a:rPr lang="ru-RU" sz="2400" dirty="0" err="1">
                <a:latin typeface="Elektra Text Pro"/>
              </a:rPr>
              <a:t>quo</a:t>
            </a:r>
            <a:r>
              <a:rPr lang="ru-RU" sz="2400" dirty="0">
                <a:latin typeface="Elektra Text Pro"/>
              </a:rPr>
              <a:t> всех религиозных Предикатов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Обожествление </a:t>
            </a:r>
            <a:r>
              <a:rPr lang="ru-RU" sz="2400" dirty="0">
                <a:latin typeface="Elektra Text Pro"/>
              </a:rPr>
              <a:t>родовой сущности человека в его чувственной </a:t>
            </a:r>
            <a:r>
              <a:rPr lang="ru-RU" sz="2400" dirty="0" smtClean="0">
                <a:latin typeface="Elektra Text Pro"/>
              </a:rPr>
              <a:t>данности</a:t>
            </a: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27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333" y="793550"/>
            <a:ext cx="2793513" cy="36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31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0" y="6341149"/>
            <a:ext cx="35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t>28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2593" y="3196"/>
            <a:ext cx="87160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МЛАДОГЕГЕЛЬЯНЦЫ</a:t>
            </a:r>
            <a:r>
              <a:rPr lang="ru-RU" sz="4800" b="1" dirty="0" smtClean="0">
                <a:solidFill>
                  <a:srgbClr val="0070C0"/>
                </a:solidFill>
                <a:latin typeface="Elektra Text Pro"/>
              </a:rPr>
              <a:t> </a:t>
            </a:r>
            <a:endParaRPr lang="ru-RU" sz="4800" b="1" dirty="0">
              <a:solidFill>
                <a:srgbClr val="0070C0"/>
              </a:solidFill>
              <a:latin typeface="Elektra Text Pro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14315" y="3507280"/>
            <a:ext cx="19216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Elektra Text Pro"/>
              </a:rPr>
              <a:t>Макс </a:t>
            </a:r>
            <a:r>
              <a:rPr lang="ru-RU" sz="2000" dirty="0" err="1">
                <a:latin typeface="Elektra Text Pro"/>
              </a:rPr>
              <a:t>Штирнер</a:t>
            </a:r>
            <a:endParaRPr lang="ru-RU" sz="2000" dirty="0">
              <a:latin typeface="Elektra Text Pro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3" y="3760055"/>
            <a:ext cx="1848991" cy="268568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08104" y="6391599"/>
            <a:ext cx="18789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Elektra Text Pro"/>
              </a:rPr>
              <a:t>Арнольд Руге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933" y="919256"/>
            <a:ext cx="1944516" cy="2603829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346" y="3523085"/>
            <a:ext cx="17533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Elektra Text Pro"/>
              </a:rPr>
              <a:t>Бруно Бауэр 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7083" y="3727076"/>
            <a:ext cx="2036716" cy="275164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21587" y="6341149"/>
            <a:ext cx="17883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Elektra Text Pro"/>
              </a:rPr>
              <a:t>Давид</a:t>
            </a:r>
            <a:r>
              <a:rPr lang="ru-RU" sz="2000" dirty="0"/>
              <a:t> Штраус</a:t>
            </a:r>
          </a:p>
        </p:txBody>
      </p:sp>
      <p:pic>
        <p:nvPicPr>
          <p:cNvPr id="5126" name="Picture 6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7" y="978212"/>
            <a:ext cx="2520279" cy="2450788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95627" y="3436528"/>
            <a:ext cx="22409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Elektra Text Pro"/>
              </a:rPr>
              <a:t>Маркс и Энгельс </a:t>
            </a:r>
          </a:p>
        </p:txBody>
      </p:sp>
      <p:pic>
        <p:nvPicPr>
          <p:cNvPr id="1026" name="Picture 2" descr="Изображение Макса Штирнера, сделанное Фридрихом Энгельсом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653" y="1052736"/>
            <a:ext cx="1834953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64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15616" y="1340768"/>
            <a:ext cx="73896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Переориентировал </a:t>
            </a:r>
            <a:r>
              <a:rPr lang="ru-RU" sz="2400" dirty="0">
                <a:latin typeface="Elektra Text Pro"/>
              </a:rPr>
              <a:t>спекулятивный реализм гегелевской диалектики с </a:t>
            </a:r>
            <a:r>
              <a:rPr lang="ru-RU" sz="2400" dirty="0" smtClean="0">
                <a:latin typeface="Elektra Text Pro"/>
              </a:rPr>
              <a:t>тотальности на индивидуальность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29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МАКС ШТИРНЕР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402239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813447" y="793550"/>
            <a:ext cx="475252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ГЕОРГ ВИЛЬГЕЛЬМ </a:t>
            </a:r>
          </a:p>
          <a:p>
            <a:r>
              <a:rPr lang="ru-RU" sz="2400" dirty="0" smtClean="0">
                <a:latin typeface="Elektra Text Pro"/>
              </a:rPr>
              <a:t>ФРИДРИХ ГЕГЕЛЬ</a:t>
            </a:r>
          </a:p>
          <a:p>
            <a:r>
              <a:rPr lang="ru-RU" sz="2200" dirty="0" smtClean="0">
                <a:latin typeface="Elektra Text Pro"/>
              </a:rPr>
              <a:t>1770-1831гг.</a:t>
            </a:r>
            <a:endParaRPr lang="ru-RU" sz="2200" dirty="0">
              <a:latin typeface="Elektra Text Pro"/>
            </a:endParaRPr>
          </a:p>
          <a:p>
            <a:endParaRPr lang="ru-RU" sz="2400" dirty="0" smtClean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Elektra Text Pro"/>
              </a:rPr>
              <a:t>Фаустовский</a:t>
            </a:r>
            <a:r>
              <a:rPr lang="ru-RU" sz="2400" dirty="0" smtClean="0">
                <a:latin typeface="Elektra Text Pro"/>
              </a:rPr>
              <a:t> миф отражение </a:t>
            </a:r>
            <a:r>
              <a:rPr lang="ru-RU" sz="2400" dirty="0">
                <a:latin typeface="Elektra Text Pro"/>
              </a:rPr>
              <a:t>основного конфликта немецкой классики – </a:t>
            </a:r>
            <a:r>
              <a:rPr lang="ru-RU" sz="2400" dirty="0" smtClean="0">
                <a:latin typeface="Elektra Text Pro"/>
              </a:rPr>
              <a:t>антиномия </a:t>
            </a:r>
            <a:r>
              <a:rPr lang="ru-RU" sz="2400" dirty="0" err="1">
                <a:latin typeface="Elektra Text Pro"/>
              </a:rPr>
              <a:t>фаустовского</a:t>
            </a:r>
            <a:r>
              <a:rPr lang="ru-RU" sz="2400" dirty="0">
                <a:latin typeface="Elektra Text Pro"/>
              </a:rPr>
              <a:t> разума </a:t>
            </a:r>
            <a:r>
              <a:rPr lang="ru-RU" sz="2400" dirty="0" smtClean="0">
                <a:latin typeface="Elektra Text Pro"/>
              </a:rPr>
              <a:t>и </a:t>
            </a:r>
            <a:r>
              <a:rPr lang="ru-RU" sz="2400" dirty="0">
                <a:latin typeface="Elektra Text Pro"/>
              </a:rPr>
              <a:t>негативной рассудочной абстракции мефистофельского </a:t>
            </a:r>
            <a:r>
              <a:rPr lang="ru-RU" sz="2400" dirty="0" smtClean="0">
                <a:latin typeface="Elektra Text Pro"/>
              </a:rPr>
              <a:t>начала</a:t>
            </a: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pic>
        <p:nvPicPr>
          <p:cNvPr id="1026" name="Picture 2" descr="Гегель. Портрет кисти Шлезингера[de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00" y="793550"/>
            <a:ext cx="2535572" cy="321151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16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51620" y="1340768"/>
            <a:ext cx="67687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Материалистическое переосмысление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Подтвердили </a:t>
            </a:r>
            <a:r>
              <a:rPr lang="ru-RU" sz="2400" dirty="0">
                <a:latin typeface="Elektra Text Pro"/>
              </a:rPr>
              <a:t>гегелевскую правоту на предмет того, что понятие осуществляет переход в свою противоположность</a:t>
            </a:r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30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КАРЛ МАРКС И ФРИДРИХ ЭНГЕЛЬС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40547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813447" y="793550"/>
            <a:ext cx="475252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КАРЛ ЛЕОНГАРД </a:t>
            </a:r>
          </a:p>
          <a:p>
            <a:r>
              <a:rPr lang="ru-RU" sz="2400" dirty="0" smtClean="0">
                <a:latin typeface="Elektra Text Pro"/>
              </a:rPr>
              <a:t>РЕЙНГОЛЬД</a:t>
            </a:r>
          </a:p>
          <a:p>
            <a:r>
              <a:rPr lang="ru-RU" sz="2200" dirty="0" smtClean="0">
                <a:latin typeface="Elektra Text Pro"/>
              </a:rPr>
              <a:t>1758-1823 гг.</a:t>
            </a:r>
            <a:endParaRPr lang="ru-RU" sz="2200" dirty="0">
              <a:latin typeface="Elektra Text Pro"/>
            </a:endParaRPr>
          </a:p>
          <a:p>
            <a:endParaRPr lang="ru-RU" sz="2400" dirty="0" smtClean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Элементарная философия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pic>
        <p:nvPicPr>
          <p:cNvPr id="5" name="Picture 2" descr="Karl Leonhard Reinho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896" y="793550"/>
            <a:ext cx="2748745" cy="321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88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813447" y="793550"/>
            <a:ext cx="475252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СОЛОМОН МАЙМОН</a:t>
            </a:r>
          </a:p>
          <a:p>
            <a:r>
              <a:rPr lang="ru-RU" sz="2200" dirty="0" smtClean="0">
                <a:latin typeface="Elektra Text Pro"/>
              </a:rPr>
              <a:t>(</a:t>
            </a:r>
            <a:r>
              <a:rPr lang="ru-RU" sz="2200" dirty="0">
                <a:latin typeface="Elektra Text Pro"/>
              </a:rPr>
              <a:t>между 1751 и </a:t>
            </a:r>
            <a:r>
              <a:rPr lang="ru-RU" sz="2200" dirty="0" smtClean="0">
                <a:latin typeface="Elektra Text Pro"/>
              </a:rPr>
              <a:t>1754-1800 гг.)</a:t>
            </a:r>
            <a:endParaRPr lang="ru-RU" sz="2200" dirty="0">
              <a:latin typeface="Elektra Text Pro"/>
            </a:endParaRPr>
          </a:p>
          <a:p>
            <a:endParaRPr lang="ru-RU" sz="2400" dirty="0" smtClean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«Вещь </a:t>
            </a:r>
            <a:r>
              <a:rPr lang="ru-RU" sz="2400" dirty="0">
                <a:latin typeface="Elektra Text Pro"/>
              </a:rPr>
              <a:t>в себе» - мнимая величина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75" y="793550"/>
            <a:ext cx="2917976" cy="3355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589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344545" y="1166892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Усматривал </a:t>
            </a:r>
            <a:r>
              <a:rPr lang="ru-RU" sz="2400" dirty="0">
                <a:latin typeface="Elektra Text Pro"/>
              </a:rPr>
              <a:t>в кантовском критицизме несовершенную форму </a:t>
            </a:r>
            <a:r>
              <a:rPr lang="ru-RU" sz="2400" dirty="0" smtClean="0">
                <a:latin typeface="Elektra Text Pro"/>
              </a:rPr>
              <a:t>скепсиса</a:t>
            </a: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6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ШУЛЬЦЕ – ЭНЕЗИДЕМУС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52125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87624" y="1204883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Учение </a:t>
            </a:r>
            <a:r>
              <a:rPr lang="ru-RU" sz="2400" dirty="0">
                <a:latin typeface="Elektra Text Pro"/>
              </a:rPr>
              <a:t>о «точке зрения</a:t>
            </a:r>
            <a:r>
              <a:rPr lang="ru-RU" sz="2400" dirty="0" smtClean="0">
                <a:latin typeface="Elektra Text Pro"/>
              </a:rPr>
              <a:t>», </a:t>
            </a:r>
            <a:r>
              <a:rPr lang="ru-RU" sz="2400" dirty="0">
                <a:latin typeface="Elektra Text Pro"/>
              </a:rPr>
              <a:t>с которой критика имеет смысл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7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ЯКОБ СИГИЗМУНД БЕК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358592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813447" y="793550"/>
            <a:ext cx="47525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ИОГАНН ГОТЛИБ ФИХТЕ</a:t>
            </a:r>
          </a:p>
          <a:p>
            <a:r>
              <a:rPr lang="ru-RU" sz="2200" dirty="0" smtClean="0">
                <a:latin typeface="Elektra Text Pro"/>
              </a:rPr>
              <a:t>1762-1814 гг.</a:t>
            </a:r>
            <a:endParaRPr lang="ru-RU" sz="2200" dirty="0" smtClean="0">
              <a:latin typeface="Elektra Text Pro"/>
            </a:endParaRPr>
          </a:p>
          <a:p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Идея </a:t>
            </a:r>
            <a:r>
              <a:rPr lang="ru-RU" sz="2400" dirty="0">
                <a:latin typeface="Elektra Text Pro"/>
              </a:rPr>
              <a:t>умопостигаемой свободы самосознающего </a:t>
            </a:r>
            <a:r>
              <a:rPr lang="ru-RU" sz="2400" dirty="0" smtClean="0">
                <a:latin typeface="Elektra Text Pro"/>
              </a:rPr>
              <a:t>субъекта</a:t>
            </a:r>
            <a:endParaRPr lang="ru-RU" sz="2400" dirty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Концепция </a:t>
            </a:r>
            <a:r>
              <a:rPr lang="ru-RU" sz="2400" dirty="0">
                <a:latin typeface="Elektra Text Pro"/>
              </a:rPr>
              <a:t>замкнутого торгового государства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8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pic>
        <p:nvPicPr>
          <p:cNvPr id="5" name="Picture 4" descr="https://upload.wikimedia.org/wikipedia/commons/3/3c/Johann_Gottlieb_Ficht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797741"/>
            <a:ext cx="2695374" cy="33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13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87624" y="1204883"/>
            <a:ext cx="676875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Антитеза </a:t>
            </a:r>
            <a:r>
              <a:rPr lang="ru-RU" sz="2400" dirty="0">
                <a:latin typeface="Elektra Text Pro"/>
              </a:rPr>
              <a:t>Я и </a:t>
            </a:r>
            <a:r>
              <a:rPr lang="ru-RU" sz="2400" dirty="0" smtClean="0">
                <a:latin typeface="Elektra Text Pro"/>
              </a:rPr>
              <a:t>не-Я</a:t>
            </a:r>
            <a:endParaRPr lang="ru-RU" sz="2400" dirty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«Бытие» </a:t>
            </a:r>
            <a:r>
              <a:rPr lang="ru-RU" sz="2400" dirty="0" smtClean="0">
                <a:latin typeface="Elektra Text Pro"/>
              </a:rPr>
              <a:t>- предельная </a:t>
            </a:r>
            <a:r>
              <a:rPr lang="ru-RU" sz="2400" dirty="0">
                <a:latin typeface="Elektra Text Pro"/>
              </a:rPr>
              <a:t>форма деградации и </a:t>
            </a:r>
            <a:r>
              <a:rPr lang="ru-RU" sz="2400" dirty="0" err="1">
                <a:latin typeface="Elektra Text Pro"/>
              </a:rPr>
              <a:t>самоотчуждения</a:t>
            </a:r>
            <a:r>
              <a:rPr lang="ru-RU" sz="2400" dirty="0">
                <a:latin typeface="Elektra Text Pro"/>
              </a:rPr>
              <a:t> </a:t>
            </a:r>
            <a:r>
              <a:rPr lang="ru-RU" sz="2400" dirty="0" smtClean="0">
                <a:latin typeface="Elektra Text Pro"/>
              </a:rPr>
              <a:t>Я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«Если </a:t>
            </a:r>
            <a:r>
              <a:rPr lang="ru-RU" sz="2400" dirty="0">
                <a:latin typeface="Elektra Text Pro"/>
              </a:rPr>
              <a:t>бы </a:t>
            </a:r>
            <a:r>
              <a:rPr lang="ru-RU" sz="2400" dirty="0" err="1">
                <a:latin typeface="Elektra Text Pro"/>
              </a:rPr>
              <a:t>наукоучению</a:t>
            </a:r>
            <a:r>
              <a:rPr lang="ru-RU" sz="2400" dirty="0">
                <a:latin typeface="Elektra Text Pro"/>
              </a:rPr>
              <a:t> был задан вопрос: каковы вещи сами по себе, то оно могло бы на это ответить только следующим образом: таковы, каковыми мы их должны </a:t>
            </a:r>
            <a:r>
              <a:rPr lang="ru-RU" sz="2400" dirty="0" smtClean="0">
                <a:latin typeface="Elektra Text Pro"/>
              </a:rPr>
              <a:t>сделать».</a:t>
            </a: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9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«НАУКОУЧЕНИЕ» ФИХТЕ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299307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591</Words>
  <Application>Microsoft Office PowerPoint</Application>
  <PresentationFormat>Экран (4:3)</PresentationFormat>
  <Paragraphs>180</Paragraphs>
  <Slides>30</Slides>
  <Notes>29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Юля</cp:lastModifiedBy>
  <cp:revision>58</cp:revision>
  <dcterms:created xsi:type="dcterms:W3CDTF">2023-04-01T06:40:15Z</dcterms:created>
  <dcterms:modified xsi:type="dcterms:W3CDTF">2023-06-21T12:14:19Z</dcterms:modified>
</cp:coreProperties>
</file>