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2" r:id="rId2"/>
    <p:sldId id="293" r:id="rId3"/>
    <p:sldId id="305" r:id="rId4"/>
    <p:sldId id="306" r:id="rId5"/>
    <p:sldId id="296" r:id="rId6"/>
    <p:sldId id="308" r:id="rId7"/>
    <p:sldId id="309" r:id="rId8"/>
    <p:sldId id="310" r:id="rId9"/>
    <p:sldId id="313" r:id="rId10"/>
    <p:sldId id="298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2" r:id="rId19"/>
    <p:sldId id="323" r:id="rId20"/>
    <p:sldId id="324" r:id="rId21"/>
    <p:sldId id="325" r:id="rId22"/>
    <p:sldId id="326" r:id="rId23"/>
    <p:sldId id="327" r:id="rId24"/>
    <p:sldId id="32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027B8-CA9F-4AEC-9D0A-8D47785971C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1E24E-145B-49D3-BBF7-7287D9669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15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76672"/>
            <a:ext cx="87129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kern="0" dirty="0" smtClean="0">
                <a:solidFill>
                  <a:srgbClr val="C00000"/>
                </a:solidFill>
                <a:latin typeface="Elektra Text Pro"/>
              </a:rPr>
              <a:t>Лекция </a:t>
            </a:r>
            <a:r>
              <a:rPr lang="ru-RU" sz="2800" kern="0" dirty="0" smtClean="0">
                <a:solidFill>
                  <a:srgbClr val="C00000"/>
                </a:solidFill>
                <a:latin typeface="Elektra Text Pro"/>
              </a:rPr>
              <a:t>45</a:t>
            </a:r>
            <a:endParaRPr lang="ru-RU" sz="28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800" kern="0" dirty="0" smtClean="0">
              <a:solidFill>
                <a:srgbClr val="C00000"/>
              </a:solidFill>
              <a:latin typeface="Elektra Text Pro"/>
            </a:endParaRPr>
          </a:p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  <a:latin typeface="Elektra Text Pro"/>
              </a:rPr>
              <a:t>Эстетические концепции в отечественной философской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мысли</a:t>
            </a:r>
          </a:p>
          <a:p>
            <a:pPr algn="ctr">
              <a:defRPr/>
            </a:pPr>
            <a:endParaRPr lang="ru-RU" sz="2800" dirty="0">
              <a:solidFill>
                <a:srgbClr val="C00000"/>
              </a:solidFill>
              <a:latin typeface="Elektra Text Pro"/>
            </a:endParaRPr>
          </a:p>
          <a:p>
            <a:pPr algn="ctr">
              <a:defRPr/>
            </a:pPr>
            <a:endParaRPr lang="ru-RU" sz="2800" dirty="0" smtClean="0">
              <a:solidFill>
                <a:srgbClr val="C00000"/>
              </a:solidFill>
              <a:latin typeface="Elektra Text Pro"/>
            </a:endParaRPr>
          </a:p>
          <a:p>
            <a:pPr algn="ctr">
              <a:defRPr/>
            </a:pPr>
            <a:endParaRPr lang="ru-RU" sz="2800" dirty="0">
              <a:solidFill>
                <a:srgbClr val="C00000"/>
              </a:solidFill>
              <a:latin typeface="Elektra Text Pro"/>
            </a:endParaRPr>
          </a:p>
          <a:p>
            <a:pPr algn="ctr">
              <a:defRPr/>
            </a:pPr>
            <a:endParaRPr lang="ru-RU" sz="280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Elektra Text Pro"/>
            </a:endParaRPr>
          </a:p>
          <a:p>
            <a:pPr lvl="0" algn="ctr">
              <a:defRPr/>
            </a:pPr>
            <a:r>
              <a:rPr lang="ru-RU" sz="2800" kern="0" dirty="0" smtClean="0">
                <a:solidFill>
                  <a:srgbClr val="C00000"/>
                </a:solidFill>
                <a:latin typeface="Elektra Text Pro"/>
              </a:rPr>
              <a:t>Огнев Александр Николаевич</a:t>
            </a:r>
            <a:endParaRPr lang="ru-RU" sz="28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800" kern="0" dirty="0" smtClean="0">
                <a:solidFill>
                  <a:srgbClr val="C00000"/>
                </a:solidFill>
                <a:latin typeface="Elektra Text Pro"/>
              </a:rPr>
              <a:t>кандидат </a:t>
            </a:r>
            <a:r>
              <a:rPr lang="ru-RU" sz="2800" kern="0" dirty="0">
                <a:solidFill>
                  <a:srgbClr val="C00000"/>
                </a:solidFill>
                <a:latin typeface="Elektra Text Pro"/>
              </a:rPr>
              <a:t>философских </a:t>
            </a:r>
            <a:r>
              <a:rPr lang="ru-RU" sz="2800" kern="0" dirty="0" smtClean="0">
                <a:solidFill>
                  <a:srgbClr val="C00000"/>
                </a:solidFill>
                <a:latin typeface="Elektra Text Pro"/>
              </a:rPr>
              <a:t>наук, доцент</a:t>
            </a:r>
            <a:endParaRPr lang="ru-RU" sz="2800" kern="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1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9714" y="1221542"/>
            <a:ext cx="2301947" cy="312430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49545" y="1178394"/>
            <a:ext cx="2349000" cy="3132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9962" y="4345845"/>
            <a:ext cx="2448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Elektra Text Pro"/>
              </a:rPr>
              <a:t>философ – </a:t>
            </a:r>
            <a:r>
              <a:rPr lang="ru-RU" dirty="0" err="1" smtClean="0">
                <a:latin typeface="Elektra Text Pro"/>
              </a:rPr>
              <a:t>эмпириомонист</a:t>
            </a:r>
            <a:r>
              <a:rPr lang="ru-RU" dirty="0" smtClean="0">
                <a:latin typeface="Elektra Text Pro"/>
              </a:rPr>
              <a:t>, писатель – фантаст, технократ, идеолог Пролеткульта</a:t>
            </a:r>
            <a:endParaRPr lang="ru-RU" dirty="0">
              <a:latin typeface="Elektra Text Pr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713" y="4345845"/>
            <a:ext cx="25027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Elektra Text Pro"/>
              </a:rPr>
              <a:t>сподвижник </a:t>
            </a:r>
            <a:r>
              <a:rPr lang="ru-RU" dirty="0" smtClean="0">
                <a:latin typeface="Elektra Text Pro"/>
              </a:rPr>
              <a:t/>
            </a:r>
            <a:br>
              <a:rPr lang="ru-RU" dirty="0" smtClean="0">
                <a:latin typeface="Elektra Text Pro"/>
              </a:rPr>
            </a:br>
            <a:r>
              <a:rPr lang="ru-RU" dirty="0" smtClean="0">
                <a:latin typeface="Elektra Text Pro"/>
              </a:rPr>
              <a:t>В.И</a:t>
            </a:r>
            <a:r>
              <a:rPr lang="ru-RU" dirty="0" smtClean="0">
                <a:latin typeface="Elektra Text Pro"/>
              </a:rPr>
              <a:t>. Ленина, литературный критик, создатель </a:t>
            </a:r>
            <a:r>
              <a:rPr lang="ru-RU" dirty="0" smtClean="0">
                <a:latin typeface="Elektra Text Pro"/>
              </a:rPr>
              <a:t/>
            </a:r>
            <a:br>
              <a:rPr lang="ru-RU" dirty="0" smtClean="0">
                <a:latin typeface="Elektra Text Pro"/>
              </a:rPr>
            </a:br>
            <a:r>
              <a:rPr lang="en-US" dirty="0" smtClean="0"/>
              <a:t>IV</a:t>
            </a:r>
            <a:r>
              <a:rPr lang="ru-RU" dirty="0" smtClean="0">
                <a:latin typeface="Elektra Text Pro"/>
              </a:rPr>
              <a:t> </a:t>
            </a:r>
            <a:r>
              <a:rPr lang="ru-RU" dirty="0" smtClean="0">
                <a:latin typeface="Elektra Text Pro"/>
              </a:rPr>
              <a:t>Интернационала, автор теории перманентной революции</a:t>
            </a:r>
            <a:endParaRPr lang="ru-RU" dirty="0">
              <a:latin typeface="Elektra Text Pro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350982" y="1212935"/>
            <a:ext cx="2609906" cy="305611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45215" y="4310394"/>
            <a:ext cx="27156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Elektra Text Pro"/>
              </a:rPr>
              <a:t>литератор и философ, популяризатор достижений западной философии </a:t>
            </a:r>
            <a:r>
              <a:rPr lang="ru-RU" dirty="0" smtClean="0">
                <a:latin typeface="Elektra Text Pro"/>
              </a:rPr>
              <a:t/>
            </a:r>
            <a:br>
              <a:rPr lang="ru-RU" dirty="0" smtClean="0">
                <a:latin typeface="Elektra Text Pro"/>
              </a:rPr>
            </a:br>
            <a:r>
              <a:rPr lang="ru-RU" dirty="0" smtClean="0">
                <a:latin typeface="Elektra Text Pro"/>
              </a:rPr>
              <a:t>в </a:t>
            </a:r>
            <a:r>
              <a:rPr lang="ru-RU" dirty="0" smtClean="0">
                <a:latin typeface="Elektra Text Pro"/>
              </a:rPr>
              <a:t>марксистской среде, нарком Просвещения</a:t>
            </a:r>
            <a:endParaRPr lang="ru-RU" dirty="0">
              <a:latin typeface="Elektra Text Pr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833" y="0"/>
            <a:ext cx="20217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dirty="0">
                <a:solidFill>
                  <a:srgbClr val="C00000"/>
                </a:solidFill>
                <a:latin typeface="Elektra Text Pro"/>
              </a:rPr>
              <a:t>ЛЕВ </a:t>
            </a:r>
            <a:endParaRPr lang="ru-RU" sz="2200" dirty="0" smtClean="0">
              <a:solidFill>
                <a:srgbClr val="C00000"/>
              </a:solidFill>
              <a:latin typeface="Elektra Text Pro"/>
            </a:endParaRPr>
          </a:p>
          <a:p>
            <a:pPr algn="ctr"/>
            <a:r>
              <a:rPr lang="ru-RU" sz="2200" dirty="0" smtClean="0">
                <a:solidFill>
                  <a:srgbClr val="C00000"/>
                </a:solidFill>
                <a:latin typeface="Elektra Text Pro"/>
              </a:rPr>
              <a:t>ДАВИДОВИЧ </a:t>
            </a:r>
          </a:p>
          <a:p>
            <a:pPr algn="ctr"/>
            <a:r>
              <a:rPr lang="ru-RU" sz="2200" dirty="0" smtClean="0">
                <a:solidFill>
                  <a:srgbClr val="C00000"/>
                </a:solidFill>
                <a:latin typeface="Elektra Text Pro"/>
              </a:rPr>
              <a:t>ТРОЦКИЙ 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80228" y="0"/>
            <a:ext cx="32876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C00000"/>
                </a:solidFill>
                <a:latin typeface="Elektra Text Pro"/>
              </a:rPr>
              <a:t>АЛЕКСАНДР </a:t>
            </a:r>
            <a:endParaRPr lang="ru-RU" sz="2200" dirty="0" smtClean="0">
              <a:solidFill>
                <a:srgbClr val="C00000"/>
              </a:solidFill>
              <a:latin typeface="Elektra Text Pro"/>
            </a:endParaRPr>
          </a:p>
          <a:p>
            <a:pPr algn="ctr"/>
            <a:r>
              <a:rPr lang="ru-RU" sz="2200" dirty="0" smtClean="0">
                <a:solidFill>
                  <a:srgbClr val="C00000"/>
                </a:solidFill>
                <a:latin typeface="Elektra Text Pro"/>
              </a:rPr>
              <a:t>АЛЕКСАНДРОВИЧ </a:t>
            </a:r>
            <a:endParaRPr lang="ru-RU" sz="2200" dirty="0">
              <a:solidFill>
                <a:srgbClr val="C00000"/>
              </a:solidFill>
              <a:latin typeface="Elektra Text Pro"/>
            </a:endParaRPr>
          </a:p>
          <a:p>
            <a:pPr algn="ctr"/>
            <a:r>
              <a:rPr lang="ru-RU" sz="2200" dirty="0">
                <a:solidFill>
                  <a:srgbClr val="C00000"/>
                </a:solidFill>
                <a:latin typeface="Elektra Text Pro"/>
              </a:rPr>
              <a:t>БОГДАНОВ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92487" y="542"/>
            <a:ext cx="36541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C00000"/>
                </a:solidFill>
                <a:latin typeface="Elektra Text Pro"/>
              </a:rPr>
              <a:t>АНАТОЛИЙ ВАСИЛЬЕВИЧ ЛУНАЧАРСКИЙ</a:t>
            </a:r>
          </a:p>
        </p:txBody>
      </p:sp>
    </p:spTree>
    <p:extLst>
      <p:ext uri="{BB962C8B-B14F-4D97-AF65-F5344CB8AC3E}">
        <p14:creationId xmlns:p14="http://schemas.microsoft.com/office/powerpoint/2010/main" xmlns="" val="16104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БОРЬБА С ФОРМАЛИЗМОМ 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7" y="1447851"/>
            <a:ext cx="74616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Буржуазный формализм — идеологическое клише, означающее любое проявление в искусстве, которое выходило за произвольно установленные в СССР рамки социалистического реализма или противопоставлялось </a:t>
            </a:r>
            <a:r>
              <a:rPr lang="ru-RU" sz="2400" dirty="0" smtClean="0">
                <a:latin typeface="Elektra Text Pro"/>
              </a:rPr>
              <a:t>ему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72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08841" y="980728"/>
            <a:ext cx="432048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АЛЕКСАНДР ГЕОРГИЕВИЧ </a:t>
            </a:r>
          </a:p>
          <a:p>
            <a:r>
              <a:rPr lang="ru-RU" sz="2400" dirty="0" smtClean="0">
                <a:latin typeface="Elektra Text Pro"/>
              </a:rPr>
              <a:t>ГАБРИЧЕВСКИЙ</a:t>
            </a:r>
          </a:p>
          <a:p>
            <a:r>
              <a:rPr lang="ru-RU" sz="2200" dirty="0" smtClean="0">
                <a:latin typeface="Elektra Text Pro"/>
              </a:rPr>
              <a:t>1891–1968 гг.</a:t>
            </a:r>
          </a:p>
          <a:p>
            <a:endParaRPr lang="ru-RU" sz="22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Морфология искусства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latin typeface="Elektra Text Pro"/>
              </a:rPr>
              <a:t>К</a:t>
            </a:r>
            <a:r>
              <a:rPr lang="ru-RU" sz="2400" dirty="0" smtClean="0">
                <a:latin typeface="Elektra Text Pro"/>
              </a:rPr>
              <a:t>лассификации </a:t>
            </a:r>
            <a:r>
              <a:rPr lang="ru-RU" sz="2400" dirty="0">
                <a:latin typeface="Elektra Text Pro"/>
              </a:rPr>
              <a:t>искусств и проблема художественной выразительности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Временные </a:t>
            </a:r>
            <a:r>
              <a:rPr lang="ru-RU" sz="2400" dirty="0">
                <a:latin typeface="Elektra Text Pro"/>
              </a:rPr>
              <a:t>и пространственные искусства </a:t>
            </a:r>
            <a:endParaRPr lang="ru-RU" sz="2400" dirty="0" smtClean="0">
              <a:latin typeface="Elektra Text Pro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9585" y="980728"/>
            <a:ext cx="2880321" cy="345638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92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08841" y="980728"/>
            <a:ext cx="4163559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ВЛАДИМИР ВАСИЛЬЕВИЧ </a:t>
            </a:r>
          </a:p>
          <a:p>
            <a:r>
              <a:rPr lang="ru-RU" sz="2400" dirty="0" smtClean="0">
                <a:latin typeface="Elektra Text Pro"/>
              </a:rPr>
              <a:t>ВЕЙДЛЕ</a:t>
            </a:r>
          </a:p>
          <a:p>
            <a:r>
              <a:rPr lang="ru-RU" sz="2200" dirty="0" smtClean="0">
                <a:latin typeface="Elektra Text Pro"/>
              </a:rPr>
              <a:t>1895–1979 </a:t>
            </a:r>
            <a:r>
              <a:rPr lang="ru-RU" sz="2200" dirty="0" smtClean="0">
                <a:latin typeface="Elektra Text Pro"/>
              </a:rPr>
              <a:t>гг.</a:t>
            </a:r>
          </a:p>
          <a:p>
            <a:endParaRPr lang="ru-RU" sz="22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latin typeface="Elektra Text Pro"/>
              </a:rPr>
              <a:t>Размышления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по </a:t>
            </a:r>
            <a:r>
              <a:rPr lang="ru-RU" sz="2400" dirty="0">
                <a:latin typeface="Elektra Text Pro"/>
              </a:rPr>
              <a:t>поводу </a:t>
            </a:r>
            <a:r>
              <a:rPr lang="ru-RU" sz="2400" dirty="0" smtClean="0">
                <a:latin typeface="Elektra Text Pro"/>
              </a:rPr>
              <a:t>«смерти искусства»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в </a:t>
            </a:r>
            <a:r>
              <a:rPr lang="ru-RU" sz="2400" dirty="0" smtClean="0">
                <a:latin typeface="Elektra Text Pro"/>
              </a:rPr>
              <a:t>эстетической концепции</a:t>
            </a:r>
            <a:endParaRPr lang="ru-RU" sz="2400" dirty="0">
              <a:latin typeface="Elektra Text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94684" y="980728"/>
            <a:ext cx="2714068" cy="395801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593" y="5092405"/>
            <a:ext cx="42182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800" dirty="0"/>
              <a:t>Яновский В. С. Поля Елисейские. Книга памяти // </a:t>
            </a:r>
            <a:r>
              <a:rPr lang="ru-RU" sz="800" dirty="0" err="1"/>
              <a:t>Либрусек</a:t>
            </a:r>
            <a:r>
              <a:rPr lang="ru-RU" sz="800" dirty="0"/>
              <a:t>. URL: http://lib.rus.ec/b/450473/read</a:t>
            </a:r>
          </a:p>
        </p:txBody>
      </p:sp>
    </p:spTree>
    <p:extLst>
      <p:ext uri="{BB962C8B-B14F-4D97-AF65-F5344CB8AC3E}">
        <p14:creationId xmlns:p14="http://schemas.microsoft.com/office/powerpoint/2010/main" xmlns="" val="121153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08841" y="980728"/>
            <a:ext cx="4163559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ГУСТАВ ГУСТАВОВИЧ </a:t>
            </a:r>
          </a:p>
          <a:p>
            <a:r>
              <a:rPr lang="ru-RU" sz="2400" dirty="0" smtClean="0">
                <a:latin typeface="Elektra Text Pro"/>
              </a:rPr>
              <a:t>ШПЕТ</a:t>
            </a:r>
          </a:p>
          <a:p>
            <a:r>
              <a:rPr lang="ru-RU" sz="2200" dirty="0" smtClean="0">
                <a:latin typeface="Elektra Text Pro"/>
              </a:rPr>
              <a:t>1879–1937 </a:t>
            </a:r>
            <a:r>
              <a:rPr lang="ru-RU" sz="2200" dirty="0" smtClean="0">
                <a:latin typeface="Elektra Text Pro"/>
              </a:rPr>
              <a:t>гг.</a:t>
            </a:r>
          </a:p>
          <a:p>
            <a:endParaRPr lang="ru-RU" sz="22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Автор </a:t>
            </a:r>
            <a:r>
              <a:rPr lang="ru-RU" sz="2400" dirty="0">
                <a:latin typeface="Elektra Text Pro"/>
              </a:rPr>
              <a:t>«Эстетических фрагментов»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Пародийная </a:t>
            </a:r>
            <a:r>
              <a:rPr lang="ru-RU" sz="2400" dirty="0">
                <a:latin typeface="Elektra Text Pro"/>
              </a:rPr>
              <a:t>«формула» творчества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Причины </a:t>
            </a:r>
            <a:r>
              <a:rPr lang="ru-RU" sz="2400" dirty="0">
                <a:latin typeface="Elektra Text Pro"/>
              </a:rPr>
              <a:t>кризиса </a:t>
            </a:r>
            <a:r>
              <a:rPr lang="ru-RU" sz="2400" dirty="0" smtClean="0">
                <a:latin typeface="Elektra Text Pro"/>
              </a:rPr>
              <a:t>реализма</a:t>
            </a:r>
            <a:endParaRPr lang="ru-RU" sz="2400" dirty="0">
              <a:latin typeface="Elektra Text Pro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47138" y="980728"/>
            <a:ext cx="2809160" cy="369872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89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ЭСТЕТИЧЕСКАЯ КОНЦЕПЦИЯ Г. ШПЕТА 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7" y="1447851"/>
            <a:ext cx="746162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Не </a:t>
            </a:r>
            <a:r>
              <a:rPr lang="ru-RU" sz="2400" dirty="0">
                <a:latin typeface="Elektra Text Pro"/>
              </a:rPr>
              <a:t>может быть реалистического искусства там, где реальность отрицается во имя </a:t>
            </a:r>
            <a:r>
              <a:rPr lang="ru-RU" sz="2400" dirty="0" err="1">
                <a:latin typeface="Elektra Text Pro"/>
              </a:rPr>
              <a:t>внежизненной</a:t>
            </a:r>
            <a:r>
              <a:rPr lang="ru-RU" sz="2400" dirty="0">
                <a:latin typeface="Elektra Text Pro"/>
              </a:rPr>
              <a:t> </a:t>
            </a:r>
            <a:r>
              <a:rPr lang="ru-RU" sz="2400" dirty="0" smtClean="0">
                <a:latin typeface="Elektra Text Pro"/>
              </a:rPr>
              <a:t>абстракции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Христианство </a:t>
            </a:r>
            <a:r>
              <a:rPr lang="ru-RU" sz="2400" dirty="0">
                <a:latin typeface="Elektra Text Pro"/>
              </a:rPr>
              <a:t>и интернационал — единая ткань, плащ Мефистофеля: черный на красной </a:t>
            </a:r>
            <a:r>
              <a:rPr lang="ru-RU" sz="2400" dirty="0" smtClean="0">
                <a:latin typeface="Elektra Text Pro"/>
              </a:rPr>
              <a:t>подкладке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80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ЭСТЕТИЧЕСКАЯ КОНЦЕПЦИЯ Г. ШПЕТА 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7" y="1447851"/>
            <a:ext cx="746162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Наибольшую опасность для искусства представляет «иронический иллюзионизм»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Новый реализм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>
                <a:latin typeface="Elektra Text Pro"/>
              </a:rPr>
              <a:t>реализм народов, </a:t>
            </a:r>
            <a:r>
              <a:rPr lang="ru-RU" sz="2400" dirty="0" smtClean="0">
                <a:latin typeface="Elektra Text Pro"/>
              </a:rPr>
              <a:t>языков </a:t>
            </a:r>
            <a:r>
              <a:rPr lang="ru-RU" sz="2400" dirty="0" smtClean="0">
                <a:latin typeface="Elektra Text Pro"/>
              </a:rPr>
              <a:t>–языческий </a:t>
            </a:r>
            <a:endParaRPr lang="ru-RU" sz="2400" dirty="0" smtClean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Новая </a:t>
            </a:r>
            <a:r>
              <a:rPr lang="ru-RU" sz="2400" dirty="0">
                <a:latin typeface="Elektra Text Pro"/>
              </a:rPr>
              <a:t>действительность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>
                <a:latin typeface="Elektra Text Pro"/>
              </a:rPr>
              <a:t>торжественное вступление любителя хороводов Пана в город, Возрождение Пана в </a:t>
            </a:r>
            <a:r>
              <a:rPr lang="ru-RU" sz="2400" dirty="0" smtClean="0">
                <a:latin typeface="Elektra Text Pro"/>
              </a:rPr>
              <a:t>городе</a:t>
            </a:r>
            <a:endParaRPr lang="ru-RU" sz="2400" dirty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71356" y="1567091"/>
            <a:ext cx="4057965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ВЛАДИМИР МАКСИМОВИЧ ФРИЧЕ</a:t>
            </a:r>
          </a:p>
          <a:p>
            <a:r>
              <a:rPr lang="ru-RU" sz="2200" dirty="0" smtClean="0">
                <a:latin typeface="Elektra Text Pro"/>
              </a:rPr>
              <a:t>1870–1929 </a:t>
            </a:r>
            <a:r>
              <a:rPr lang="ru-RU" sz="2200" dirty="0" smtClean="0">
                <a:latin typeface="Elektra Text Pro"/>
              </a:rPr>
              <a:t>гг.</a:t>
            </a:r>
          </a:p>
          <a:p>
            <a:pPr marL="571500" indent="-571500"/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Искусство </a:t>
            </a:r>
            <a:r>
              <a:rPr lang="ru-RU" sz="2400" dirty="0">
                <a:latin typeface="Elektra Text Pro"/>
              </a:rPr>
              <a:t>как </a:t>
            </a:r>
            <a:r>
              <a:rPr lang="ru-RU" sz="2400" dirty="0" smtClean="0">
                <a:latin typeface="Elektra Text Pro"/>
              </a:rPr>
              <a:t>особая разновидность </a:t>
            </a:r>
            <a:r>
              <a:rPr lang="ru-RU" sz="2400" dirty="0">
                <a:latin typeface="Elektra Text Pro"/>
              </a:rPr>
              <a:t>классовой </a:t>
            </a:r>
            <a:r>
              <a:rPr lang="ru-RU" sz="2400" dirty="0" smtClean="0">
                <a:latin typeface="Elektra Text Pro"/>
              </a:rPr>
              <a:t>психоидеологии</a:t>
            </a:r>
            <a:endParaRPr lang="ru-RU" sz="2400" dirty="0">
              <a:latin typeface="Elektra Text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4233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ВУЛЬГАРНЫЙ СОЦИОЛОГИЗМ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 МАРКСИСТСКОМ ИСКУССТВОЗНАНИИ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8982" y="1556792"/>
            <a:ext cx="2522423" cy="296495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7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6229" y="1567091"/>
            <a:ext cx="4333092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ВЛАДИМИР МИХАЙЛОВИЧ </a:t>
            </a:r>
          </a:p>
          <a:p>
            <a:r>
              <a:rPr lang="ru-RU" sz="2400" dirty="0" smtClean="0">
                <a:latin typeface="Elektra Text Pro"/>
              </a:rPr>
              <a:t>ШУЛЯТИКОВ</a:t>
            </a:r>
          </a:p>
          <a:p>
            <a:r>
              <a:rPr lang="ru-RU" sz="2200" dirty="0" smtClean="0">
                <a:latin typeface="Elektra Text Pro"/>
              </a:rPr>
              <a:t>1872–1912 </a:t>
            </a:r>
            <a:r>
              <a:rPr lang="ru-RU" sz="2200" dirty="0" smtClean="0">
                <a:latin typeface="Elektra Text Pro"/>
              </a:rPr>
              <a:t>гг.</a:t>
            </a:r>
          </a:p>
          <a:p>
            <a:pPr marL="571500" indent="-571500"/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err="1" smtClean="0">
                <a:latin typeface="Elektra Text Pro"/>
              </a:rPr>
              <a:t>Шулятиковщина</a:t>
            </a:r>
            <a:r>
              <a:rPr lang="ru-RU" sz="2400" dirty="0" smtClean="0">
                <a:latin typeface="Elektra Text Pro"/>
              </a:rPr>
              <a:t> – одна </a:t>
            </a:r>
            <a:r>
              <a:rPr lang="ru-RU" sz="2400" dirty="0">
                <a:latin typeface="Elektra Text Pro"/>
              </a:rPr>
              <a:t>из разновидностей вульгаризации теории исторического </a:t>
            </a:r>
            <a:r>
              <a:rPr lang="ru-RU" sz="2400" dirty="0" smtClean="0">
                <a:latin typeface="Elektra Text Pro"/>
              </a:rPr>
              <a:t>материализма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34233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ВУЛЬГАРНЫЙ СОЦИОЛОГИЗМ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 МАРКСИСТСКОМ ИСКУССТВОЗНАНИИ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83817" y="1593005"/>
            <a:ext cx="2542814" cy="323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794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6229" y="1567091"/>
            <a:ext cx="4333092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МИХАИЛ АЛЕКСАНДРОВИЧ ЛИФШИЦ</a:t>
            </a:r>
          </a:p>
          <a:p>
            <a:r>
              <a:rPr lang="ru-RU" sz="2200" dirty="0" smtClean="0">
                <a:latin typeface="Elektra Text Pro"/>
              </a:rPr>
              <a:t>1905–1983 </a:t>
            </a:r>
            <a:r>
              <a:rPr lang="ru-RU" sz="2200" dirty="0" smtClean="0">
                <a:latin typeface="Elektra Text Pro"/>
              </a:rPr>
              <a:t>гг.</a:t>
            </a:r>
          </a:p>
          <a:p>
            <a:pPr marL="571500" indent="-571500"/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Советский </a:t>
            </a:r>
            <a:r>
              <a:rPr lang="ru-RU" sz="2400" dirty="0">
                <a:latin typeface="Elektra Text Pro"/>
              </a:rPr>
              <a:t>философ-марксист, эстетик, литературовед 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Критика вульгарного социологизма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в </a:t>
            </a:r>
            <a:r>
              <a:rPr lang="ru-RU" sz="2400" dirty="0" smtClean="0">
                <a:latin typeface="Elektra Text Pro"/>
              </a:rPr>
              <a:t>эстетике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4233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ЭСТЕТИЧЕСКАЯ ПРОБЛЕМАТИКА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 «ПОЛЕМИЧЕСКОМ» МАРКСИЗМЕ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03647" y="1567091"/>
            <a:ext cx="2420119" cy="333456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22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35696" y="1866095"/>
            <a:ext cx="5904656" cy="332598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480415"/>
            <a:ext cx="5904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Elektra Text Pro"/>
              </a:rPr>
              <a:t>Становление </a:t>
            </a:r>
            <a:r>
              <a:rPr lang="ru-RU" sz="2400" dirty="0">
                <a:solidFill>
                  <a:srgbClr val="C00000"/>
                </a:solidFill>
                <a:latin typeface="Elektra Text Pro"/>
              </a:rPr>
              <a:t>эстетических концепций </a:t>
            </a:r>
            <a:endParaRPr lang="ru-RU" sz="2400" dirty="0" smtClean="0">
              <a:solidFill>
                <a:srgbClr val="C00000"/>
              </a:solidFill>
              <a:latin typeface="Elektra Text Pro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Elektra Text Pro"/>
              </a:rPr>
              <a:t>в </a:t>
            </a:r>
            <a:r>
              <a:rPr lang="ru-RU" sz="2400" dirty="0">
                <a:solidFill>
                  <a:srgbClr val="C00000"/>
                </a:solidFill>
                <a:latin typeface="Elektra Text Pro"/>
              </a:rPr>
              <a:t>истории отечественной философской </a:t>
            </a:r>
            <a:r>
              <a:rPr lang="ru-RU" sz="2400" dirty="0" smtClean="0">
                <a:solidFill>
                  <a:srgbClr val="C00000"/>
                </a:solidFill>
                <a:latin typeface="Elektra Text Pro"/>
              </a:rPr>
              <a:t>мысли</a:t>
            </a:r>
            <a:endParaRPr lang="ru-RU" sz="24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9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ЗАСЛУГИ М.А. ЛИФШИЦА 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7" y="1447851"/>
            <a:ext cx="746162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Ведущий литературный критик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Поборник реализма </a:t>
            </a:r>
            <a:r>
              <a:rPr lang="ru-RU" sz="2400" dirty="0">
                <a:latin typeface="Elektra Text Pro"/>
              </a:rPr>
              <a:t>в </a:t>
            </a:r>
            <a:r>
              <a:rPr lang="ru-RU" sz="2400" dirty="0" smtClean="0">
                <a:latin typeface="Elektra Text Pro"/>
              </a:rPr>
              <a:t>искусстве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Elektra Text Pro"/>
              </a:rPr>
              <a:t>Онтогносеологическая</a:t>
            </a:r>
            <a:r>
              <a:rPr lang="ru-RU" sz="2400" dirty="0" smtClean="0">
                <a:latin typeface="Elektra Text Pro"/>
              </a:rPr>
              <a:t> концепция</a:t>
            </a:r>
          </a:p>
        </p:txBody>
      </p:sp>
    </p:spTree>
    <p:extLst>
      <p:ext uri="{BB962C8B-B14F-4D97-AF65-F5344CB8AC3E}">
        <p14:creationId xmlns:p14="http://schemas.microsoft.com/office/powerpoint/2010/main" xmlns="" val="33457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«ПОЛЕМИЧЕСКИЙ» МАРКСИЗМ М.А. ЛИФШИЦА 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7" y="1447851"/>
            <a:ext cx="74616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Критика </a:t>
            </a:r>
            <a:r>
              <a:rPr lang="ru-RU" sz="2400" dirty="0">
                <a:latin typeface="Elektra Text Pro"/>
              </a:rPr>
              <a:t>ревизионистских тенденций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в </a:t>
            </a:r>
            <a:r>
              <a:rPr lang="ru-RU" sz="2400" dirty="0" smtClean="0">
                <a:latin typeface="Elektra Text Pro"/>
              </a:rPr>
              <a:t>модернизме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Опасность </a:t>
            </a:r>
            <a:r>
              <a:rPr lang="ru-RU" sz="2400" dirty="0">
                <a:latin typeface="Elektra Text Pro"/>
              </a:rPr>
              <a:t>«философии культуры</a:t>
            </a:r>
            <a:r>
              <a:rPr lang="ru-RU" sz="2400" dirty="0" smtClean="0">
                <a:latin typeface="Elektra Text Pro"/>
              </a:rPr>
              <a:t>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Классика </a:t>
            </a:r>
            <a:r>
              <a:rPr lang="ru-RU" sz="2400" dirty="0">
                <a:latin typeface="Elektra Text Pro"/>
              </a:rPr>
              <a:t>выявляет сущностную норму бытия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мышления средствами художественного </a:t>
            </a:r>
            <a:r>
              <a:rPr lang="ru-RU" sz="2400" dirty="0" smtClean="0">
                <a:latin typeface="Elektra Text Pro"/>
              </a:rPr>
              <a:t>обобщения</a:t>
            </a:r>
            <a:endParaRPr lang="ru-RU" sz="2400" dirty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8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6229" y="1567091"/>
            <a:ext cx="4333092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АЛЕКСЕЙ ФЁДОРОВИЧ  ЛОСЕВ</a:t>
            </a:r>
          </a:p>
          <a:p>
            <a:r>
              <a:rPr lang="ru-RU" sz="2200" dirty="0" smtClean="0">
                <a:latin typeface="Elektra Text Pro"/>
              </a:rPr>
              <a:t>1893–1988 </a:t>
            </a:r>
            <a:r>
              <a:rPr lang="ru-RU" sz="2200" dirty="0" smtClean="0">
                <a:latin typeface="Elektra Text Pro"/>
              </a:rPr>
              <a:t>гг.</a:t>
            </a:r>
          </a:p>
          <a:p>
            <a:pPr marL="571500" indent="-571500"/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Создал </a:t>
            </a:r>
            <a:r>
              <a:rPr lang="ru-RU" sz="2400" dirty="0">
                <a:latin typeface="Elektra Text Pro"/>
              </a:rPr>
              <a:t>всеобъемлющий теоретический синтез на основе диалектического </a:t>
            </a:r>
            <a:r>
              <a:rPr lang="ru-RU" sz="2400" dirty="0" smtClean="0">
                <a:latin typeface="Elektra Text Pro"/>
              </a:rPr>
              <a:t>метода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42334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ВЕЛИЧАЙШИЙ РУССКИЙ ФИЛОСОФ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15616" y="1567091"/>
            <a:ext cx="2606790" cy="295088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56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04" y="26064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ИДЕЙНОЕ НАСЛЕДИЕ А.Ф. ЛОСЕВА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9149" y="1468264"/>
            <a:ext cx="746162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Труды «Диалектика </a:t>
            </a:r>
            <a:r>
              <a:rPr lang="ru-RU" sz="2400" dirty="0">
                <a:latin typeface="Elektra Text Pro"/>
              </a:rPr>
              <a:t>мифа» и «</a:t>
            </a:r>
            <a:r>
              <a:rPr lang="ru-RU" sz="2400" dirty="0" smtClean="0">
                <a:latin typeface="Elektra Text Pro"/>
              </a:rPr>
              <a:t>Философия </a:t>
            </a:r>
            <a:r>
              <a:rPr lang="ru-RU" sz="2400" dirty="0">
                <a:latin typeface="Elektra Text Pro"/>
              </a:rPr>
              <a:t>Имени» </a:t>
            </a:r>
            <a:endParaRPr lang="ru-RU" sz="2400" dirty="0" smtClean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Учение </a:t>
            </a:r>
            <a:r>
              <a:rPr lang="ru-RU" sz="2400" dirty="0">
                <a:latin typeface="Elektra Text Pro"/>
              </a:rPr>
              <a:t>о мифе как абсолютной </a:t>
            </a:r>
            <a:r>
              <a:rPr lang="ru-RU" sz="2400" dirty="0" smtClean="0">
                <a:latin typeface="Elektra Text Pro"/>
              </a:rPr>
              <a:t>реальности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У</a:t>
            </a:r>
            <a:r>
              <a:rPr lang="ru-RU" sz="2400" dirty="0" smtClean="0">
                <a:latin typeface="Elektra Text Pro"/>
              </a:rPr>
              <a:t>чение </a:t>
            </a:r>
            <a:r>
              <a:rPr lang="ru-RU" sz="2400" dirty="0">
                <a:latin typeface="Elektra Text Pro"/>
              </a:rPr>
              <a:t>о художественной форме, музыке, числе, стиле и </a:t>
            </a:r>
            <a:r>
              <a:rPr lang="ru-RU" sz="2400" dirty="0" smtClean="0">
                <a:latin typeface="Elektra Text Pro"/>
              </a:rPr>
              <a:t>символе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3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04" y="26064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ИДЕЙНОЕ НАСЛЕДИЕ А.Ф. ЛОСЕВА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176539"/>
            <a:ext cx="681355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Труды «История античной эстетики»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«Эстетика Возрождения»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 smtClean="0">
                <a:latin typeface="Elektra Text Pro"/>
              </a:rPr>
              <a:t>общечеловеческое </a:t>
            </a:r>
            <a:r>
              <a:rPr lang="ru-RU" sz="2400" dirty="0">
                <a:latin typeface="Elektra Text Pro"/>
              </a:rPr>
              <a:t>достояние и </a:t>
            </a:r>
            <a:r>
              <a:rPr lang="ru-RU" sz="2400" dirty="0" smtClean="0">
                <a:latin typeface="Elektra Text Pro"/>
              </a:rPr>
              <a:t>слава отечественной </a:t>
            </a:r>
            <a:r>
              <a:rPr lang="ru-RU" sz="2400" dirty="0">
                <a:latin typeface="Elektra Text Pro"/>
              </a:rPr>
              <a:t>эстетики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48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340768"/>
            <a:ext cx="37444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НИКОЛАЙ ИВАНОВИЧ </a:t>
            </a:r>
          </a:p>
          <a:p>
            <a:r>
              <a:rPr lang="ru-RU" sz="2400" dirty="0" smtClean="0">
                <a:latin typeface="Elektra Text Pro"/>
              </a:rPr>
              <a:t>НАДЕЖДИН</a:t>
            </a:r>
          </a:p>
          <a:p>
            <a:r>
              <a:rPr lang="ru-RU" sz="2200" dirty="0" smtClean="0">
                <a:latin typeface="Elektra Text Pro"/>
              </a:rPr>
              <a:t>1804–1856 </a:t>
            </a:r>
            <a:r>
              <a:rPr lang="ru-RU" sz="2200" dirty="0" smtClean="0">
                <a:latin typeface="Elektra Text Pro"/>
              </a:rPr>
              <a:t>гг.</a:t>
            </a:r>
          </a:p>
          <a:p>
            <a:pPr marL="571500" indent="-571500"/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Основоположник эстетики в русской философской традиции</a:t>
            </a:r>
          </a:p>
          <a:p>
            <a:pPr marL="571500" indent="-571500">
              <a:buFont typeface="Arial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35338" y="1340768"/>
            <a:ext cx="2650030" cy="3553449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31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9951" y="1340768"/>
            <a:ext cx="418936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ИССКУСТВО придает религиозному </a:t>
            </a:r>
            <a:r>
              <a:rPr lang="ru-RU" sz="2400" dirty="0">
                <a:latin typeface="Elektra Text Pro"/>
              </a:rPr>
              <a:t>содержанию образную форму, способствующую усвоению душеспасительных истин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КРАСОТА </a:t>
            </a:r>
            <a:r>
              <a:rPr lang="ru-RU" sz="2400" dirty="0">
                <a:latin typeface="Elektra Text Pro"/>
              </a:rPr>
              <a:t>– есть откровение божественного творческого замысла, явленного человеку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68016" y="1340768"/>
            <a:ext cx="2989609" cy="381642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76672"/>
            <a:ext cx="8069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РУССКАЯ РЕЛИГИОЗНАЯ ФИЛОСОФИЯ</a:t>
            </a:r>
          </a:p>
        </p:txBody>
      </p:sp>
    </p:spTree>
    <p:extLst>
      <p:ext uri="{BB962C8B-B14F-4D97-AF65-F5344CB8AC3E}">
        <p14:creationId xmlns:p14="http://schemas.microsoft.com/office/powerpoint/2010/main" xmlns="" val="405948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874400" y="2727471"/>
            <a:ext cx="2293104" cy="349810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7129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ПРЕДСТАВИТЕЛИ КРИТИЧЕСКОГО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РЕАЛИЗМА В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РУССКОЙ ЛИТЕРАТУРЕ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676436" y="1812829"/>
            <a:ext cx="3175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ЛЕВ НИКОЛАЕВИЧ ТОЛСТОЙ</a:t>
            </a:r>
            <a:endParaRPr lang="ru-RU" sz="2400" dirty="0">
              <a:latin typeface="Elektra Text Pr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3093" y="1812829"/>
            <a:ext cx="36279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ФЕДОР МИХАЙЛОВИЧ </a:t>
            </a:r>
          </a:p>
          <a:p>
            <a:pPr algn="ctr"/>
            <a:r>
              <a:rPr lang="ru-RU" sz="2400" dirty="0" smtClean="0">
                <a:latin typeface="Elektra Text Pro"/>
              </a:rPr>
              <a:t>ДОСТОЕВСКИЙ</a:t>
            </a:r>
            <a:endParaRPr lang="ru-RU" sz="2400" dirty="0">
              <a:latin typeface="Elektra Text Pro"/>
            </a:endParaRPr>
          </a:p>
        </p:txBody>
      </p:sp>
      <p:pic>
        <p:nvPicPr>
          <p:cNvPr id="1026" name="Picture 2" descr="Л. Н. Толстой в 1880-х годах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2559227" cy="34837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93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340768"/>
            <a:ext cx="388843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КОНСТАНТИН ЭРБЕРГ </a:t>
            </a:r>
          </a:p>
          <a:p>
            <a:r>
              <a:rPr lang="ru-RU" sz="2200" dirty="0" smtClean="0">
                <a:latin typeface="Elektra Text Pro"/>
              </a:rPr>
              <a:t>1871–1942 </a:t>
            </a:r>
            <a:r>
              <a:rPr lang="ru-RU" sz="2200" dirty="0" smtClean="0">
                <a:latin typeface="Elektra Text Pro"/>
              </a:rPr>
              <a:t>гг.</a:t>
            </a:r>
          </a:p>
          <a:p>
            <a:pPr marL="571500" indent="-571500"/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Обосновал </a:t>
            </a:r>
            <a:r>
              <a:rPr lang="ru-RU" sz="2400" dirty="0">
                <a:latin typeface="Elektra Text Pro"/>
              </a:rPr>
              <a:t>метафизическое значение свободы для художественного творчества</a:t>
            </a:r>
          </a:p>
          <a:p>
            <a:pPr marL="571500" indent="-571500">
              <a:buFont typeface="Arial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42334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МЕТАФИЗИЧЕСКИЙ СМЫСЛ ТВОРЧЕСТВА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36479" y="1331379"/>
            <a:ext cx="2654573" cy="353943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320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48579" y="1354209"/>
            <a:ext cx="38884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АНДРЕЙ БЕЛЫЙ </a:t>
            </a:r>
          </a:p>
          <a:p>
            <a:r>
              <a:rPr lang="ru-RU" sz="2200" dirty="0" smtClean="0">
                <a:latin typeface="Elektra Text Pro"/>
              </a:rPr>
              <a:t>1880–1934 </a:t>
            </a:r>
            <a:r>
              <a:rPr lang="ru-RU" sz="2200" dirty="0" smtClean="0">
                <a:latin typeface="Elektra Text Pro"/>
              </a:rPr>
              <a:t>гг.</a:t>
            </a:r>
          </a:p>
          <a:p>
            <a:pPr marL="571500" indent="-571500"/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Представитель </a:t>
            </a:r>
            <a:r>
              <a:rPr lang="ru-RU" sz="2400" dirty="0">
                <a:latin typeface="Elektra Text Pro"/>
              </a:rPr>
              <a:t>русского символизма, поэт, писатель, литературный </a:t>
            </a:r>
            <a:r>
              <a:rPr lang="ru-RU" sz="2400" dirty="0" smtClean="0">
                <a:latin typeface="Elektra Text Pro"/>
              </a:rPr>
              <a:t>критик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latin typeface="Elektra Text Pro"/>
              </a:rPr>
              <a:t>Последователь </a:t>
            </a:r>
            <a:r>
              <a:rPr lang="ru-RU" sz="2400" dirty="0" smtClean="0">
                <a:latin typeface="Elektra Text Pro"/>
              </a:rPr>
              <a:t>основоположника  антропософии Рудольфа </a:t>
            </a:r>
            <a:r>
              <a:rPr lang="ru-RU" sz="2400" dirty="0">
                <a:latin typeface="Elektra Text Pro"/>
              </a:rPr>
              <a:t>Штейнера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42334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МЕТАФИЗИЧЕСКИЙ СМЫСЛ ТВОРЧЕСТВА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59632" y="1354209"/>
            <a:ext cx="2474962" cy="3691229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30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480415"/>
            <a:ext cx="59046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РЕВОЛЮЦИЯ 1917 ГОДА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 РОССИИ</a:t>
            </a:r>
          </a:p>
        </p:txBody>
      </p:sp>
      <p:pic>
        <p:nvPicPr>
          <p:cNvPr id="1026" name="Picture 2" descr="Парад революционных войск на Красной площади. 4 марта 1917 го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4728" y="1628800"/>
            <a:ext cx="5446590" cy="430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28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РЕВОЛЮЦИЯ 1917 ГОДА </a:t>
            </a:r>
            <a:endParaRPr lang="ru-RU" sz="2800" dirty="0" smtClean="0">
              <a:solidFill>
                <a:srgbClr val="C00000"/>
              </a:solidFill>
              <a:latin typeface="Elektra Text Pro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 РОССИИ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6" y="1700808"/>
            <a:ext cx="746162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Существование искусства было поставлено под вопрос, а вместе с ним и эстетика как форма теоретической рефлексии по его поводу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9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521</Words>
  <Application>Microsoft Office PowerPoint</Application>
  <PresentationFormat>Экран (4:3)</PresentationFormat>
  <Paragraphs>166</Paragraphs>
  <Slides>24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W</cp:lastModifiedBy>
  <cp:revision>89</cp:revision>
  <dcterms:created xsi:type="dcterms:W3CDTF">2023-04-16T07:36:17Z</dcterms:created>
  <dcterms:modified xsi:type="dcterms:W3CDTF">2023-08-20T19:34:18Z</dcterms:modified>
</cp:coreProperties>
</file>