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3" r:id="rId2"/>
    <p:sldId id="274" r:id="rId3"/>
    <p:sldId id="287" r:id="rId4"/>
    <p:sldId id="288" r:id="rId5"/>
    <p:sldId id="290" r:id="rId6"/>
    <p:sldId id="291" r:id="rId7"/>
    <p:sldId id="293" r:id="rId8"/>
    <p:sldId id="292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9" autoAdjust="0"/>
    <p:restoredTop sz="94660"/>
  </p:normalViewPr>
  <p:slideViewPr>
    <p:cSldViewPr>
      <p:cViewPr>
        <p:scale>
          <a:sx n="80" d="100"/>
          <a:sy n="80" d="100"/>
        </p:scale>
        <p:origin x="-178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23C9F-4171-42CC-AEBC-921E0F5A25D4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1AB1F-7510-40DB-B234-B3357043B1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020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8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вс 20.08.23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5219" y="1268760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Лекция </a:t>
            </a: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46</a:t>
            </a:r>
            <a:endParaRPr lang="ru-RU" sz="28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800" kern="0" dirty="0" smtClean="0">
                <a:solidFill>
                  <a:srgbClr val="C00000"/>
                </a:solidFill>
                <a:latin typeface="Elektra Text Pro"/>
              </a:rPr>
              <a:t>Общий обзор аксиологических учений</a:t>
            </a:r>
            <a:endParaRPr lang="ru-RU" sz="28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Elektra Text Pro"/>
            </a:endParaRPr>
          </a:p>
          <a:p>
            <a:pPr lvl="0" algn="ctr">
              <a:defRPr/>
            </a:pPr>
            <a:endParaRPr lang="ru-RU" sz="28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800" kern="0" dirty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8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endParaRPr lang="ru-RU" sz="2800" kern="0" dirty="0" smtClean="0">
              <a:solidFill>
                <a:srgbClr val="C00000"/>
              </a:solidFill>
              <a:latin typeface="Elektra Text Pro"/>
            </a:endParaRPr>
          </a:p>
          <a:p>
            <a:pPr lvl="0" algn="ctr">
              <a:defRPr/>
            </a:pPr>
            <a:r>
              <a:rPr lang="ru-RU" sz="2800" kern="0" dirty="0" smtClean="0">
                <a:latin typeface="Elektra Text Pro"/>
              </a:rPr>
              <a:t>Огнев Александр Николаевич</a:t>
            </a:r>
            <a:endParaRPr lang="ru-RU" sz="2800" kern="0" dirty="0">
              <a:latin typeface="Elektra Text Pro"/>
            </a:endParaRPr>
          </a:p>
          <a:p>
            <a:pPr lvl="0" algn="ctr">
              <a:defRPr/>
            </a:pPr>
            <a:r>
              <a:rPr lang="ru-RU" sz="2800" kern="0" dirty="0" smtClean="0">
                <a:latin typeface="Elektra Text Pro"/>
              </a:rPr>
              <a:t>кандидат </a:t>
            </a:r>
            <a:r>
              <a:rPr lang="ru-RU" sz="2800" kern="0" dirty="0">
                <a:latin typeface="Elektra Text Pro"/>
              </a:rPr>
              <a:t>философских </a:t>
            </a:r>
            <a:r>
              <a:rPr lang="ru-RU" sz="2800" kern="0" dirty="0" smtClean="0">
                <a:latin typeface="Elektra Text Pro"/>
              </a:rPr>
              <a:t>наук, доцент</a:t>
            </a:r>
            <a:endParaRPr lang="ru-RU" sz="2800" kern="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5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ФРИДРИХ НИЦШЕ</a:t>
            </a:r>
          </a:p>
          <a:p>
            <a:r>
              <a:rPr lang="ru-RU" sz="2200" dirty="0" smtClean="0">
                <a:latin typeface="Elektra Text Pro"/>
              </a:rPr>
              <a:t>1844–1900 </a:t>
            </a:r>
            <a:r>
              <a:rPr lang="ru-RU" sz="2200" dirty="0" smtClean="0">
                <a:latin typeface="Elektra Text Pro"/>
              </a:rPr>
              <a:t>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Автор </a:t>
            </a:r>
            <a:r>
              <a:rPr lang="ru-RU" sz="2400" dirty="0">
                <a:latin typeface="Elektra Text Pro"/>
              </a:rPr>
              <a:t>концепции «Воли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к </a:t>
            </a:r>
            <a:r>
              <a:rPr lang="ru-RU" sz="2400" dirty="0">
                <a:latin typeface="Elektra Text Pro"/>
              </a:rPr>
              <a:t>власти», провозгласивший необходимость переоценки всех </a:t>
            </a:r>
            <a:r>
              <a:rPr lang="ru-RU" sz="2400" dirty="0" smtClean="0">
                <a:latin typeface="Elektra Text Pro"/>
              </a:rPr>
              <a:t>ценностей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12002" y="807005"/>
            <a:ext cx="2440622" cy="331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96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МАКС НОРДАУ</a:t>
            </a:r>
          </a:p>
          <a:p>
            <a:r>
              <a:rPr lang="ru-RU" sz="2200" dirty="0" smtClean="0">
                <a:latin typeface="Elektra Text Pro"/>
              </a:rPr>
              <a:t>1849–1923 </a:t>
            </a:r>
            <a:r>
              <a:rPr lang="ru-RU" sz="2200" dirty="0" smtClean="0">
                <a:latin typeface="Elektra Text Pro"/>
              </a:rPr>
              <a:t>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Психолог</a:t>
            </a:r>
            <a:r>
              <a:rPr lang="ru-RU" sz="2400" dirty="0">
                <a:latin typeface="Elektra Text Pro"/>
              </a:rPr>
              <a:t>, литературовед, критик европейского декаданса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05455" y="793550"/>
            <a:ext cx="2284138" cy="3312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85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ПРОБЛЕМА МЕТОДОЛОГИЧЕСКОЙ АВТОНОМИИ АКСИОЛОГИИ В СИСТЕМЕ ФИЛОСОФСКОГО ЗНАНИЯ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946" y="1556792"/>
            <a:ext cx="74616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О</a:t>
            </a:r>
            <a:r>
              <a:rPr lang="ru-RU" sz="2400" dirty="0" smtClean="0">
                <a:latin typeface="Elektra Text Pro"/>
              </a:rPr>
              <a:t>босновать методологическую автономию аксиологии</a:t>
            </a: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В</a:t>
            </a:r>
            <a:r>
              <a:rPr lang="ru-RU" sz="2400" dirty="0" smtClean="0">
                <a:latin typeface="Elektra Text Pro"/>
              </a:rPr>
              <a:t>ыявить </a:t>
            </a:r>
            <a:r>
              <a:rPr lang="ru-RU" sz="2400" dirty="0">
                <a:latin typeface="Elektra Text Pro"/>
              </a:rPr>
              <a:t>системообразующую оппозицию аксиологии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1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МЕТОДОЛОГИЧЕСКАЯ ГЕТЕРОНОМИЯ</a:t>
            </a:r>
            <a:endParaRPr lang="ru-RU" sz="24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946" y="1556792"/>
            <a:ext cx="74616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Гетерономия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чужеродная закономерность, </a:t>
            </a:r>
            <a:r>
              <a:rPr lang="ru-RU" sz="2400" dirty="0" err="1">
                <a:latin typeface="Elektra Text Pro"/>
              </a:rPr>
              <a:t>определяемость</a:t>
            </a:r>
            <a:r>
              <a:rPr lang="ru-RU" sz="2400" dirty="0">
                <a:latin typeface="Elektra Text Pro"/>
              </a:rPr>
              <a:t> какого-либо явления чуждыми ему внешними </a:t>
            </a:r>
            <a:r>
              <a:rPr lang="ru-RU" sz="2400" dirty="0" smtClean="0">
                <a:latin typeface="Elektra Text Pro"/>
              </a:rPr>
              <a:t>законами</a:t>
            </a: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А</a:t>
            </a:r>
            <a:r>
              <a:rPr lang="ru-RU" sz="2400" dirty="0" smtClean="0">
                <a:latin typeface="Elektra Text Pro"/>
              </a:rPr>
              <a:t>ксиологическая проблематика </a:t>
            </a:r>
            <a:r>
              <a:rPr lang="ru-RU" sz="2400" dirty="0" err="1" smtClean="0">
                <a:latin typeface="Elektra Text Pro"/>
              </a:rPr>
              <a:t>тематизируется</a:t>
            </a:r>
            <a:r>
              <a:rPr lang="ru-RU" sz="2400" dirty="0" smtClean="0">
                <a:latin typeface="Elektra Text Pro"/>
              </a:rPr>
              <a:t> </a:t>
            </a:r>
            <a:r>
              <a:rPr lang="ru-RU" sz="2400" dirty="0">
                <a:latin typeface="Elektra Text Pro"/>
              </a:rPr>
              <a:t>при помощи системообразующих оппозиций, взятых из </a:t>
            </a:r>
            <a:r>
              <a:rPr lang="ru-RU" sz="2400" dirty="0" smtClean="0">
                <a:latin typeface="Elektra Text Pro"/>
              </a:rPr>
              <a:t>уже </a:t>
            </a:r>
            <a:r>
              <a:rPr lang="ru-RU" sz="2400" dirty="0">
                <a:latin typeface="Elektra Text Pro"/>
              </a:rPr>
              <a:t>существующих философских </a:t>
            </a:r>
            <a:r>
              <a:rPr lang="ru-RU" sz="2400" dirty="0" smtClean="0">
                <a:latin typeface="Elektra Text Pro"/>
              </a:rPr>
              <a:t>дисциплин </a:t>
            </a: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0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МЕТОДОЛОГИЧЕСКАЯ ГЕТЕРОНОМИЯ</a:t>
            </a:r>
            <a:endParaRPr lang="ru-RU" sz="24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327514"/>
            <a:ext cx="80648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В истории аксиологии как </a:t>
            </a:r>
            <a:r>
              <a:rPr lang="ru-RU" sz="2400" dirty="0" smtClean="0">
                <a:latin typeface="Elektra Text Pro"/>
              </a:rPr>
              <a:t>философской дисциплины </a:t>
            </a:r>
            <a:r>
              <a:rPr lang="ru-RU" sz="2400" dirty="0">
                <a:latin typeface="Elektra Text Pro"/>
              </a:rPr>
              <a:t>существуют прецеденты: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о</a:t>
            </a:r>
            <a:r>
              <a:rPr lang="ru-RU" sz="2400" dirty="0" smtClean="0">
                <a:latin typeface="Elektra Text Pro"/>
              </a:rPr>
              <a:t>нтологической гетерономии  </a:t>
            </a: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гносеологической </a:t>
            </a:r>
            <a:r>
              <a:rPr lang="ru-RU" sz="2400" dirty="0" smtClean="0">
                <a:latin typeface="Elektra Text Pro"/>
              </a:rPr>
              <a:t>гетерономии</a:t>
            </a:r>
            <a:endParaRPr lang="ru-RU" sz="2400" dirty="0">
              <a:latin typeface="Elektra Text Pro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эпистемологической </a:t>
            </a:r>
            <a:r>
              <a:rPr lang="ru-RU" sz="2400" dirty="0" smtClean="0">
                <a:latin typeface="Elektra Text Pro"/>
              </a:rPr>
              <a:t>гетерономии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4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ОНТОЛОГИЧЕСКАЯ ГЕТЕРОНОМИЯ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ЦЕННОСТНОЙ ПРОБЛЕМАТИКИ</a:t>
            </a:r>
            <a:endParaRPr lang="ru-RU" sz="24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947" y="1556792"/>
            <a:ext cx="71413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Догматизация материалистических или спиритуалистических </a:t>
            </a:r>
            <a:r>
              <a:rPr lang="ru-RU" sz="2400" dirty="0">
                <a:latin typeface="Elektra Text Pro"/>
              </a:rPr>
              <a:t>онтологических </a:t>
            </a:r>
            <a:r>
              <a:rPr lang="ru-RU" sz="2400" dirty="0" smtClean="0">
                <a:latin typeface="Elektra Text Pro"/>
              </a:rPr>
              <a:t>предпосылок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Оппозиция </a:t>
            </a:r>
            <a:r>
              <a:rPr lang="ru-RU" sz="2400" dirty="0">
                <a:latin typeface="Elektra Text Pro"/>
              </a:rPr>
              <a:t>материи и </a:t>
            </a:r>
            <a:r>
              <a:rPr lang="ru-RU" sz="2400" dirty="0" smtClean="0">
                <a:latin typeface="Elektra Text Pro"/>
              </a:rPr>
              <a:t>формы образует </a:t>
            </a:r>
            <a:r>
              <a:rPr lang="ru-RU" sz="2400" dirty="0">
                <a:latin typeface="Elektra Text Pro"/>
              </a:rPr>
              <a:t>п</a:t>
            </a:r>
            <a:r>
              <a:rPr lang="ru-RU" sz="2400" dirty="0" smtClean="0">
                <a:latin typeface="Elektra Text Pro"/>
              </a:rPr>
              <a:t>ринцип </a:t>
            </a:r>
            <a:r>
              <a:rPr lang="ru-RU" sz="2400" dirty="0">
                <a:latin typeface="Elektra Text Pro"/>
              </a:rPr>
              <a:t>онтологического </a:t>
            </a:r>
            <a:r>
              <a:rPr lang="ru-RU" sz="2400" dirty="0" err="1" smtClean="0">
                <a:latin typeface="Elektra Text Pro"/>
              </a:rPr>
              <a:t>гилеморфизма</a:t>
            </a: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69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Elektra Text Pro"/>
              </a:rPr>
              <a:t>ОНТОЛОГИЧЕСКАЯ </a:t>
            </a:r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ГЕТЕРОНОМИЯ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ЦЕННОСТНОЙ </a:t>
            </a:r>
            <a:r>
              <a:rPr lang="ru-RU" sz="2400" dirty="0">
                <a:solidFill>
                  <a:srgbClr val="C00000"/>
                </a:solidFill>
                <a:latin typeface="Elektra Text Pro"/>
              </a:rPr>
              <a:t>ПРОБЛЕМАТИКИ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947" y="1556792"/>
            <a:ext cx="71413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Платонизм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Религиозные доктрины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Материалистические концепции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4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1561" y="1428056"/>
            <a:ext cx="410445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КАРЛ МАРКС</a:t>
            </a:r>
          </a:p>
          <a:p>
            <a:r>
              <a:rPr lang="ru-RU" sz="2200" dirty="0" smtClean="0">
                <a:latin typeface="Elektra Text Pro"/>
              </a:rPr>
              <a:t>1818–1883 </a:t>
            </a:r>
            <a:r>
              <a:rPr lang="ru-RU" sz="2200" dirty="0" smtClean="0">
                <a:latin typeface="Elektra Text Pro"/>
              </a:rPr>
              <a:t>гг. </a:t>
            </a:r>
          </a:p>
          <a:p>
            <a:pPr marL="571500" indent="-571500"/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Учение </a:t>
            </a:r>
            <a:r>
              <a:rPr lang="ru-RU" sz="2400" dirty="0" smtClean="0">
                <a:latin typeface="Elektra Text Pro"/>
              </a:rPr>
              <a:t>о </a:t>
            </a:r>
            <a:r>
              <a:rPr lang="ru-RU" sz="2400" dirty="0" smtClean="0">
                <a:latin typeface="Elektra Text Pro"/>
              </a:rPr>
              <a:t>превращенной форме и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критики товарного фетишизма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70747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Elektra Text Pro"/>
              </a:rPr>
              <a:t>ОНТОЛОГИЧЕСКАЯ </a:t>
            </a:r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ГЕТЕРОНОМИЯ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ЦЕННОСТНОЙ </a:t>
            </a:r>
            <a:r>
              <a:rPr lang="ru-RU" sz="2400" dirty="0">
                <a:solidFill>
                  <a:srgbClr val="C00000"/>
                </a:solidFill>
                <a:latin typeface="Elektra Text Pro"/>
              </a:rPr>
              <a:t>ПРОБЛЕМАТИКИ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4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2050" name="Picture 2" descr="Маркс в 1875 год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42341"/>
            <a:ext cx="2300000" cy="3312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408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92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Elektra Text Pro"/>
              </a:rPr>
              <a:t>ГНОСЕОЛОГИЧЕСКАЯ </a:t>
            </a:r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ГЕТЕРОНОМИЯ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ЦЕННОСТНОЙ </a:t>
            </a:r>
            <a:r>
              <a:rPr lang="ru-RU" sz="2400" dirty="0">
                <a:solidFill>
                  <a:srgbClr val="C00000"/>
                </a:solidFill>
                <a:latin typeface="Elektra Text Pro"/>
              </a:rPr>
              <a:t>ПРОБЛЕМАТИКИ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 </a:t>
            </a:r>
            <a:endParaRPr lang="ru-RU" sz="24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667684"/>
            <a:ext cx="714137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Представлена в аксиологии </a:t>
            </a:r>
            <a:r>
              <a:rPr lang="ru-RU" sz="2400" dirty="0">
                <a:latin typeface="Elektra Text Pro"/>
              </a:rPr>
              <a:t>неокантианским </a:t>
            </a:r>
            <a:r>
              <a:rPr lang="ru-RU" sz="2400" dirty="0" smtClean="0">
                <a:latin typeface="Elektra Text Pro"/>
              </a:rPr>
              <a:t>влиянием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Значение </a:t>
            </a:r>
            <a:r>
              <a:rPr lang="ru-RU" sz="2400" dirty="0" err="1" smtClean="0">
                <a:latin typeface="Elektra Text Pro"/>
              </a:rPr>
              <a:t>Баденской</a:t>
            </a:r>
            <a:r>
              <a:rPr lang="ru-RU" sz="2400" dirty="0" smtClean="0">
                <a:latin typeface="Elektra Text Pro"/>
              </a:rPr>
              <a:t> школы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Системообразующий </a:t>
            </a:r>
            <a:r>
              <a:rPr lang="ru-RU" sz="2400" dirty="0">
                <a:latin typeface="Elektra Text Pro"/>
              </a:rPr>
              <a:t>статус приписывается оппозиции субъекта и объекта</a:t>
            </a:r>
            <a:endParaRPr lang="ru-RU" sz="2400" dirty="0" smtClean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1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043" y="188640"/>
            <a:ext cx="86634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ГНОСЕОЛОГИЧЕСКАЯ ГЕТЕРОНОМИЯ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ЦЕННОСТНОЙ ПРОБЛЕМАТИКИ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7603" y="1340768"/>
            <a:ext cx="2644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ВИЛЬГЕЛЬМ </a:t>
            </a:r>
          </a:p>
          <a:p>
            <a:pPr algn="ctr"/>
            <a:r>
              <a:rPr lang="ru-RU" sz="2400" dirty="0" smtClean="0">
                <a:latin typeface="Elektra Text Pro"/>
              </a:rPr>
              <a:t>ВИНДЕЛЬБАНД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36875" y="1340768"/>
            <a:ext cx="15542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ГЕНРИХ </a:t>
            </a:r>
          </a:p>
          <a:p>
            <a:pPr algn="ctr"/>
            <a:r>
              <a:rPr lang="ru-RU" sz="2400" dirty="0" smtClean="0">
                <a:latin typeface="Elektra Text Pro"/>
              </a:rPr>
              <a:t>РИККЕРТ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7334" y="5733256"/>
            <a:ext cx="87371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Противопоставляли </a:t>
            </a:r>
            <a:r>
              <a:rPr lang="ru-RU" sz="2400" dirty="0" err="1">
                <a:latin typeface="Elektra Text Pro"/>
              </a:rPr>
              <a:t>номотетике</a:t>
            </a:r>
            <a:r>
              <a:rPr lang="ru-RU" sz="2400" dirty="0">
                <a:latin typeface="Elektra Text Pro"/>
              </a:rPr>
              <a:t> предметного знания историчность </a:t>
            </a:r>
            <a:r>
              <a:rPr lang="ru-RU" sz="2400" dirty="0" err="1">
                <a:latin typeface="Elektra Text Pro"/>
              </a:rPr>
              <a:t>идиографического</a:t>
            </a:r>
            <a:r>
              <a:rPr lang="ru-RU" sz="2400" dirty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обобщения</a:t>
            </a:r>
            <a:endParaRPr lang="ru-RU" sz="2400" dirty="0">
              <a:latin typeface="Elektra Text Pro"/>
            </a:endParaRPr>
          </a:p>
        </p:txBody>
      </p:sp>
      <p:pic>
        <p:nvPicPr>
          <p:cNvPr id="11" name="Picture 2" descr="Wilhelm Windelban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18657"/>
            <a:ext cx="2369287" cy="324000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508103" y="2287555"/>
            <a:ext cx="2028963" cy="3240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956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0165" y="188640"/>
            <a:ext cx="787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АКСИОЛОГИЯ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как философия </a:t>
            </a:r>
            <a:r>
              <a:rPr lang="ru-RU" sz="2800" dirty="0">
                <a:solidFill>
                  <a:srgbClr val="C00000"/>
                </a:solidFill>
                <a:latin typeface="Elektra Text Pro"/>
              </a:rPr>
              <a:t>ценностей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67942" y="1450369"/>
            <a:ext cx="5115104" cy="374441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31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92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ЭПИСТЕМОЛОГИЧЕСКАЯ ГЕТЕРОНОМИЯ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ЦЕННОСТНОЙ </a:t>
            </a:r>
            <a:r>
              <a:rPr lang="ru-RU" sz="2400" dirty="0">
                <a:solidFill>
                  <a:srgbClr val="C00000"/>
                </a:solidFill>
                <a:latin typeface="Elektra Text Pro"/>
              </a:rPr>
              <a:t>ПРОБЛЕМАТИКИ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 </a:t>
            </a:r>
            <a:endParaRPr lang="ru-RU" sz="24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667684"/>
            <a:ext cx="714137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Представлена в </a:t>
            </a:r>
            <a:r>
              <a:rPr lang="ru-RU" sz="2400" dirty="0" err="1" smtClean="0">
                <a:latin typeface="Elektra Text Pro"/>
              </a:rPr>
              <a:t>аналитизме</a:t>
            </a:r>
            <a:r>
              <a:rPr lang="ru-RU" sz="2400" dirty="0" smtClean="0">
                <a:latin typeface="Elektra Text Pro"/>
              </a:rPr>
              <a:t> и прагматизме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Абсолютизируется </a:t>
            </a:r>
            <a:r>
              <a:rPr lang="ru-RU" sz="2400" dirty="0">
                <a:latin typeface="Elektra Text Pro"/>
              </a:rPr>
              <a:t>оппозиция истины и заблуждения</a:t>
            </a:r>
            <a:endParaRPr lang="ru-RU" sz="2400" dirty="0" smtClean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46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1561" y="1428056"/>
            <a:ext cx="410445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РАЛЬФ БАРТОН ПЕРРИ</a:t>
            </a:r>
          </a:p>
          <a:p>
            <a:r>
              <a:rPr lang="ru-RU" sz="2200" dirty="0" smtClean="0">
                <a:latin typeface="Elektra Text Pro"/>
              </a:rPr>
              <a:t>1876–1957 </a:t>
            </a:r>
            <a:r>
              <a:rPr lang="ru-RU" sz="2200" dirty="0" smtClean="0">
                <a:latin typeface="Elektra Text Pro"/>
              </a:rPr>
              <a:t>гг. </a:t>
            </a:r>
          </a:p>
          <a:p>
            <a:pPr marL="571500" indent="-571500"/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Ценность </a:t>
            </a:r>
            <a:r>
              <a:rPr lang="ru-RU" sz="2400" dirty="0">
                <a:latin typeface="Elektra Text Pro"/>
              </a:rPr>
              <a:t>есть эксперимент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 smtClean="0">
                <a:latin typeface="Elektra Text Pro"/>
              </a:rPr>
              <a:t>обобщении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70747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ЭПИСТЕМОЛОГИЧЕСКАЯ ГЕТЕРОНОМИЯ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ЦЕННОСТНОЙ ПРОБЛЕМАТИКИ</a:t>
            </a:r>
            <a:endParaRPr lang="ru-RU" sz="24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9048" y="1449826"/>
            <a:ext cx="2351430" cy="3131301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05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92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ВЫВОДЫ</a:t>
            </a:r>
            <a:endParaRPr lang="ru-RU" sz="2400" dirty="0">
              <a:solidFill>
                <a:srgbClr val="C00000"/>
              </a:solidFill>
              <a:latin typeface="Elektra Text Pro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 </a:t>
            </a:r>
            <a:endParaRPr lang="ru-RU" sz="24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2277" y="1322490"/>
            <a:ext cx="784887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Решение аксиологией её теоретических задач зависит от того, сможет </a:t>
            </a:r>
            <a:r>
              <a:rPr lang="ru-RU" sz="2400" dirty="0">
                <a:latin typeface="Elektra Text Pro"/>
              </a:rPr>
              <a:t>ли </a:t>
            </a:r>
            <a:r>
              <a:rPr lang="ru-RU" sz="2400" dirty="0" smtClean="0">
                <a:latin typeface="Elektra Text Pro"/>
              </a:rPr>
              <a:t>она обосновать </a:t>
            </a:r>
            <a:r>
              <a:rPr lang="ru-RU" sz="2400" dirty="0">
                <a:latin typeface="Elektra Text Pro"/>
              </a:rPr>
              <a:t>свою методологическую </a:t>
            </a:r>
            <a:r>
              <a:rPr lang="ru-RU" sz="2400" dirty="0" smtClean="0">
                <a:latin typeface="Elektra Text Pro"/>
              </a:rPr>
              <a:t>автономию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Перспектива коммуникативной </a:t>
            </a:r>
            <a:r>
              <a:rPr lang="ru-RU" sz="2400" dirty="0">
                <a:latin typeface="Elektra Text Pro"/>
              </a:rPr>
              <a:t>теории </a:t>
            </a:r>
            <a:r>
              <a:rPr lang="ru-RU" sz="2400" dirty="0" smtClean="0">
                <a:latin typeface="Elektra Text Pro"/>
              </a:rPr>
              <a:t>ценностей, опирающейся </a:t>
            </a:r>
            <a:r>
              <a:rPr lang="ru-RU" sz="2400" dirty="0">
                <a:latin typeface="Elektra Text Pro"/>
              </a:rPr>
              <a:t>на принцип конкретного </a:t>
            </a:r>
            <a:r>
              <a:rPr lang="ru-RU" sz="2400" dirty="0" smtClean="0">
                <a:latin typeface="Elektra Text Pro"/>
              </a:rPr>
              <a:t>историзма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2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ФОРМИРОВАНИЕ АКСИОЛОГИИ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7" y="1447851"/>
            <a:ext cx="746162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Ценностная проблематика связана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с </a:t>
            </a:r>
            <a:r>
              <a:rPr lang="ru-RU" sz="2400" dirty="0" smtClean="0">
                <a:latin typeface="Elektra Text Pro"/>
              </a:rPr>
              <a:t>мировоззренческими установками философских дисциплин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 </a:t>
            </a:r>
            <a:r>
              <a:rPr lang="ru-RU" sz="2400" dirty="0">
                <a:latin typeface="Elektra Text Pro"/>
              </a:rPr>
              <a:t>XIX </a:t>
            </a:r>
            <a:r>
              <a:rPr lang="ru-RU" sz="2400" dirty="0" smtClean="0">
                <a:latin typeface="Elektra Text Pro"/>
              </a:rPr>
              <a:t>веке возникают </a:t>
            </a:r>
            <a:r>
              <a:rPr lang="ru-RU" sz="2400" dirty="0">
                <a:latin typeface="Elektra Text Pro"/>
              </a:rPr>
              <a:t>объективные теоретические предпосылки для </a:t>
            </a:r>
            <a:r>
              <a:rPr lang="ru-RU" sz="2400" dirty="0" smtClean="0">
                <a:latin typeface="Elektra Text Pro"/>
              </a:rPr>
              <a:t>дисциплинарного обособления аксиологии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8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ЦЕННОСТНАЯ РЕФЛЕКСИЯ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В КЛАССИЧЕСКОЙ ФИЛОСОФСКОЙ МЫСЛИ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946" y="1556792"/>
            <a:ext cx="746162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Догматизация  </a:t>
            </a:r>
            <a:r>
              <a:rPr lang="ru-RU" sz="2400" dirty="0">
                <a:latin typeface="Elektra Text Pro"/>
              </a:rPr>
              <a:t>сверхценной идеи </a:t>
            </a: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ее метафизический статус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93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700808"/>
            <a:ext cx="44644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ПЛАТОН </a:t>
            </a:r>
          </a:p>
          <a:p>
            <a:r>
              <a:rPr lang="ru-RU" sz="2200" dirty="0">
                <a:latin typeface="Elektra Text Pro"/>
              </a:rPr>
              <a:t>428/427 до н.э. или </a:t>
            </a:r>
            <a:r>
              <a:rPr lang="ru-RU" sz="2200" dirty="0" smtClean="0">
                <a:latin typeface="Elektra Text Pro"/>
              </a:rPr>
              <a:t>424/423 </a:t>
            </a:r>
            <a:r>
              <a:rPr lang="ru-RU" sz="2200" dirty="0" smtClean="0">
                <a:latin typeface="Elektra Text Pro"/>
              </a:rPr>
              <a:t>– </a:t>
            </a:r>
            <a:r>
              <a:rPr lang="ru-RU" sz="2200" dirty="0" smtClean="0">
                <a:latin typeface="Elektra Text Pro"/>
              </a:rPr>
              <a:t>348/347 </a:t>
            </a:r>
            <a:r>
              <a:rPr lang="ru-RU" sz="2200" dirty="0">
                <a:latin typeface="Elektra Text Pro"/>
              </a:rPr>
              <a:t>до н.э.</a:t>
            </a:r>
            <a:endParaRPr lang="ru-RU" sz="2200" dirty="0" smtClean="0">
              <a:latin typeface="Elektra Text Pro"/>
            </a:endParaRPr>
          </a:p>
          <a:p>
            <a:pPr marL="571500" indent="-571500"/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Идея Блага</a:t>
            </a:r>
            <a:endParaRPr lang="ru-RU" sz="2400" dirty="0">
              <a:latin typeface="Elektra Text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70747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Elektra Text Pro"/>
              </a:rPr>
              <a:t>ЦЕННОСТНАЯ РЕФЛЕКСИЯ </a:t>
            </a:r>
          </a:p>
          <a:p>
            <a:pPr algn="ctr"/>
            <a:r>
              <a:rPr lang="ru-RU" sz="2400" dirty="0">
                <a:solidFill>
                  <a:srgbClr val="C00000"/>
                </a:solidFill>
                <a:latin typeface="Elektra Text Pro"/>
              </a:rPr>
              <a:t>В КЛАССИЧЕСКОЙ ФИЛОСОФСКОЙ МЫСЛИ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1026" name="Picture 2" descr="Head Platon Glyptothek Munich 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9432" y="1755742"/>
            <a:ext cx="2546153" cy="353915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38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491493"/>
            <a:ext cx="87849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ЦЕННОСТНАЯ РЕФЛЕКСИЯ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В КЛАССИЧЕСКОЙ ФИЛОСОФСКОЙ МЫСЛИ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 </a:t>
            </a: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946" y="1556792"/>
            <a:ext cx="74616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ДОГМАТИЗМ – способ мышления, </a:t>
            </a:r>
            <a:r>
              <a:rPr lang="ru-RU" sz="2400" dirty="0">
                <a:latin typeface="Elektra Text Pro"/>
              </a:rPr>
              <a:t>оперирующий догмами (считающимися неизменными вечными положениями, не подвергаемыми критике</a:t>
            </a:r>
            <a:r>
              <a:rPr lang="ru-RU" sz="2400" dirty="0" smtClean="0">
                <a:latin typeface="Elektra Text Pro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400" dirty="0" smtClean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НРАВСТВЕННЫЙ РЕЛЯТИВИЗМ </a:t>
            </a:r>
            <a:r>
              <a:rPr lang="ru-RU" sz="2400" dirty="0" smtClean="0">
                <a:latin typeface="Elektra Text Pro"/>
              </a:rPr>
              <a:t>– </a:t>
            </a:r>
            <a:r>
              <a:rPr lang="ru-RU" sz="2400" dirty="0">
                <a:latin typeface="Elektra Text Pro"/>
              </a:rPr>
              <a:t>принцип, согласно которому не существует абсолютного добра и зла, отрицание обязательных нравственных норм и объективного критерия </a:t>
            </a:r>
            <a:r>
              <a:rPr lang="ru-RU" sz="2400" dirty="0" smtClean="0">
                <a:latin typeface="Elektra Text Pro"/>
              </a:rPr>
              <a:t>нравственности </a:t>
            </a:r>
            <a:endParaRPr lang="ru-RU" sz="2400" dirty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 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3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484784"/>
            <a:ext cx="410445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РУДОЛЬФ ГЕРМАН ЛОТЦЕ</a:t>
            </a:r>
          </a:p>
          <a:p>
            <a:pPr marL="571500" indent="-571500"/>
            <a:r>
              <a:rPr lang="ru-RU" sz="2200" dirty="0" smtClean="0">
                <a:latin typeface="Elektra Text Pro"/>
              </a:rPr>
              <a:t>1817–1881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pPr marL="571500" indent="-571500"/>
            <a:endParaRPr lang="ru-RU" sz="2200" dirty="0" smtClean="0"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Предложил </a:t>
            </a:r>
            <a:r>
              <a:rPr lang="ru-RU" sz="2400" dirty="0">
                <a:latin typeface="Elektra Text Pro"/>
              </a:rPr>
              <a:t>термин «</a:t>
            </a:r>
            <a:r>
              <a:rPr lang="ru-RU" sz="2400" dirty="0" err="1">
                <a:latin typeface="Elektra Text Pro"/>
              </a:rPr>
              <a:t>Wertlehre</a:t>
            </a:r>
            <a:r>
              <a:rPr lang="ru-RU" sz="2400" dirty="0">
                <a:latin typeface="Elektra Text Pro"/>
              </a:rPr>
              <a:t>» для обозначения теории </a:t>
            </a:r>
            <a:r>
              <a:rPr lang="ru-RU" sz="2400" dirty="0" smtClean="0">
                <a:latin typeface="Elektra Text Pro"/>
              </a:rPr>
              <a:t>ценностей</a:t>
            </a:r>
            <a:endParaRPr lang="ru-RU" sz="2400" dirty="0">
              <a:latin typeface="Elektra Text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370747"/>
            <a:ext cx="82809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Elektra Text Pro"/>
              </a:rPr>
              <a:t>КРЕСТНЫЙ ОТЕЦ АКСИОЛОГИИ</a:t>
            </a:r>
            <a:endParaRPr lang="ru-RU" sz="2400" dirty="0">
              <a:solidFill>
                <a:srgbClr val="C00000"/>
              </a:solidFill>
              <a:latin typeface="Elektra Text Pro"/>
            </a:endParaRPr>
          </a:p>
          <a:p>
            <a:pPr algn="ctr"/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6897" y="1484784"/>
            <a:ext cx="2731640" cy="356023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54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1" y="6341149"/>
            <a:ext cx="35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17369" y="836712"/>
            <a:ext cx="410445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КАРЛ МАРКС</a:t>
            </a:r>
          </a:p>
          <a:p>
            <a:r>
              <a:rPr lang="ru-RU" sz="2200" dirty="0" smtClean="0">
                <a:latin typeface="Elektra Text Pro"/>
              </a:rPr>
              <a:t>1818–1883 </a:t>
            </a:r>
            <a:r>
              <a:rPr lang="ru-RU" sz="2200" dirty="0" smtClean="0">
                <a:latin typeface="Elektra Text Pro"/>
              </a:rPr>
              <a:t>гг.</a:t>
            </a:r>
          </a:p>
          <a:p>
            <a:pPr marL="571500" indent="-571500"/>
            <a:endParaRPr lang="ru-RU" sz="2200" dirty="0" smtClean="0"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Основоположник </a:t>
            </a:r>
            <a:r>
              <a:rPr lang="ru-RU" sz="2400" dirty="0">
                <a:latin typeface="Elektra Text Pro"/>
              </a:rPr>
              <a:t>научного </a:t>
            </a:r>
            <a:r>
              <a:rPr lang="ru-RU" sz="2400" dirty="0" smtClean="0">
                <a:latin typeface="Elektra Text Pro"/>
              </a:rPr>
              <a:t>коммунизма</a:t>
            </a:r>
          </a:p>
          <a:p>
            <a:pPr marL="571500" indent="-571500">
              <a:buFont typeface="Arial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Рассматривал </a:t>
            </a:r>
            <a:r>
              <a:rPr lang="ru-RU" sz="2400" dirty="0">
                <a:latin typeface="Elektra Text Pro"/>
              </a:rPr>
              <a:t>свое учение как универсальную критическую теорию, направленную на революционное преобразование мира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26166" y="836712"/>
            <a:ext cx="2667731" cy="3348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03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3447" y="793550"/>
            <a:ext cx="475252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УИЛЬЯМ ДЖЕЙМС</a:t>
            </a:r>
          </a:p>
          <a:p>
            <a:r>
              <a:rPr lang="ru-RU" sz="2200" dirty="0" smtClean="0">
                <a:latin typeface="Elektra Text Pro"/>
              </a:rPr>
              <a:t>1842</a:t>
            </a:r>
            <a:r>
              <a:rPr lang="ru-RU" sz="20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1910 гг.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Жизненная </a:t>
            </a:r>
            <a:r>
              <a:rPr lang="ru-RU" sz="2400" dirty="0">
                <a:latin typeface="Elektra Text Pro"/>
              </a:rPr>
              <a:t>значимость ценностей для интеграции процесса общечеловеческого </a:t>
            </a:r>
            <a:r>
              <a:rPr lang="ru-RU" sz="2400" dirty="0" smtClean="0">
                <a:latin typeface="Elektra Text Pro"/>
              </a:rPr>
              <a:t>опыта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971600" y="793550"/>
            <a:ext cx="2642025" cy="3384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07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423</Words>
  <Application>Microsoft Office PowerPoint</Application>
  <PresentationFormat>Экран (4:3)</PresentationFormat>
  <Paragraphs>165</Paragraphs>
  <Slides>22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W</cp:lastModifiedBy>
  <cp:revision>55</cp:revision>
  <dcterms:created xsi:type="dcterms:W3CDTF">2023-04-01T06:40:15Z</dcterms:created>
  <dcterms:modified xsi:type="dcterms:W3CDTF">2023-08-20T19:33:01Z</dcterms:modified>
</cp:coreProperties>
</file>