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316" r:id="rId3"/>
    <p:sldId id="317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458" autoAdjust="0"/>
  </p:normalViewPr>
  <p:slideViewPr>
    <p:cSldViewPr>
      <p:cViewPr>
        <p:scale>
          <a:sx n="94" d="100"/>
          <a:sy n="94" d="100"/>
        </p:scale>
        <p:origin x="-1243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10" y="90872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Лекция 16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Неокантианство и неогегельянство </a:t>
            </a: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Дёмин Илья Вячеславович </a:t>
            </a:r>
          </a:p>
          <a:p>
            <a:pPr lvl="0" algn="ctr">
              <a:defRPr/>
            </a:pPr>
            <a:r>
              <a:rPr lang="ru-RU" sz="2400" kern="0" dirty="0">
                <a:solidFill>
                  <a:srgbClr val="C00000"/>
                </a:solidFill>
                <a:latin typeface="Elektra Text Pro"/>
              </a:rPr>
              <a:t>профессор, доктор философских 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наук</a:t>
            </a:r>
            <a:endParaRPr lang="ru-RU" sz="2400" kern="0" dirty="0">
              <a:solidFill>
                <a:srgbClr val="C00000"/>
              </a:solidFill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785683" y="1958007"/>
            <a:ext cx="475252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ОТТО ЛИБМАН</a:t>
            </a:r>
          </a:p>
          <a:p>
            <a:r>
              <a:rPr lang="ru-RU" sz="2200" dirty="0">
                <a:latin typeface="Elektra Text Pro"/>
              </a:rPr>
              <a:t>1840-1912 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емецкий философ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ЛОЗУНГ НЕОКАНТИАНЦЕВ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«НАЗАД К КАНТУ»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9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0099"/>
            <a:ext cx="2353987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9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ПРЕЕМСТВЕННОСТЬ НЕОКАНТИАНСТВА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 ОТНОШЕНИЮ К КАНТОВСКОМУ КРИТИЦИЗМУ 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7775" y="1988840"/>
            <a:ext cx="7285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Антидогматическая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антиметафизическая направленность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Трактовка </a:t>
            </a:r>
            <a:r>
              <a:rPr lang="ru-RU" sz="2400" dirty="0">
                <a:latin typeface="Elektra Text Pro"/>
              </a:rPr>
              <a:t>философии как критики наличных форм опыта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Утверждение </a:t>
            </a:r>
            <a:r>
              <a:rPr lang="ru-RU" sz="2400" dirty="0" err="1">
                <a:latin typeface="Elektra Text Pro"/>
              </a:rPr>
              <a:t>неснимаемости</a:t>
            </a:r>
            <a:r>
              <a:rPr lang="ru-RU" sz="2400" dirty="0">
                <a:latin typeface="Elektra Text Pro"/>
              </a:rPr>
              <a:t> базовой оппозиции априорно-трансцендентального и эмпирического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Различение </a:t>
            </a:r>
            <a:r>
              <a:rPr lang="ru-RU" sz="2400" dirty="0">
                <a:latin typeface="Elektra Text Pro"/>
              </a:rPr>
              <a:t>областей теоретического </a:t>
            </a: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практического </a:t>
            </a:r>
            <a:r>
              <a:rPr lang="ru-RU" sz="2400" dirty="0" smtClean="0">
                <a:latin typeface="Elektra Text Pro"/>
              </a:rPr>
              <a:t>интереса 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9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КОЦЕПТУАЛЬНЫЕ НОВАЦИИ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890" y="1700808"/>
            <a:ext cx="72857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Отказ </a:t>
            </a:r>
            <a:r>
              <a:rPr lang="ru-RU" sz="2400" dirty="0">
                <a:latin typeface="Elektra Text Pro"/>
              </a:rPr>
              <a:t>от кантовского постулата об объективной реальности «вещей-в-себе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Отказ от дуализма </a:t>
            </a:r>
            <a:r>
              <a:rPr lang="ru-RU" sz="2400" dirty="0">
                <a:latin typeface="Elektra Text Pro"/>
              </a:rPr>
              <a:t>созерцания и мышления. 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0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700808"/>
            <a:ext cx="475252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ГАНС ФАЙХИНГЕР</a:t>
            </a:r>
          </a:p>
          <a:p>
            <a:r>
              <a:rPr lang="ru-RU" sz="2200" dirty="0" smtClean="0">
                <a:latin typeface="Elektra Text Pro"/>
              </a:rPr>
              <a:t>1852-1933 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емецкий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А</a:t>
            </a:r>
            <a:r>
              <a:rPr lang="ru-RU" sz="2400" dirty="0" smtClean="0">
                <a:latin typeface="Elektra Text Pro"/>
              </a:rPr>
              <a:t>втор </a:t>
            </a:r>
            <a:r>
              <a:rPr lang="ru-RU" sz="2400" dirty="0">
                <a:latin typeface="Elektra Text Pro"/>
              </a:rPr>
              <a:t>«Философии „Как если бы“»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Развил </a:t>
            </a:r>
            <a:r>
              <a:rPr lang="ru-RU" sz="2400" dirty="0">
                <a:latin typeface="Elektra Text Pro"/>
              </a:rPr>
              <a:t>концепцию фикционализма, или «критического позитивизма»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ПРЕДСТАВИТЕЛИ НЕОКАНТИАНСТВА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552" y="1663480"/>
            <a:ext cx="2184000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561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ШКОЛЫ НЕОКАНТИАНСТВА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890" y="1340768"/>
            <a:ext cx="72857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Марбургская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школа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Elektra Text Pro"/>
              </a:rPr>
              <a:t>Баденская</a:t>
            </a:r>
            <a:r>
              <a:rPr lang="ru-RU" sz="2400" dirty="0">
                <a:latin typeface="Elektra Text Pro"/>
              </a:rPr>
              <a:t> школа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556792"/>
            <a:ext cx="47525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ГЕРМАН КОГЕН</a:t>
            </a:r>
          </a:p>
          <a:p>
            <a:r>
              <a:rPr lang="ru-RU" sz="2200" dirty="0" smtClean="0">
                <a:latin typeface="Elektra Text Pro"/>
              </a:rPr>
              <a:t>1842-1918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Стремился </a:t>
            </a:r>
            <a:r>
              <a:rPr lang="ru-RU" sz="2400" dirty="0">
                <a:latin typeface="Elektra Text Pro"/>
              </a:rPr>
              <a:t>очистить кантовскую философию от элементов психологизма и догматизма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Внес вклад </a:t>
            </a:r>
            <a:r>
              <a:rPr lang="ru-RU" sz="2400" dirty="0">
                <a:latin typeface="Elektra Text Pro"/>
              </a:rPr>
              <a:t>в интерпретацию кантовской философии как теории познания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ГЛАВА МАРБУРГСКОЙ ШКОЛЫ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 descr="Герман Коген. Литография Карла Дёрбекке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371762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0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556792"/>
            <a:ext cx="475252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ВИЛЬГЕЛЬМ ВИНДЕЛЬБАНД</a:t>
            </a:r>
          </a:p>
          <a:p>
            <a:r>
              <a:rPr lang="ru-RU" sz="2200" dirty="0" smtClean="0">
                <a:latin typeface="Elektra Text Pro"/>
              </a:rPr>
              <a:t>1848-1915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Концепция развития философского знания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Классификация </a:t>
            </a:r>
            <a:r>
              <a:rPr lang="ru-RU" sz="2400" dirty="0">
                <a:latin typeface="Elektra Text Pro"/>
              </a:rPr>
              <a:t>наук – не по предмету их изучения, а по методу </a:t>
            </a:r>
            <a:endParaRPr lang="ru-RU" sz="2400" dirty="0" smtClean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 err="1" smtClean="0">
                <a:latin typeface="Elektra Text Pro"/>
              </a:rPr>
              <a:t>Номотетические</a:t>
            </a:r>
            <a:r>
              <a:rPr lang="ru-RU" sz="2400" dirty="0" smtClean="0">
                <a:latin typeface="Elektra Text Pro"/>
              </a:rPr>
              <a:t>» и «</a:t>
            </a:r>
            <a:r>
              <a:rPr lang="ru-RU" sz="2400" dirty="0" err="1" smtClean="0">
                <a:latin typeface="Elektra Text Pro"/>
              </a:rPr>
              <a:t>идиографические</a:t>
            </a:r>
            <a:r>
              <a:rPr lang="ru-RU" sz="2400" dirty="0" smtClean="0">
                <a:latin typeface="Elektra Text Pro"/>
              </a:rPr>
              <a:t>» науки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ОСНОВАТЕЛЬ БАДЕНСКОЙ ШКОЛЫ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421938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1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556792"/>
            <a:ext cx="47525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ГЕНРИХ РИККЕРТ</a:t>
            </a:r>
          </a:p>
          <a:p>
            <a:r>
              <a:rPr lang="ru-RU" sz="2200" dirty="0" smtClean="0">
                <a:latin typeface="Elektra Text Pro"/>
              </a:rPr>
              <a:t>1863-1936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Строит </a:t>
            </a:r>
            <a:r>
              <a:rPr lang="ru-RU" sz="2400" dirty="0">
                <a:latin typeface="Elektra Text Pro"/>
              </a:rPr>
              <a:t>систему философии как теории </a:t>
            </a:r>
            <a:r>
              <a:rPr lang="ru-RU" sz="2400" dirty="0" smtClean="0">
                <a:latin typeface="Elektra Text Pro"/>
              </a:rPr>
              <a:t>ценностей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Различает акты </a:t>
            </a:r>
            <a:r>
              <a:rPr lang="ru-RU" sz="2400" dirty="0">
                <a:latin typeface="Elektra Text Pro"/>
              </a:rPr>
              <a:t>«оценки» и «отнесения к ценностям</a:t>
            </a:r>
            <a:r>
              <a:rPr lang="ru-RU" sz="2400" dirty="0" smtClean="0">
                <a:latin typeface="Elektra Text Pro"/>
              </a:rPr>
              <a:t>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БАДЕНСКАЯ ШКОЛА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552" y="1591943"/>
            <a:ext cx="2079304" cy="33203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9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В РОССИИ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890" y="1340768"/>
            <a:ext cx="72857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Основные представители: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А.И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Введенский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И.И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Лапшин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Б.В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Яковенко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Б.А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Фохт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С.И</a:t>
            </a:r>
            <a:r>
              <a:rPr lang="ru-RU" sz="2400" dirty="0">
                <a:latin typeface="Elektra Text Pro"/>
              </a:rPr>
              <a:t>. </a:t>
            </a:r>
            <a:r>
              <a:rPr lang="ru-RU" sz="2400" dirty="0" smtClean="0">
                <a:latin typeface="Elektra Text Pro"/>
              </a:rPr>
              <a:t>Гессена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8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НЕОГЕГЕЛЬЯНСТВО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0227" y="980728"/>
            <a:ext cx="72857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озникает </a:t>
            </a:r>
            <a:r>
              <a:rPr lang="ru-RU" sz="2400" dirty="0">
                <a:latin typeface="Elektra Text Pro"/>
              </a:rPr>
              <a:t>и развивается в конце </a:t>
            </a:r>
            <a:r>
              <a:rPr lang="en-US" sz="2400" dirty="0" smtClean="0">
                <a:latin typeface="Elektra Text Pro"/>
              </a:rPr>
              <a:t>XIX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первой </a:t>
            </a:r>
            <a:r>
              <a:rPr lang="ru-RU" sz="2400" dirty="0">
                <a:latin typeface="Elektra Text Pro"/>
              </a:rPr>
              <a:t>трети </a:t>
            </a:r>
            <a:r>
              <a:rPr lang="en-US" sz="2400" dirty="0" smtClean="0">
                <a:latin typeface="Elektra Text Pro"/>
              </a:rPr>
              <a:t>XX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вв</a:t>
            </a:r>
            <a:r>
              <a:rPr lang="ru-RU" sz="2400" dirty="0" smtClean="0">
                <a:latin typeface="Elektra Text Pro"/>
              </a:rPr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Попытка </a:t>
            </a:r>
            <a:r>
              <a:rPr lang="ru-RU" sz="2400" dirty="0" err="1" smtClean="0">
                <a:latin typeface="Elektra Text Pro"/>
              </a:rPr>
              <a:t>реактуализации</a:t>
            </a:r>
            <a:r>
              <a:rPr lang="ru-RU" sz="2400" dirty="0" smtClean="0">
                <a:latin typeface="Elektra Text Pro"/>
              </a:rPr>
              <a:t> философской </a:t>
            </a:r>
            <a:r>
              <a:rPr lang="ru-RU" sz="2400" dirty="0">
                <a:latin typeface="Elektra Text Pro"/>
              </a:rPr>
              <a:t>классики в новых культурно-исторических и мировоззренческих условиях.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  <p:pic>
        <p:nvPicPr>
          <p:cNvPr id="8194" name="Picture 2" descr="Гегель. Портрет кисти Шлезингера[de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525" y="3284984"/>
            <a:ext cx="2160382" cy="27363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19872" y="6048417"/>
            <a:ext cx="20380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Elektra Text Pro"/>
              </a:rPr>
              <a:t>Г.В.Ф. ГЕГЕЛЬ</a:t>
            </a:r>
            <a:endParaRPr lang="ru-RU" sz="20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7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ФИЛОСОФСКИЕ ЛОЗУНГИ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2857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Назад к Платону</a:t>
            </a:r>
            <a:r>
              <a:rPr lang="ru-RU" sz="2400" dirty="0" smtClean="0">
                <a:latin typeface="Elektra Text Pro"/>
              </a:rPr>
              <a:t>!»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Назад к Канту</a:t>
            </a:r>
            <a:r>
              <a:rPr lang="ru-RU" sz="2400" dirty="0" smtClean="0">
                <a:latin typeface="Elektra Text Pro"/>
              </a:rPr>
              <a:t>!»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</a:t>
            </a:r>
            <a:r>
              <a:rPr lang="ru-RU" sz="2400" dirty="0">
                <a:latin typeface="Elektra Text Pro"/>
              </a:rPr>
              <a:t>Назад к </a:t>
            </a:r>
            <a:r>
              <a:rPr lang="ru-RU" sz="2400" dirty="0" smtClean="0">
                <a:latin typeface="Elektra Text Pro"/>
              </a:rPr>
              <a:t>Марксу!»</a:t>
            </a:r>
          </a:p>
        </p:txBody>
      </p:sp>
    </p:spTree>
    <p:extLst>
      <p:ext uri="{BB962C8B-B14F-4D97-AF65-F5344CB8AC3E}">
        <p14:creationId xmlns:p14="http://schemas.microsoft.com/office/powerpoint/2010/main" xmlns="" val="31605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556792"/>
            <a:ext cx="475252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ФРЭНСИС ГЕРБЕРТ БРЭДЛИ</a:t>
            </a:r>
          </a:p>
          <a:p>
            <a:r>
              <a:rPr lang="ru-RU" sz="2200" dirty="0" smtClean="0">
                <a:latin typeface="Elektra Text Pro"/>
              </a:rPr>
              <a:t>1846-1924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Английский философ-идеалист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Г</a:t>
            </a:r>
            <a:r>
              <a:rPr lang="ru-RU" sz="2400" dirty="0" smtClean="0">
                <a:latin typeface="Elektra Text Pro"/>
              </a:rPr>
              <a:t>лава </a:t>
            </a:r>
            <a:r>
              <a:rPr lang="ru-RU" sz="2400" dirty="0">
                <a:latin typeface="Elektra Text Pro"/>
              </a:rPr>
              <a:t>школы абсолютного идеализма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НЕОГЕГЕЛЬЯНСТВО В АНГЛИИ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15393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9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340768"/>
            <a:ext cx="4752528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РОБИН ДЖОРДЖ КОЛЛИНГВУД</a:t>
            </a:r>
          </a:p>
          <a:p>
            <a:r>
              <a:rPr lang="ru-RU" sz="2200" dirty="0" smtClean="0">
                <a:latin typeface="Elektra Text Pro"/>
              </a:rPr>
              <a:t>1889-1943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Принцип историзма и теория исторического познания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Всякое  </a:t>
            </a:r>
            <a:r>
              <a:rPr lang="ru-RU" sz="2400" dirty="0">
                <a:latin typeface="Elektra Text Pro"/>
              </a:rPr>
              <a:t>знание, в </a:t>
            </a:r>
            <a:r>
              <a:rPr lang="ru-RU" sz="2400" dirty="0" smtClean="0">
                <a:latin typeface="Elektra Text Pro"/>
              </a:rPr>
              <a:t>том числе </a:t>
            </a:r>
            <a:r>
              <a:rPr lang="ru-RU" sz="2400" dirty="0">
                <a:latin typeface="Elektra Text Pro"/>
              </a:rPr>
              <a:t>и философское, непрерывно изменяется – и тем самым абсолютно истинное знание </a:t>
            </a:r>
            <a:r>
              <a:rPr lang="ru-RU" sz="2400" dirty="0" smtClean="0">
                <a:latin typeface="Elektra Text Pro"/>
              </a:rPr>
              <a:t>недостижимо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АНГЛИИ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1266" name="Picture 2" descr="Робин Джордж Коллингву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058" y="1463134"/>
            <a:ext cx="2492551" cy="353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4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АНГЛИИ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2114" y="1268760"/>
            <a:ext cx="7285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Брэдли </a:t>
            </a:r>
            <a:r>
              <a:rPr lang="ru-RU" sz="2400" dirty="0">
                <a:latin typeface="Elektra Text Pro"/>
              </a:rPr>
              <a:t>интерпретирует Гегеля в духе «абсолютного идеализма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Коллингвуд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– в духе «абсолютного историзма</a:t>
            </a:r>
            <a:r>
              <a:rPr lang="ru-RU" sz="2400" dirty="0" smtClean="0">
                <a:latin typeface="Elektra Text Pro"/>
              </a:rPr>
              <a:t>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95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ИТАЛИИ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27426"/>
            <a:ext cx="228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Elektra Text Pro"/>
              </a:rPr>
              <a:t>БЕНЕДЕТТО КРОЧЕ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200" dirty="0" smtClean="0">
                <a:latin typeface="Elektra Text Pro"/>
              </a:rPr>
              <a:t>1866-1952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2546" y="827426"/>
            <a:ext cx="2596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ДЖОВАННИ ДЖЕНТИЛЕ</a:t>
            </a:r>
          </a:p>
          <a:p>
            <a:r>
              <a:rPr lang="ru-RU" sz="2200" dirty="0" smtClean="0">
                <a:latin typeface="Elektra Text Pro"/>
              </a:rPr>
              <a:t>      1875-1944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12290" name="Picture 2" descr="Бенедетто Кроче, ок. 19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3986" y="2100452"/>
            <a:ext cx="2316083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546" y="2100452"/>
            <a:ext cx="2710146" cy="3276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5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340768"/>
            <a:ext cx="475252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ЖАН ВАЛЬ</a:t>
            </a:r>
          </a:p>
          <a:p>
            <a:r>
              <a:rPr lang="ru-RU" sz="2200" dirty="0" smtClean="0">
                <a:latin typeface="Elektra Text Pro"/>
              </a:rPr>
              <a:t>1888-1974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Работа «Несчастье </a:t>
            </a:r>
            <a:r>
              <a:rPr lang="ru-RU" sz="2400" dirty="0">
                <a:latin typeface="Elektra Text Pro"/>
              </a:rPr>
              <a:t>сознания в философии Гегеля</a:t>
            </a:r>
            <a:r>
              <a:rPr lang="ru-RU" sz="2400" dirty="0" smtClean="0">
                <a:latin typeface="Elektra Text Pro"/>
              </a:rPr>
              <a:t>», 1929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331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3556"/>
            <a:ext cx="1881032" cy="27209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4167664"/>
            <a:ext cx="1953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https</a:t>
            </a:r>
            <a:r>
              <a:rPr lang="ru-RU" sz="1000" dirty="0"/>
              <a:t>://ru.wikipedia.org/w/index.php?curid=7330955</a:t>
            </a:r>
          </a:p>
        </p:txBody>
      </p:sp>
    </p:spTree>
    <p:extLst>
      <p:ext uri="{BB962C8B-B14F-4D97-AF65-F5344CB8AC3E}">
        <p14:creationId xmlns:p14="http://schemas.microsoft.com/office/powerpoint/2010/main" xmlns="" val="7771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340768"/>
            <a:ext cx="47525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АЛЕКСАНДР ВЛАДИМИРОВИЧ КОЖЕВНИКОВ</a:t>
            </a:r>
          </a:p>
          <a:p>
            <a:r>
              <a:rPr lang="ru-RU" sz="2200" dirty="0" smtClean="0">
                <a:latin typeface="Elektra Text Pro"/>
              </a:rPr>
              <a:t>1902-1968</a:t>
            </a:r>
            <a:endParaRPr lang="ru-RU" sz="2200" dirty="0">
              <a:latin typeface="Elektra Text Pro"/>
            </a:endParaRP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Р</a:t>
            </a:r>
            <a:r>
              <a:rPr lang="ru-RU" sz="2400" dirty="0" smtClean="0">
                <a:latin typeface="Elektra Text Pro"/>
              </a:rPr>
              <a:t>усско-французский философ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Популяризатор </a:t>
            </a:r>
            <a:r>
              <a:rPr lang="ru-RU" sz="2400" dirty="0">
                <a:latin typeface="Elektra Text Pro"/>
              </a:rPr>
              <a:t>гегелевской </a:t>
            </a:r>
            <a:r>
              <a:rPr lang="ru-RU" sz="2400" dirty="0" smtClean="0">
                <a:latin typeface="Elektra Text Pro"/>
              </a:rPr>
              <a:t>философии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 ФРАНЦИИ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4338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090" y="1456050"/>
            <a:ext cx="2583511" cy="25777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2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76793" y="1340768"/>
            <a:ext cx="475252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ИВАН АЛЕКСАНДРОВИЧ ИЛЬИН</a:t>
            </a:r>
          </a:p>
          <a:p>
            <a:r>
              <a:rPr lang="ru-RU" sz="2200" dirty="0" smtClean="0">
                <a:latin typeface="Elektra Text Pro"/>
              </a:rPr>
              <a:t>1883-1954</a:t>
            </a:r>
          </a:p>
          <a:p>
            <a:endParaRPr lang="ru-RU" sz="2200" dirty="0">
              <a:latin typeface="Elektra Text Pro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Стремился </a:t>
            </a:r>
            <a:r>
              <a:rPr lang="ru-RU" sz="2400" dirty="0">
                <a:latin typeface="Elektra Text Pro"/>
              </a:rPr>
              <a:t>соединить русскую религиозно-философскую традицию, </a:t>
            </a: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>
                <a:latin typeface="Elektra Text Pro"/>
              </a:rPr>
              <a:t>гегелевской </a:t>
            </a:r>
            <a:r>
              <a:rPr lang="ru-RU" sz="2400" dirty="0" smtClean="0">
                <a:latin typeface="Elektra Text Pro"/>
              </a:rPr>
              <a:t>диалектикой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Работа «Философия </a:t>
            </a:r>
            <a:r>
              <a:rPr lang="ru-RU" sz="2400" dirty="0">
                <a:latin typeface="Elektra Text Pro"/>
              </a:rPr>
              <a:t>Гегеля как учение о конкретности Бога и человека» 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0977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 РОССИИ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5362" name="Picture 2" descr="undefin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1" t="5501" r="15223" b="11297"/>
          <a:stretch/>
        </p:blipFill>
        <p:spPr bwMode="auto">
          <a:xfrm>
            <a:off x="869571" y="1455040"/>
            <a:ext cx="248694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27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НЕОГЕГЕЛЬЯНСТВО В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РОССИИ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27426"/>
            <a:ext cx="2285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БОРИС НИКОЛАЕВИЧ ЧИЧЕРИН</a:t>
            </a:r>
          </a:p>
          <a:p>
            <a:pPr algn="ctr"/>
            <a:r>
              <a:rPr lang="ru-RU" sz="2200" dirty="0" smtClean="0">
                <a:latin typeface="Elektra Text Pro"/>
              </a:rPr>
              <a:t>1828-1904</a:t>
            </a:r>
            <a:endParaRPr lang="ru-RU" sz="2400" dirty="0" smtClean="0">
              <a:latin typeface="Elektra Text Pr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52546" y="827426"/>
            <a:ext cx="25962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ПАВЕЛ ИВАНОВИЧ НОВГОРОДЦЕВ</a:t>
            </a:r>
          </a:p>
          <a:p>
            <a:r>
              <a:rPr lang="ru-RU" sz="2200" dirty="0" smtClean="0">
                <a:latin typeface="Elektra Text Pro"/>
              </a:rPr>
              <a:t>      1866-1924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1638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55104"/>
            <a:ext cx="22955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Фотография из альбома «Московский коммерческий институт 1906—1910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3438"/>
            <a:ext cx="2194635" cy="31410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5935069"/>
            <a:ext cx="279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Elektra Text Pro"/>
              </a:rPr>
              <a:t>Философия права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И НЕОГЕГЕЛЬЯНСТВО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ОБЩЕЕ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2114" y="1268760"/>
            <a:ext cx="72857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преодоление позитивизма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Критика </a:t>
            </a:r>
            <a:r>
              <a:rPr lang="ru-RU" sz="2400" dirty="0">
                <a:latin typeface="Elektra Text Pro"/>
              </a:rPr>
              <a:t>принципа психологизма в </a:t>
            </a:r>
            <a:r>
              <a:rPr lang="ru-RU" sz="2400" dirty="0" smtClean="0">
                <a:latin typeface="Elektra Text Pro"/>
              </a:rPr>
              <a:t>логике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Разграничение </a:t>
            </a:r>
            <a:r>
              <a:rPr lang="ru-RU" sz="2400" dirty="0">
                <a:latin typeface="Elektra Text Pro"/>
              </a:rPr>
              <a:t>логики и </a:t>
            </a:r>
            <a:r>
              <a:rPr lang="ru-RU" sz="2400" dirty="0" smtClean="0">
                <a:latin typeface="Elektra Text Pro"/>
              </a:rPr>
              <a:t>психологии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Отстаивали несводимость философии к позитивным наукам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Противостояли </a:t>
            </a:r>
            <a:r>
              <a:rPr lang="ru-RU" sz="2400" dirty="0" smtClean="0">
                <a:latin typeface="Elektra Text Pro"/>
              </a:rPr>
              <a:t>материализму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позитивизму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386661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И НЕОГЕГЕЛЬЯНСТВО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РАЗЛИЧИЯ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2114" y="1268760"/>
            <a:ext cx="75790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Неогегельянство </a:t>
            </a:r>
            <a:r>
              <a:rPr lang="ru-RU" sz="2400" dirty="0" smtClean="0">
                <a:latin typeface="Elektra Text Pro"/>
              </a:rPr>
              <a:t>тяготело </a:t>
            </a:r>
            <a:r>
              <a:rPr lang="ru-RU" sz="2400" dirty="0">
                <a:latin typeface="Elektra Text Pro"/>
              </a:rPr>
              <a:t>к выработке целостной картины мира, законченной мировоззренческой </a:t>
            </a:r>
            <a:r>
              <a:rPr lang="ru-RU" sz="2400" dirty="0" smtClean="0">
                <a:latin typeface="Elektra Text Pro"/>
              </a:rPr>
              <a:t>системы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</a:t>
            </a:r>
            <a:r>
              <a:rPr lang="ru-RU" sz="2400" dirty="0" smtClean="0">
                <a:latin typeface="Elektra Text Pro"/>
              </a:rPr>
              <a:t>еокантианцы призывали </a:t>
            </a:r>
            <a:r>
              <a:rPr lang="ru-RU" sz="2400" dirty="0">
                <a:latin typeface="Elektra Text Pro"/>
              </a:rPr>
              <a:t>к мировоззренческой «сдержанности», предостерегали от построения методологически невыверенных, спекулятивных мировоззренческих конструкций</a:t>
            </a:r>
            <a:endParaRPr lang="ru-RU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7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447851"/>
            <a:ext cx="72857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Зародилось </a:t>
            </a:r>
            <a:r>
              <a:rPr lang="ru-RU" sz="2400" dirty="0">
                <a:latin typeface="Elektra Text Pro"/>
              </a:rPr>
              <a:t>в Германии в 60-70-е гг. </a:t>
            </a:r>
            <a:r>
              <a:rPr lang="en-US" sz="2400" dirty="0" smtClean="0">
                <a:latin typeface="Elektra Text Pro"/>
              </a:rPr>
              <a:t>XIX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.</a:t>
            </a:r>
            <a:endParaRPr lang="en-US" sz="2400" dirty="0" smtClean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Стало </a:t>
            </a:r>
            <a:r>
              <a:rPr lang="ru-RU" sz="2400" dirty="0">
                <a:latin typeface="Elektra Text Pro"/>
              </a:rPr>
              <a:t>господствующим философским </a:t>
            </a:r>
            <a:r>
              <a:rPr lang="ru-RU" sz="2400" dirty="0" smtClean="0">
                <a:latin typeface="Elektra Text Pro"/>
              </a:rPr>
              <a:t>направлением в начале </a:t>
            </a:r>
            <a:r>
              <a:rPr lang="en-US" sz="2400" dirty="0" smtClean="0">
                <a:latin typeface="Elektra Text Pro"/>
              </a:rPr>
              <a:t>XX</a:t>
            </a:r>
            <a:r>
              <a:rPr lang="ru-RU" sz="2400" dirty="0" smtClean="0">
                <a:latin typeface="Elektra Text Pro"/>
              </a:rPr>
              <a:t> в.</a:t>
            </a:r>
          </a:p>
        </p:txBody>
      </p:sp>
      <p:pic>
        <p:nvPicPr>
          <p:cNvPr id="5" name="Picture 2" descr="Кант на картине Иоганна Готлиба Беккера (176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5604" y="2943016"/>
            <a:ext cx="2452245" cy="320018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8333" y="6157189"/>
            <a:ext cx="2452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Elektra Text Pro"/>
              </a:rPr>
              <a:t>И. КАНТ</a:t>
            </a:r>
            <a:endParaRPr lang="ru-RU" sz="20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12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ОСНОВОПОЛОЖНИКИ НЕОКАНТИАНСТВА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908720"/>
            <a:ext cx="228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ОТТО ЛИБМАН</a:t>
            </a:r>
          </a:p>
          <a:p>
            <a:pPr algn="ctr"/>
            <a:r>
              <a:rPr lang="ru-RU" sz="2200" dirty="0" smtClean="0">
                <a:latin typeface="Elektra Text Pro"/>
              </a:rPr>
              <a:t>1840-1912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2546" y="827426"/>
            <a:ext cx="259628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ФРИДРИХ </a:t>
            </a:r>
          </a:p>
          <a:p>
            <a:pPr algn="ctr"/>
            <a:r>
              <a:rPr lang="ru-RU" sz="2400" dirty="0" smtClean="0">
                <a:latin typeface="Elektra Text Pro"/>
              </a:rPr>
              <a:t>АЛЬБЕРТ </a:t>
            </a:r>
          </a:p>
          <a:p>
            <a:pPr algn="ctr"/>
            <a:r>
              <a:rPr lang="ru-RU" sz="2400" dirty="0" smtClean="0">
                <a:latin typeface="Elektra Text Pro"/>
              </a:rPr>
              <a:t>ЛАНГЕ</a:t>
            </a:r>
          </a:p>
          <a:p>
            <a:r>
              <a:rPr lang="ru-RU" sz="2200" dirty="0" smtClean="0">
                <a:latin typeface="Elektra Text Pro"/>
              </a:rPr>
              <a:t>      1828-1875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5545" y="2564904"/>
            <a:ext cx="2353987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473" y="2499701"/>
            <a:ext cx="2670313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ИСТОРИЧЕСКИЙ И МИРОВОЗЗРЕНЧЕСКИЙ КОНТЕКСТ НЕОКАНТИАНСТВА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916832"/>
            <a:ext cx="728571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Успехи естествознания породили </a:t>
            </a:r>
            <a:r>
              <a:rPr lang="ru-RU" sz="2400" dirty="0" smtClean="0">
                <a:latin typeface="Elektra Text Pro"/>
              </a:rPr>
              <a:t>иллюзию </a:t>
            </a:r>
            <a:r>
              <a:rPr lang="ru-RU" sz="2400" dirty="0">
                <a:latin typeface="Elektra Text Pro"/>
              </a:rPr>
              <a:t>конца философии, её </a:t>
            </a:r>
            <a:r>
              <a:rPr lang="ru-RU" sz="2400" dirty="0" smtClean="0">
                <a:latin typeface="Elektra Text Pro"/>
              </a:rPr>
              <a:t>вытеснения </a:t>
            </a:r>
            <a:r>
              <a:rPr lang="ru-RU" sz="2400" dirty="0">
                <a:latin typeface="Elektra Text Pro"/>
              </a:rPr>
              <a:t>«позитивным знанием</a:t>
            </a:r>
            <a:r>
              <a:rPr lang="ru-RU" sz="2400" dirty="0" smtClean="0">
                <a:latin typeface="Elektra Text Pro"/>
              </a:rPr>
              <a:t>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2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495" y="188640"/>
            <a:ext cx="8663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«КЛАССИЧЕСКИЙ» ПОЗИТИВИЗМ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858606"/>
            <a:ext cx="2285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ОГЮСТ </a:t>
            </a:r>
          </a:p>
          <a:p>
            <a:pPr algn="ctr"/>
            <a:r>
              <a:rPr lang="ru-RU" sz="2400" dirty="0" smtClean="0">
                <a:latin typeface="Elektra Text Pro"/>
              </a:rPr>
              <a:t>КОНТ</a:t>
            </a:r>
          </a:p>
          <a:p>
            <a:pPr algn="ctr"/>
            <a:r>
              <a:rPr lang="ru-RU" sz="2200" dirty="0" smtClean="0">
                <a:latin typeface="Elektra Text Pro"/>
              </a:rPr>
              <a:t>1798-1857</a:t>
            </a:r>
            <a:r>
              <a:rPr lang="ru-RU" sz="2400" dirty="0" smtClean="0">
                <a:latin typeface="Elektra Text Pro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52546" y="827426"/>
            <a:ext cx="25962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ГЕРБЕРТ СПЕНСЕР</a:t>
            </a:r>
          </a:p>
          <a:p>
            <a:r>
              <a:rPr lang="ru-RU" sz="2200" dirty="0" smtClean="0">
                <a:latin typeface="Elektra Text Pro"/>
              </a:rPr>
              <a:t>      1820-1903</a:t>
            </a:r>
            <a:endParaRPr lang="ru-RU" sz="2400" dirty="0" smtClean="0">
              <a:latin typeface="Elektra Text Pro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497" y="2131170"/>
            <a:ext cx="2579942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09" y="2037721"/>
            <a:ext cx="2326248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7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976" y="52523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ИСТОРИЧЕСКИЙ И МИРОВОЗЗРЕНЧЕСКИЙ КОНТЕКСТ НЕОКАНТИАНСТВА 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1451" y="1700808"/>
            <a:ext cx="72857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Познавательная </a:t>
            </a:r>
            <a:r>
              <a:rPr lang="ru-RU" sz="2400" dirty="0">
                <a:latin typeface="Elektra Text Pro"/>
              </a:rPr>
              <a:t>и </a:t>
            </a:r>
            <a:r>
              <a:rPr lang="ru-RU" sz="2400" dirty="0" smtClean="0">
                <a:latin typeface="Elektra Text Pro"/>
              </a:rPr>
              <a:t>мировоззренческая монополия естествознания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Кризис европейской философии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46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– ЭТО ПОПЫТКА: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340768"/>
            <a:ext cx="72857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</a:t>
            </a:r>
            <a:r>
              <a:rPr lang="ru-RU" sz="2400" dirty="0" smtClean="0">
                <a:latin typeface="Elektra Text Pro"/>
              </a:rPr>
              <a:t>аново </a:t>
            </a:r>
            <a:r>
              <a:rPr lang="ru-RU" sz="2400" dirty="0" smtClean="0">
                <a:latin typeface="Elektra Text Pro"/>
              </a:rPr>
              <a:t>легитимировать </a:t>
            </a:r>
            <a:r>
              <a:rPr lang="ru-RU" sz="2400" dirty="0">
                <a:latin typeface="Elektra Text Pro"/>
              </a:rPr>
              <a:t>философскую </a:t>
            </a:r>
            <a:r>
              <a:rPr lang="ru-RU" sz="2400" dirty="0" smtClean="0">
                <a:latin typeface="Elektra Text Pro"/>
              </a:rPr>
              <a:t>рефлексию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пределить </a:t>
            </a:r>
            <a:r>
              <a:rPr lang="ru-RU" sz="2400" dirty="0" smtClean="0">
                <a:latin typeface="Elektra Text Pro"/>
              </a:rPr>
              <a:t>место </a:t>
            </a:r>
            <a:r>
              <a:rPr lang="ru-RU" sz="2400" dirty="0">
                <a:latin typeface="Elektra Text Pro"/>
              </a:rPr>
              <a:t>философии в системе культуры и в контексте научного </a:t>
            </a:r>
            <a:r>
              <a:rPr lang="ru-RU" sz="2400" dirty="0" smtClean="0">
                <a:latin typeface="Elektra Text Pro"/>
              </a:rPr>
              <a:t>познания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реодолеть </a:t>
            </a:r>
            <a:r>
              <a:rPr lang="ru-RU" sz="2400" dirty="0" smtClean="0">
                <a:latin typeface="Elektra Text Pro"/>
              </a:rPr>
              <a:t>разрыв </a:t>
            </a:r>
            <a:r>
              <a:rPr lang="ru-RU" sz="2400" dirty="0">
                <a:latin typeface="Elektra Text Pro"/>
              </a:rPr>
              <a:t>между отвлечённой философией и эмпирической наукой</a:t>
            </a:r>
            <a:endParaRPr lang="en-US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8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НЕОКАНТИАНСТВО 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340768"/>
            <a:ext cx="72857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Неоднородное </a:t>
            </a:r>
            <a:r>
              <a:rPr lang="ru-RU" sz="2400" dirty="0">
                <a:latin typeface="Elektra Text Pro"/>
              </a:rPr>
              <a:t>и многослойное </a:t>
            </a:r>
            <a:r>
              <a:rPr lang="ru-RU" sz="2400" dirty="0" smtClean="0">
                <a:latin typeface="Elektra Text Pro"/>
              </a:rPr>
              <a:t>течение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Общая направленность – </a:t>
            </a:r>
            <a:r>
              <a:rPr lang="ru-RU" sz="2400" dirty="0" err="1" smtClean="0">
                <a:latin typeface="Elektra Text Pro"/>
              </a:rPr>
              <a:t>дистанцирование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от гегелевской метафизики и следование в русле </a:t>
            </a:r>
            <a:r>
              <a:rPr lang="ru-RU" sz="2400" dirty="0" err="1">
                <a:latin typeface="Elektra Text Pro"/>
              </a:rPr>
              <a:t>основоположений</a:t>
            </a:r>
            <a:r>
              <a:rPr lang="ru-RU" sz="2400" dirty="0">
                <a:latin typeface="Elektra Text Pro"/>
              </a:rPr>
              <a:t> критической философии </a:t>
            </a:r>
            <a:r>
              <a:rPr lang="ru-RU" sz="2400" dirty="0" smtClean="0">
                <a:latin typeface="Elektra Text Pro"/>
              </a:rPr>
              <a:t>Канта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 smtClean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631</Words>
  <Application>Microsoft Office PowerPoint</Application>
  <PresentationFormat>Экран (4:3)</PresentationFormat>
  <Paragraphs>216</Paragraphs>
  <Slides>29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Julia</cp:lastModifiedBy>
  <cp:revision>133</cp:revision>
  <dcterms:created xsi:type="dcterms:W3CDTF">2023-04-01T06:40:15Z</dcterms:created>
  <dcterms:modified xsi:type="dcterms:W3CDTF">2023-08-16T08:26:14Z</dcterms:modified>
</cp:coreProperties>
</file>