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320" r:id="rId3"/>
    <p:sldId id="283" r:id="rId4"/>
    <p:sldId id="302" r:id="rId5"/>
    <p:sldId id="322" r:id="rId6"/>
    <p:sldId id="325" r:id="rId7"/>
    <p:sldId id="327" r:id="rId8"/>
    <p:sldId id="326" r:id="rId9"/>
    <p:sldId id="328" r:id="rId10"/>
    <p:sldId id="329" r:id="rId11"/>
    <p:sldId id="331" r:id="rId12"/>
    <p:sldId id="303" r:id="rId13"/>
    <p:sldId id="304" r:id="rId14"/>
    <p:sldId id="332" r:id="rId15"/>
    <p:sldId id="333" r:id="rId16"/>
    <p:sldId id="334" r:id="rId17"/>
    <p:sldId id="335" r:id="rId18"/>
    <p:sldId id="336" r:id="rId19"/>
    <p:sldId id="337" r:id="rId20"/>
    <p:sldId id="33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4458" autoAdjust="0"/>
  </p:normalViewPr>
  <p:slideViewPr>
    <p:cSldViewPr>
      <p:cViewPr>
        <p:scale>
          <a:sx n="94" d="100"/>
          <a:sy n="94" d="100"/>
        </p:scale>
        <p:origin x="-58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2DBD-AA1A-44C3-95F4-739950F5A407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5C64-886E-4273-B25E-DBF09D77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0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10" y="908720"/>
            <a:ext cx="9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Лекция 21. </a:t>
            </a: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Религиозная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философия XX века: неотомизм, диалектическая теология, христианский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эволюционизм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Дёмин Илья Вячеславович </a:t>
            </a: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профессор, доктор 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НЕОТОМИЗМ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39" y="1340768"/>
            <a:ext cx="71735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 smtClean="0">
                <a:latin typeface="Elektra Text Pro"/>
              </a:rPr>
              <a:t>Богопознание</a:t>
            </a:r>
            <a:r>
              <a:rPr lang="ru-RU" sz="2400" dirty="0" smtClean="0">
                <a:latin typeface="Elektra Text Pro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человек </a:t>
            </a:r>
            <a:r>
              <a:rPr lang="ru-RU" sz="2400" dirty="0">
                <a:latin typeface="Elektra Text Pro"/>
              </a:rPr>
              <a:t>обладает способностью до некоторой степени судить о своем </a:t>
            </a:r>
            <a:r>
              <a:rPr lang="ru-RU" sz="2400" dirty="0" smtClean="0">
                <a:latin typeface="Elektra Text Pro"/>
              </a:rPr>
              <a:t>Творце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божественное бытие фиксируется </a:t>
            </a:r>
            <a:r>
              <a:rPr lang="ru-RU" sz="2400" dirty="0" err="1" smtClean="0">
                <a:latin typeface="Elektra Text Pro"/>
              </a:rPr>
              <a:t>трансценденталиями</a:t>
            </a:r>
            <a:r>
              <a:rPr lang="ru-RU" sz="2400" dirty="0" smtClean="0">
                <a:latin typeface="Elektra Text Pro"/>
              </a:rPr>
              <a:t> (единство, истина, благо и красота)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5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51920" y="1412776"/>
            <a:ext cx="4968552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ЖАК </a:t>
            </a:r>
            <a:r>
              <a:rPr lang="ru-RU" sz="2400" dirty="0" smtClean="0">
                <a:latin typeface="Elektra Text Pro"/>
              </a:rPr>
              <a:t> МАРИТЕН</a:t>
            </a:r>
          </a:p>
          <a:p>
            <a:r>
              <a:rPr lang="ru-RU" sz="2200" dirty="0" smtClean="0">
                <a:latin typeface="Elektra Text Pro"/>
              </a:rPr>
              <a:t>1882-1973 </a:t>
            </a:r>
            <a:r>
              <a:rPr lang="ru-RU" sz="2200" dirty="0">
                <a:latin typeface="Elektra Text Pro"/>
              </a:rPr>
              <a:t>гг.</a:t>
            </a:r>
          </a:p>
          <a:p>
            <a:endParaRPr lang="ru-RU" sz="2400" dirty="0" smtClean="0">
              <a:latin typeface="Elektra Text Pro"/>
            </a:endParaRPr>
          </a:p>
          <a:p>
            <a:pPr marL="46800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«</a:t>
            </a:r>
            <a:r>
              <a:rPr lang="ru-RU" sz="2400" dirty="0" smtClean="0">
                <a:latin typeface="Elektra Text Pro"/>
              </a:rPr>
              <a:t>Религия </a:t>
            </a:r>
            <a:r>
              <a:rPr lang="ru-RU" sz="2400" dirty="0">
                <a:latin typeface="Elektra Text Pro"/>
              </a:rPr>
              <a:t>по существу является тем, чем никакая философия быть не может: отношением личности к личности со всем заключенным в нем риском, тайной, страхом, доверием, восхищением и томлением</a:t>
            </a:r>
            <a:r>
              <a:rPr lang="ru-RU" sz="2400" dirty="0" smtClean="0">
                <a:latin typeface="Elektra Text Pro"/>
              </a:rPr>
              <a:t>»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097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НЕОТОМИЗМ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344" y="1556792"/>
            <a:ext cx="2595262" cy="325609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30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ДИАЛЕКТИЧЕСКАЯ ТЕОЛОГИЯ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7273" y="1484784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«Теология </a:t>
            </a:r>
            <a:r>
              <a:rPr lang="ru-RU" sz="2400" dirty="0">
                <a:latin typeface="Elektra Text Pro"/>
              </a:rPr>
              <a:t>кризиса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«Теология </a:t>
            </a:r>
            <a:r>
              <a:rPr lang="ru-RU" sz="2400" dirty="0">
                <a:latin typeface="Elektra Text Pro"/>
              </a:rPr>
              <a:t>парадокса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О</a:t>
            </a:r>
            <a:r>
              <a:rPr lang="ru-RU" sz="2400" dirty="0" smtClean="0">
                <a:latin typeface="Elektra Text Pro"/>
              </a:rPr>
              <a:t>сознание </a:t>
            </a:r>
            <a:r>
              <a:rPr lang="ru-RU" sz="2400" dirty="0">
                <a:latin typeface="Elektra Text Pro"/>
              </a:rPr>
              <a:t>трагизма истории, катастрофического характера развития человеческого общества</a:t>
            </a: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3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1274" y="1484784"/>
            <a:ext cx="508919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КАРЛ БАРТ</a:t>
            </a:r>
          </a:p>
          <a:p>
            <a:r>
              <a:rPr lang="ru-RU" sz="2200" dirty="0" smtClean="0">
                <a:latin typeface="Elektra Text Pro"/>
              </a:rPr>
              <a:t>1886-1968 гг.</a:t>
            </a:r>
          </a:p>
          <a:p>
            <a:pPr marL="5724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Ш</a:t>
            </a:r>
            <a:r>
              <a:rPr lang="ru-RU" sz="2400" dirty="0" smtClean="0">
                <a:latin typeface="Elektra Text Pro"/>
              </a:rPr>
              <a:t>вейцарский </a:t>
            </a:r>
            <a:r>
              <a:rPr lang="ru-RU" sz="2400" dirty="0">
                <a:latin typeface="Elektra Text Pro"/>
              </a:rPr>
              <a:t>кальвинистский реформатский </a:t>
            </a:r>
            <a:r>
              <a:rPr lang="ru-RU" sz="2400" dirty="0" smtClean="0">
                <a:latin typeface="Elektra Text Pro"/>
              </a:rPr>
              <a:t>теолог</a:t>
            </a:r>
          </a:p>
          <a:p>
            <a:pPr marL="5724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К</a:t>
            </a:r>
            <a:r>
              <a:rPr lang="ru-RU" sz="2400" dirty="0" smtClean="0">
                <a:latin typeface="Elektra Text Pro"/>
              </a:rPr>
              <a:t>ритика </a:t>
            </a:r>
            <a:r>
              <a:rPr lang="ru-RU" sz="2400" dirty="0">
                <a:latin typeface="Elektra Text Pro"/>
              </a:rPr>
              <a:t>либеральной теологии </a:t>
            </a:r>
            <a:r>
              <a:rPr lang="ru-RU" sz="2400" dirty="0" smtClean="0">
                <a:latin typeface="Elektra Text Pro"/>
              </a:rPr>
              <a:t>Х</a:t>
            </a:r>
            <a:r>
              <a:rPr lang="en-US" sz="2400" dirty="0" smtClean="0">
                <a:latin typeface="Elektra Text Pro"/>
              </a:rPr>
              <a:t>I</a:t>
            </a:r>
            <a:r>
              <a:rPr lang="ru-RU" sz="2400" dirty="0" smtClean="0">
                <a:latin typeface="Elektra Text Pro"/>
              </a:rPr>
              <a:t>Х в. </a:t>
            </a:r>
          </a:p>
          <a:p>
            <a:pPr marL="5724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В</a:t>
            </a:r>
            <a:r>
              <a:rPr lang="ru-RU" sz="2400" dirty="0" smtClean="0">
                <a:latin typeface="Elektra Text Pro"/>
              </a:rPr>
              <a:t>озвращение </a:t>
            </a:r>
            <a:r>
              <a:rPr lang="ru-RU" sz="2400" dirty="0">
                <a:latin typeface="Elektra Text Pro"/>
              </a:rPr>
              <a:t>к первоосновам Реформации, к </a:t>
            </a:r>
            <a:r>
              <a:rPr lang="ru-RU" sz="2400" dirty="0" smtClean="0">
                <a:latin typeface="Elektra Text Pro"/>
              </a:rPr>
              <a:t>учениям </a:t>
            </a:r>
            <a:r>
              <a:rPr lang="ru-RU" sz="2400" dirty="0">
                <a:latin typeface="Elektra Text Pro"/>
              </a:rPr>
              <a:t>Лютера и </a:t>
            </a:r>
            <a:r>
              <a:rPr lang="ru-RU" sz="2400" dirty="0" smtClean="0">
                <a:latin typeface="Elektra Text Pro"/>
              </a:rPr>
              <a:t>Кальвина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097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ДИАЛЕКТИЧЕСКАЯ ТЕОЛОГИЯ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4098" name="Picture 2" descr="https://img.labirint.ru/rcimg/97454867255339e5efd1c312e571abe8/1920x1080/comments_pic/1801/origin_0_af1d2bf88267dfafb5d5fd8a80b518c6.jpg?154625289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0021" r="9404" b="6641"/>
          <a:stretch/>
        </p:blipFill>
        <p:spPr bwMode="auto">
          <a:xfrm>
            <a:off x="918356" y="1484784"/>
            <a:ext cx="2438400" cy="35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14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289" y="1204348"/>
            <a:ext cx="23042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ПАУЛЬ ТИЛЛИХ</a:t>
            </a:r>
          </a:p>
          <a:p>
            <a:pPr algn="ctr"/>
            <a:r>
              <a:rPr lang="ru-RU" sz="2200" dirty="0" smtClean="0">
                <a:latin typeface="Elektra Text Pro"/>
              </a:rPr>
              <a:t>1886-1965 </a:t>
            </a:r>
            <a:r>
              <a:rPr lang="ru-RU" sz="2200" dirty="0">
                <a:latin typeface="Elektra Text Pro"/>
              </a:rPr>
              <a:t>гг</a:t>
            </a:r>
            <a:r>
              <a:rPr lang="ru-RU" sz="2200" dirty="0" smtClean="0">
                <a:latin typeface="Elektra Text Pro"/>
              </a:rPr>
              <a:t>.</a:t>
            </a:r>
            <a:endParaRPr lang="ru-RU" sz="2400" dirty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208638"/>
            <a:ext cx="26543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РУДОЛЬФ БУЛЬТМАН</a:t>
            </a:r>
          </a:p>
          <a:p>
            <a:pPr algn="ctr"/>
            <a:r>
              <a:rPr lang="ru-RU" sz="2200" dirty="0" smtClean="0">
                <a:latin typeface="Elektra Text Pro"/>
              </a:rPr>
              <a:t>1884-1976 гг.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545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ДИАЛЕКТИЧЕСКАЯ 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ТЕОЛОГИЯ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50" y="2456179"/>
            <a:ext cx="2393250" cy="219299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366" y="4655439"/>
            <a:ext cx="2060179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smtClean="0"/>
              <a:t>hindsfoot.org/dubtill.html</a:t>
            </a:r>
            <a:endParaRPr lang="ru-RU" sz="1100" dirty="0" smtClean="0"/>
          </a:p>
          <a:p>
            <a:endParaRPr lang="ru-RU" dirty="0"/>
          </a:p>
        </p:txBody>
      </p:sp>
      <p:pic>
        <p:nvPicPr>
          <p:cNvPr id="6148" name="Picture 4" descr="https://upload.wikimedia.org/wikipedia/commons/1/10/Bultma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816" y="2573563"/>
            <a:ext cx="2654367" cy="199428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4815" y="4615251"/>
            <a:ext cx="2654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Пользователь: </a:t>
            </a:r>
            <a:r>
              <a:rPr lang="en-US" sz="1100" dirty="0" err="1"/>
              <a:t>Jü</a:t>
            </a:r>
            <a:r>
              <a:rPr lang="en-US" sz="1100" dirty="0"/>
              <a:t>, </a:t>
            </a:r>
            <a:r>
              <a:rPr lang="ru-RU" sz="1100" dirty="0"/>
              <a:t>Атрибуция </a:t>
            </a:r>
            <a:r>
              <a:rPr lang="en-US" sz="1100" dirty="0"/>
              <a:t>CC BY-SA 4.0, via Wikimedia Commons</a:t>
            </a:r>
            <a:endParaRPr lang="ru-RU" sz="1100" dirty="0"/>
          </a:p>
        </p:txBody>
      </p:sp>
      <p:pic>
        <p:nvPicPr>
          <p:cNvPr id="6150" name="Picture 6" descr="undefine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590"/>
          <a:stretch/>
        </p:blipFill>
        <p:spPr bwMode="auto">
          <a:xfrm>
            <a:off x="6379379" y="2408556"/>
            <a:ext cx="2354610" cy="22066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379378" y="1204347"/>
            <a:ext cx="23546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latin typeface="Elektra Text Pro"/>
              </a:rPr>
              <a:t>РЕЙНГОЛЬД</a:t>
            </a:r>
            <a:endParaRPr lang="ru-RU" sz="2400" dirty="0" smtClean="0">
              <a:latin typeface="Elektra Text Pro"/>
            </a:endParaRPr>
          </a:p>
          <a:p>
            <a:pPr algn="ctr"/>
            <a:r>
              <a:rPr lang="vi-VN" sz="2400" dirty="0" smtClean="0">
                <a:latin typeface="Elektra Text Pro"/>
              </a:rPr>
              <a:t>НИБУР</a:t>
            </a:r>
            <a:endParaRPr lang="ru-RU" sz="2400" dirty="0" smtClean="0">
              <a:latin typeface="Elektra Text Pro"/>
            </a:endParaRPr>
          </a:p>
          <a:p>
            <a:pPr algn="ctr"/>
            <a:r>
              <a:rPr lang="ru-RU" sz="2200" dirty="0" smtClean="0">
                <a:latin typeface="Elektra Text Pro"/>
              </a:rPr>
              <a:t>1892-1971 гг.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9378" y="4659084"/>
            <a:ext cx="23675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</a:t>
            </a:r>
            <a:r>
              <a:rPr lang="en-US" sz="1100" dirty="0"/>
              <a:t>://www.s9.com/images/portraits/22120_Niebuhr-Reinhold.jpg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544522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Elektra Text Pro"/>
              </a:rPr>
              <a:t>П</a:t>
            </a:r>
            <a:r>
              <a:rPr lang="ru-RU" sz="2400" dirty="0" smtClean="0">
                <a:latin typeface="Elektra Text Pro"/>
              </a:rPr>
              <a:t>ротив </a:t>
            </a:r>
            <a:r>
              <a:rPr lang="ru-RU" sz="2400" dirty="0">
                <a:latin typeface="Elektra Text Pro"/>
              </a:rPr>
              <a:t>принципов </a:t>
            </a:r>
            <a:r>
              <a:rPr lang="ru-RU" sz="2400" dirty="0" smtClean="0">
                <a:latin typeface="Elektra Text Pro"/>
              </a:rPr>
              <a:t>антропоцентризма</a:t>
            </a:r>
          </a:p>
          <a:p>
            <a:pPr algn="ctr"/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и антропологизма в </a:t>
            </a:r>
            <a:r>
              <a:rPr lang="ru-RU" sz="2400" dirty="0" smtClean="0">
                <a:latin typeface="Elektra Text Pro"/>
              </a:rPr>
              <a:t>теологии 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4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ДИАЛЕКТИЧЕСКАЯ ТЕОЛОГИЯ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39" y="1340768"/>
            <a:ext cx="717359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 smtClean="0">
                <a:latin typeface="Elektra Text Pro"/>
              </a:rPr>
              <a:t>Богопознание</a:t>
            </a:r>
            <a:r>
              <a:rPr lang="ru-RU" sz="2400" dirty="0" smtClean="0">
                <a:latin typeface="Elektra Text Pro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радикально трансцендентный </a:t>
            </a:r>
            <a:r>
              <a:rPr lang="ru-RU" sz="2400" dirty="0">
                <a:latin typeface="Elektra Text Pro"/>
              </a:rPr>
              <a:t>характер </a:t>
            </a:r>
            <a:r>
              <a:rPr lang="ru-RU" sz="2400" dirty="0" smtClean="0">
                <a:latin typeface="Elektra Text Pro"/>
              </a:rPr>
              <a:t>Бога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«прямые» высказывания о Боге </a:t>
            </a:r>
            <a:r>
              <a:rPr lang="ru-RU" sz="2400" dirty="0" smtClean="0">
                <a:latin typeface="Elektra Text Pro"/>
              </a:rPr>
              <a:t>невозможны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экзистенциальные высказывания, выражающие </a:t>
            </a:r>
            <a:r>
              <a:rPr lang="ru-RU" sz="2400" dirty="0" err="1">
                <a:latin typeface="Elektra Text Pro"/>
              </a:rPr>
              <a:t>затронутость</a:t>
            </a:r>
            <a:r>
              <a:rPr lang="ru-RU" sz="2400" dirty="0">
                <a:latin typeface="Elektra Text Pro"/>
              </a:rPr>
              <a:t> человеческой </a:t>
            </a:r>
            <a:r>
              <a:rPr lang="ru-RU" sz="2400" dirty="0" err="1">
                <a:latin typeface="Elektra Text Pro"/>
              </a:rPr>
              <a:t>экзистенции</a:t>
            </a:r>
            <a:r>
              <a:rPr lang="ru-RU" sz="2400" dirty="0">
                <a:latin typeface="Elektra Text Pro"/>
              </a:rPr>
              <a:t> деянием </a:t>
            </a:r>
            <a:r>
              <a:rPr lang="ru-RU" sz="2400" dirty="0" smtClean="0">
                <a:latin typeface="Elektra Text Pro"/>
              </a:rPr>
              <a:t>Бога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2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ДИАЛЕКТИЧЕСКАЯ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ТЕОЛОГИЯ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39" y="1340768"/>
            <a:ext cx="717359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Демифологизация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христианской </a:t>
            </a:r>
            <a:r>
              <a:rPr lang="ru-RU" sz="2400" dirty="0" smtClean="0">
                <a:latin typeface="Elektra Text Pro"/>
              </a:rPr>
              <a:t>религии –освобождение </a:t>
            </a:r>
            <a:r>
              <a:rPr lang="ru-RU" sz="2400" dirty="0">
                <a:latin typeface="Elektra Text Pro"/>
              </a:rPr>
              <a:t>христианской веры от исторически случайных </a:t>
            </a:r>
            <a:r>
              <a:rPr lang="ru-RU" sz="2400" dirty="0" smtClean="0">
                <a:latin typeface="Elektra Text Pro"/>
              </a:rPr>
              <a:t>напластований, преходящей оболочки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Содержание </a:t>
            </a:r>
            <a:r>
              <a:rPr lang="ru-RU" sz="2400" dirty="0">
                <a:latin typeface="Elektra Text Pro"/>
              </a:rPr>
              <a:t>христианской веры должно быть переведено на язык экзистенциальных высказываний</a:t>
            </a:r>
            <a:r>
              <a:rPr lang="ru-RU" sz="2400" dirty="0" smtClean="0">
                <a:latin typeface="Elektra Text Pro"/>
              </a:rPr>
              <a:t>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5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ДИАЛЕКТИЧЕСКАЯ ТЕОЛОГИЯ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39" y="1340768"/>
            <a:ext cx="71735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Религиозная </a:t>
            </a:r>
            <a:r>
              <a:rPr lang="ru-RU" sz="2400" dirty="0" smtClean="0">
                <a:latin typeface="Elektra Text Pro"/>
              </a:rPr>
              <a:t>вера – чуждое </a:t>
            </a:r>
            <a:r>
              <a:rPr lang="ru-RU" sz="2400" dirty="0">
                <a:latin typeface="Elektra Text Pro"/>
              </a:rPr>
              <a:t>человеческой культуре </a:t>
            </a:r>
            <a:r>
              <a:rPr lang="ru-RU" sz="2400" dirty="0" smtClean="0">
                <a:latin typeface="Elektra Text Pro"/>
              </a:rPr>
              <a:t>начало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Вера </a:t>
            </a:r>
            <a:r>
              <a:rPr lang="ru-RU" sz="2400" dirty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не </a:t>
            </a:r>
            <a:r>
              <a:rPr lang="ru-RU" sz="2400" dirty="0">
                <a:latin typeface="Elektra Text Pro"/>
              </a:rPr>
              <a:t>продукт человеческой культуры, она суд над всем </a:t>
            </a:r>
            <a:r>
              <a:rPr lang="ru-RU" sz="2400" dirty="0" smtClean="0">
                <a:latin typeface="Elektra Text Pro"/>
              </a:rPr>
              <a:t>человеческим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4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51920" y="1412776"/>
            <a:ext cx="49685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ПЬЕР ТЕЙЯР ДЕ ШАРДЕН</a:t>
            </a:r>
          </a:p>
          <a:p>
            <a:r>
              <a:rPr lang="ru-RU" sz="2200" dirty="0" smtClean="0">
                <a:latin typeface="Elektra Text Pro"/>
              </a:rPr>
              <a:t>1881-1955 </a:t>
            </a:r>
            <a:r>
              <a:rPr lang="ru-RU" sz="2200" dirty="0">
                <a:latin typeface="Elektra Text Pro"/>
              </a:rPr>
              <a:t>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Ф</a:t>
            </a:r>
            <a:r>
              <a:rPr lang="ru-RU" sz="2400" dirty="0" smtClean="0">
                <a:latin typeface="Elektra Text Pro"/>
              </a:rPr>
              <a:t>ранцузский учёный, философ, богослов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Ч</a:t>
            </a:r>
            <a:r>
              <a:rPr lang="ru-RU" sz="2400" dirty="0" smtClean="0">
                <a:latin typeface="Elektra Text Pro"/>
              </a:rPr>
              <a:t>лен ордена иезуитов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Основные труды </a:t>
            </a:r>
            <a:r>
              <a:rPr lang="ru-RU" sz="2400" dirty="0" smtClean="0">
                <a:latin typeface="Elektra Text Pro"/>
              </a:rPr>
              <a:t>направлены </a:t>
            </a:r>
            <a:r>
              <a:rPr lang="ru-RU" sz="2400" dirty="0">
                <a:latin typeface="Elektra Text Pro"/>
              </a:rPr>
              <a:t>на то, чтоб переосмыслить догматы католической церкви в понятиях теории </a:t>
            </a:r>
            <a:r>
              <a:rPr lang="ru-RU" sz="2400" dirty="0" smtClean="0">
                <a:latin typeface="Elektra Text Pro"/>
              </a:rPr>
              <a:t>эволюции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097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ХРИСТИАНСКИЙ ЭВОЛЮЦИОНИЗМ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2448272" cy="34061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0064" y="5367705"/>
            <a:ext cx="2520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Авторство: Phillippe Halsman. Archives des jésuites de France, CC BY-SA </a:t>
            </a:r>
            <a:r>
              <a:rPr lang="fr-FR" sz="1100" dirty="0" smtClean="0"/>
              <a:t>3.0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8499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ХРИСТИАНСКИЙ ЭВОЛЮЦИОНИЗМ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ТЕЙЯРА ДЕ ШАРДЕНА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988840"/>
            <a:ext cx="717359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Попытка синтеза христианского учения с научным мировоззрением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Создал своего рода </a:t>
            </a:r>
            <a:r>
              <a:rPr lang="ru-RU" sz="2400" dirty="0">
                <a:latin typeface="Elektra Text Pro"/>
              </a:rPr>
              <a:t>синтез католической христианской традиции и современной теории космической </a:t>
            </a:r>
            <a:r>
              <a:rPr lang="ru-RU" sz="2400" dirty="0" smtClean="0">
                <a:latin typeface="Elektra Text Pro"/>
              </a:rPr>
              <a:t>эволюции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8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И ТЕОЛОГИЯ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2362" y="1700808"/>
            <a:ext cx="7308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Х</a:t>
            </a:r>
            <a:r>
              <a:rPr lang="ru-RU" sz="2400" dirty="0" smtClean="0">
                <a:latin typeface="Elektra Text Pro"/>
              </a:rPr>
              <a:t>ристианское </a:t>
            </a:r>
            <a:r>
              <a:rPr lang="ru-RU" sz="2400" dirty="0">
                <a:latin typeface="Elektra Text Pro"/>
              </a:rPr>
              <a:t>Откровение </a:t>
            </a:r>
            <a:r>
              <a:rPr lang="ru-RU" sz="2400" dirty="0" smtClean="0">
                <a:latin typeface="Elektra Text Pro"/>
              </a:rPr>
              <a:t>для </a:t>
            </a:r>
            <a:r>
              <a:rPr lang="ru-RU" sz="2400" dirty="0">
                <a:latin typeface="Elektra Text Pro"/>
              </a:rPr>
              <a:t>европейской </a:t>
            </a:r>
            <a:r>
              <a:rPr lang="ru-RU" sz="2400" dirty="0" smtClean="0">
                <a:latin typeface="Elektra Text Pro"/>
              </a:rPr>
              <a:t>культуры – важнейший фактор </a:t>
            </a:r>
            <a:r>
              <a:rPr lang="ru-RU" sz="2400" dirty="0">
                <a:latin typeface="Elektra Text Pro"/>
              </a:rPr>
              <a:t>интеллектуальной </a:t>
            </a:r>
            <a:r>
              <a:rPr lang="ru-RU" sz="2400" dirty="0" smtClean="0">
                <a:latin typeface="Elektra Text Pro"/>
              </a:rPr>
              <a:t>эволюции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7589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988840"/>
            <a:ext cx="717359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Радикальное </a:t>
            </a:r>
            <a:r>
              <a:rPr lang="ru-RU" sz="2400" dirty="0">
                <a:latin typeface="Elektra Text Pro"/>
              </a:rPr>
              <a:t>неприятие смешения религии как с этикой, так и с идеологией </a:t>
            </a:r>
            <a:r>
              <a:rPr lang="ru-RU" sz="2400" dirty="0" smtClean="0">
                <a:latin typeface="Elektra Text Pro"/>
              </a:rPr>
              <a:t>различными направлениями </a:t>
            </a:r>
            <a:r>
              <a:rPr lang="ru-RU" sz="2400" dirty="0">
                <a:latin typeface="Elektra Text Pro"/>
              </a:rPr>
              <a:t>западной религиозно-философской мысли </a:t>
            </a:r>
            <a:r>
              <a:rPr lang="ru-RU" sz="2400" dirty="0" smtClean="0">
                <a:latin typeface="Elektra Text Pro"/>
              </a:rPr>
              <a:t>ХХ в.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3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НАПРАВЛЕНИЯ ЗАПАДНОЙ РЕЛИГИОЗНО-ФИЛОСОФСКОЙ МЫСЛИ ХХ ВЕКА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988840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Неотомизм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Христианский эволюционизм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Диалектическая теология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4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КРИЗИС РЕЛИГИОЗНОГО СОЗНАНИЯ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44824"/>
            <a:ext cx="68407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Гуманистическое </a:t>
            </a:r>
            <a:r>
              <a:rPr lang="ru-RU" sz="2400" dirty="0">
                <a:latin typeface="Elektra Text Pro"/>
              </a:rPr>
              <a:t>истолкование религии: сведении религии к </a:t>
            </a:r>
            <a:r>
              <a:rPr lang="ru-RU" sz="2400" dirty="0" smtClean="0">
                <a:latin typeface="Elektra Text Pro"/>
              </a:rPr>
              <a:t>морали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Гуманистическая традиция: секуляризация </a:t>
            </a:r>
            <a:r>
              <a:rPr lang="ru-RU" sz="2400" dirty="0">
                <a:latin typeface="Elektra Text Pro"/>
              </a:rPr>
              <a:t>культуры и </a:t>
            </a:r>
            <a:r>
              <a:rPr lang="ru-RU" sz="2400" dirty="0" err="1" smtClean="0">
                <a:latin typeface="Elektra Text Pro"/>
              </a:rPr>
              <a:t>демифологизация</a:t>
            </a:r>
            <a:r>
              <a:rPr lang="ru-RU" sz="2400" dirty="0" smtClean="0">
                <a:latin typeface="Elektra Text Pro"/>
              </a:rPr>
              <a:t> веры</a:t>
            </a:r>
          </a:p>
        </p:txBody>
      </p:sp>
    </p:spTree>
    <p:extLst>
      <p:ext uri="{BB962C8B-B14F-4D97-AF65-F5344CB8AC3E}">
        <p14:creationId xmlns:p14="http://schemas.microsoft.com/office/powerpoint/2010/main" xmlns="" val="8315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1705" y="1568240"/>
            <a:ext cx="27671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ФРИДРИХ ШЛЕЙЕРМАХЕР</a:t>
            </a:r>
          </a:p>
          <a:p>
            <a:pPr algn="ctr"/>
            <a:r>
              <a:rPr lang="ru-RU" sz="2200" dirty="0" smtClean="0">
                <a:latin typeface="Elektra Text Pro"/>
              </a:rPr>
              <a:t>1768-1834 </a:t>
            </a:r>
            <a:r>
              <a:rPr lang="ru-RU" sz="2200" dirty="0">
                <a:latin typeface="Elektra Text Pro"/>
              </a:rPr>
              <a:t>гг.</a:t>
            </a:r>
          </a:p>
          <a:p>
            <a:pPr algn="ctr"/>
            <a:endParaRPr lang="ru-RU" sz="2400" dirty="0" smtClean="0">
              <a:latin typeface="Elektra Text Pro"/>
            </a:endParaRPr>
          </a:p>
          <a:p>
            <a:pPr algn="ctr"/>
            <a:endParaRPr lang="ru-RU" sz="2400" dirty="0" smtClean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58034" y="1568239"/>
            <a:ext cx="268293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ЭРНСТ </a:t>
            </a:r>
          </a:p>
          <a:p>
            <a:pPr algn="ctr"/>
            <a:r>
              <a:rPr lang="ru-RU" sz="2400" dirty="0" smtClean="0">
                <a:latin typeface="Elektra Text Pro"/>
              </a:rPr>
              <a:t>ТРЁЛЬЧ</a:t>
            </a:r>
          </a:p>
          <a:p>
            <a:pPr algn="ctr"/>
            <a:r>
              <a:rPr lang="ru-RU" sz="2200" dirty="0" smtClean="0">
                <a:latin typeface="Elektra Text Pro"/>
              </a:rPr>
              <a:t>1865-1923 гг.</a:t>
            </a:r>
          </a:p>
          <a:p>
            <a:pPr algn="ctr"/>
            <a:endParaRPr lang="ru-RU" sz="2400" dirty="0" smtClean="0">
              <a:latin typeface="Elektra Text Pro"/>
            </a:endParaRP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01" b="8274"/>
          <a:stretch/>
        </p:blipFill>
        <p:spPr bwMode="auto">
          <a:xfrm>
            <a:off x="1101705" y="2814592"/>
            <a:ext cx="2767186" cy="33656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8035" y="2814592"/>
            <a:ext cx="2682935" cy="32066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504" y="2545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ПРЕДСТАВИТЕЛИ ГУМАНИСТИЧЕСКОЙ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ТРАДИЦИИ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5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1517" y="1152740"/>
            <a:ext cx="26247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Elektra Text Pro"/>
              </a:rPr>
              <a:t>БЛАЖЕННЫЙ </a:t>
            </a:r>
            <a:r>
              <a:rPr lang="ru-RU" sz="2400" dirty="0" smtClean="0">
                <a:latin typeface="Elektra Text Pro"/>
              </a:rPr>
              <a:t>АВГУСТИН</a:t>
            </a:r>
          </a:p>
          <a:p>
            <a:pPr algn="ctr"/>
            <a:r>
              <a:rPr lang="ru-RU" sz="2200" dirty="0" smtClean="0">
                <a:latin typeface="Elektra Text Pro"/>
              </a:rPr>
              <a:t>354-430 </a:t>
            </a:r>
            <a:r>
              <a:rPr lang="ru-RU" sz="2200" dirty="0">
                <a:latin typeface="Elektra Text Pro"/>
              </a:rPr>
              <a:t>гг.</a:t>
            </a:r>
          </a:p>
          <a:p>
            <a:pPr algn="ctr"/>
            <a:endParaRPr lang="ru-RU" sz="2400" dirty="0" smtClean="0">
              <a:latin typeface="Elektra Text Pro"/>
            </a:endParaRPr>
          </a:p>
          <a:p>
            <a:pPr algn="ctr"/>
            <a:endParaRPr lang="ru-RU" sz="2400" dirty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04267" y="1152740"/>
            <a:ext cx="20633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ФОМА </a:t>
            </a:r>
          </a:p>
          <a:p>
            <a:pPr algn="ctr"/>
            <a:r>
              <a:rPr lang="ru-RU" sz="2400" dirty="0" smtClean="0">
                <a:latin typeface="Elektra Text Pro"/>
              </a:rPr>
              <a:t>АКВИНСКИЙ</a:t>
            </a:r>
          </a:p>
          <a:p>
            <a:pPr algn="ctr"/>
            <a:r>
              <a:rPr lang="ru-RU" sz="2200" dirty="0" smtClean="0">
                <a:latin typeface="Elektra Text Pro"/>
              </a:rPr>
              <a:t>1225-1272 гг</a:t>
            </a:r>
            <a:r>
              <a:rPr lang="ru-RU" sz="2200" dirty="0">
                <a:latin typeface="Elektra Text Pro"/>
              </a:rPr>
              <a:t>.</a:t>
            </a:r>
          </a:p>
          <a:p>
            <a:pPr algn="ctr"/>
            <a:endParaRPr lang="ru-RU" sz="2400" dirty="0" smtClean="0">
              <a:latin typeface="Elektra Text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5453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ФИЛОСОФСКО-БОГОСЛОВСКИЕ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СИСТЕМЫ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75011" y="2492896"/>
            <a:ext cx="2114100" cy="3240000"/>
          </a:xfrm>
          <a:prstGeom prst="roundRect">
            <a:avLst>
              <a:gd name="adj" fmla="val 854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4267" y="2492896"/>
            <a:ext cx="2161802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4267" y="5971817"/>
            <a:ext cx="2292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Elektra Text Pro"/>
              </a:rPr>
              <a:t>Католическое богословие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5011" y="5971817"/>
            <a:ext cx="2114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Elektra Text Pro"/>
              </a:rPr>
              <a:t>Протестантская мысль </a:t>
            </a:r>
            <a:endParaRPr lang="ru-RU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3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8732" y="1008131"/>
            <a:ext cx="2533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ЖАК </a:t>
            </a:r>
          </a:p>
          <a:p>
            <a:pPr algn="ctr"/>
            <a:r>
              <a:rPr lang="ru-RU" sz="2400" dirty="0" smtClean="0">
                <a:latin typeface="Elektra Text Pro"/>
              </a:rPr>
              <a:t>МАРИТЕН</a:t>
            </a:r>
          </a:p>
          <a:p>
            <a:pPr algn="ctr"/>
            <a:r>
              <a:rPr lang="ru-RU" sz="2200" dirty="0" smtClean="0">
                <a:latin typeface="Elektra Text Pro"/>
              </a:rPr>
              <a:t>1882-1973 </a:t>
            </a:r>
            <a:r>
              <a:rPr lang="ru-RU" sz="2200" dirty="0">
                <a:latin typeface="Elektra Text Pro"/>
              </a:rPr>
              <a:t>гг</a:t>
            </a:r>
            <a:r>
              <a:rPr lang="ru-RU" sz="2200" dirty="0" smtClean="0">
                <a:latin typeface="Elektra Text Pro"/>
              </a:rPr>
              <a:t>.</a:t>
            </a:r>
            <a:endParaRPr lang="ru-RU" sz="2400" dirty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9858" y="1022737"/>
            <a:ext cx="2519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ЭТЬЕН ЖИЛЬСОН</a:t>
            </a:r>
          </a:p>
          <a:p>
            <a:pPr algn="ctr"/>
            <a:r>
              <a:rPr lang="ru-RU" sz="2200" dirty="0" smtClean="0">
                <a:latin typeface="Elektra Text Pro"/>
              </a:rPr>
              <a:t>1884-1978 гг.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5453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НЕОТОМИЗМ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92288"/>
            <a:ext cx="2595262" cy="325609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1328" y="5665132"/>
            <a:ext cx="25952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https</a:t>
            </a:r>
            <a:r>
              <a:rPr lang="ru-RU" sz="1100" dirty="0"/>
              <a:t>://ru.wikipedia.org/w/index.php?curid=2447629</a:t>
            </a:r>
          </a:p>
        </p:txBody>
      </p:sp>
      <p:pic>
        <p:nvPicPr>
          <p:cNvPr id="3076" name="Picture 4" descr="undefine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2" t="-2460" r="18158" b="9002"/>
          <a:stretch/>
        </p:blipFill>
        <p:spPr bwMode="auto">
          <a:xfrm>
            <a:off x="5369857" y="2177682"/>
            <a:ext cx="2519083" cy="325609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0892" y="5651867"/>
            <a:ext cx="25190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smtClean="0"/>
              <a:t>www.patheos.com/blogs/mcnamarasblog/2009/09/etienne-gilson-1884-1978.html</a:t>
            </a:r>
            <a:endParaRPr lang="ru-RU" sz="11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6066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НЕОТОМИЗМ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340768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Категории сущности </a:t>
            </a:r>
            <a:r>
              <a:rPr lang="ru-RU" sz="2400" dirty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существования: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Боге сущность и существование </a:t>
            </a:r>
            <a:r>
              <a:rPr lang="ru-RU" sz="2400" dirty="0" smtClean="0">
                <a:latin typeface="Elektra Text Pro"/>
              </a:rPr>
              <a:t>совпадают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ч</a:t>
            </a:r>
            <a:r>
              <a:rPr lang="ru-RU" sz="2400" dirty="0" smtClean="0">
                <a:latin typeface="Elektra Text Pro"/>
              </a:rPr>
              <a:t>еловеческое </a:t>
            </a:r>
            <a:r>
              <a:rPr lang="ru-RU" sz="2400" dirty="0">
                <a:latin typeface="Elektra Text Pro"/>
              </a:rPr>
              <a:t>бытие характеризуется их </a:t>
            </a:r>
            <a:r>
              <a:rPr lang="ru-RU" sz="2400" dirty="0" smtClean="0">
                <a:latin typeface="Elektra Text Pro"/>
              </a:rPr>
              <a:t>несовпадением</a:t>
            </a:r>
          </a:p>
        </p:txBody>
      </p:sp>
    </p:spTree>
    <p:extLst>
      <p:ext uri="{BB962C8B-B14F-4D97-AF65-F5344CB8AC3E}">
        <p14:creationId xmlns:p14="http://schemas.microsoft.com/office/powerpoint/2010/main" xmlns="" val="38504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НЕОТОМИЗМ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39" y="1340768"/>
            <a:ext cx="717359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Иерархическая </a:t>
            </a:r>
            <a:r>
              <a:rPr lang="ru-RU" sz="2400" dirty="0">
                <a:latin typeface="Elektra Text Pro"/>
              </a:rPr>
              <a:t>упорядоченность  всего сотворенного </a:t>
            </a:r>
            <a:r>
              <a:rPr lang="ru-RU" sz="2400" dirty="0" smtClean="0">
                <a:latin typeface="Elektra Text Pro"/>
              </a:rPr>
              <a:t>бытия: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неоформленная </a:t>
            </a:r>
            <a:r>
              <a:rPr lang="ru-RU" sz="2400" dirty="0">
                <a:latin typeface="Elektra Text Pro"/>
              </a:rPr>
              <a:t>материя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мир </a:t>
            </a:r>
            <a:r>
              <a:rPr lang="ru-RU" sz="2400" dirty="0">
                <a:latin typeface="Elektra Text Pro"/>
              </a:rPr>
              <a:t>неорганической </a:t>
            </a:r>
            <a:r>
              <a:rPr lang="ru-RU" sz="2400" dirty="0" smtClean="0">
                <a:latin typeface="Elektra Text Pro"/>
              </a:rPr>
              <a:t>природы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мир </a:t>
            </a:r>
            <a:r>
              <a:rPr lang="ru-RU" sz="2400" dirty="0">
                <a:latin typeface="Elektra Text Pro"/>
              </a:rPr>
              <a:t>растений и </a:t>
            </a:r>
            <a:r>
              <a:rPr lang="ru-RU" sz="2400" dirty="0" smtClean="0">
                <a:latin typeface="Elektra Text Pro"/>
              </a:rPr>
              <a:t>животных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человеческий мир</a:t>
            </a:r>
            <a:r>
              <a:rPr lang="ru-RU" sz="2400" dirty="0">
                <a:latin typeface="Elektra Text Pro"/>
              </a:rPr>
              <a:t> (</a:t>
            </a:r>
            <a:r>
              <a:rPr lang="ru-RU" sz="2400" dirty="0" smtClean="0">
                <a:latin typeface="Elektra Text Pro"/>
              </a:rPr>
              <a:t>мир </a:t>
            </a:r>
            <a:r>
              <a:rPr lang="ru-RU" sz="2400" dirty="0">
                <a:latin typeface="Elektra Text Pro"/>
              </a:rPr>
              <a:t>общества и </a:t>
            </a:r>
            <a:r>
              <a:rPr lang="ru-RU" sz="2400" dirty="0" smtClean="0">
                <a:latin typeface="Elektra Text Pro"/>
              </a:rPr>
              <a:t>культуры)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5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512</Words>
  <Application>Microsoft Office PowerPoint</Application>
  <PresentationFormat>Экран (4:3)</PresentationFormat>
  <Paragraphs>146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Julia</cp:lastModifiedBy>
  <cp:revision>149</cp:revision>
  <dcterms:created xsi:type="dcterms:W3CDTF">2023-04-01T06:40:15Z</dcterms:created>
  <dcterms:modified xsi:type="dcterms:W3CDTF">2023-08-16T08:42:24Z</dcterms:modified>
</cp:coreProperties>
</file>