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2" r:id="rId2"/>
    <p:sldId id="283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10" r:id="rId11"/>
    <p:sldId id="312" r:id="rId12"/>
    <p:sldId id="313" r:id="rId13"/>
    <p:sldId id="314" r:id="rId14"/>
    <p:sldId id="315" r:id="rId15"/>
    <p:sldId id="316" r:id="rId16"/>
    <p:sldId id="319" r:id="rId17"/>
    <p:sldId id="317" r:id="rId18"/>
    <p:sldId id="31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4" autoAdjust="0"/>
    <p:restoredTop sz="94458" autoAdjust="0"/>
  </p:normalViewPr>
  <p:slideViewPr>
    <p:cSldViewPr>
      <p:cViewPr>
        <p:scale>
          <a:sx n="94" d="100"/>
          <a:sy n="94" d="100"/>
        </p:scale>
        <p:origin x="-10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2DBD-AA1A-44C3-95F4-739950F5A407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C5C64-886E-4273-B25E-DBF09D774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06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10" y="908720"/>
            <a:ext cx="9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Лекция </a:t>
            </a: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22. </a:t>
            </a: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Русская </a:t>
            </a: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философия XVIII–XIX вв.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Дёмин Илья Вячеславович </a:t>
            </a:r>
          </a:p>
          <a:p>
            <a:pPr lvl="0" algn="ctr">
              <a:defRPr/>
            </a:pP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профессор, доктор философских </a:t>
            </a: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наук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563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495" y="188640"/>
            <a:ext cx="8663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РАННИЕ СОЧИНЕНИЯ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0587" y="1166769"/>
            <a:ext cx="1777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Elektra Text Pro"/>
              </a:rPr>
              <a:t>Слово о законе </a:t>
            </a:r>
            <a:endParaRPr lang="ru-RU" sz="2000" dirty="0" smtClean="0">
              <a:latin typeface="Elektra Text Pro"/>
            </a:endParaRPr>
          </a:p>
          <a:p>
            <a:pPr algn="ctr"/>
            <a:r>
              <a:rPr lang="ru-RU" sz="2000" dirty="0" smtClean="0">
                <a:latin typeface="Elektra Text Pro"/>
              </a:rPr>
              <a:t>и благодати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59261" y="1135200"/>
            <a:ext cx="18569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Elektra Text Pro"/>
              </a:rPr>
              <a:t>Поучение </a:t>
            </a:r>
            <a:endParaRPr lang="ru-RU" sz="2000" dirty="0" smtClean="0">
              <a:latin typeface="Elektra Text Pro"/>
            </a:endParaRPr>
          </a:p>
          <a:p>
            <a:pPr algn="ctr"/>
            <a:r>
              <a:rPr lang="ru-RU" sz="2000" dirty="0" smtClean="0">
                <a:latin typeface="Elektra Text Pro"/>
              </a:rPr>
              <a:t>Владимира Мономаха          </a:t>
            </a:r>
            <a:endParaRPr lang="ru-RU" sz="2000" dirty="0">
              <a:latin typeface="Elektra Text Pro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1166769"/>
            <a:ext cx="17470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Elektra Text Pro"/>
              </a:rPr>
              <a:t>Повесть </a:t>
            </a:r>
          </a:p>
          <a:p>
            <a:pPr algn="ctr"/>
            <a:r>
              <a:rPr lang="ru-RU" sz="2000" dirty="0" smtClean="0">
                <a:latin typeface="Elektra Text Pro"/>
              </a:rPr>
              <a:t>временных </a:t>
            </a:r>
          </a:p>
          <a:p>
            <a:pPr algn="ctr"/>
            <a:r>
              <a:rPr lang="ru-RU" sz="2000" dirty="0" smtClean="0">
                <a:latin typeface="Elektra Text Pro"/>
              </a:rPr>
              <a:t>лет</a:t>
            </a:r>
          </a:p>
        </p:txBody>
      </p:sp>
      <p:pic>
        <p:nvPicPr>
          <p:cNvPr id="3074" name="Picture 2" descr="File:СЛОВО О ЗАКОНЕ И БЛАГОДАТИ МИТРОПОЛИТА ИЛАРИОНА.pd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"/>
          <a:stretch/>
        </p:blipFill>
        <p:spPr bwMode="auto">
          <a:xfrm>
            <a:off x="130587" y="2180151"/>
            <a:ext cx="1897110" cy="251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4-й лист Радзивилловской летописи (список конца XV века; фрагмент, описывающий поход Вещего Олега на Царьград)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80152"/>
            <a:ext cx="1800200" cy="251380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undefine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55"/>
          <a:stretch/>
        </p:blipFill>
        <p:spPr bwMode="auto">
          <a:xfrm>
            <a:off x="4659261" y="2182432"/>
            <a:ext cx="1895407" cy="25115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884184" y="1135201"/>
            <a:ext cx="18918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Elektra Text Pro"/>
              </a:rPr>
              <a:t>Моление </a:t>
            </a:r>
            <a:endParaRPr lang="ru-RU" sz="2000" dirty="0" smtClean="0">
              <a:latin typeface="Elektra Text Pro"/>
            </a:endParaRPr>
          </a:p>
          <a:p>
            <a:pPr algn="ctr"/>
            <a:r>
              <a:rPr lang="ru-RU" sz="2000" dirty="0" smtClean="0">
                <a:latin typeface="Elektra Text Pro"/>
              </a:rPr>
              <a:t>Даниила </a:t>
            </a:r>
          </a:p>
          <a:p>
            <a:pPr algn="ctr"/>
            <a:r>
              <a:rPr lang="ru-RU" sz="2000" dirty="0" smtClean="0">
                <a:latin typeface="Elektra Text Pro"/>
              </a:rPr>
              <a:t>Заточника</a:t>
            </a:r>
          </a:p>
        </p:txBody>
      </p:sp>
      <p:pic>
        <p:nvPicPr>
          <p:cNvPr id="3080" name="Picture 8" descr="Рукопись «Моления Даниила Заточника». Список XVI век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" r="10489"/>
          <a:stretch/>
        </p:blipFill>
        <p:spPr bwMode="auto">
          <a:xfrm>
            <a:off x="6884184" y="2161804"/>
            <a:ext cx="1891863" cy="250321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2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РУССКАЯ ФИЛОСОФСКАЯ МЫСЛЬ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 В </a:t>
            </a:r>
            <a:r>
              <a:rPr lang="en-US" sz="2800" dirty="0" smtClean="0">
                <a:solidFill>
                  <a:srgbClr val="C00000"/>
                </a:solidFill>
                <a:latin typeface="Elektra Text Pro"/>
              </a:rPr>
              <a:t>XVII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ВЕКЕ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700808"/>
            <a:ext cx="684076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Переход </a:t>
            </a:r>
            <a:r>
              <a:rPr lang="ru-RU" sz="2400" dirty="0">
                <a:latin typeface="Elektra Text Pro"/>
              </a:rPr>
              <a:t>от средневекового типа мышления к </a:t>
            </a:r>
            <a:r>
              <a:rPr lang="ru-RU" sz="2400" dirty="0" smtClean="0">
                <a:latin typeface="Elektra Text Pro"/>
              </a:rPr>
              <a:t>новоевропейскому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Сближение </a:t>
            </a:r>
            <a:r>
              <a:rPr lang="ru-RU" sz="2400" dirty="0">
                <a:latin typeface="Elektra Text Pro"/>
              </a:rPr>
              <a:t>отечественной культуры с </a:t>
            </a:r>
            <a:r>
              <a:rPr lang="ru-RU" sz="2400" dirty="0" smtClean="0">
                <a:latin typeface="Elektra Text Pro"/>
              </a:rPr>
              <a:t>западноевропейской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Церковный раскол </a:t>
            </a: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8162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51920" y="1412776"/>
            <a:ext cx="4829232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РЕФОРМЫ ПЕТРА </a:t>
            </a:r>
            <a:r>
              <a:rPr lang="en-US" sz="2400" dirty="0" smtClean="0">
                <a:latin typeface="Elektra Text Pro"/>
              </a:rPr>
              <a:t>I</a:t>
            </a:r>
            <a:endParaRPr lang="ru-RU" sz="2400" dirty="0" smtClean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Открыли </a:t>
            </a:r>
            <a:r>
              <a:rPr lang="ru-RU" sz="2400" dirty="0">
                <a:latin typeface="Elektra Text Pro"/>
              </a:rPr>
              <a:t>для России западноевропейское культурное, в том числе и философское </a:t>
            </a:r>
            <a:r>
              <a:rPr lang="ru-RU" sz="2400" dirty="0" smtClean="0">
                <a:latin typeface="Elektra Text Pro"/>
              </a:rPr>
              <a:t>наследие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0977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КУЛЬТУРНЫЙ ПЕРЕВОРОТ XVII</a:t>
            </a:r>
            <a:r>
              <a:rPr lang="en-US" sz="2800" dirty="0">
                <a:solidFill>
                  <a:srgbClr val="C00000"/>
                </a:solidFill>
                <a:latin typeface="Elektra Text Pro"/>
              </a:rPr>
              <a:t>I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 СТОЛЕТИЯ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22" y="1412776"/>
            <a:ext cx="2481818" cy="3276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14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РУССКАЯ ФИЛОСОФИЯ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 В </a:t>
            </a:r>
            <a:r>
              <a:rPr lang="en-US" sz="2800" dirty="0">
                <a:solidFill>
                  <a:srgbClr val="C00000"/>
                </a:solidFill>
                <a:latin typeface="Elektra Text Pro"/>
              </a:rPr>
              <a:t>XIX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ВЕКЕ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2132856"/>
            <a:ext cx="68407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Общество любомудрия – литературно-философский </a:t>
            </a:r>
            <a:r>
              <a:rPr lang="ru-RU" sz="2400" dirty="0">
                <a:latin typeface="Elektra Text Pro"/>
              </a:rPr>
              <a:t>кружок, собиравшийся в Москве в </a:t>
            </a:r>
            <a:r>
              <a:rPr lang="ru-RU" sz="2400" dirty="0" smtClean="0">
                <a:latin typeface="Elektra Text Pro"/>
              </a:rPr>
              <a:t>1823 -1825 гг.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И</a:t>
            </a:r>
            <a:r>
              <a:rPr lang="ru-RU" sz="2400" dirty="0" smtClean="0">
                <a:latin typeface="Elektra Text Pro"/>
              </a:rPr>
              <a:t>нтересовались </a:t>
            </a:r>
            <a:r>
              <a:rPr lang="ru-RU" sz="2400" dirty="0">
                <a:latin typeface="Elektra Text Pro"/>
              </a:rPr>
              <a:t>немецкой идеалистической </a:t>
            </a:r>
            <a:r>
              <a:rPr lang="ru-RU" sz="2400" dirty="0" smtClean="0">
                <a:latin typeface="Elektra Text Pro"/>
              </a:rPr>
              <a:t>философией</a:t>
            </a:r>
          </a:p>
        </p:txBody>
      </p:sp>
    </p:spTree>
    <p:extLst>
      <p:ext uri="{BB962C8B-B14F-4D97-AF65-F5344CB8AC3E}">
        <p14:creationId xmlns:p14="http://schemas.microsoft.com/office/powerpoint/2010/main" val="38898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51920" y="1412776"/>
            <a:ext cx="4829232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ПЁТР ЯКОВЛЕВИЧ ЧААДАЕВ</a:t>
            </a:r>
          </a:p>
          <a:p>
            <a:r>
              <a:rPr lang="ru-RU" sz="2400" dirty="0" smtClean="0">
                <a:latin typeface="Elektra Text Pro"/>
              </a:rPr>
              <a:t>(1794-1856)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Первый самостоятельный русский философ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«Философические письма»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0977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СПОР ЗАПАДНИКОВ И СЛАВЯНОФИЛОВ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5122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78" y="1420162"/>
            <a:ext cx="2564434" cy="3312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0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47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СПОР ЗАПАДНИКОВ И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СЛАВЯНОФИЛОВ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5423" y="1124744"/>
            <a:ext cx="6962273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Славянофилы</a:t>
            </a:r>
            <a:r>
              <a:rPr lang="ru-RU" sz="2400" dirty="0">
                <a:latin typeface="Elektra Text Pro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Алексей Степанович Хомяков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Иван Васильевич Киреевский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Константин Сергеевич Аксаков </a:t>
            </a:r>
            <a:endParaRPr lang="ru-RU" sz="2400" dirty="0" smtClean="0">
              <a:latin typeface="Elektra Text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Юрий Федорович Самарин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Западники: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Виссарион </a:t>
            </a:r>
            <a:r>
              <a:rPr lang="ru-RU" sz="2400" dirty="0">
                <a:latin typeface="Elektra Text Pro"/>
              </a:rPr>
              <a:t>Григорьевич Белинский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Константин Дмитриевич </a:t>
            </a:r>
            <a:r>
              <a:rPr lang="ru-RU" sz="2400" dirty="0" err="1">
                <a:latin typeface="Elektra Text Pro"/>
              </a:rPr>
              <a:t>Кавелин</a:t>
            </a:r>
            <a:endParaRPr lang="ru-RU" sz="2400" dirty="0">
              <a:latin typeface="Elektra Text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Борис Николаевич </a:t>
            </a:r>
            <a:r>
              <a:rPr lang="ru-RU" sz="2400" dirty="0" smtClean="0">
                <a:latin typeface="Elektra Text Pro"/>
              </a:rPr>
              <a:t>Чичерин</a:t>
            </a:r>
          </a:p>
        </p:txBody>
      </p:sp>
    </p:spTree>
    <p:extLst>
      <p:ext uri="{BB962C8B-B14F-4D97-AF65-F5344CB8AC3E}">
        <p14:creationId xmlns:p14="http://schemas.microsoft.com/office/powerpoint/2010/main" val="28212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СПОР ЗАПАДНИКОВ И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СЛАВЯНОФИЛОВ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2135" y="1556792"/>
            <a:ext cx="653022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Вектор </a:t>
            </a:r>
            <a:r>
              <a:rPr lang="ru-RU" sz="2400" dirty="0">
                <a:latin typeface="Elektra Text Pro"/>
              </a:rPr>
              <a:t>западничества </a:t>
            </a:r>
            <a:r>
              <a:rPr lang="ru-RU" sz="2400" dirty="0" smtClean="0">
                <a:latin typeface="Elektra Text Pro"/>
              </a:rPr>
              <a:t>- от </a:t>
            </a:r>
            <a:r>
              <a:rPr lang="ru-RU" sz="2400" dirty="0">
                <a:latin typeface="Elektra Text Pro"/>
              </a:rPr>
              <a:t>Шеллинга и Гегеля – к материализму Фейербаха и Маркса, </a:t>
            </a:r>
            <a:r>
              <a:rPr lang="ru-RU" sz="2400" dirty="0" smtClean="0">
                <a:latin typeface="Elektra Text Pro"/>
              </a:rPr>
              <a:t>к </a:t>
            </a:r>
            <a:r>
              <a:rPr lang="ru-RU" sz="2400" dirty="0">
                <a:latin typeface="Elektra Text Pro"/>
              </a:rPr>
              <a:t>позитивизму </a:t>
            </a:r>
            <a:r>
              <a:rPr lang="ru-RU" sz="2400" dirty="0" smtClean="0">
                <a:latin typeface="Elektra Text Pro"/>
              </a:rPr>
              <a:t>Конта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Вектор </a:t>
            </a:r>
            <a:r>
              <a:rPr lang="ru-RU" sz="2400" dirty="0">
                <a:latin typeface="Elektra Text Pro"/>
              </a:rPr>
              <a:t>славянофильства – от Шеллинга и Гегеля – к наследию восточных Отцов </a:t>
            </a:r>
            <a:r>
              <a:rPr lang="ru-RU" sz="2400" dirty="0" smtClean="0">
                <a:latin typeface="Elektra Text Pro"/>
              </a:rPr>
              <a:t>Церкви </a:t>
            </a:r>
          </a:p>
        </p:txBody>
      </p:sp>
    </p:spTree>
    <p:extLst>
      <p:ext uri="{BB962C8B-B14F-4D97-AF65-F5344CB8AC3E}">
        <p14:creationId xmlns:p14="http://schemas.microsoft.com/office/powerpoint/2010/main" val="12430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СПОР ЗАПАДНИКОВ И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СЛАВЯНОФИЛОВ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2135" y="1556792"/>
            <a:ext cx="653022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Ни западничество, ни славянофильство не были философскими направлениями, философскими </a:t>
            </a:r>
            <a:r>
              <a:rPr lang="ru-RU" sz="2400" dirty="0" smtClean="0">
                <a:latin typeface="Elektra Text Pro"/>
              </a:rPr>
              <a:t>школами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Спор </a:t>
            </a:r>
            <a:r>
              <a:rPr lang="ru-RU" sz="2400" dirty="0" smtClean="0">
                <a:latin typeface="Elektra Text Pro"/>
              </a:rPr>
              <a:t>был </a:t>
            </a:r>
            <a:r>
              <a:rPr lang="ru-RU" sz="2400" dirty="0">
                <a:latin typeface="Elektra Text Pro"/>
              </a:rPr>
              <a:t>по преимуществу </a:t>
            </a:r>
            <a:r>
              <a:rPr lang="ru-RU" sz="2400" dirty="0" smtClean="0">
                <a:latin typeface="Elektra Text Pro"/>
              </a:rPr>
              <a:t>историческим</a:t>
            </a:r>
            <a:r>
              <a:rPr lang="ru-RU" sz="2400" dirty="0">
                <a:latin typeface="Elektra Text Pro"/>
              </a:rPr>
              <a:t>, историософским и </a:t>
            </a:r>
            <a:r>
              <a:rPr lang="ru-RU" sz="2400" dirty="0" smtClean="0">
                <a:latin typeface="Elektra Text Pro"/>
              </a:rPr>
              <a:t>общемировоззренческим</a:t>
            </a: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91590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2135" y="1556792"/>
            <a:ext cx="653022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Полемика </a:t>
            </a:r>
            <a:r>
              <a:rPr lang="ru-RU" sz="2400" dirty="0">
                <a:latin typeface="Elektra Text Pro"/>
              </a:rPr>
              <a:t>западников и славянофилов стала определяющим событием для формирования проблемного поля отечественной философской мысли в </a:t>
            </a:r>
            <a:r>
              <a:rPr lang="en-US" sz="2400" dirty="0" smtClean="0">
                <a:latin typeface="Elektra Text Pro"/>
              </a:rPr>
              <a:t>XIX</a:t>
            </a:r>
            <a:r>
              <a:rPr lang="ru-RU" sz="2400" dirty="0" smtClean="0">
                <a:latin typeface="Elektra Text Pro"/>
              </a:rPr>
              <a:t> веке </a:t>
            </a: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7192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1340768"/>
            <a:ext cx="684076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В</a:t>
            </a:r>
            <a:r>
              <a:rPr lang="ru-RU" sz="2400" dirty="0" smtClean="0">
                <a:latin typeface="Elektra Text Pro"/>
              </a:rPr>
              <a:t>ажная составная часть </a:t>
            </a:r>
            <a:r>
              <a:rPr lang="ru-RU" sz="2400" dirty="0">
                <a:latin typeface="Elektra Text Pro"/>
              </a:rPr>
              <a:t>национальной духовной </a:t>
            </a:r>
            <a:r>
              <a:rPr lang="ru-RU" sz="2400" dirty="0" smtClean="0">
                <a:latin typeface="Elektra Text Pro"/>
              </a:rPr>
              <a:t>культуры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Философия неразрывно связанна с национальным языком, историй </a:t>
            </a:r>
            <a:r>
              <a:rPr lang="ru-RU" sz="2400" dirty="0">
                <a:latin typeface="Elektra Text Pro"/>
              </a:rPr>
              <a:t>и культурой </a:t>
            </a:r>
            <a:r>
              <a:rPr lang="ru-RU" sz="2400" dirty="0" smtClean="0">
                <a:latin typeface="Elektra Text Pro"/>
              </a:rPr>
              <a:t>народа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Обращена </a:t>
            </a:r>
            <a:r>
              <a:rPr lang="ru-RU" sz="2400" dirty="0">
                <a:latin typeface="Elektra Text Pro"/>
              </a:rPr>
              <a:t>к </a:t>
            </a:r>
            <a:r>
              <a:rPr lang="ru-RU" sz="2400" dirty="0" smtClean="0">
                <a:latin typeface="Elektra Text Pro"/>
              </a:rPr>
              <a:t>античным</a:t>
            </a:r>
            <a:r>
              <a:rPr lang="ru-RU" sz="2400" dirty="0">
                <a:latin typeface="Elektra Text Pro"/>
              </a:rPr>
              <a:t>, греческим истокам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7644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ПРОБЛЕМА НАЧАЛА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РУССКОЙ ФИЛОСОФИИ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844824"/>
            <a:ext cx="684076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Вопрос о начале и идейном своеобразии русской философии является остро дискуссионным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8315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ПРОБЛЕМА НАЧАЛА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РУССКОЙ ФИЛОСОФИИ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844824"/>
            <a:ext cx="684076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Д</a:t>
            </a:r>
            <a:r>
              <a:rPr lang="ru-RU" sz="2400" dirty="0" smtClean="0">
                <a:latin typeface="Elektra Text Pro"/>
              </a:rPr>
              <a:t>о </a:t>
            </a:r>
            <a:r>
              <a:rPr lang="ru-RU" sz="2400" dirty="0">
                <a:latin typeface="Elektra Text Pro"/>
              </a:rPr>
              <a:t>начала 19 века русская философская мысль носила по преимуществу подражательный характер 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Р</a:t>
            </a:r>
            <a:r>
              <a:rPr lang="ru-RU" sz="2400" dirty="0" smtClean="0">
                <a:latin typeface="Elektra Text Pro"/>
              </a:rPr>
              <a:t>азвивалась </a:t>
            </a:r>
            <a:r>
              <a:rPr lang="ru-RU" sz="2400" dirty="0">
                <a:latin typeface="Elektra Text Pro"/>
              </a:rPr>
              <a:t>под сильным влиянием западных философских и богословских </a:t>
            </a:r>
            <a:r>
              <a:rPr lang="ru-RU" sz="2400" dirty="0" smtClean="0">
                <a:latin typeface="Elektra Text Pro"/>
              </a:rPr>
              <a:t>традиций, </a:t>
            </a:r>
            <a:r>
              <a:rPr lang="ru-RU" sz="2400" dirty="0">
                <a:latin typeface="Elektra Text Pro"/>
              </a:rPr>
              <a:t>в напряжённом диалоге с ними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6153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52708" y="1772816"/>
            <a:ext cx="4928444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ВАСИЛИЙ ВАСИЛЬЕВИЧ ЗЕНЬКОВСКИЙ</a:t>
            </a:r>
            <a:r>
              <a:rPr lang="ru-RU" sz="2400" dirty="0">
                <a:latin typeface="Elektra Text Pro"/>
              </a:rPr>
              <a:t/>
            </a:r>
            <a:br>
              <a:rPr lang="ru-RU" sz="2400" dirty="0">
                <a:latin typeface="Elektra Text Pro"/>
              </a:rPr>
            </a:b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</a:t>
            </a:r>
            <a:r>
              <a:rPr lang="ru-RU" sz="2400" dirty="0">
                <a:latin typeface="Elektra Text Pro"/>
              </a:rPr>
              <a:t>Понятие “влияния” может быть применимо лишь там, где имеется налицо хоть какая-нибудь доля самостоятельности и оригинальности – без этого невозможно говорить о влиянии: нельзя же влиять на пустое место</a:t>
            </a:r>
            <a:r>
              <a:rPr lang="ru-RU" sz="2400" dirty="0" smtClean="0">
                <a:latin typeface="Elektra Text Pro"/>
              </a:rPr>
              <a:t>»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0977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ПРОБЛЕМА НАЧАЛА 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РУССКОЙ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0377" y="5084815"/>
            <a:ext cx="26271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http</a:t>
            </a:r>
            <a:r>
              <a:rPr lang="ru-RU" sz="1100" dirty="0"/>
              <a:t>://</a:t>
            </a:r>
            <a:r>
              <a:rPr lang="ru-RU" sz="1100" dirty="0" smtClean="0"/>
              <a:t>www.litopys.net/ru/thisday/month/7/day/17/id/4825</a:t>
            </a:r>
            <a:endParaRPr lang="ru-RU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1817"/>
            <a:ext cx="2623368" cy="3312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4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ДВА ПОНЯТИЯ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9382" y="1484784"/>
            <a:ext cx="716904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«Русская </a:t>
            </a:r>
            <a:r>
              <a:rPr lang="ru-RU" sz="2400" dirty="0">
                <a:latin typeface="Elektra Text Pro"/>
              </a:rPr>
              <a:t>философия</a:t>
            </a:r>
            <a:r>
              <a:rPr lang="ru-RU" sz="2400" dirty="0" smtClean="0">
                <a:latin typeface="Elektra Text Pro"/>
              </a:rPr>
              <a:t>» - общее </a:t>
            </a:r>
            <a:r>
              <a:rPr lang="ru-RU" sz="2400" dirty="0">
                <a:latin typeface="Elektra Text Pro"/>
              </a:rPr>
              <a:t>проблемно-тематическое поле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«Философия </a:t>
            </a:r>
            <a:r>
              <a:rPr lang="ru-RU" sz="2400" dirty="0">
                <a:latin typeface="Elektra Text Pro"/>
              </a:rPr>
              <a:t>в России» - </a:t>
            </a:r>
            <a:r>
              <a:rPr lang="ru-RU" sz="2400" dirty="0" smtClean="0">
                <a:latin typeface="Elektra Text Pro"/>
              </a:rPr>
              <a:t>всё, </a:t>
            </a:r>
            <a:r>
              <a:rPr lang="ru-RU" sz="2400" dirty="0">
                <a:latin typeface="Elektra Text Pro"/>
              </a:rPr>
              <a:t>что написано на философские и </a:t>
            </a:r>
            <a:r>
              <a:rPr lang="ru-RU" sz="2400" dirty="0" err="1">
                <a:latin typeface="Elektra Text Pro"/>
              </a:rPr>
              <a:t>околофилософские</a:t>
            </a:r>
            <a:r>
              <a:rPr lang="ru-RU" sz="2400" dirty="0">
                <a:latin typeface="Elektra Text Pro"/>
              </a:rPr>
              <a:t> темы на русском языке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6794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ПРОБЛЕМА НАЧАЛА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РУССКОЙ ФИЛОСОФИИ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844824"/>
            <a:ext cx="68407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Период предыстории с </a:t>
            </a:r>
            <a:r>
              <a:rPr lang="en-US" sz="2400" dirty="0" smtClean="0">
                <a:latin typeface="Elektra Text Pro"/>
              </a:rPr>
              <a:t>XI</a:t>
            </a:r>
            <a:r>
              <a:rPr lang="ru-RU" sz="2400" dirty="0" smtClean="0">
                <a:latin typeface="Elektra Text Pro"/>
              </a:rPr>
              <a:t> </a:t>
            </a:r>
            <a:r>
              <a:rPr lang="ru-RU" sz="2400" dirty="0">
                <a:latin typeface="Elektra Text Pro"/>
              </a:rPr>
              <a:t>по </a:t>
            </a:r>
            <a:r>
              <a:rPr lang="en-US" sz="2400" dirty="0" smtClean="0">
                <a:latin typeface="Elektra Text Pro"/>
              </a:rPr>
              <a:t>XVII </a:t>
            </a:r>
            <a:r>
              <a:rPr lang="ru-RU" sz="2400" dirty="0" smtClean="0">
                <a:latin typeface="Elektra Text Pro"/>
              </a:rPr>
              <a:t>вв.</a:t>
            </a: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6240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52708" y="1772816"/>
            <a:ext cx="492844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Elektra Text Pro"/>
              </a:rPr>
              <a:t>ПРИНЯТИЕ </a:t>
            </a:r>
            <a:r>
              <a:rPr lang="ru-RU" sz="2400" dirty="0" smtClean="0">
                <a:latin typeface="Elektra Text Pro"/>
              </a:rPr>
              <a:t>ХРИСТИАНСТВА</a:t>
            </a:r>
          </a:p>
          <a:p>
            <a:r>
              <a:rPr lang="ru-RU" sz="2200" dirty="0" smtClean="0">
                <a:latin typeface="Elektra Text Pro"/>
              </a:rPr>
              <a:t>988 г.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Идеи </a:t>
            </a:r>
            <a:r>
              <a:rPr lang="ru-RU" sz="2400" dirty="0">
                <a:latin typeface="Elektra Text Pro"/>
              </a:rPr>
              <a:t>о противостоянии духа и плоти, добра и зла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Концепция </a:t>
            </a:r>
            <a:r>
              <a:rPr lang="ru-RU" sz="2400" dirty="0">
                <a:latin typeface="Elektra Text Pro"/>
              </a:rPr>
              <a:t>векторного, эсхатологического, </a:t>
            </a:r>
            <a:r>
              <a:rPr lang="ru-RU" sz="2400" dirty="0" smtClean="0">
                <a:latin typeface="Elektra Text Pro"/>
              </a:rPr>
              <a:t>т.е. </a:t>
            </a:r>
            <a:r>
              <a:rPr lang="ru-RU" sz="2400" dirty="0">
                <a:latin typeface="Elektra Text Pro"/>
              </a:rPr>
              <a:t>исторического </a:t>
            </a:r>
            <a:r>
              <a:rPr lang="ru-RU" sz="2400" dirty="0" smtClean="0">
                <a:latin typeface="Elektra Text Pro"/>
              </a:rPr>
              <a:t>времени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Идея </a:t>
            </a:r>
            <a:r>
              <a:rPr lang="ru-RU" sz="2400" dirty="0">
                <a:latin typeface="Elektra Text Pro"/>
              </a:rPr>
              <a:t>личной моральной ответственности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09772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ЗАРОЖДЕНИЕ ФИЛОСОФСКОЙ МЫСЛИ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НА РУСИ 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2050" name="Picture 2" descr="https://avangard-permkrai.ru/_res/news/12057im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6" t="8364" r="7200" b="15654"/>
          <a:stretch/>
        </p:blipFill>
        <p:spPr bwMode="auto">
          <a:xfrm>
            <a:off x="323528" y="1789421"/>
            <a:ext cx="3328521" cy="211312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73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СРЕДНЕВЕКОВАЯ РУССКАЯ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ФИЛОСОФСКАЯ МЫСЛЬ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844824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Фактически </a:t>
            </a:r>
            <a:r>
              <a:rPr lang="ru-RU" sz="2400" dirty="0">
                <a:latin typeface="Elektra Text Pro"/>
              </a:rPr>
              <a:t>отрезана от античного (греческого и римского) философского </a:t>
            </a:r>
            <a:r>
              <a:rPr lang="ru-RU" sz="2400" dirty="0" smtClean="0">
                <a:latin typeface="Elektra Text Pro"/>
              </a:rPr>
              <a:t>наследия</a:t>
            </a:r>
          </a:p>
        </p:txBody>
      </p:sp>
    </p:spTree>
    <p:extLst>
      <p:ext uri="{BB962C8B-B14F-4D97-AF65-F5344CB8AC3E}">
        <p14:creationId xmlns:p14="http://schemas.microsoft.com/office/powerpoint/2010/main" val="28336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423</Words>
  <Application>Microsoft Office PowerPoint</Application>
  <PresentationFormat>Экран (4:3)</PresentationFormat>
  <Paragraphs>126</Paragraphs>
  <Slides>18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1</cp:lastModifiedBy>
  <cp:revision>115</cp:revision>
  <dcterms:created xsi:type="dcterms:W3CDTF">2023-04-01T06:40:15Z</dcterms:created>
  <dcterms:modified xsi:type="dcterms:W3CDTF">2023-08-15T17:59:29Z</dcterms:modified>
</cp:coreProperties>
</file>