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82" r:id="rId2"/>
    <p:sldId id="302" r:id="rId3"/>
    <p:sldId id="284" r:id="rId4"/>
    <p:sldId id="286" r:id="rId5"/>
    <p:sldId id="303" r:id="rId6"/>
    <p:sldId id="304" r:id="rId7"/>
    <p:sldId id="305" r:id="rId8"/>
    <p:sldId id="306" r:id="rId9"/>
    <p:sldId id="307" r:id="rId10"/>
    <p:sldId id="308" r:id="rId11"/>
    <p:sldId id="315" r:id="rId12"/>
    <p:sldId id="309" r:id="rId13"/>
    <p:sldId id="314" r:id="rId14"/>
    <p:sldId id="311" r:id="rId15"/>
    <p:sldId id="312" r:id="rId16"/>
    <p:sldId id="313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784" autoAdjust="0"/>
    <p:restoredTop sz="94458" autoAdjust="0"/>
  </p:normalViewPr>
  <p:slideViewPr>
    <p:cSldViewPr>
      <p:cViewPr>
        <p:scale>
          <a:sx n="94" d="100"/>
          <a:sy n="94" d="100"/>
        </p:scale>
        <p:origin x="-1243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082DBD-AA1A-44C3-95F4-739950F5A407}" type="datetimeFigureOut">
              <a:rPr lang="ru-RU" smtClean="0"/>
              <a:pPr/>
              <a:t>16.08.2023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5C5C64-886E-4273-B25E-DBF09D7749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35069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48289E-2F4B-4BDB-9E3D-307BE649A8BF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9159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6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4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4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16.08.2023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16.08.2023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16.08.2023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16.08.2023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8510" y="908720"/>
            <a:ext cx="9001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ru-RU" sz="2400" kern="0" dirty="0">
                <a:solidFill>
                  <a:srgbClr val="C00000"/>
                </a:solidFill>
                <a:latin typeface="Elektra Text Pro"/>
              </a:rPr>
              <a:t>Лекция </a:t>
            </a:r>
            <a:r>
              <a:rPr lang="ru-RU" sz="2400" kern="0" dirty="0" smtClean="0">
                <a:solidFill>
                  <a:srgbClr val="C00000"/>
                </a:solidFill>
                <a:latin typeface="Elektra Text Pro"/>
              </a:rPr>
              <a:t>28.</a:t>
            </a:r>
            <a:endParaRPr lang="ru-RU" sz="2400" kern="0" dirty="0">
              <a:solidFill>
                <a:srgbClr val="C00000"/>
              </a:solidFill>
              <a:latin typeface="Elektra Text Pro"/>
            </a:endParaRPr>
          </a:p>
          <a:p>
            <a:pPr lvl="0" algn="ctr">
              <a:defRPr/>
            </a:pPr>
            <a:r>
              <a:rPr lang="ru-RU" sz="2400" kern="0" dirty="0" smtClean="0">
                <a:solidFill>
                  <a:srgbClr val="C00000"/>
                </a:solidFill>
                <a:latin typeface="Elektra Text Pro"/>
              </a:rPr>
              <a:t>Понятие </a:t>
            </a:r>
            <a:r>
              <a:rPr lang="ru-RU" sz="2400" kern="0" dirty="0">
                <a:solidFill>
                  <a:srgbClr val="C00000"/>
                </a:solidFill>
                <a:latin typeface="Elektra Text Pro"/>
              </a:rPr>
              <a:t>науки. Специфика научного </a:t>
            </a:r>
            <a:r>
              <a:rPr lang="ru-RU" sz="2400" kern="0" dirty="0" smtClean="0">
                <a:solidFill>
                  <a:srgbClr val="C00000"/>
                </a:solidFill>
                <a:latin typeface="Elektra Text Pro"/>
              </a:rPr>
              <a:t>познания</a:t>
            </a:r>
            <a:endParaRPr lang="ru-RU" sz="2400" kern="0" dirty="0">
              <a:solidFill>
                <a:srgbClr val="C00000"/>
              </a:solidFill>
              <a:latin typeface="Elektra Text Pro"/>
            </a:endParaRPr>
          </a:p>
          <a:p>
            <a:pPr lvl="0" algn="ctr">
              <a:defRPr/>
            </a:pPr>
            <a:endParaRPr lang="ru-RU" sz="2400" kern="0" dirty="0" smtClean="0">
              <a:solidFill>
                <a:srgbClr val="C00000"/>
              </a:solidFill>
              <a:latin typeface="Elektra Text Pro"/>
            </a:endParaRPr>
          </a:p>
          <a:p>
            <a:pPr lvl="0" algn="ctr">
              <a:defRPr/>
            </a:pPr>
            <a:endParaRPr lang="ru-RU" sz="2400" kern="0" dirty="0">
              <a:solidFill>
                <a:srgbClr val="C00000"/>
              </a:solidFill>
              <a:latin typeface="Elektra Text Pro"/>
            </a:endParaRPr>
          </a:p>
          <a:p>
            <a:pPr lvl="0" algn="ctr">
              <a:defRPr/>
            </a:pPr>
            <a:endParaRPr lang="ru-RU" sz="2400" kern="0" dirty="0" smtClean="0">
              <a:solidFill>
                <a:srgbClr val="C00000"/>
              </a:solidFill>
              <a:latin typeface="Elektra Text Pro"/>
            </a:endParaRPr>
          </a:p>
          <a:p>
            <a:pPr lvl="0" algn="ctr">
              <a:defRPr/>
            </a:pPr>
            <a:endParaRPr lang="ru-RU" sz="2400" kern="0" dirty="0">
              <a:solidFill>
                <a:srgbClr val="C00000"/>
              </a:solidFill>
              <a:latin typeface="Elektra Text Pro"/>
            </a:endParaRPr>
          </a:p>
          <a:p>
            <a:pPr lvl="0" algn="ctr">
              <a:defRPr/>
            </a:pPr>
            <a:endParaRPr lang="ru-RU" sz="2400" kern="0" dirty="0" smtClean="0">
              <a:solidFill>
                <a:srgbClr val="C00000"/>
              </a:solidFill>
              <a:latin typeface="Elektra Text Pro"/>
            </a:endParaRPr>
          </a:p>
          <a:p>
            <a:pPr lvl="0" algn="ctr">
              <a:defRPr/>
            </a:pPr>
            <a:endParaRPr lang="ru-RU" sz="2400" kern="0" dirty="0" smtClean="0">
              <a:solidFill>
                <a:srgbClr val="C00000"/>
              </a:solidFill>
              <a:latin typeface="Elektra Text Pro"/>
            </a:endParaRPr>
          </a:p>
          <a:p>
            <a:pPr lvl="0" algn="ctr">
              <a:defRPr/>
            </a:pPr>
            <a:r>
              <a:rPr lang="ru-RU" sz="2400" kern="0" dirty="0">
                <a:solidFill>
                  <a:srgbClr val="C00000"/>
                </a:solidFill>
                <a:latin typeface="Elektra Text Pro"/>
              </a:rPr>
              <a:t>Дёмин Илья Вячеславович </a:t>
            </a:r>
          </a:p>
          <a:p>
            <a:pPr lvl="0" algn="ctr">
              <a:defRPr/>
            </a:pPr>
            <a:r>
              <a:rPr lang="ru-RU" sz="2400" kern="0" dirty="0">
                <a:solidFill>
                  <a:srgbClr val="C00000"/>
                </a:solidFill>
                <a:latin typeface="Elektra Text Pro"/>
              </a:rPr>
              <a:t>профессор, доктор философских </a:t>
            </a:r>
            <a:r>
              <a:rPr lang="ru-RU" sz="2400" kern="0" dirty="0" smtClean="0">
                <a:solidFill>
                  <a:srgbClr val="C00000"/>
                </a:solidFill>
                <a:latin typeface="Elektra Text Pro"/>
              </a:rPr>
              <a:t>наук</a:t>
            </a:r>
            <a:endParaRPr lang="ru-RU" sz="2400" kern="0" dirty="0">
              <a:solidFill>
                <a:srgbClr val="C00000"/>
              </a:solidFill>
              <a:latin typeface="Elektra Text Pr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6353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968" y="530677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ПРЕДМЕТ ПОЗНАНИЯ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10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29172" y="1268760"/>
            <a:ext cx="7429728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Предмет </a:t>
            </a:r>
            <a:r>
              <a:rPr lang="ru-RU" sz="2400" dirty="0">
                <a:latin typeface="Elektra Text Pro"/>
              </a:rPr>
              <a:t>обыденного познания </a:t>
            </a:r>
            <a:r>
              <a:rPr lang="ru-RU" sz="2400" dirty="0" smtClean="0">
                <a:latin typeface="Elektra Text Pro"/>
              </a:rPr>
              <a:t>– объекты</a:t>
            </a:r>
            <a:r>
              <a:rPr lang="ru-RU" sz="2400" dirty="0">
                <a:latin typeface="Elektra Text Pro"/>
              </a:rPr>
              <a:t>, которые непосредственно </a:t>
            </a:r>
            <a:r>
              <a:rPr lang="ru-RU" sz="2400" dirty="0" smtClean="0">
                <a:latin typeface="Elektra Text Pro"/>
              </a:rPr>
              <a:t>вовлечены в </a:t>
            </a:r>
            <a:r>
              <a:rPr lang="ru-RU" sz="2400" dirty="0">
                <a:latin typeface="Elektra Text Pro"/>
              </a:rPr>
              <a:t>практическую деятельность </a:t>
            </a:r>
            <a:r>
              <a:rPr lang="ru-RU" sz="2400" dirty="0" smtClean="0">
                <a:latin typeface="Elektra Text Pro"/>
              </a:rPr>
              <a:t>субъекта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Наука </a:t>
            </a:r>
            <a:r>
              <a:rPr lang="ru-RU" sz="2400" dirty="0">
                <a:latin typeface="Elektra Text Pro"/>
              </a:rPr>
              <a:t>имеет дело с объектами, которые могут быть ещё не вовлечены в практики </a:t>
            </a:r>
            <a:r>
              <a:rPr lang="ru-RU" sz="2400" dirty="0" smtClean="0">
                <a:latin typeface="Elektra Text Pro"/>
              </a:rPr>
              <a:t>настоящего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ru-RU" sz="2400" dirty="0">
              <a:latin typeface="Elektra Text Pr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35110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968" y="530677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ПРЕДМЕТ ПОЗНАНИЯ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11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29172" y="1268760"/>
            <a:ext cx="7429728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Elektra Text Pro"/>
              </a:rPr>
              <a:t>Научные исследования не только обслуживают уже существующие практики и потребности, но и открывают для человеческой деятельности новые категории объектов, новые измерения реальности.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2400" dirty="0">
              <a:latin typeface="Elektra Text Pr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71257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968" y="530677"/>
            <a:ext cx="87849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МЕТОДЫ И ИНСТРУМЕНТЫ ПОЗНАНИЯ</a:t>
            </a:r>
          </a:p>
          <a:p>
            <a:pPr algn="ctr"/>
            <a:endParaRPr lang="ru-RU" sz="2800" dirty="0" smtClean="0">
              <a:solidFill>
                <a:srgbClr val="C00000"/>
              </a:solidFill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12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99592" y="1268760"/>
            <a:ext cx="7429728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Наука - методологически </a:t>
            </a:r>
            <a:r>
              <a:rPr lang="ru-RU" sz="2400" dirty="0">
                <a:latin typeface="Elektra Text Pro"/>
              </a:rPr>
              <a:t>организованная познавательная </a:t>
            </a:r>
            <a:r>
              <a:rPr lang="ru-RU" sz="2400" dirty="0" smtClean="0">
                <a:latin typeface="Elektra Text Pro"/>
              </a:rPr>
              <a:t>деятельность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Методология - </a:t>
            </a:r>
            <a:r>
              <a:rPr lang="ru-RU" sz="2400" dirty="0">
                <a:latin typeface="Elektra Text Pro"/>
              </a:rPr>
              <a:t>не только совокупность методов и исследовательских приемов, применяемых учёными, но особого рода знание, специфический вид рефлексивной деятельности</a:t>
            </a:r>
            <a:endParaRPr lang="ru-RU" sz="2400" dirty="0" smtClean="0">
              <a:latin typeface="Elektra Text Pro"/>
            </a:endParaRP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2400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ru-RU" sz="2400" dirty="0">
              <a:latin typeface="Elektra Text Pr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99119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968" y="530677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МЕТОДЫ И ИНСТРУМЕНТЫ ПОЗНАНИЯ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13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29172" y="1268760"/>
            <a:ext cx="7429728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В обыденном познании - </a:t>
            </a:r>
            <a:r>
              <a:rPr lang="ru-RU" sz="2400" dirty="0" err="1" smtClean="0">
                <a:latin typeface="Elektra Text Pro"/>
              </a:rPr>
              <a:t>общелогические</a:t>
            </a:r>
            <a:r>
              <a:rPr lang="ru-RU" sz="2400" dirty="0" smtClean="0">
                <a:latin typeface="Elektra Text Pro"/>
              </a:rPr>
              <a:t> методы (анализ</a:t>
            </a:r>
            <a:r>
              <a:rPr lang="ru-RU" sz="2400" dirty="0">
                <a:latin typeface="Elektra Text Pro"/>
              </a:rPr>
              <a:t>, синтез, сравнение, обобщение, </a:t>
            </a:r>
            <a:r>
              <a:rPr lang="ru-RU" sz="2400" dirty="0" smtClean="0">
                <a:latin typeface="Elektra Text Pro"/>
              </a:rPr>
              <a:t>абстрагирование)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Наука </a:t>
            </a:r>
            <a:r>
              <a:rPr lang="ru-RU" sz="2400" dirty="0">
                <a:latin typeface="Elektra Text Pro"/>
              </a:rPr>
              <a:t>представляет собой познавательный процесс, включающий в себя </a:t>
            </a:r>
            <a:r>
              <a:rPr lang="ru-RU" sz="2400" i="1" dirty="0">
                <a:latin typeface="Elektra Text Pro"/>
              </a:rPr>
              <a:t>систематическое</a:t>
            </a:r>
            <a:r>
              <a:rPr lang="ru-RU" sz="2400" dirty="0">
                <a:latin typeface="Elektra Text Pro"/>
              </a:rPr>
              <a:t> и </a:t>
            </a:r>
            <a:r>
              <a:rPr lang="ru-RU" sz="2400" i="1" dirty="0">
                <a:latin typeface="Elektra Text Pro"/>
              </a:rPr>
              <a:t>осознанное</a:t>
            </a:r>
            <a:r>
              <a:rPr lang="ru-RU" sz="2400" dirty="0">
                <a:latin typeface="Elektra Text Pro"/>
              </a:rPr>
              <a:t> применение как общих, так и специальных методов.</a:t>
            </a:r>
            <a:endParaRPr lang="ru-RU" sz="2400" dirty="0" smtClean="0">
              <a:latin typeface="Elektra Text Pro"/>
            </a:endParaRP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2400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ru-RU" sz="2400" dirty="0">
              <a:latin typeface="Elektra Text Pr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97187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968" y="530677"/>
            <a:ext cx="87849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ЯЗЫК ПОЗНАНИЯ</a:t>
            </a:r>
          </a:p>
          <a:p>
            <a:pPr algn="ctr"/>
            <a:endParaRPr lang="ru-RU" sz="2800" dirty="0" smtClean="0">
              <a:solidFill>
                <a:srgbClr val="C00000"/>
              </a:solidFill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14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99592" y="1268760"/>
            <a:ext cx="7429728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Elektra Text Pro"/>
              </a:rPr>
              <a:t>На уровне обыденного познания человеку </a:t>
            </a:r>
            <a:r>
              <a:rPr lang="ru-RU" sz="2400" dirty="0" smtClean="0">
                <a:latin typeface="Elektra Text Pro"/>
              </a:rPr>
              <a:t>достаточно </a:t>
            </a:r>
            <a:r>
              <a:rPr lang="ru-RU" sz="2400" dirty="0">
                <a:latin typeface="Elektra Text Pro"/>
              </a:rPr>
              <a:t>естественного национального языка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Несмотря на то, что научное познание не может быть полностью оторвано от естественного языка, всякая </a:t>
            </a:r>
            <a:r>
              <a:rPr lang="ru-RU" sz="2400" dirty="0">
                <a:latin typeface="Elektra Text Pro"/>
              </a:rPr>
              <a:t>научная дисциплина и теория стремится к упорядочиванию, формализации </a:t>
            </a:r>
            <a:r>
              <a:rPr lang="ru-RU" sz="2400" dirty="0" smtClean="0">
                <a:latin typeface="Elektra Text Pro"/>
              </a:rPr>
              <a:t>языка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ru-RU" sz="2400" dirty="0">
              <a:latin typeface="Elektra Text Pr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7210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968" y="530676"/>
            <a:ext cx="878497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СУБЪЕКТ ПОЗНАВАТЕЛЬНОЙ ДЕЯТЕЛЬНОСТИ</a:t>
            </a:r>
          </a:p>
          <a:p>
            <a:pPr algn="ctr"/>
            <a:endParaRPr lang="ru-RU" sz="2800" dirty="0" smtClean="0">
              <a:solidFill>
                <a:srgbClr val="C00000"/>
              </a:solidFill>
              <a:latin typeface="Elektra Text Pro"/>
            </a:endParaRPr>
          </a:p>
          <a:p>
            <a:pPr algn="ctr"/>
            <a:endParaRPr lang="ru-RU" sz="2800" dirty="0" smtClean="0">
              <a:solidFill>
                <a:srgbClr val="C00000"/>
              </a:solidFill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15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29172" y="1268760"/>
            <a:ext cx="742972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Субъект обыденного познания является </a:t>
            </a:r>
            <a:r>
              <a:rPr lang="ru-RU" sz="2400" dirty="0">
                <a:latin typeface="Elektra Text Pro"/>
              </a:rPr>
              <a:t>любой человек </a:t>
            </a:r>
            <a:r>
              <a:rPr lang="ru-RU" sz="2400" dirty="0" smtClean="0">
                <a:latin typeface="Elektra Text Pro"/>
              </a:rPr>
              <a:t>в </a:t>
            </a:r>
            <a:r>
              <a:rPr lang="ru-RU" sz="2400" dirty="0">
                <a:latin typeface="Elektra Text Pro"/>
              </a:rPr>
              <a:t>определенной языковой и социально-культурной </a:t>
            </a:r>
            <a:r>
              <a:rPr lang="ru-RU" sz="2400" dirty="0" smtClean="0">
                <a:latin typeface="Elektra Text Pro"/>
              </a:rPr>
              <a:t>среде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Субъектом </a:t>
            </a:r>
            <a:r>
              <a:rPr lang="ru-RU" sz="2400" dirty="0">
                <a:latin typeface="Elektra Text Pro"/>
              </a:rPr>
              <a:t>научного познания человек становится только в ходе многоступенчатой подготовки, в процессе которой не только усваиваются накопленные в той или иной научной области знания, но и осваиваются методы познавательной деятельности, приобретаются навыки осуществления научного </a:t>
            </a:r>
            <a:r>
              <a:rPr lang="ru-RU" sz="2400" dirty="0" smtClean="0">
                <a:latin typeface="Elektra Text Pro"/>
              </a:rPr>
              <a:t>поиска</a:t>
            </a:r>
            <a:endParaRPr lang="ru-RU" sz="2400" dirty="0">
              <a:latin typeface="Elektra Text Pro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ru-RU" sz="2400" dirty="0">
              <a:latin typeface="Elektra Text Pr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07292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968" y="530676"/>
            <a:ext cx="878497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РЕЗУЛЬТАТЫ ПОЗНАВАТЕЛЬНОЙ ДЕЯТЕЛЬНОСТИ</a:t>
            </a:r>
          </a:p>
          <a:p>
            <a:pPr algn="ctr"/>
            <a:endParaRPr lang="ru-RU" sz="2800" dirty="0" smtClean="0">
              <a:solidFill>
                <a:srgbClr val="C00000"/>
              </a:solidFill>
              <a:latin typeface="Elektra Text Pro"/>
            </a:endParaRPr>
          </a:p>
          <a:p>
            <a:pPr algn="ctr"/>
            <a:endParaRPr lang="ru-RU" sz="2800" dirty="0" smtClean="0">
              <a:solidFill>
                <a:srgbClr val="C00000"/>
              </a:solidFill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16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29172" y="1772816"/>
            <a:ext cx="7429728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Elektra Text Pro"/>
              </a:rPr>
              <a:t>Обыденное знание не является целостной, логически непротиворечивой и структурированной </a:t>
            </a:r>
            <a:r>
              <a:rPr lang="ru-RU" sz="2400" dirty="0" smtClean="0">
                <a:latin typeface="Elektra Text Pro"/>
              </a:rPr>
              <a:t>системой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Наука </a:t>
            </a:r>
            <a:r>
              <a:rPr lang="ru-RU" sz="2400" dirty="0">
                <a:latin typeface="Elektra Text Pro"/>
              </a:rPr>
              <a:t>– не только объективное и обоснованное знание, полученное в ходе применения определенных методологических процедур, это ещё знание </a:t>
            </a:r>
            <a:r>
              <a:rPr lang="ru-RU" sz="2400" i="1" dirty="0">
                <a:latin typeface="Elektra Text Pro"/>
              </a:rPr>
              <a:t>системно </a:t>
            </a:r>
            <a:r>
              <a:rPr lang="ru-RU" sz="2400" i="1" dirty="0" smtClean="0">
                <a:latin typeface="Elektra Text Pro"/>
              </a:rPr>
              <a:t>упорядоченное</a:t>
            </a:r>
            <a:endParaRPr lang="ru-RU" sz="2400" i="1" dirty="0">
              <a:latin typeface="Elektra Text Pro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ru-RU" sz="2400" dirty="0">
              <a:latin typeface="Elektra Text Pr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54447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3813447" y="793550"/>
            <a:ext cx="475252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Elektra Text Pro"/>
              </a:rPr>
              <a:t>ЭВАНДРО АГАЦЦИ</a:t>
            </a:r>
          </a:p>
          <a:p>
            <a:endParaRPr lang="ru-RU" sz="2400" dirty="0" smtClean="0">
              <a:latin typeface="Elektra Text Pro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И</a:t>
            </a:r>
            <a:r>
              <a:rPr lang="ru-RU" sz="2400" dirty="0" smtClean="0">
                <a:latin typeface="Elektra Text Pro"/>
              </a:rPr>
              <a:t>тальянский </a:t>
            </a:r>
            <a:r>
              <a:rPr lang="ru-RU" sz="2400" dirty="0">
                <a:latin typeface="Elektra Text Pro"/>
              </a:rPr>
              <a:t>философ и профессор Университета Генуи</a:t>
            </a:r>
            <a:endParaRPr lang="ru-RU" sz="2400" dirty="0" smtClean="0">
              <a:latin typeface="Elektra Text Pro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ru-RU" sz="2400" dirty="0" smtClean="0">
              <a:latin typeface="Elektra Text Pro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Н</a:t>
            </a:r>
            <a:r>
              <a:rPr lang="ru-RU" sz="2400" dirty="0" smtClean="0">
                <a:latin typeface="Elektra Text Pro"/>
              </a:rPr>
              <a:t>аука </a:t>
            </a:r>
            <a:r>
              <a:rPr lang="ru-RU" sz="2400" dirty="0">
                <a:latin typeface="Elektra Text Pro"/>
              </a:rPr>
              <a:t>как знание и познавательный </a:t>
            </a:r>
            <a:r>
              <a:rPr lang="ru-RU" sz="2400" dirty="0" smtClean="0">
                <a:latin typeface="Elektra Text Pro"/>
              </a:rPr>
              <a:t>процесс</a:t>
            </a:r>
          </a:p>
          <a:p>
            <a:r>
              <a:rPr lang="ru-RU" sz="2400" dirty="0" smtClean="0">
                <a:latin typeface="Elektra Text Pro"/>
              </a:rPr>
              <a:t>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Н</a:t>
            </a:r>
            <a:r>
              <a:rPr lang="ru-RU" sz="2400" dirty="0" smtClean="0">
                <a:latin typeface="Elektra Text Pro"/>
              </a:rPr>
              <a:t>аука </a:t>
            </a:r>
            <a:r>
              <a:rPr lang="ru-RU" sz="2400" dirty="0">
                <a:latin typeface="Elektra Text Pro"/>
              </a:rPr>
              <a:t>как деятельность и социальный институт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29321" y="6341149"/>
            <a:ext cx="3518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2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pic>
        <p:nvPicPr>
          <p:cNvPr id="1026" name="Picture 2" descr="undefine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8256" y="914079"/>
            <a:ext cx="2875658" cy="2707162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718182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968" y="491493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ПОДХОДЫ К АНАЛИЗУ НАУКИ </a:t>
            </a:r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3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43608" y="1447851"/>
            <a:ext cx="7285712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Elektra Text Pro"/>
              </a:rPr>
              <a:t>Э</a:t>
            </a:r>
            <a:r>
              <a:rPr lang="ru-RU" sz="2400" dirty="0" smtClean="0">
                <a:latin typeface="Elektra Text Pro"/>
              </a:rPr>
              <a:t>пистемологический 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Elektra Text Pro"/>
              </a:rPr>
              <a:t>С</a:t>
            </a:r>
            <a:r>
              <a:rPr lang="ru-RU" sz="2400" dirty="0" smtClean="0">
                <a:latin typeface="Elektra Text Pro"/>
              </a:rPr>
              <a:t>оциально-культурный</a:t>
            </a:r>
          </a:p>
        </p:txBody>
      </p:sp>
    </p:spTree>
    <p:extLst>
      <p:ext uri="{BB962C8B-B14F-4D97-AF65-F5344CB8AC3E}">
        <p14:creationId xmlns:p14="http://schemas.microsoft.com/office/powerpoint/2010/main" xmlns="" val="3197407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968" y="491493"/>
            <a:ext cx="87849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МЕТОДОЛОГИЧЕСКИЕ СТРАТЕГИИ </a:t>
            </a:r>
          </a:p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ИЗУЧЕНИЯ НАУКИ </a:t>
            </a:r>
            <a:endParaRPr lang="ru-RU" sz="2800" dirty="0">
              <a:solidFill>
                <a:srgbClr val="C00000"/>
              </a:solidFill>
              <a:latin typeface="Elektra Text Pro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4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43608" y="1988840"/>
            <a:ext cx="7285712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err="1">
                <a:latin typeface="Elektra Text Pro"/>
              </a:rPr>
              <a:t>И</a:t>
            </a:r>
            <a:r>
              <a:rPr lang="ru-RU" sz="2400" dirty="0" err="1" smtClean="0">
                <a:latin typeface="Elektra Text Pro"/>
              </a:rPr>
              <a:t>нтернализм</a:t>
            </a:r>
            <a:endParaRPr lang="ru-RU" sz="2400" dirty="0" smtClean="0">
              <a:latin typeface="Elektra Text Pro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err="1">
                <a:latin typeface="Elektra Text Pro"/>
              </a:rPr>
              <a:t>Э</a:t>
            </a:r>
            <a:r>
              <a:rPr lang="ru-RU" sz="2400" dirty="0" err="1" smtClean="0">
                <a:latin typeface="Elektra Text Pro"/>
              </a:rPr>
              <a:t>кстернализм</a:t>
            </a:r>
            <a:r>
              <a:rPr lang="ru-RU" sz="2400" dirty="0" smtClean="0">
                <a:latin typeface="Elektra Text Pro"/>
              </a:rPr>
              <a:t>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400" dirty="0" smtClean="0">
                <a:latin typeface="Elektra Text Pro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381182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968" y="491493"/>
            <a:ext cx="87849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ОТЛИЧИТЕЛЬНЫЕ ХАРАКТЕРИСТИКИ </a:t>
            </a:r>
          </a:p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НАУЧНОГО ЗНАНИЯ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5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43608" y="1988840"/>
            <a:ext cx="7285712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Свойственны </a:t>
            </a:r>
            <a:r>
              <a:rPr lang="ru-RU" sz="2400" dirty="0">
                <a:latin typeface="Elektra Text Pro"/>
              </a:rPr>
              <a:t>науке любого исторического </a:t>
            </a:r>
            <a:r>
              <a:rPr lang="ru-RU" sz="2400" dirty="0" smtClean="0">
                <a:latin typeface="Elektra Text Pro"/>
              </a:rPr>
              <a:t>периода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Elektra Text Pro"/>
              </a:rPr>
              <a:t>О</a:t>
            </a:r>
            <a:r>
              <a:rPr lang="ru-RU" sz="2400" dirty="0" smtClean="0">
                <a:latin typeface="Elektra Text Pro"/>
              </a:rPr>
              <a:t>хватывают </a:t>
            </a:r>
            <a:r>
              <a:rPr lang="ru-RU" sz="2400" dirty="0">
                <a:latin typeface="Elektra Text Pro"/>
              </a:rPr>
              <a:t>всё многообразие научных областей и </a:t>
            </a:r>
            <a:r>
              <a:rPr lang="ru-RU" sz="2400" dirty="0" smtClean="0">
                <a:latin typeface="Elektra Text Pro"/>
              </a:rPr>
              <a:t>дисциплин</a:t>
            </a:r>
          </a:p>
        </p:txBody>
      </p:sp>
    </p:spTree>
    <p:extLst>
      <p:ext uri="{BB962C8B-B14F-4D97-AF65-F5344CB8AC3E}">
        <p14:creationId xmlns:p14="http://schemas.microsoft.com/office/powerpoint/2010/main" xmlns="" val="249968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968" y="491493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ОБЩЕЕ ОПРЕДЕЛЕНИЕ НАУКИ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6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99592" y="1484784"/>
            <a:ext cx="742972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400" dirty="0">
                <a:latin typeface="Elektra Text Pro"/>
              </a:rPr>
              <a:t>Н</a:t>
            </a:r>
            <a:r>
              <a:rPr lang="ru-RU" sz="2400" dirty="0" smtClean="0">
                <a:latin typeface="Elektra Text Pro"/>
              </a:rPr>
              <a:t>аука </a:t>
            </a:r>
            <a:r>
              <a:rPr lang="ru-RU" sz="2400" dirty="0">
                <a:latin typeface="Elektra Text Pro"/>
              </a:rPr>
              <a:t>представляет собой особый вид познавательной деятельности, направленный на выработку объективных, системно организованных и обоснованных знаний о </a:t>
            </a:r>
            <a:r>
              <a:rPr lang="ru-RU" sz="2400" dirty="0" smtClean="0">
                <a:latin typeface="Elektra Text Pro"/>
              </a:rPr>
              <a:t>мире</a:t>
            </a:r>
            <a:endParaRPr lang="ru-RU" sz="2400" dirty="0">
              <a:latin typeface="Elektra Text Pr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4773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968" y="491493"/>
            <a:ext cx="87849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ХАРАКТЕРИСТИКИ НАУЧНОГО ЗНАНИЯ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7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99592" y="1484784"/>
            <a:ext cx="742972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400" dirty="0" smtClean="0">
                <a:latin typeface="Elektra Text Pro"/>
              </a:rPr>
              <a:t>1</a:t>
            </a:r>
            <a:r>
              <a:rPr lang="ru-RU" sz="2400" dirty="0">
                <a:latin typeface="Elektra Text Pro"/>
              </a:rPr>
              <a:t>. </a:t>
            </a:r>
            <a:r>
              <a:rPr lang="ru-RU" sz="2400" dirty="0" smtClean="0">
                <a:latin typeface="Elektra Text Pro"/>
              </a:rPr>
              <a:t>Научное </a:t>
            </a:r>
            <a:r>
              <a:rPr lang="ru-RU" sz="2400" dirty="0">
                <a:latin typeface="Elektra Text Pro"/>
              </a:rPr>
              <a:t>знание есть знание </a:t>
            </a:r>
            <a:r>
              <a:rPr lang="ru-RU" sz="2400" i="1" dirty="0">
                <a:latin typeface="Elektra Text Pro"/>
              </a:rPr>
              <a:t>объективное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400" dirty="0">
                <a:latin typeface="Elektra Text Pro"/>
              </a:rPr>
              <a:t>2. Наука – не просто конгломерат разрозненных сведений о мире, но </a:t>
            </a:r>
            <a:r>
              <a:rPr lang="ru-RU" sz="2400" i="1" dirty="0">
                <a:latin typeface="Elektra Text Pro"/>
              </a:rPr>
              <a:t>системно упорядоченное </a:t>
            </a:r>
            <a:r>
              <a:rPr lang="ru-RU" sz="2400" dirty="0">
                <a:latin typeface="Elektra Text Pro"/>
              </a:rPr>
              <a:t>знание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2400" dirty="0">
                <a:latin typeface="Elektra Text Pro"/>
              </a:rPr>
              <a:t>3. </a:t>
            </a:r>
            <a:r>
              <a:rPr lang="ru-RU" sz="2400" dirty="0" smtClean="0">
                <a:latin typeface="Elektra Text Pro"/>
              </a:rPr>
              <a:t>Научное </a:t>
            </a:r>
            <a:r>
              <a:rPr lang="ru-RU" sz="2400" dirty="0">
                <a:latin typeface="Elektra Text Pro"/>
              </a:rPr>
              <a:t>знание является </a:t>
            </a:r>
            <a:r>
              <a:rPr lang="ru-RU" sz="2400" i="1" dirty="0">
                <a:latin typeface="Elektra Text Pro"/>
              </a:rPr>
              <a:t>обоснованным</a:t>
            </a:r>
          </a:p>
        </p:txBody>
      </p:sp>
    </p:spTree>
    <p:extLst>
      <p:ext uri="{BB962C8B-B14F-4D97-AF65-F5344CB8AC3E}">
        <p14:creationId xmlns:p14="http://schemas.microsoft.com/office/powerpoint/2010/main" xmlns="" val="1618585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968" y="530677"/>
            <a:ext cx="87849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МИРОВОЗЗРЕНЧЕСКИЕ ПРЕДПОСЫЛКИ </a:t>
            </a:r>
          </a:p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НАУКИ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8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99592" y="1628800"/>
            <a:ext cx="742972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latin typeface="Elektra Text Pro"/>
              </a:rPr>
              <a:t>Д</a:t>
            </a:r>
            <a:r>
              <a:rPr lang="ru-RU" sz="2400" dirty="0" smtClean="0">
                <a:latin typeface="Elektra Text Pro"/>
              </a:rPr>
              <a:t>опущение </a:t>
            </a:r>
            <a:r>
              <a:rPr lang="ru-RU" sz="2400" dirty="0">
                <a:latin typeface="Elektra Text Pro"/>
              </a:rPr>
              <a:t>существования реального, не зависящего от субъекта познания мира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Процессы </a:t>
            </a:r>
            <a:r>
              <a:rPr lang="ru-RU" sz="2400" dirty="0">
                <a:latin typeface="Elektra Text Pro"/>
              </a:rPr>
              <a:t>и явления изучаемого наукой мира подчинены закономерностям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Закономерности доступны </a:t>
            </a:r>
            <a:r>
              <a:rPr lang="ru-RU" sz="2400" dirty="0">
                <a:latin typeface="Elektra Text Pro"/>
              </a:rPr>
              <a:t>познанию с помощью чувств и мышления</a:t>
            </a:r>
            <a:endParaRPr lang="ru-RU" sz="2400" b="1" dirty="0">
              <a:solidFill>
                <a:srgbClr val="0070C0"/>
              </a:solidFill>
              <a:latin typeface="Elektra Text Pro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ru-RU" sz="2400" dirty="0">
              <a:latin typeface="Elektra Text Pr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78086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1968" y="530677"/>
            <a:ext cx="87849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КРИТЕРИИ ОТЛИЧИЯ НАУКИ </a:t>
            </a:r>
          </a:p>
          <a:p>
            <a:pPr algn="ctr"/>
            <a:r>
              <a:rPr lang="ru-RU" sz="2800" dirty="0" smtClean="0">
                <a:solidFill>
                  <a:srgbClr val="C00000"/>
                </a:solidFill>
                <a:latin typeface="Elektra Text Pro"/>
              </a:rPr>
              <a:t>ОТ ОБЫДЕННОГО ЗНАНИЯ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29320" y="6341149"/>
            <a:ext cx="3518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9E79BFED-6ECD-4563-B483-CEA192FFFCCF}" type="slidenum">
              <a:rPr lang="ru-RU">
                <a:solidFill>
                  <a:schemeClr val="bg1"/>
                </a:solidFill>
                <a:latin typeface="Elektra Medium Pro" panose="02000803000000020004" pitchFamily="50" charset="-52"/>
              </a:rPr>
              <a:pPr algn="ctr"/>
              <a:t>9</a:t>
            </a:fld>
            <a:endParaRPr lang="ru-RU" dirty="0">
              <a:solidFill>
                <a:schemeClr val="bg1"/>
              </a:solidFill>
              <a:latin typeface="Elektra Medium Pro" panose="02000803000000020004" pitchFamily="50" charset="-5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99592" y="1628800"/>
            <a:ext cx="7429728" cy="3077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Предмет</a:t>
            </a:r>
            <a:endParaRPr lang="ru-RU" sz="2400" dirty="0">
              <a:latin typeface="Elektra Text Pro"/>
            </a:endParaRP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Методы</a:t>
            </a:r>
            <a:endParaRPr lang="ru-RU" sz="2400" dirty="0">
              <a:latin typeface="Elektra Text Pro"/>
            </a:endParaRP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Язык</a:t>
            </a:r>
            <a:endParaRPr lang="ru-RU" sz="2400" dirty="0">
              <a:latin typeface="Elektra Text Pro"/>
            </a:endParaRP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Субъект</a:t>
            </a:r>
            <a:endParaRPr lang="ru-RU" sz="2400" dirty="0">
              <a:latin typeface="Elektra Text Pro"/>
            </a:endParaRP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Elektra Text Pro"/>
              </a:rPr>
              <a:t>Результаты </a:t>
            </a:r>
            <a:r>
              <a:rPr lang="ru-RU" sz="2400" dirty="0">
                <a:latin typeface="Elektra Text Pro"/>
              </a:rPr>
              <a:t>познавательной </a:t>
            </a:r>
            <a:r>
              <a:rPr lang="ru-RU" sz="2400" dirty="0" smtClean="0">
                <a:latin typeface="Elektra Text Pro"/>
              </a:rPr>
              <a:t>деятельности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ru-RU" sz="2400" dirty="0">
              <a:latin typeface="Elektra Text Pro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5924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1399</TotalTime>
  <Words>452</Words>
  <Application>Microsoft Office PowerPoint</Application>
  <PresentationFormat>Экран (4:3)</PresentationFormat>
  <Paragraphs>97</Paragraphs>
  <Slides>16</Slides>
  <Notes>15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Юля</dc:creator>
  <cp:lastModifiedBy>Julia</cp:lastModifiedBy>
  <cp:revision>106</cp:revision>
  <dcterms:created xsi:type="dcterms:W3CDTF">2023-04-01T06:40:15Z</dcterms:created>
  <dcterms:modified xsi:type="dcterms:W3CDTF">2023-08-16T08:25:09Z</dcterms:modified>
</cp:coreProperties>
</file>