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2" r:id="rId2"/>
    <p:sldId id="283" r:id="rId3"/>
    <p:sldId id="284" r:id="rId4"/>
    <p:sldId id="286" r:id="rId5"/>
    <p:sldId id="285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4" autoAdjust="0"/>
    <p:restoredTop sz="94458" autoAdjust="0"/>
  </p:normalViewPr>
  <p:slideViewPr>
    <p:cSldViewPr>
      <p:cViewPr>
        <p:scale>
          <a:sx n="94" d="100"/>
          <a:sy n="94" d="100"/>
        </p:scale>
        <p:origin x="-1243" y="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82DBD-AA1A-44C3-95F4-739950F5A407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C5C64-886E-4273-B25E-DBF09D774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506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510" y="908720"/>
            <a:ext cx="9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Лекция 29.</a:t>
            </a:r>
          </a:p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Наука как социальный институт</a:t>
            </a:r>
          </a:p>
          <a:p>
            <a:pPr lvl="0" algn="ctr">
              <a:defRPr/>
            </a:pP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Дёмин Илья Вячеславович </a:t>
            </a:r>
          </a:p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профессор, доктор философских 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наук</a:t>
            </a:r>
            <a:endParaRPr lang="ru-RU" sz="2400" kern="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35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ОРГАНИЗАЦИОННЫЕ ФОРМЫ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СОВРЕМЕННОЙ НАУКИ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57406" y="1876488"/>
            <a:ext cx="728571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аучное </a:t>
            </a:r>
            <a:r>
              <a:rPr lang="ru-RU" sz="2400" dirty="0">
                <a:latin typeface="Elektra Text Pro"/>
              </a:rPr>
              <a:t>сообщество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 </a:t>
            </a:r>
            <a:r>
              <a:rPr lang="ru-RU" sz="2400" dirty="0" smtClean="0">
                <a:latin typeface="Elektra Text Pro"/>
              </a:rPr>
              <a:t>Научная </a:t>
            </a:r>
            <a:r>
              <a:rPr lang="ru-RU" sz="2400" dirty="0">
                <a:latin typeface="Elektra Text Pro"/>
              </a:rPr>
              <a:t>дисциплина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 </a:t>
            </a:r>
            <a:r>
              <a:rPr lang="ru-RU" sz="2400" dirty="0" smtClean="0">
                <a:latin typeface="Elektra Text Pro"/>
              </a:rPr>
              <a:t>Исследовательская </a:t>
            </a:r>
            <a:r>
              <a:rPr lang="ru-RU" sz="2400" dirty="0">
                <a:latin typeface="Elektra Text Pro"/>
              </a:rPr>
              <a:t>группа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 </a:t>
            </a:r>
            <a:r>
              <a:rPr lang="ru-RU" sz="2400" dirty="0" smtClean="0">
                <a:latin typeface="Elektra Text Pro"/>
              </a:rPr>
              <a:t>Научная </a:t>
            </a:r>
            <a:r>
              <a:rPr lang="ru-RU" sz="2400" dirty="0">
                <a:latin typeface="Elektra Text Pro"/>
              </a:rPr>
              <a:t>традиция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 </a:t>
            </a:r>
            <a:r>
              <a:rPr lang="ru-RU" sz="2400" dirty="0" smtClean="0">
                <a:latin typeface="Elektra Text Pro"/>
              </a:rPr>
              <a:t>Научная </a:t>
            </a:r>
            <a:r>
              <a:rPr lang="ru-RU" sz="2400" dirty="0">
                <a:latin typeface="Elektra Text Pro"/>
              </a:rPr>
              <a:t>школа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199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52708" y="2492896"/>
            <a:ext cx="47525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ТОМАС СЭМЮЭЛ КУН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П</a:t>
            </a:r>
            <a:r>
              <a:rPr lang="ru-RU" sz="2400" dirty="0" smtClean="0">
                <a:latin typeface="Elektra Text Pro"/>
              </a:rPr>
              <a:t>арадигма </a:t>
            </a:r>
            <a:r>
              <a:rPr lang="ru-RU" sz="2400" dirty="0" smtClean="0">
                <a:latin typeface="Elektra Text Pro"/>
              </a:rPr>
              <a:t>– то</a:t>
            </a:r>
            <a:r>
              <a:rPr lang="ru-RU" sz="2400" dirty="0">
                <a:latin typeface="Elektra Text Pro"/>
              </a:rPr>
              <a:t>, что объединяет членов научного </a:t>
            </a:r>
            <a:r>
              <a:rPr lang="ru-RU" sz="2400" dirty="0" smtClean="0">
                <a:latin typeface="Elektra Text Pro"/>
              </a:rPr>
              <a:t>сообщества</a:t>
            </a:r>
            <a:endParaRPr lang="ru-RU" sz="2400" dirty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11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509772"/>
            <a:ext cx="8352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НАУЧНОЕ СООБЩЕСТВО</a:t>
            </a:r>
          </a:p>
          <a:p>
            <a:pPr algn="ctr"/>
            <a:r>
              <a:rPr lang="ru-RU" sz="2800" dirty="0"/>
              <a:t>совокупность людей, выбравших для себя науку как род специализированной </a:t>
            </a:r>
            <a:r>
              <a:rPr lang="ru-RU" sz="2800" dirty="0" smtClean="0"/>
              <a:t>деятельности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0224" y="2420888"/>
            <a:ext cx="2088071" cy="2952328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6329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52708" y="1772816"/>
            <a:ext cx="475252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РОБЕРТ КИНГ МЕРТОН </a:t>
            </a:r>
            <a:r>
              <a:rPr lang="ru-RU" sz="2400" dirty="0">
                <a:latin typeface="Elektra Text Pro"/>
              </a:rPr>
              <a:t/>
            </a:r>
            <a:br>
              <a:rPr lang="ru-RU" sz="2400" dirty="0">
                <a:latin typeface="Elektra Text Pro"/>
              </a:rPr>
            </a:br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latin typeface="Elektra Text Pro"/>
              </a:rPr>
              <a:t>Этос</a:t>
            </a: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>
                <a:latin typeface="Elektra Text Pro"/>
              </a:rPr>
              <a:t>науки </a:t>
            </a:r>
            <a:r>
              <a:rPr lang="ru-RU" sz="2400" dirty="0" smtClean="0">
                <a:latin typeface="Elektra Text Pro"/>
              </a:rPr>
              <a:t>– совокупность </a:t>
            </a:r>
            <a:r>
              <a:rPr lang="ru-RU" sz="2400" dirty="0">
                <a:latin typeface="Elektra Text Pro"/>
              </a:rPr>
              <a:t>поведенческих нормативов, общеобязательных для научного </a:t>
            </a:r>
            <a:r>
              <a:rPr lang="ru-RU" sz="2400" dirty="0" smtClean="0">
                <a:latin typeface="Elektra Text Pro"/>
              </a:rPr>
              <a:t>сообщества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«Наука и демократическая социальная структура», (1942)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50977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НАУЧНОЕ СООБЩЕСТВО</a:t>
            </a:r>
          </a:p>
        </p:txBody>
      </p:sp>
      <p:pic>
        <p:nvPicPr>
          <p:cNvPr id="2050" name="Picture 2" descr="undefin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3596" y="1772816"/>
            <a:ext cx="2411100" cy="33840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33596" y="5185675"/>
            <a:ext cx="26271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/>
              <a:t>http</a:t>
            </a:r>
            <a:r>
              <a:rPr lang="ru-RU" sz="1100" dirty="0"/>
              <a:t>://</a:t>
            </a:r>
            <a:r>
              <a:rPr lang="ru-RU" sz="1100" dirty="0" smtClean="0"/>
              <a:t>www.columbia.edu/cu/news/03/02/robertKMerton.html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xmlns="" val="367607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ОСНОВНЫЕ НОРМАТИВЫ НАУЧНОЙ ДЕЯТЕЛЬНОСТИ ПО Р. МЕРТОНУ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57406" y="1876488"/>
            <a:ext cx="72857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У</a:t>
            </a:r>
            <a:r>
              <a:rPr lang="ru-RU" sz="2400" dirty="0" smtClean="0">
                <a:latin typeface="Elektra Text Pro"/>
              </a:rPr>
              <a:t>ниверсализм </a:t>
            </a:r>
            <a:endParaRPr lang="ru-RU" sz="2400" dirty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В</a:t>
            </a:r>
            <a:r>
              <a:rPr lang="ru-RU" sz="2400" dirty="0" smtClean="0">
                <a:latin typeface="Elektra Text Pro"/>
              </a:rPr>
              <a:t>сеобщность </a:t>
            </a:r>
            <a:r>
              <a:rPr lang="ru-RU" sz="2400" dirty="0">
                <a:latin typeface="Elektra Text Pro"/>
              </a:rPr>
              <a:t>научного знания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езаинтересованность</a:t>
            </a:r>
            <a:r>
              <a:rPr lang="ru-RU" sz="2400" dirty="0">
                <a:latin typeface="Elektra Text Pro"/>
              </a:rPr>
              <a:t>, беспристрастность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О</a:t>
            </a:r>
            <a:r>
              <a:rPr lang="ru-RU" sz="2400" dirty="0" smtClean="0">
                <a:latin typeface="Elektra Text Pro"/>
              </a:rPr>
              <a:t>рганизованный </a:t>
            </a:r>
            <a:r>
              <a:rPr lang="ru-RU" sz="2400" dirty="0">
                <a:latin typeface="Elektra Text Pro"/>
              </a:rPr>
              <a:t>скептицизм</a:t>
            </a: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5" y="4425363"/>
            <a:ext cx="76776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Elektra Text Pro"/>
              </a:rPr>
              <a:t>Концепция </a:t>
            </a:r>
            <a:r>
              <a:rPr lang="ru-RU" sz="2400" dirty="0" err="1">
                <a:latin typeface="Elektra Text Pro"/>
              </a:rPr>
              <a:t>этоса</a:t>
            </a:r>
            <a:r>
              <a:rPr lang="ru-RU" sz="2400" dirty="0">
                <a:latin typeface="Elektra Text Pro"/>
              </a:rPr>
              <a:t> науки Р. Мертона</a:t>
            </a:r>
          </a:p>
          <a:p>
            <a:pPr algn="ctr"/>
            <a:r>
              <a:rPr lang="ru-RU" sz="2400" dirty="0">
                <a:latin typeface="Elektra Text Pro"/>
              </a:rPr>
              <a:t> носит </a:t>
            </a:r>
            <a:r>
              <a:rPr lang="ru-RU" sz="2400" i="1" dirty="0">
                <a:latin typeface="Elektra Text Pro"/>
              </a:rPr>
              <a:t>нормативный</a:t>
            </a:r>
            <a:r>
              <a:rPr lang="ru-RU" sz="2400" dirty="0">
                <a:latin typeface="Elektra Text Pro"/>
              </a:rPr>
              <a:t>, а не </a:t>
            </a:r>
            <a:r>
              <a:rPr lang="ru-RU" sz="2400" i="1" dirty="0">
                <a:latin typeface="Elektra Text Pro"/>
              </a:rPr>
              <a:t>дескриптивный</a:t>
            </a:r>
            <a:r>
              <a:rPr lang="ru-RU" sz="2400" dirty="0">
                <a:latin typeface="Elektra Text Pro"/>
              </a:rPr>
              <a:t> характер</a:t>
            </a:r>
          </a:p>
        </p:txBody>
      </p:sp>
    </p:spTree>
    <p:extLst>
      <p:ext uri="{BB962C8B-B14F-4D97-AF65-F5344CB8AC3E}">
        <p14:creationId xmlns:p14="http://schemas.microsoft.com/office/powerpoint/2010/main" xmlns="" val="121039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НАУЧНОЕ СООБЩЕСТВО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58072" y="1340768"/>
            <a:ext cx="672629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аиболее </a:t>
            </a:r>
            <a:r>
              <a:rPr lang="ru-RU" sz="2400" dirty="0">
                <a:latin typeface="Elektra Text Pro"/>
              </a:rPr>
              <a:t>общее название для социальной группы профессиональных </a:t>
            </a:r>
            <a:r>
              <a:rPr lang="ru-RU" sz="2400" dirty="0" smtClean="0">
                <a:latin typeface="Elektra Text Pro"/>
              </a:rPr>
              <a:t>ученых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аучное </a:t>
            </a:r>
            <a:r>
              <a:rPr lang="ru-RU" sz="2400" dirty="0">
                <a:latin typeface="Elektra Text Pro"/>
              </a:rPr>
              <a:t>сообщество дифференцировано по научным областям и дисциплинам</a:t>
            </a: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783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НАУЧНАЯ ДИСЦИПЛИНА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340768"/>
            <a:ext cx="71287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Б</a:t>
            </a:r>
            <a:r>
              <a:rPr lang="ru-RU" sz="2400" dirty="0" smtClean="0">
                <a:latin typeface="Elektra Text Pro"/>
              </a:rPr>
              <a:t>азовая </a:t>
            </a:r>
            <a:r>
              <a:rPr lang="ru-RU" sz="2400" dirty="0">
                <a:latin typeface="Elektra Text Pro"/>
              </a:rPr>
              <a:t>форма организации современной профессиональной </a:t>
            </a:r>
            <a:r>
              <a:rPr lang="ru-RU" sz="2400" dirty="0" smtClean="0">
                <a:latin typeface="Elektra Text Pro"/>
              </a:rPr>
              <a:t>науки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О</a:t>
            </a:r>
            <a:r>
              <a:rPr lang="ru-RU" sz="2400" dirty="0" smtClean="0">
                <a:latin typeface="Elektra Text Pro"/>
              </a:rPr>
              <a:t>существляет </a:t>
            </a:r>
            <a:r>
              <a:rPr lang="ru-RU" sz="2400" dirty="0" smtClean="0">
                <a:latin typeface="Elektra Text Pro"/>
              </a:rPr>
              <a:t>систематизация </a:t>
            </a:r>
            <a:r>
              <a:rPr lang="ru-RU" sz="2400" dirty="0">
                <a:latin typeface="Elektra Text Pro"/>
              </a:rPr>
              <a:t>научного </a:t>
            </a:r>
            <a:r>
              <a:rPr lang="ru-RU" sz="2400" dirty="0" smtClean="0">
                <a:latin typeface="Elektra Text Pro"/>
              </a:rPr>
              <a:t>знания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</a:t>
            </a:r>
            <a:r>
              <a:rPr lang="ru-RU" sz="2400" dirty="0" smtClean="0">
                <a:latin typeface="Elektra Text Pro"/>
              </a:rPr>
              <a:t>кладываются </a:t>
            </a:r>
            <a:r>
              <a:rPr lang="ru-RU" sz="2400" dirty="0">
                <a:latin typeface="Elektra Text Pro"/>
              </a:rPr>
              <a:t>определенные формы коммуникации между учеными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711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32246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НЕФОРМАЛЬНЫЕ НАУЧНЫЕ СООБЩЕСТВА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0295" y="1556792"/>
            <a:ext cx="799288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Е</a:t>
            </a:r>
            <a:r>
              <a:rPr lang="ru-RU" sz="2400" dirty="0" smtClean="0">
                <a:latin typeface="Elektra Text Pro"/>
              </a:rPr>
              <a:t>стественная </a:t>
            </a:r>
            <a:r>
              <a:rPr lang="ru-RU" sz="2400" dirty="0">
                <a:latin typeface="Elektra Text Pro"/>
              </a:rPr>
              <a:t>консолидация ученых вокруг исследуемого предмета или научной </a:t>
            </a:r>
            <a:r>
              <a:rPr lang="ru-RU" sz="2400" dirty="0" smtClean="0">
                <a:latin typeface="Elektra Text Pro"/>
              </a:rPr>
              <a:t>темы</a:t>
            </a:r>
            <a:endParaRPr lang="ru-RU" sz="2400" dirty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У</a:t>
            </a:r>
            <a:r>
              <a:rPr lang="ru-RU" sz="2400" dirty="0" smtClean="0">
                <a:latin typeface="Elektra Text Pro"/>
              </a:rPr>
              <a:t>стойчивые </a:t>
            </a:r>
            <a:r>
              <a:rPr lang="ru-RU" sz="2400" dirty="0" smtClean="0">
                <a:latin typeface="Elektra Text Pro"/>
              </a:rPr>
              <a:t>объединения (неформальная исследовательская группа, научная традиция, научная школа)</a:t>
            </a:r>
            <a:endParaRPr lang="ru-RU" sz="2400" dirty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686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32246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НАУЧНЫЕ ТРАДИЦИИ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3021" y="1196752"/>
            <a:ext cx="7468129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>
                <a:latin typeface="Elektra Text Pro"/>
              </a:rPr>
              <a:t>один научный коллектив не сможет функционировать без установления неформальных связей между сотрудниками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О</a:t>
            </a:r>
            <a:r>
              <a:rPr lang="ru-RU" sz="2400" dirty="0" smtClean="0">
                <a:latin typeface="Elektra Text Pro"/>
              </a:rPr>
              <a:t>ни постоянно </a:t>
            </a:r>
            <a:r>
              <a:rPr lang="ru-RU" sz="2400" dirty="0">
                <a:latin typeface="Elektra Text Pro"/>
              </a:rPr>
              <a:t>воспроизводятся благодаря вхождению в них новых поколений исследователей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418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3447" y="793550"/>
            <a:ext cx="47525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МАЙКЛ ПОЛАНИ</a:t>
            </a:r>
          </a:p>
          <a:p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А</a:t>
            </a:r>
            <a:r>
              <a:rPr lang="ru-RU" sz="2400" dirty="0" smtClean="0">
                <a:latin typeface="Elektra Text Pro"/>
              </a:rPr>
              <a:t>нглийский </a:t>
            </a:r>
            <a:r>
              <a:rPr lang="ru-RU" sz="2400" dirty="0">
                <a:latin typeface="Elektra Text Pro"/>
              </a:rPr>
              <a:t>физик, химик и </a:t>
            </a:r>
            <a:r>
              <a:rPr lang="ru-RU" sz="2400" dirty="0" smtClean="0">
                <a:latin typeface="Elektra Text Pro"/>
              </a:rPr>
              <a:t>философ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А</a:t>
            </a:r>
            <a:r>
              <a:rPr lang="ru-RU" sz="2400" dirty="0" smtClean="0">
                <a:latin typeface="Elektra Text Pro"/>
              </a:rPr>
              <a:t>втор </a:t>
            </a:r>
            <a:r>
              <a:rPr lang="ru-RU" sz="2400" dirty="0">
                <a:latin typeface="Elektra Text Pro"/>
              </a:rPr>
              <a:t>концепции «личностного (или неявного, молчаливого) знания»</a:t>
            </a:r>
            <a:endParaRPr lang="ru-RU" sz="2400" dirty="0" smtClean="0">
              <a:latin typeface="Elektra Text Pro"/>
            </a:endParaRP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pic>
        <p:nvPicPr>
          <p:cNvPr id="6" name="Picture 2" descr="Michael Polany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01683"/>
            <a:ext cx="2160240" cy="3540394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2593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32246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НАУЧНАЯ ШКОЛА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3021" y="1196752"/>
            <a:ext cx="7468129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еформальное </a:t>
            </a:r>
            <a:r>
              <a:rPr lang="ru-RU" sz="2400" dirty="0">
                <a:latin typeface="Elektra Text Pro"/>
              </a:rPr>
              <a:t>научное сообщество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П</a:t>
            </a:r>
            <a:r>
              <a:rPr lang="ru-RU" sz="2400" dirty="0" smtClean="0">
                <a:latin typeface="Elektra Text Pro"/>
              </a:rPr>
              <a:t>ерсонализирует </a:t>
            </a:r>
            <a:r>
              <a:rPr lang="ru-RU" sz="2400" dirty="0">
                <a:latin typeface="Elektra Text Pro"/>
              </a:rPr>
              <a:t>научную традицию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К</a:t>
            </a:r>
            <a:r>
              <a:rPr lang="ru-RU" sz="2400" dirty="0" smtClean="0">
                <a:latin typeface="Elektra Text Pro"/>
              </a:rPr>
              <a:t>онсолидируется </a:t>
            </a:r>
            <a:r>
              <a:rPr lang="ru-RU" sz="2400" dirty="0">
                <a:latin typeface="Elektra Text Pro"/>
              </a:rPr>
              <a:t>вокруг выдающегося учёного или плеяды крупных ученых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5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3924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НАУКА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63688" y="1340768"/>
            <a:ext cx="561662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О</a:t>
            </a:r>
            <a:r>
              <a:rPr lang="ru-RU" sz="2400" dirty="0" smtClean="0">
                <a:latin typeface="Elektra Text Pro"/>
              </a:rPr>
              <a:t>собая </a:t>
            </a:r>
            <a:r>
              <a:rPr lang="ru-RU" sz="2400" dirty="0">
                <a:latin typeface="Elektra Text Pro"/>
              </a:rPr>
              <a:t>форма познания мира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аука </a:t>
            </a:r>
            <a:r>
              <a:rPr lang="ru-RU" sz="2400" dirty="0">
                <a:latin typeface="Elektra Text Pro"/>
              </a:rPr>
              <a:t>как социальный институт 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444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3021" y="1196752"/>
            <a:ext cx="746812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Базовой </a:t>
            </a:r>
            <a:r>
              <a:rPr lang="ru-RU" sz="2400" dirty="0">
                <a:latin typeface="Elektra Text Pro"/>
              </a:rPr>
              <a:t>единицей научной деятельности является </a:t>
            </a:r>
            <a:r>
              <a:rPr lang="ru-RU" sz="2400" dirty="0" smtClean="0">
                <a:latin typeface="Elektra Text Pro"/>
              </a:rPr>
              <a:t>ученый </a:t>
            </a:r>
            <a:r>
              <a:rPr lang="ru-RU" sz="2400" dirty="0">
                <a:latin typeface="Elektra Text Pro"/>
              </a:rPr>
              <a:t>как </a:t>
            </a:r>
            <a:r>
              <a:rPr lang="ru-RU" sz="2400" dirty="0" smtClean="0">
                <a:latin typeface="Elektra Text Pro"/>
              </a:rPr>
              <a:t>индивидуальный </a:t>
            </a:r>
            <a:r>
              <a:rPr lang="ru-RU" sz="2400" dirty="0">
                <a:latin typeface="Elektra Text Pro"/>
              </a:rPr>
              <a:t>субъект научного </a:t>
            </a:r>
            <a:r>
              <a:rPr lang="ru-RU" sz="2400" dirty="0" smtClean="0">
                <a:latin typeface="Elektra Text Pro"/>
              </a:rPr>
              <a:t>познания</a:t>
            </a:r>
            <a:endParaRPr lang="ru-RU" sz="2400" dirty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990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СОЦИОЛОГИЯ НАУКИ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447851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lektra Text Pro"/>
              </a:rPr>
              <a:t>Д</a:t>
            </a:r>
            <a:r>
              <a:rPr lang="ru-RU" sz="2400" dirty="0" smtClean="0">
                <a:latin typeface="Elektra Text Pro"/>
              </a:rPr>
              <a:t>исциплина</a:t>
            </a:r>
            <a:r>
              <a:rPr lang="ru-RU" sz="2400" dirty="0">
                <a:latin typeface="Elektra Text Pro"/>
              </a:rPr>
              <a:t>, изучающая социальный аспект функционирования </a:t>
            </a:r>
            <a:r>
              <a:rPr lang="ru-RU" sz="2400" dirty="0" smtClean="0">
                <a:latin typeface="Elektra Text Pro"/>
              </a:rPr>
              <a:t>науки</a:t>
            </a:r>
          </a:p>
        </p:txBody>
      </p:sp>
    </p:spTree>
    <p:extLst>
      <p:ext uri="{BB962C8B-B14F-4D97-AF65-F5344CB8AC3E}">
        <p14:creationId xmlns:p14="http://schemas.microsoft.com/office/powerpoint/2010/main" xmlns="" val="319740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МЕТОДОЛОГИЧЕСКИЕ СТРАТЕГИИ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ИЗУЧЕНИЯ НАУКИ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988840"/>
            <a:ext cx="728571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latin typeface="Elektra Text Pro"/>
              </a:rPr>
              <a:t>И</a:t>
            </a:r>
            <a:r>
              <a:rPr lang="ru-RU" sz="2400" dirty="0" err="1" smtClean="0">
                <a:latin typeface="Elektra Text Pro"/>
              </a:rPr>
              <a:t>нтернализм</a:t>
            </a: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latin typeface="Elektra Text Pro"/>
              </a:rPr>
              <a:t>Э</a:t>
            </a:r>
            <a:r>
              <a:rPr lang="ru-RU" sz="2400" dirty="0" err="1" smtClean="0">
                <a:latin typeface="Elektra Text Pro"/>
              </a:rPr>
              <a:t>кстернализм</a:t>
            </a:r>
            <a:r>
              <a:rPr lang="ru-RU" sz="2400" dirty="0" smtClean="0">
                <a:latin typeface="Elektra Text Pro"/>
              </a:rPr>
              <a:t> </a:t>
            </a: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118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ИНТЕРНАЛИЗМ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340768"/>
            <a:ext cx="728571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О</a:t>
            </a:r>
            <a:r>
              <a:rPr lang="ru-RU" sz="2400" dirty="0" smtClean="0">
                <a:latin typeface="Elektra Text Pro"/>
              </a:rPr>
              <a:t>пределяющее </a:t>
            </a:r>
            <a:r>
              <a:rPr lang="ru-RU" sz="2400" dirty="0">
                <a:latin typeface="Elektra Text Pro"/>
              </a:rPr>
              <a:t>значение в истории науки имеют </a:t>
            </a:r>
            <a:r>
              <a:rPr lang="ru-RU" sz="2400" dirty="0" err="1">
                <a:latin typeface="Elektra Text Pro"/>
              </a:rPr>
              <a:t>внутринаучные</a:t>
            </a:r>
            <a:r>
              <a:rPr lang="ru-RU" sz="2400" dirty="0">
                <a:latin typeface="Elektra Text Pro"/>
              </a:rPr>
              <a:t> </a:t>
            </a:r>
            <a:r>
              <a:rPr lang="ru-RU" sz="2400" dirty="0" smtClean="0">
                <a:latin typeface="Elektra Text Pro"/>
              </a:rPr>
              <a:t>(когнитивные) факторы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Р</a:t>
            </a:r>
            <a:r>
              <a:rPr lang="ru-RU" sz="2400" dirty="0" smtClean="0">
                <a:latin typeface="Elektra Text Pro"/>
              </a:rPr>
              <a:t>азвитие </a:t>
            </a:r>
            <a:r>
              <a:rPr lang="ru-RU" sz="2400" dirty="0">
                <a:latin typeface="Elektra Text Pro"/>
              </a:rPr>
              <a:t>науки </a:t>
            </a:r>
            <a:r>
              <a:rPr lang="ru-RU" sz="2400" dirty="0" smtClean="0">
                <a:latin typeface="Elektra Text Pro"/>
              </a:rPr>
              <a:t>– автономный </a:t>
            </a:r>
            <a:r>
              <a:rPr lang="ru-RU" sz="2400" dirty="0">
                <a:latin typeface="Elektra Text Pro"/>
              </a:rPr>
              <a:t>процесс, определяемый внутренними детерминантами и </a:t>
            </a:r>
            <a:r>
              <a:rPr lang="ru-RU" sz="2400" dirty="0" smtClean="0">
                <a:latin typeface="Elektra Text Pro"/>
              </a:rPr>
              <a:t>протекающий </a:t>
            </a:r>
            <a:r>
              <a:rPr lang="ru-RU" sz="2400" dirty="0">
                <a:latin typeface="Elektra Text Pro"/>
              </a:rPr>
              <a:t>независимо от социально-культурного контекста</a:t>
            </a: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5682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ЭКСТЕРНАЛИЗМ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340768"/>
            <a:ext cx="7285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</a:t>
            </a:r>
            <a:r>
              <a:rPr lang="ru-RU" sz="2400" dirty="0" smtClean="0">
                <a:latin typeface="Elektra Text Pro"/>
              </a:rPr>
              <a:t>сследование </a:t>
            </a:r>
            <a:r>
              <a:rPr lang="ru-RU" sz="2400" dirty="0" smtClean="0">
                <a:latin typeface="Elektra Text Pro"/>
              </a:rPr>
              <a:t>внешних (социокультурных) </a:t>
            </a:r>
            <a:r>
              <a:rPr lang="ru-RU" sz="2400" dirty="0">
                <a:latin typeface="Elektra Text Pro"/>
              </a:rPr>
              <a:t>аспектов и оснований научной деятельности</a:t>
            </a: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86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ИНСТИТУЦИОНАЛИЗАЦИЯ НАУКИ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340768"/>
            <a:ext cx="72857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аука </a:t>
            </a:r>
            <a:r>
              <a:rPr lang="ru-RU" sz="2400" dirty="0">
                <a:latin typeface="Elektra Text Pro"/>
              </a:rPr>
              <a:t>раннего Нового времени </a:t>
            </a:r>
            <a:r>
              <a:rPr lang="ru-RU" sz="2400" dirty="0" smtClean="0">
                <a:latin typeface="Elektra Text Pro"/>
              </a:rPr>
              <a:t>имела </a:t>
            </a:r>
            <a:r>
              <a:rPr lang="ru-RU" sz="2400" dirty="0" err="1" smtClean="0">
                <a:latin typeface="Elektra Text Pro"/>
              </a:rPr>
              <a:t>слабоинституционализированный</a:t>
            </a:r>
            <a:r>
              <a:rPr lang="ru-RU" sz="2400" dirty="0" smtClean="0">
                <a:latin typeface="Elektra Text Pro"/>
              </a:rPr>
              <a:t> вид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 </a:t>
            </a:r>
            <a:r>
              <a:rPr lang="ru-RU" sz="2400" dirty="0" smtClean="0">
                <a:latin typeface="Elektra Text Pro"/>
              </a:rPr>
              <a:t>рубеже </a:t>
            </a:r>
            <a:r>
              <a:rPr lang="ru-RU" sz="2400" dirty="0">
                <a:latin typeface="Elektra Text Pro"/>
              </a:rPr>
              <a:t>XIX-XX вв. процессы разрастания и организации науки как социальной сферы приобретают </a:t>
            </a:r>
            <a:r>
              <a:rPr lang="ru-RU" sz="2400" dirty="0" smtClean="0">
                <a:latin typeface="Elektra Text Pro"/>
              </a:rPr>
              <a:t>интенсивность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040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ИНСТИТУЦИОНАЛИЗАЦИЯ НАУКИ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340768"/>
            <a:ext cx="728571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В</a:t>
            </a: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 smtClean="0">
                <a:latin typeface="Elektra Text Pro"/>
              </a:rPr>
              <a:t>ХХ веке складывается «большая </a:t>
            </a:r>
            <a:r>
              <a:rPr lang="ru-RU" sz="2400" dirty="0">
                <a:latin typeface="Elektra Text Pro"/>
              </a:rPr>
              <a:t>наука</a:t>
            </a:r>
            <a:r>
              <a:rPr lang="ru-RU" sz="2400" dirty="0" smtClean="0">
                <a:latin typeface="Elektra Text Pro"/>
              </a:rPr>
              <a:t>»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аука </a:t>
            </a:r>
            <a:r>
              <a:rPr lang="ru-RU" sz="2400" dirty="0">
                <a:latin typeface="Elektra Text Pro"/>
              </a:rPr>
              <a:t>становится социально значимой </a:t>
            </a:r>
            <a:r>
              <a:rPr lang="ru-RU" sz="2400" dirty="0" smtClean="0">
                <a:latin typeface="Elektra Text Pro"/>
              </a:rPr>
              <a:t>профессией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ачинается </a:t>
            </a:r>
            <a:r>
              <a:rPr lang="ru-RU" sz="2400" dirty="0">
                <a:latin typeface="Elektra Text Pro"/>
              </a:rPr>
              <a:t>формирование социологии науки как отдельной дисциплины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79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СОЦИОЛОГИЯ НАУКИ ИССЛЕДУЕТ: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340768"/>
            <a:ext cx="728571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В</a:t>
            </a:r>
            <a:r>
              <a:rPr lang="ru-RU" sz="2400" dirty="0" smtClean="0">
                <a:latin typeface="Elektra Text Pro"/>
              </a:rPr>
              <a:t>заимосвязь </a:t>
            </a:r>
            <a:r>
              <a:rPr lang="ru-RU" sz="2400" dirty="0">
                <a:latin typeface="Elektra Text Pro"/>
              </a:rPr>
              <a:t>науки и других сфер общества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И</a:t>
            </a:r>
            <a:r>
              <a:rPr lang="ru-RU" sz="2400" dirty="0" smtClean="0">
                <a:latin typeface="Elektra Text Pro"/>
              </a:rPr>
              <a:t>нституциональную </a:t>
            </a:r>
            <a:r>
              <a:rPr lang="ru-RU" sz="2400" dirty="0">
                <a:latin typeface="Elektra Text Pro"/>
              </a:rPr>
              <a:t>организацию научной деятельности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П</a:t>
            </a:r>
            <a:r>
              <a:rPr lang="ru-RU" sz="2400" dirty="0" smtClean="0">
                <a:latin typeface="Elektra Text Pro"/>
              </a:rPr>
              <a:t>роцессы </a:t>
            </a:r>
            <a:r>
              <a:rPr lang="ru-RU" sz="2400" dirty="0">
                <a:latin typeface="Elektra Text Pro"/>
              </a:rPr>
              <a:t>управления и коммуникации в научном сообществе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Э</a:t>
            </a:r>
            <a:r>
              <a:rPr lang="ru-RU" sz="2400" dirty="0" smtClean="0">
                <a:latin typeface="Elektra Text Pro"/>
              </a:rPr>
              <a:t>ффективность </a:t>
            </a:r>
            <a:r>
              <a:rPr lang="ru-RU" sz="2400" dirty="0">
                <a:latin typeface="Elektra Text Pro"/>
              </a:rPr>
              <a:t>науки и путей ее повышения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325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411</Words>
  <Application>Microsoft Office PowerPoint</Application>
  <PresentationFormat>Экран (4:3)</PresentationFormat>
  <Paragraphs>131</Paragraphs>
  <Slides>20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Julia</cp:lastModifiedBy>
  <cp:revision>106</cp:revision>
  <dcterms:created xsi:type="dcterms:W3CDTF">2023-04-01T06:40:15Z</dcterms:created>
  <dcterms:modified xsi:type="dcterms:W3CDTF">2023-08-16T08:19:29Z</dcterms:modified>
</cp:coreProperties>
</file>