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2" r:id="rId2"/>
    <p:sldId id="345" r:id="rId3"/>
    <p:sldId id="346" r:id="rId4"/>
    <p:sldId id="348" r:id="rId5"/>
    <p:sldId id="347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283" r:id="rId14"/>
    <p:sldId id="356" r:id="rId15"/>
    <p:sldId id="357" r:id="rId16"/>
    <p:sldId id="358" r:id="rId17"/>
    <p:sldId id="321" r:id="rId18"/>
    <p:sldId id="359" r:id="rId19"/>
    <p:sldId id="360" r:id="rId20"/>
    <p:sldId id="361" r:id="rId21"/>
    <p:sldId id="36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4" autoAdjust="0"/>
    <p:restoredTop sz="94458" autoAdjust="0"/>
  </p:normalViewPr>
  <p:slideViewPr>
    <p:cSldViewPr>
      <p:cViewPr>
        <p:scale>
          <a:sx n="94" d="100"/>
          <a:sy n="94" d="100"/>
        </p:scale>
        <p:origin x="-1243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2DBD-AA1A-44C3-95F4-739950F5A407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C5C64-886E-4273-B25E-DBF09D774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506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10" y="908720"/>
            <a:ext cx="9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Лекция 36. </a:t>
            </a: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истории: основные проблемы и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направления</a:t>
            </a: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Дёмин Илья Вячеславович </a:t>
            </a: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профессор, доктор философских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наук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52708" y="1412776"/>
            <a:ext cx="47525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ГЕОРГ ВИЛЬГЕЛЬМ </a:t>
            </a:r>
          </a:p>
          <a:p>
            <a:r>
              <a:rPr lang="ru-RU" sz="2400" dirty="0" smtClean="0">
                <a:latin typeface="Elektra Text Pro"/>
              </a:rPr>
              <a:t>ФРИДРИХ ГЕГЕЛЬ</a:t>
            </a:r>
          </a:p>
          <a:p>
            <a:r>
              <a:rPr lang="ru-RU" sz="2200" dirty="0" smtClean="0">
                <a:latin typeface="Elektra Text Pro"/>
              </a:rPr>
              <a:t>1770-1831гг.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Необходимость </a:t>
            </a:r>
            <a:r>
              <a:rPr lang="ru-RU" sz="2400" dirty="0">
                <a:latin typeface="Elektra Text Pro"/>
              </a:rPr>
              <a:t>истории (объективации мирового духа в исторических формах, в наличном историческом бытии) обосновывается задачей самопознания </a:t>
            </a:r>
            <a:r>
              <a:rPr lang="ru-RU" sz="2400" dirty="0" smtClean="0">
                <a:latin typeface="Elektra Text Pro"/>
              </a:rPr>
              <a:t>Мирового духа</a:t>
            </a: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1026" name="Picture 2" descr="Гегель. Портрет кисти Шлезингера[de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2535572" cy="321151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485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37057" y="980728"/>
            <a:ext cx="676875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Онтологическое основание истории – мышление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разум 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Гегелевскую </a:t>
            </a:r>
            <a:r>
              <a:rPr lang="ru-RU" sz="2400" dirty="0">
                <a:latin typeface="Elektra Text Pro"/>
              </a:rPr>
              <a:t>философию истории нельзя рассматривать ни как всецело априорную, ни как </a:t>
            </a:r>
            <a:r>
              <a:rPr lang="ru-RU" sz="2400" dirty="0" smtClean="0">
                <a:latin typeface="Elektra Text Pro"/>
              </a:rPr>
              <a:t>всецело апостериорную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ГЕГЕЛЕВСКАЯ ФИЛОСОФИЯ 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81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59632" y="1340768"/>
            <a:ext cx="676875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История </a:t>
            </a:r>
            <a:r>
              <a:rPr lang="ru-RU" sz="2400" dirty="0">
                <a:latin typeface="Elektra Text Pro"/>
              </a:rPr>
              <a:t>может быть осмыслена и описана в той мере, в какой она </a:t>
            </a:r>
            <a:r>
              <a:rPr lang="ru-RU" sz="2400" dirty="0" smtClean="0">
                <a:latin typeface="Elektra Text Pro"/>
              </a:rPr>
              <a:t>разумна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Все </a:t>
            </a:r>
            <a:r>
              <a:rPr lang="ru-RU" sz="2400" dirty="0">
                <a:latin typeface="Elektra Text Pro"/>
              </a:rPr>
              <a:t>исторические события обретают своё значение только через соотнесение с конечной целью </a:t>
            </a:r>
            <a:r>
              <a:rPr lang="ru-RU" sz="2400" dirty="0" smtClean="0">
                <a:latin typeface="Elektra Text Pro"/>
              </a:rPr>
              <a:t>истории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ГЕГЕЛЕВСКАЯ ФИЛОСОФИЯ 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832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НЕКЛАССИЧЕСКАЯ ФИЛОСОФИЯ ИСТОРИИ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1620" y="1340768"/>
            <a:ext cx="684076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Связана </a:t>
            </a:r>
            <a:r>
              <a:rPr lang="ru-RU" sz="2400" dirty="0">
                <a:latin typeface="Elektra Text Pro"/>
              </a:rPr>
              <a:t>с попытками преодоления элементов </a:t>
            </a:r>
            <a:r>
              <a:rPr lang="ru-RU" sz="2400" dirty="0" err="1">
                <a:latin typeface="Elektra Text Pro"/>
              </a:rPr>
              <a:t>субстанциализма</a:t>
            </a:r>
            <a:r>
              <a:rPr lang="ru-RU" sz="2400" dirty="0">
                <a:latin typeface="Elektra Text Pro"/>
              </a:rPr>
              <a:t>, априоризма, </a:t>
            </a:r>
            <a:r>
              <a:rPr lang="ru-RU" sz="2400" dirty="0" err="1">
                <a:latin typeface="Elektra Text Pro"/>
              </a:rPr>
              <a:t>телеологизма</a:t>
            </a:r>
            <a:r>
              <a:rPr lang="ru-RU" sz="2400" dirty="0">
                <a:latin typeface="Elektra Text Pro"/>
              </a:rPr>
              <a:t>, детерминизма и финализма, присущих классическим историософским </a:t>
            </a:r>
            <a:r>
              <a:rPr lang="ru-RU" sz="2400" dirty="0" smtClean="0">
                <a:latin typeface="Elektra Text Pro"/>
              </a:rPr>
              <a:t>концепциям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44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НЕКЛАССИЧЕСКАЯ ФИЛОСОФИЯ ИСТОРИИ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1619" y="1340768"/>
            <a:ext cx="687676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Историософские концепции В. </a:t>
            </a:r>
            <a:r>
              <a:rPr lang="ru-RU" sz="2400" dirty="0" err="1" smtClean="0">
                <a:latin typeface="Elektra Text Pro"/>
              </a:rPr>
              <a:t>Дильтея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Б. </a:t>
            </a:r>
            <a:r>
              <a:rPr lang="ru-RU" sz="2400" dirty="0" err="1" smtClean="0">
                <a:latin typeface="Elektra Text Pro"/>
              </a:rPr>
              <a:t>Кроче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Р.Д. </a:t>
            </a:r>
            <a:r>
              <a:rPr lang="ru-RU" sz="2400" dirty="0" err="1" smtClean="0">
                <a:latin typeface="Elektra Text Pro"/>
              </a:rPr>
              <a:t>Коллингвуда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Л.П. </a:t>
            </a:r>
            <a:r>
              <a:rPr lang="ru-RU" sz="2400" dirty="0" err="1" smtClean="0">
                <a:latin typeface="Elektra Text Pro"/>
              </a:rPr>
              <a:t>Карсавина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М. Хайдеггера</a:t>
            </a:r>
            <a:r>
              <a:rPr lang="ru-RU" sz="2400" dirty="0">
                <a:latin typeface="Elektra Text Pro"/>
              </a:rPr>
              <a:t>, </a:t>
            </a:r>
            <a:r>
              <a:rPr lang="ru-RU" sz="2400" dirty="0" smtClean="0">
                <a:latin typeface="Elektra Text Pro"/>
              </a:rPr>
              <a:t>Х-Г. </a:t>
            </a:r>
            <a:r>
              <a:rPr lang="ru-RU" sz="2400" dirty="0" err="1" smtClean="0">
                <a:latin typeface="Elektra Text Pro"/>
              </a:rPr>
              <a:t>Гадамера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 Е</a:t>
            </a:r>
            <a:r>
              <a:rPr lang="ru-RU" sz="2400" dirty="0" smtClean="0">
                <a:latin typeface="Elektra Text Pro"/>
              </a:rPr>
              <a:t>динство </a:t>
            </a:r>
            <a:r>
              <a:rPr lang="ru-RU" sz="2400" dirty="0">
                <a:latin typeface="Elektra Text Pro"/>
              </a:rPr>
              <a:t>событийной истории и </a:t>
            </a:r>
            <a:r>
              <a:rPr lang="ru-RU" sz="2400" dirty="0" err="1">
                <a:latin typeface="Elektra Text Pro"/>
              </a:rPr>
              <a:t>историописания</a:t>
            </a: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343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НЕКЛАССИЧЕСКАЯ ФИЛОСОФИЯ ИСТОРИИ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1619" y="1340768"/>
            <a:ext cx="687676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Историчность </a:t>
            </a:r>
            <a:r>
              <a:rPr lang="ru-RU" sz="2400" dirty="0">
                <a:latin typeface="Elektra Text Pro"/>
              </a:rPr>
              <a:t>человеческого </a:t>
            </a:r>
            <a:r>
              <a:rPr lang="ru-RU" sz="2400" dirty="0" smtClean="0">
                <a:latin typeface="Elektra Text Pro"/>
              </a:rPr>
              <a:t>бытия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Исторический опыт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Историческая идентичность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39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49204" y="1008330"/>
            <a:ext cx="5071268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КАРЛ ТЕОДОР ЯСПЕРС</a:t>
            </a:r>
          </a:p>
          <a:p>
            <a:r>
              <a:rPr lang="ru-RU" sz="2200" dirty="0" smtClean="0">
                <a:latin typeface="Elektra Text Pro"/>
              </a:rPr>
              <a:t>1883-1969 гг.</a:t>
            </a:r>
          </a:p>
          <a:p>
            <a:endParaRPr lang="ru-RU" sz="22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Представитель экзистенциализма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Историчность – сущностная конечность и </a:t>
            </a:r>
            <a:r>
              <a:rPr lang="ru-RU" sz="2400" dirty="0">
                <a:latin typeface="Elektra Text Pro"/>
              </a:rPr>
              <a:t>незавершённость человеческого </a:t>
            </a:r>
            <a:r>
              <a:rPr lang="ru-RU" sz="2400" dirty="0" smtClean="0">
                <a:latin typeface="Elektra Text Pro"/>
              </a:rPr>
              <a:t>существа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Единство всемирной истории - постулат </a:t>
            </a:r>
            <a:r>
              <a:rPr lang="ru-RU" sz="2400" dirty="0">
                <a:latin typeface="Elektra Text Pro"/>
              </a:rPr>
              <a:t>«философской веры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НЕКЛАССИЧЕСКАЯ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" name="Picture 2" descr="Карл Ясперс в 1910 год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090137" y="1008330"/>
            <a:ext cx="2319802" cy="313269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950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99926" y="908720"/>
            <a:ext cx="276718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Elektra Text Pro"/>
              </a:rPr>
              <a:t>МАРТИН ХАЙДЕГГЕР</a:t>
            </a:r>
          </a:p>
          <a:p>
            <a:pPr algn="ctr"/>
            <a:r>
              <a:rPr lang="ru-RU" sz="2200" dirty="0" smtClean="0">
                <a:latin typeface="Elektra Text Pro"/>
              </a:rPr>
              <a:t>1889-1976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400" dirty="0" smtClean="0">
              <a:latin typeface="Elektra Text Pro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9520" y="908720"/>
            <a:ext cx="268293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Elektra Text Pro"/>
              </a:rPr>
              <a:t>ХАНС-ГЕОРГ ГАДАМЕР</a:t>
            </a:r>
          </a:p>
          <a:p>
            <a:pPr algn="ctr"/>
            <a:r>
              <a:rPr lang="ru-RU" sz="2200" dirty="0" smtClean="0">
                <a:latin typeface="Elektra Text Pro"/>
              </a:rPr>
              <a:t>1900-2002 гг.</a:t>
            </a:r>
            <a:endParaRPr lang="ru-RU" sz="2400" dirty="0" smtClean="0">
              <a:latin typeface="Elektra Text Pro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25453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НЕКЛАССИЧЕСКАЯ ФИЛОСОФИЯ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050" name="Picture 2" descr="фото 10 мая 1960 года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06" t="5088" r="27273" b="36454"/>
          <a:stretch/>
        </p:blipFill>
        <p:spPr bwMode="auto">
          <a:xfrm>
            <a:off x="1404719" y="2078271"/>
            <a:ext cx="2067072" cy="2426563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2255" y="639501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100" dirty="0"/>
              <a:t>Авторство: </a:t>
            </a:r>
            <a:r>
              <a:rPr lang="en-US" sz="1100" dirty="0"/>
              <a:t>Willy </a:t>
            </a:r>
            <a:r>
              <a:rPr lang="en-US" sz="1100" dirty="0" err="1"/>
              <a:t>Pragher</a:t>
            </a:r>
            <a:r>
              <a:rPr lang="en-US" sz="1100" dirty="0"/>
              <a:t>. </a:t>
            </a:r>
            <a:r>
              <a:rPr lang="en-US" sz="1100" dirty="0" err="1"/>
              <a:t>Landesarchiv</a:t>
            </a:r>
            <a:r>
              <a:rPr lang="en-US" sz="1100" dirty="0"/>
              <a:t> Baden-</a:t>
            </a:r>
            <a:r>
              <a:rPr lang="en-US" sz="1100" dirty="0" err="1"/>
              <a:t>Württenberg</a:t>
            </a:r>
            <a:r>
              <a:rPr lang="en-US" sz="1100" dirty="0"/>
              <a:t>, CC BY-SA </a:t>
            </a:r>
            <a:r>
              <a:rPr lang="en-US" sz="1100" dirty="0" smtClean="0"/>
              <a:t>3.0</a:t>
            </a:r>
            <a:endParaRPr lang="ru-RU" sz="1100" dirty="0"/>
          </a:p>
        </p:txBody>
      </p:sp>
      <p:pic>
        <p:nvPicPr>
          <p:cNvPr id="2052" name="Picture 4" descr="undefin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063663"/>
            <a:ext cx="2250018" cy="238014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129520" y="6395010"/>
            <a:ext cx="35921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http</a:t>
            </a:r>
            <a:r>
              <a:rPr lang="ru-RU" sz="1100" dirty="0"/>
              <a:t>://www.peoples.ru/science/philosophy/gadamer</a:t>
            </a:r>
            <a:r>
              <a:rPr lang="ru-RU" sz="1100" dirty="0" smtClean="0"/>
              <a:t>/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04719" y="4941168"/>
            <a:ext cx="64796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err="1" smtClean="0">
                <a:latin typeface="Elektra Text Pro"/>
              </a:rPr>
              <a:t>Историописание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является переписыванием и </a:t>
            </a:r>
            <a:r>
              <a:rPr lang="ru-RU" sz="2400" dirty="0" err="1">
                <a:latin typeface="Elektra Text Pro"/>
              </a:rPr>
              <a:t>переинтерпретацией</a:t>
            </a:r>
            <a:r>
              <a:rPr lang="ru-RU" sz="2400" dirty="0">
                <a:latin typeface="Elektra Text Pro"/>
              </a:rPr>
              <a:t> истории</a:t>
            </a:r>
          </a:p>
        </p:txBody>
      </p:sp>
    </p:spTree>
    <p:extLst>
      <p:ext uri="{BB962C8B-B14F-4D97-AF65-F5344CB8AC3E}">
        <p14:creationId xmlns:p14="http://schemas.microsoft.com/office/powerpoint/2010/main" xmlns="" val="150053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НЕКЛАССИЧЕСКАЯ ФИЛОСОФИЯ ИСТОРИИ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1619" y="1340768"/>
            <a:ext cx="68767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История как свершающееся Предание в экзистенциально-герменевтической </a:t>
            </a:r>
            <a:r>
              <a:rPr lang="ru-RU" sz="2400" dirty="0">
                <a:latin typeface="Elektra Text Pro"/>
              </a:rPr>
              <a:t>философии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55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49204" y="1008330"/>
            <a:ext cx="475603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РОБИН ДЖОРДЖ КОЛЛИНГВУД</a:t>
            </a:r>
          </a:p>
          <a:p>
            <a:r>
              <a:rPr lang="ru-RU" sz="2200" dirty="0" smtClean="0">
                <a:latin typeface="Elektra Text Pro"/>
              </a:rPr>
              <a:t>1889-1943 гг.</a:t>
            </a:r>
          </a:p>
          <a:p>
            <a:endParaRPr lang="ru-RU" sz="22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latin typeface="Elektra Text Pro"/>
              </a:rPr>
              <a:t>И</a:t>
            </a:r>
            <a:r>
              <a:rPr lang="ru-RU" sz="2400" dirty="0" err="1" smtClean="0">
                <a:latin typeface="Elektra Text Pro"/>
              </a:rPr>
              <a:t>сториописание</a:t>
            </a:r>
            <a:r>
              <a:rPr lang="ru-RU" sz="2400" dirty="0" smtClean="0">
                <a:latin typeface="Elektra Text Pro"/>
              </a:rPr>
              <a:t> как </a:t>
            </a:r>
            <a:r>
              <a:rPr lang="ru-RU" sz="2400" dirty="0">
                <a:latin typeface="Elektra Text Pro"/>
              </a:rPr>
              <a:t>процедура актуализации </a:t>
            </a:r>
            <a:r>
              <a:rPr lang="ru-RU" sz="2400" dirty="0" smtClean="0">
                <a:latin typeface="Elektra Text Pro"/>
              </a:rPr>
              <a:t>прошлого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В процессе </a:t>
            </a:r>
            <a:r>
              <a:rPr lang="ru-RU" sz="2400" dirty="0" err="1">
                <a:latin typeface="Elektra Text Pro"/>
              </a:rPr>
              <a:t>историописания</a:t>
            </a:r>
            <a:r>
              <a:rPr lang="ru-RU" sz="2400" dirty="0">
                <a:latin typeface="Elektra Text Pro"/>
              </a:rPr>
              <a:t> прошлое раскрывается в качестве чужого опыта, который становится для субъекта своим</a:t>
            </a:r>
            <a:endParaRPr lang="ru-RU" sz="2400" dirty="0" smtClean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НЕКЛАССИЧЕСКАЯ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3074" name="Picture 2" descr="Робин Джордж Коллингвуд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11587"/>
            <a:ext cx="2296835" cy="325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2811" y="6016237"/>
            <a:ext cx="349104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/>
              <a:t>Авторство</a:t>
            </a:r>
            <a:r>
              <a:rPr lang="en-US" sz="1100" dirty="0"/>
              <a:t>: Thoemmes Continuum. http://www.thoemmes.com/gallery/image146.htm, Copyrighted free </a:t>
            </a:r>
            <a:r>
              <a:rPr lang="en-US" sz="1100" dirty="0" smtClean="0"/>
              <a:t>use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245888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8378" y="1266057"/>
            <a:ext cx="676875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Теория </a:t>
            </a:r>
            <a:r>
              <a:rPr lang="ru-RU" sz="2400" dirty="0">
                <a:latin typeface="Elektra Text Pro"/>
              </a:rPr>
              <a:t>исторического процесса и </a:t>
            </a:r>
            <a:r>
              <a:rPr lang="ru-RU" sz="2400" dirty="0" smtClean="0">
                <a:latin typeface="Elektra Text Pro"/>
              </a:rPr>
              <a:t>методология </a:t>
            </a:r>
            <a:r>
              <a:rPr lang="ru-RU" sz="2400" dirty="0">
                <a:latin typeface="Elektra Text Pro"/>
              </a:rPr>
              <a:t>исторического </a:t>
            </a:r>
            <a:r>
              <a:rPr lang="ru-RU" sz="2400" dirty="0" smtClean="0">
                <a:latin typeface="Elektra Text Pro"/>
              </a:rPr>
              <a:t>познания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Онтология </a:t>
            </a:r>
            <a:r>
              <a:rPr lang="ru-RU" sz="2400" dirty="0">
                <a:latin typeface="Elektra Text Pro"/>
              </a:rPr>
              <a:t>истории и </a:t>
            </a:r>
            <a:r>
              <a:rPr lang="ru-RU" sz="2400" dirty="0" smtClean="0">
                <a:latin typeface="Elektra Text Pro"/>
              </a:rPr>
              <a:t>историческая эпистемология </a:t>
            </a: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ДВА АСПЕКТА ФИЛОСОФИИ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285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49204" y="1008330"/>
            <a:ext cx="507126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ФРАНКЛИН РУДОЛЬФ АНКЕРСМИТ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Исторический </a:t>
            </a:r>
            <a:r>
              <a:rPr lang="ru-RU" sz="2400" dirty="0">
                <a:latin typeface="Elektra Text Pro"/>
              </a:rPr>
              <a:t>опыт </a:t>
            </a:r>
            <a:r>
              <a:rPr lang="ru-RU" sz="2400" dirty="0" smtClean="0">
                <a:latin typeface="Elektra Text Pro"/>
              </a:rPr>
              <a:t>понимается как </a:t>
            </a:r>
            <a:r>
              <a:rPr lang="ru-RU" sz="2400" dirty="0">
                <a:latin typeface="Elektra Text Pro"/>
              </a:rPr>
              <a:t>опыт возвышенного </a:t>
            </a: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опыт </a:t>
            </a:r>
            <a:r>
              <a:rPr lang="ru-RU" sz="2400" dirty="0" smtClean="0">
                <a:latin typeface="Elektra Text Pro"/>
              </a:rPr>
              <a:t>ностальгии</a:t>
            </a: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latin typeface="Elektra Text Pro"/>
              </a:rPr>
              <a:t>Историописание</a:t>
            </a:r>
            <a:r>
              <a:rPr lang="ru-RU" sz="2400" dirty="0">
                <a:latin typeface="Elektra Text Pro"/>
              </a:rPr>
              <a:t> рассматривается </a:t>
            </a:r>
            <a:r>
              <a:rPr lang="ru-RU" sz="2400" dirty="0" smtClean="0">
                <a:latin typeface="Elektra Text Pro"/>
              </a:rPr>
              <a:t>в </a:t>
            </a:r>
            <a:r>
              <a:rPr lang="ru-RU" sz="2400" dirty="0">
                <a:latin typeface="Elektra Text Pro"/>
              </a:rPr>
              <a:t>качестве формы его </a:t>
            </a:r>
            <a:r>
              <a:rPr lang="ru-RU" sz="2400" dirty="0" smtClean="0">
                <a:latin typeface="Elektra Text Pro"/>
              </a:rPr>
              <a:t>выражения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НЕКЛАССИЧЕСКАЯ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811" y="6016237"/>
            <a:ext cx="349104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/>
              <a:t>Авторство: </a:t>
            </a:r>
            <a:r>
              <a:rPr lang="ru-RU" sz="1100" dirty="0" err="1"/>
              <a:t>D.Korving</a:t>
            </a:r>
            <a:r>
              <a:rPr lang="ru-RU" sz="1100" dirty="0"/>
              <a:t>. Собственная работа, CC BY-SA 4.0, https://</a:t>
            </a:r>
            <a:r>
              <a:rPr lang="ru-RU" sz="1100" dirty="0" smtClean="0"/>
              <a:t>commons.wikimedia.org/w/index.php?curid=64279425</a:t>
            </a:r>
            <a:endParaRPr lang="ru-RU" sz="11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3821" y="1124744"/>
            <a:ext cx="2378457" cy="33120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250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49204" y="1008330"/>
            <a:ext cx="5071268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ХАНС-ГЕОРГ ГАДАМЕР</a:t>
            </a:r>
          </a:p>
          <a:p>
            <a:r>
              <a:rPr lang="ru-RU" sz="2200" dirty="0">
                <a:latin typeface="Elektra Text Pro"/>
              </a:rPr>
              <a:t>1900-2002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Исторический </a:t>
            </a:r>
            <a:r>
              <a:rPr lang="ru-RU" sz="2400" dirty="0">
                <a:latin typeface="Elektra Text Pro"/>
              </a:rPr>
              <a:t>опыт интерпретирует как опыт </a:t>
            </a:r>
            <a:r>
              <a:rPr lang="ru-RU" sz="2400" dirty="0" smtClean="0">
                <a:latin typeface="Elektra Text Pro"/>
              </a:rPr>
              <a:t>герменевтический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Исторический опыт есть опыт понимания и истолкования текстов </a:t>
            </a:r>
            <a:r>
              <a:rPr lang="ru-RU" sz="2400" dirty="0" smtClean="0">
                <a:latin typeface="Elektra Text Pro"/>
              </a:rPr>
              <a:t>Предания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НЕКЛАССИЧЕСКАЯ </a:t>
            </a:r>
            <a:r>
              <a:rPr lang="ru-RU" sz="2800" dirty="0">
                <a:solidFill>
                  <a:srgbClr val="C00000"/>
                </a:solidFill>
                <a:latin typeface="Elektra Text Pro"/>
              </a:rPr>
              <a:t>ФИЛОСОФИЯ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5122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24744"/>
            <a:ext cx="2488777" cy="263270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7961" y="5373216"/>
            <a:ext cx="367240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http</a:t>
            </a:r>
            <a:r>
              <a:rPr lang="ru-RU" sz="1100" dirty="0"/>
              <a:t>://www.peoples.ru/science/philosophy/gadamer</a:t>
            </a:r>
            <a:r>
              <a:rPr lang="ru-RU" sz="1100" dirty="0" smtClean="0"/>
              <a:t>/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257137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59632" y="1717651"/>
            <a:ext cx="676875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Метафизическая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Постметафизическая</a:t>
            </a:r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РЕФЛЕКСИЯ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ФИЛОСОФСКО-ИСТОРИЧЕСКОГО ЗНАНИЯ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133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47147" y="1196752"/>
            <a:ext cx="7717341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Классическая (метафизическая) философия </a:t>
            </a:r>
            <a:r>
              <a:rPr lang="ru-RU" sz="2400" dirty="0">
                <a:latin typeface="Elektra Text Pro"/>
              </a:rPr>
              <a:t>истории </a:t>
            </a:r>
            <a:r>
              <a:rPr lang="ru-RU" sz="2400" dirty="0" smtClean="0">
                <a:latin typeface="Elektra Text Pro"/>
              </a:rPr>
              <a:t> - это теория </a:t>
            </a:r>
            <a:r>
              <a:rPr lang="ru-RU" sz="2400" dirty="0">
                <a:latin typeface="Elektra Text Pro"/>
              </a:rPr>
              <a:t>всемирно-исторического </a:t>
            </a:r>
            <a:r>
              <a:rPr lang="ru-RU" sz="2400" dirty="0" smtClean="0">
                <a:latin typeface="Elektra Text Pro"/>
              </a:rPr>
              <a:t>процесса</a:t>
            </a: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ИСТОРИИ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54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38709" y="3728744"/>
            <a:ext cx="58105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dirty="0" smtClean="0"/>
          </a:p>
          <a:p>
            <a:endParaRPr lang="ru-RU" sz="40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43608" y="1412776"/>
            <a:ext cx="2349000" cy="3600000"/>
          </a:xfrm>
          <a:prstGeom prst="roundRect">
            <a:avLst>
              <a:gd name="adj" fmla="val 8543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563888" y="1340768"/>
            <a:ext cx="47525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БЛАЖЕННЫЙ АВГУСТИН</a:t>
            </a:r>
          </a:p>
          <a:p>
            <a:r>
              <a:rPr lang="ru-RU" sz="2200" dirty="0" smtClean="0">
                <a:latin typeface="Elektra Text Pro"/>
              </a:rPr>
              <a:t>354–430 гг.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Родоначальник </a:t>
            </a:r>
            <a:r>
              <a:rPr lang="ru-RU" sz="2400" dirty="0">
                <a:latin typeface="Elektra Text Pro"/>
              </a:rPr>
              <a:t>классической европейской философии </a:t>
            </a:r>
            <a:r>
              <a:rPr lang="ru-RU" sz="2400" dirty="0" smtClean="0">
                <a:latin typeface="Elektra Text Pro"/>
              </a:rPr>
              <a:t>истории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Различение </a:t>
            </a:r>
            <a:r>
              <a:rPr lang="ru-RU" sz="2400" dirty="0">
                <a:latin typeface="Elektra Text Pro"/>
              </a:rPr>
              <a:t>эмпирической истории («истории земной») и истории онтологической («истории небесной</a:t>
            </a:r>
            <a:r>
              <a:rPr lang="ru-RU" sz="2400" dirty="0" smtClean="0">
                <a:latin typeface="Elektra Text Pro"/>
              </a:rPr>
              <a:t>»)</a:t>
            </a:r>
            <a:endParaRPr lang="ru-RU" sz="2400" dirty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400" dirty="0" smtClean="0">
              <a:latin typeface="Elektra Text Pr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0977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34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47147" y="1196752"/>
            <a:ext cx="67687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Исторический </a:t>
            </a:r>
            <a:r>
              <a:rPr lang="ru-RU" sz="2400" dirty="0">
                <a:latin typeface="Elektra Text Pro"/>
              </a:rPr>
              <a:t>процесс как «ход событий, подчиненный единой формуле</a:t>
            </a:r>
            <a:r>
              <a:rPr lang="ru-RU" sz="2400" dirty="0" smtClean="0">
                <a:latin typeface="Elektra Text Pro"/>
              </a:rPr>
              <a:t>»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039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65657" y="1124744"/>
            <a:ext cx="67687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Характеристики </a:t>
            </a:r>
            <a:r>
              <a:rPr lang="ru-RU" sz="2400" dirty="0">
                <a:latin typeface="Elektra Text Pro"/>
              </a:rPr>
              <a:t>философии истории метафизического </a:t>
            </a:r>
            <a:r>
              <a:rPr lang="ru-RU" sz="2400" dirty="0" smtClean="0">
                <a:latin typeface="Elektra Text Pro"/>
              </a:rPr>
              <a:t>типа:</a:t>
            </a: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Трансцендентализм </a:t>
            </a:r>
            <a:r>
              <a:rPr lang="ru-RU" sz="2400" dirty="0">
                <a:latin typeface="Elektra Text Pro"/>
              </a:rPr>
              <a:t>и </a:t>
            </a:r>
            <a:r>
              <a:rPr lang="ru-RU" sz="2400" dirty="0" smtClean="0">
                <a:latin typeface="Elektra Text Pro"/>
              </a:rPr>
              <a:t>априоризм</a:t>
            </a: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Презумпция единства истории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Постановка </a:t>
            </a:r>
            <a:r>
              <a:rPr lang="ru-RU" sz="2400" dirty="0">
                <a:latin typeface="Elektra Text Pro"/>
              </a:rPr>
              <a:t>вопроса о начале и генезисе </a:t>
            </a:r>
            <a:r>
              <a:rPr lang="ru-RU" sz="2400" dirty="0" smtClean="0">
                <a:latin typeface="Elektra Text Pro"/>
              </a:rPr>
              <a:t>истории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Телеологизм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и </a:t>
            </a:r>
            <a:r>
              <a:rPr lang="ru-RU" sz="2400" dirty="0" err="1">
                <a:latin typeface="Elektra Text Pro"/>
              </a:rPr>
              <a:t>эсхатологизм</a:t>
            </a: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88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65657" y="1124744"/>
            <a:ext cx="676875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Два уровня </a:t>
            </a:r>
            <a:r>
              <a:rPr lang="ru-RU" sz="2400" dirty="0">
                <a:latin typeface="Elektra Text Pro"/>
              </a:rPr>
              <a:t>исторической </a:t>
            </a:r>
            <a:r>
              <a:rPr lang="ru-RU" sz="2400" dirty="0" err="1">
                <a:latin typeface="Elektra Text Pro"/>
              </a:rPr>
              <a:t>процессуальности</a:t>
            </a:r>
            <a:r>
              <a:rPr lang="ru-RU" sz="2400" dirty="0">
                <a:latin typeface="Elektra Text Pro"/>
              </a:rPr>
              <a:t>: </a:t>
            </a:r>
            <a:r>
              <a:rPr lang="ru-RU" sz="2400" dirty="0" smtClean="0">
                <a:latin typeface="Elektra Text Pro"/>
              </a:rPr>
              <a:t>трансцендентальный  и эмпирический</a:t>
            </a:r>
            <a:endParaRPr lang="ru-RU" sz="2400" dirty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Представление о «начале» человеческой истории </a:t>
            </a:r>
            <a:r>
              <a:rPr lang="ru-RU" sz="2400" dirty="0" smtClean="0">
                <a:latin typeface="Elektra Text Pro"/>
              </a:rPr>
              <a:t>и о «конце </a:t>
            </a:r>
            <a:r>
              <a:rPr lang="ru-RU" sz="2400" dirty="0">
                <a:latin typeface="Elektra Text Pro"/>
              </a:rPr>
              <a:t>истории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17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65657" y="1124744"/>
            <a:ext cx="676875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Представлена в трудах: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Ж</a:t>
            </a:r>
            <a:r>
              <a:rPr lang="ru-RU" sz="2400" dirty="0">
                <a:latin typeface="Elektra Text Pro"/>
              </a:rPr>
              <a:t>. </a:t>
            </a:r>
            <a:r>
              <a:rPr lang="ru-RU" sz="2400" dirty="0" smtClean="0">
                <a:latin typeface="Elektra Text Pro"/>
              </a:rPr>
              <a:t>Кондорсе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</a:t>
            </a:r>
            <a:r>
              <a:rPr lang="ru-RU" sz="2400" dirty="0">
                <a:latin typeface="Elektra Text Pro"/>
              </a:rPr>
              <a:t>. </a:t>
            </a:r>
            <a:r>
              <a:rPr lang="ru-RU" sz="2400" dirty="0" smtClean="0">
                <a:latin typeface="Elektra Text Pro"/>
              </a:rPr>
              <a:t>Канта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Г</a:t>
            </a:r>
            <a:r>
              <a:rPr lang="ru-RU" sz="2400" dirty="0">
                <a:latin typeface="Elektra Text Pro"/>
              </a:rPr>
              <a:t>. В. Ф. </a:t>
            </a:r>
            <a:r>
              <a:rPr lang="ru-RU" sz="2400" dirty="0" smtClean="0">
                <a:latin typeface="Elektra Text Pro"/>
              </a:rPr>
              <a:t>Гегеля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</a:t>
            </a:r>
            <a:r>
              <a:rPr lang="ru-RU" sz="2400" dirty="0">
                <a:latin typeface="Elektra Text Pro"/>
              </a:rPr>
              <a:t>. </a:t>
            </a:r>
            <a:r>
              <a:rPr lang="ru-RU" sz="2400" dirty="0" smtClean="0">
                <a:latin typeface="Elektra Text Pro"/>
              </a:rPr>
              <a:t>Конта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</a:t>
            </a:r>
            <a:r>
              <a:rPr lang="ru-RU" sz="2400" dirty="0">
                <a:latin typeface="Elektra Text Pro"/>
              </a:rPr>
              <a:t>. Маркса и Ф. </a:t>
            </a:r>
            <a:r>
              <a:rPr lang="ru-RU" sz="2400" dirty="0" smtClean="0">
                <a:latin typeface="Elektra Text Pro"/>
              </a:rPr>
              <a:t>Энгельса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Л. А. </a:t>
            </a:r>
            <a:r>
              <a:rPr lang="ru-RU" sz="2400" dirty="0" smtClean="0">
                <a:latin typeface="Elektra Text Pro"/>
              </a:rPr>
              <a:t>Тихомирова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КЛАССИЧЕСКАЯ ФИЛОСОФИЯ ИСТОРИИ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84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543</Words>
  <Application>Microsoft Office PowerPoint</Application>
  <PresentationFormat>Экран (4:3)</PresentationFormat>
  <Paragraphs>144</Paragraphs>
  <Slides>21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Julia</cp:lastModifiedBy>
  <cp:revision>168</cp:revision>
  <dcterms:created xsi:type="dcterms:W3CDTF">2023-04-01T06:40:15Z</dcterms:created>
  <dcterms:modified xsi:type="dcterms:W3CDTF">2023-08-16T08:20:53Z</dcterms:modified>
</cp:coreProperties>
</file>