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2"/>
  </p:notesMasterIdLst>
  <p:sldIdLst>
    <p:sldId id="282" r:id="rId2"/>
    <p:sldId id="316" r:id="rId3"/>
    <p:sldId id="376" r:id="rId4"/>
    <p:sldId id="358" r:id="rId5"/>
    <p:sldId id="325" r:id="rId6"/>
    <p:sldId id="377" r:id="rId7"/>
    <p:sldId id="378" r:id="rId8"/>
    <p:sldId id="379" r:id="rId9"/>
    <p:sldId id="380" r:id="rId10"/>
    <p:sldId id="383" r:id="rId11"/>
    <p:sldId id="404" r:id="rId12"/>
    <p:sldId id="382" r:id="rId13"/>
    <p:sldId id="385" r:id="rId14"/>
    <p:sldId id="386" r:id="rId15"/>
    <p:sldId id="387" r:id="rId16"/>
    <p:sldId id="388" r:id="rId17"/>
    <p:sldId id="403" r:id="rId18"/>
    <p:sldId id="389" r:id="rId19"/>
    <p:sldId id="390" r:id="rId20"/>
    <p:sldId id="391" r:id="rId21"/>
    <p:sldId id="392" r:id="rId22"/>
    <p:sldId id="393" r:id="rId23"/>
    <p:sldId id="394" r:id="rId24"/>
    <p:sldId id="395" r:id="rId25"/>
    <p:sldId id="396" r:id="rId26"/>
    <p:sldId id="397" r:id="rId27"/>
    <p:sldId id="402" r:id="rId28"/>
    <p:sldId id="399" r:id="rId29"/>
    <p:sldId id="400" r:id="rId30"/>
    <p:sldId id="401" r:id="rId3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863" autoAdjust="0"/>
    <p:restoredTop sz="86207" autoAdjust="0"/>
  </p:normalViewPr>
  <p:slideViewPr>
    <p:cSldViewPr>
      <p:cViewPr>
        <p:scale>
          <a:sx n="90" d="100"/>
          <a:sy n="90" d="100"/>
        </p:scale>
        <p:origin x="-2244" y="-6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A082DBD-AA1A-44C3-95F4-739950F5A407}" type="datetimeFigureOut">
              <a:rPr lang="ru-RU" smtClean="0"/>
              <a:pPr/>
              <a:t>14.02.2024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C5C5C64-886E-4273-B25E-DBF09D7749C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50690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48289E-2F4B-4BDB-9E3D-307BE649A8BF}" type="slidenum">
              <a:rPr lang="ru-RU" smtClean="0"/>
              <a:pPr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91594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48289E-2F4B-4BDB-9E3D-307BE649A8BF}" type="slidenum">
              <a:rPr lang="ru-RU" smtClean="0"/>
              <a:pPr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91594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48289E-2F4B-4BDB-9E3D-307BE649A8BF}" type="slidenum">
              <a:rPr lang="ru-RU" smtClean="0"/>
              <a:pPr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91594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48289E-2F4B-4BDB-9E3D-307BE649A8BF}" type="slidenum">
              <a:rPr lang="ru-RU" smtClean="0"/>
              <a:pPr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91594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48289E-2F4B-4BDB-9E3D-307BE649A8BF}" type="slidenum">
              <a:rPr lang="ru-RU" smtClean="0"/>
              <a:pPr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91594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48289E-2F4B-4BDB-9E3D-307BE649A8BF}" type="slidenum">
              <a:rPr lang="ru-RU" smtClean="0"/>
              <a:pPr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91594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48289E-2F4B-4BDB-9E3D-307BE649A8BF}" type="slidenum">
              <a:rPr lang="ru-RU" smtClean="0"/>
              <a:pPr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91594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48289E-2F4B-4BDB-9E3D-307BE649A8BF}" type="slidenum">
              <a:rPr lang="ru-RU" smtClean="0"/>
              <a:pPr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91594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48289E-2F4B-4BDB-9E3D-307BE649A8BF}" type="slidenum">
              <a:rPr lang="ru-RU" smtClean="0"/>
              <a:pPr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91594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48289E-2F4B-4BDB-9E3D-307BE649A8BF}" type="slidenum">
              <a:rPr lang="ru-RU" smtClean="0"/>
              <a:pPr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91594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48289E-2F4B-4BDB-9E3D-307BE649A8BF}" type="slidenum">
              <a:rPr lang="ru-RU" smtClean="0"/>
              <a:pPr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9159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48289E-2F4B-4BDB-9E3D-307BE649A8BF}" type="slidenum">
              <a:rPr lang="ru-RU" smtClean="0"/>
              <a:pPr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91594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48289E-2F4B-4BDB-9E3D-307BE649A8BF}" type="slidenum">
              <a:rPr lang="ru-RU" smtClean="0"/>
              <a:pPr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91594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48289E-2F4B-4BDB-9E3D-307BE649A8BF}" type="slidenum">
              <a:rPr lang="ru-RU" smtClean="0"/>
              <a:pPr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91594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48289E-2F4B-4BDB-9E3D-307BE649A8BF}" type="slidenum">
              <a:rPr lang="ru-RU" smtClean="0"/>
              <a:pPr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91594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48289E-2F4B-4BDB-9E3D-307BE649A8BF}" type="slidenum">
              <a:rPr lang="ru-RU" smtClean="0"/>
              <a:pPr/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91594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48289E-2F4B-4BDB-9E3D-307BE649A8BF}" type="slidenum">
              <a:rPr lang="ru-RU" smtClean="0"/>
              <a:pPr/>
              <a:t>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91594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48289E-2F4B-4BDB-9E3D-307BE649A8BF}" type="slidenum">
              <a:rPr lang="ru-RU" smtClean="0"/>
              <a:pPr/>
              <a:t>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91594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48289E-2F4B-4BDB-9E3D-307BE649A8BF}" type="slidenum">
              <a:rPr lang="ru-RU" smtClean="0"/>
              <a:pPr/>
              <a:t>27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91594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48289E-2F4B-4BDB-9E3D-307BE649A8BF}" type="slidenum">
              <a:rPr lang="ru-RU" smtClean="0"/>
              <a:pPr/>
              <a:t>28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91594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48289E-2F4B-4BDB-9E3D-307BE649A8BF}" type="slidenum">
              <a:rPr lang="ru-RU" smtClean="0"/>
              <a:pPr/>
              <a:t>29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91594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48289E-2F4B-4BDB-9E3D-307BE649A8BF}" type="slidenum">
              <a:rPr lang="ru-RU" smtClean="0"/>
              <a:pPr/>
              <a:t>30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9159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48289E-2F4B-4BDB-9E3D-307BE649A8BF}" type="slidenum">
              <a:rPr lang="ru-RU" smtClean="0"/>
              <a:pPr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9159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48289E-2F4B-4BDB-9E3D-307BE649A8BF}" type="slidenum">
              <a:rPr lang="ru-RU" smtClean="0"/>
              <a:pPr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91594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48289E-2F4B-4BDB-9E3D-307BE649A8BF}" type="slidenum">
              <a:rPr lang="ru-RU" smtClean="0"/>
              <a:pPr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91594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48289E-2F4B-4BDB-9E3D-307BE649A8BF}" type="slidenum">
              <a:rPr lang="ru-RU" smtClean="0"/>
              <a:pPr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91594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48289E-2F4B-4BDB-9E3D-307BE649A8BF}" type="slidenum">
              <a:rPr lang="ru-RU" smtClean="0"/>
              <a:pPr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91594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48289E-2F4B-4BDB-9E3D-307BE649A8BF}" type="slidenum">
              <a:rPr lang="ru-RU" smtClean="0"/>
              <a:pPr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91594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48289E-2F4B-4BDB-9E3D-307BE649A8BF}" type="slidenum">
              <a:rPr lang="ru-RU" smtClean="0"/>
              <a:pPr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9159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6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14.02.2024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14.02.2024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6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6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14.02.2024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14.02.2024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14.02.2024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14.02.2024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1" y="1535114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7" y="1535114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14.02.2024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14.02.2024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14.02.2024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14.02.2024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14.02.2024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14.02.2024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jpeg"/><Relationship Id="rId4" Type="http://schemas.openxmlformats.org/officeDocument/2006/relationships/image" Target="../media/image19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78510" y="908720"/>
            <a:ext cx="90010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ru-RU" sz="2400" kern="0" dirty="0" smtClean="0">
                <a:solidFill>
                  <a:srgbClr val="C00000"/>
                </a:solidFill>
                <a:latin typeface="Elektra Text Pro"/>
              </a:rPr>
              <a:t>Лекция </a:t>
            </a:r>
            <a:r>
              <a:rPr lang="ru-RU" sz="2400" kern="0" dirty="0">
                <a:solidFill>
                  <a:srgbClr val="C00000"/>
                </a:solidFill>
                <a:latin typeface="Elektra Text Pro"/>
              </a:rPr>
              <a:t>1</a:t>
            </a:r>
            <a:endParaRPr lang="ru-RU" sz="2400" kern="0" dirty="0" smtClean="0">
              <a:solidFill>
                <a:srgbClr val="C00000"/>
              </a:solidFill>
              <a:latin typeface="Elektra Text Pro"/>
            </a:endParaRPr>
          </a:p>
          <a:p>
            <a:pPr lvl="0" algn="ctr">
              <a:defRPr/>
            </a:pPr>
            <a:r>
              <a:rPr lang="ru-RU" sz="2400" b="1" kern="0" dirty="0">
                <a:solidFill>
                  <a:srgbClr val="C00000"/>
                </a:solidFill>
                <a:latin typeface="Elektra Text Pro"/>
              </a:rPr>
              <a:t>Природа философского </a:t>
            </a:r>
            <a:r>
              <a:rPr lang="ru-RU" sz="2400" b="1" kern="0" dirty="0" smtClean="0">
                <a:solidFill>
                  <a:srgbClr val="C00000"/>
                </a:solidFill>
                <a:latin typeface="Elektra Text Pro"/>
              </a:rPr>
              <a:t>знания </a:t>
            </a:r>
          </a:p>
          <a:p>
            <a:pPr lvl="0" algn="ctr">
              <a:defRPr/>
            </a:pPr>
            <a:endParaRPr lang="ru-RU" sz="2400" kern="0" dirty="0" smtClean="0">
              <a:solidFill>
                <a:srgbClr val="C00000"/>
              </a:solidFill>
              <a:latin typeface="Elektra Text Pro"/>
            </a:endParaRPr>
          </a:p>
          <a:p>
            <a:pPr lvl="0" algn="ctr">
              <a:defRPr/>
            </a:pPr>
            <a:endParaRPr lang="ru-RU" sz="2400" kern="0" dirty="0">
              <a:solidFill>
                <a:srgbClr val="C00000"/>
              </a:solidFill>
              <a:latin typeface="Elektra Text Pro"/>
            </a:endParaRPr>
          </a:p>
          <a:p>
            <a:pPr lvl="0" algn="ctr">
              <a:defRPr/>
            </a:pPr>
            <a:endParaRPr lang="ru-RU" sz="2400" kern="0" dirty="0" smtClean="0">
              <a:solidFill>
                <a:srgbClr val="C00000"/>
              </a:solidFill>
              <a:latin typeface="Elektra Text Pro"/>
            </a:endParaRPr>
          </a:p>
          <a:p>
            <a:pPr lvl="0" algn="ctr">
              <a:defRPr/>
            </a:pPr>
            <a:endParaRPr lang="ru-RU" sz="2400" kern="0" dirty="0" smtClean="0">
              <a:solidFill>
                <a:srgbClr val="C00000"/>
              </a:solidFill>
              <a:latin typeface="Elektra Text Pro"/>
            </a:endParaRPr>
          </a:p>
          <a:p>
            <a:pPr lvl="0" algn="ctr">
              <a:defRPr/>
            </a:pPr>
            <a:endParaRPr lang="ru-RU" sz="2400" kern="0" dirty="0" smtClean="0">
              <a:solidFill>
                <a:srgbClr val="C00000"/>
              </a:solidFill>
              <a:latin typeface="Elektra Text Pro"/>
            </a:endParaRPr>
          </a:p>
          <a:p>
            <a:pPr lvl="0" algn="ctr">
              <a:defRPr/>
            </a:pPr>
            <a:r>
              <a:rPr lang="ru-RU" sz="2400" kern="0" dirty="0" err="1" smtClean="0">
                <a:solidFill>
                  <a:srgbClr val="C00000"/>
                </a:solidFill>
                <a:latin typeface="Elektra Text Pro"/>
              </a:rPr>
              <a:t>Разинов</a:t>
            </a:r>
            <a:r>
              <a:rPr lang="ru-RU" sz="2400" kern="0" dirty="0" smtClean="0">
                <a:solidFill>
                  <a:srgbClr val="C00000"/>
                </a:solidFill>
                <a:latin typeface="Elektra Text Pro"/>
              </a:rPr>
              <a:t> Юрий Анатольевич </a:t>
            </a:r>
            <a:endParaRPr lang="ru-RU" sz="2400" kern="0" dirty="0">
              <a:solidFill>
                <a:srgbClr val="C00000"/>
              </a:solidFill>
              <a:latin typeface="Elektra Text Pro"/>
            </a:endParaRPr>
          </a:p>
          <a:p>
            <a:pPr lvl="0" algn="ctr">
              <a:defRPr/>
            </a:pPr>
            <a:r>
              <a:rPr lang="ru-RU" sz="2400" kern="0" dirty="0" smtClean="0">
                <a:solidFill>
                  <a:srgbClr val="C00000"/>
                </a:solidFill>
                <a:latin typeface="Elektra Text Pro"/>
              </a:rPr>
              <a:t>профессор, доктор </a:t>
            </a:r>
            <a:r>
              <a:rPr lang="ru-RU" sz="2400" kern="0" dirty="0">
                <a:solidFill>
                  <a:srgbClr val="C00000"/>
                </a:solidFill>
                <a:latin typeface="Elektra Text Pro"/>
              </a:rPr>
              <a:t>философских </a:t>
            </a:r>
            <a:r>
              <a:rPr lang="ru-RU" sz="2400" kern="0" dirty="0" smtClean="0">
                <a:solidFill>
                  <a:srgbClr val="C00000"/>
                </a:solidFill>
                <a:latin typeface="Elektra Text Pro"/>
              </a:rPr>
              <a:t>наук</a:t>
            </a:r>
            <a:endParaRPr lang="ru-RU" sz="2400" kern="0" dirty="0">
              <a:solidFill>
                <a:srgbClr val="C00000"/>
              </a:solidFill>
              <a:latin typeface="Elektra Text Pro"/>
            </a:endParaRPr>
          </a:p>
        </p:txBody>
      </p:sp>
    </p:spTree>
    <p:extLst>
      <p:ext uri="{BB962C8B-B14F-4D97-AF65-F5344CB8AC3E}">
        <p14:creationId xmlns:p14="http://schemas.microsoft.com/office/powerpoint/2010/main" val="156353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3257223" y="1576606"/>
            <a:ext cx="5072098" cy="46935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latin typeface="Elektra Text Pro"/>
              </a:rPr>
              <a:t>ПЛАТОН </a:t>
            </a:r>
          </a:p>
          <a:p>
            <a:r>
              <a:rPr lang="ru-RU" sz="2200" dirty="0" smtClean="0">
                <a:latin typeface="Elektra Text Pro"/>
              </a:rPr>
              <a:t>428/427 </a:t>
            </a:r>
            <a:br>
              <a:rPr lang="ru-RU" sz="2200" dirty="0" smtClean="0">
                <a:latin typeface="Elektra Text Pro"/>
              </a:rPr>
            </a:br>
            <a:r>
              <a:rPr lang="ru-RU" sz="2200" dirty="0" smtClean="0">
                <a:latin typeface="Elektra Text Pro"/>
              </a:rPr>
              <a:t>или 424/423–348/347 </a:t>
            </a:r>
            <a:r>
              <a:rPr lang="ru-RU" sz="2200" dirty="0">
                <a:latin typeface="Elektra Text Pro"/>
              </a:rPr>
              <a:t>до </a:t>
            </a:r>
            <a:r>
              <a:rPr lang="ru-RU" sz="2200" dirty="0" smtClean="0">
                <a:latin typeface="Elektra Text Pro"/>
              </a:rPr>
              <a:t>н.э</a:t>
            </a:r>
            <a:r>
              <a:rPr lang="ru-RU" sz="2200" dirty="0">
                <a:latin typeface="Elektra Text Pro"/>
              </a:rPr>
              <a:t>.</a:t>
            </a:r>
          </a:p>
          <a:p>
            <a:pPr>
              <a:spcBef>
                <a:spcPts val="600"/>
              </a:spcBef>
            </a:pPr>
            <a:endParaRPr lang="ru-RU" sz="2400" dirty="0" smtClean="0">
              <a:latin typeface="Elektra Text Pro"/>
            </a:endParaRP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ru-RU" sz="2400" dirty="0">
                <a:latin typeface="Elektra Text Pro"/>
              </a:rPr>
              <a:t>Теория, по Платону, – </a:t>
            </a:r>
            <a:r>
              <a:rPr lang="ru-RU" sz="2400" dirty="0" smtClean="0">
                <a:latin typeface="Elektra Text Pro"/>
              </a:rPr>
              <a:t/>
            </a:r>
            <a:br>
              <a:rPr lang="ru-RU" sz="2400" dirty="0" smtClean="0">
                <a:latin typeface="Elektra Text Pro"/>
              </a:rPr>
            </a:br>
            <a:r>
              <a:rPr lang="ru-RU" sz="2400" dirty="0" smtClean="0">
                <a:latin typeface="Elektra Text Pro"/>
              </a:rPr>
              <a:t>«</a:t>
            </a:r>
            <a:r>
              <a:rPr lang="ru-RU" sz="2400" dirty="0">
                <a:latin typeface="Elektra Text Pro"/>
              </a:rPr>
              <a:t>зрение ума» (умозрение)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ru-RU" sz="2400" dirty="0">
                <a:latin typeface="Elektra Text Pro"/>
              </a:rPr>
              <a:t>Слово </a:t>
            </a:r>
            <a:r>
              <a:rPr lang="ru-RU" sz="2400" dirty="0" err="1">
                <a:latin typeface="Elektra Text Pro"/>
              </a:rPr>
              <a:t>θεωρία </a:t>
            </a:r>
            <a:r>
              <a:rPr lang="ru-RU" sz="2400" dirty="0">
                <a:latin typeface="Elektra Text Pro"/>
              </a:rPr>
              <a:t>составлено </a:t>
            </a:r>
            <a:r>
              <a:rPr lang="ru-RU" sz="2400" dirty="0" smtClean="0">
                <a:latin typeface="Elektra Text Pro"/>
              </a:rPr>
              <a:t/>
            </a:r>
            <a:br>
              <a:rPr lang="ru-RU" sz="2400" dirty="0" smtClean="0">
                <a:latin typeface="Elektra Text Pro"/>
              </a:rPr>
            </a:br>
            <a:r>
              <a:rPr lang="ru-RU" sz="2400" dirty="0" smtClean="0">
                <a:latin typeface="Elektra Text Pro"/>
              </a:rPr>
              <a:t>из </a:t>
            </a:r>
            <a:r>
              <a:rPr lang="ru-RU" sz="2400" dirty="0">
                <a:latin typeface="Elektra Text Pro"/>
              </a:rPr>
              <a:t>двух слов: θέα («вид, зрелище») и ὁράω («смотрю, вижу») и буквально означает: «видеть само ви́дение», </a:t>
            </a:r>
            <a:r>
              <a:rPr lang="ru-RU" sz="2400" dirty="0" smtClean="0">
                <a:latin typeface="Elektra Text Pro"/>
              </a:rPr>
              <a:t/>
            </a:r>
            <a:br>
              <a:rPr lang="ru-RU" sz="2400" dirty="0" smtClean="0">
                <a:latin typeface="Elektra Text Pro"/>
              </a:rPr>
            </a:br>
            <a:r>
              <a:rPr lang="ru-RU" sz="2400" dirty="0" smtClean="0">
                <a:latin typeface="Elektra Text Pro"/>
              </a:rPr>
              <a:t>«созерцание</a:t>
            </a:r>
            <a:r>
              <a:rPr lang="ru-RU" sz="2400" dirty="0">
                <a:latin typeface="Elektra Text Pro"/>
              </a:rPr>
              <a:t>»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329321" y="6341149"/>
            <a:ext cx="3518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9E79BFED-6ECD-4563-B483-CEA192FFFCCF}" type="slidenum">
              <a:rPr lang="ru-RU">
                <a:solidFill>
                  <a:schemeClr val="bg1"/>
                </a:solidFill>
                <a:latin typeface="Elektra Medium Pro" panose="02000803000000020004" pitchFamily="50" charset="-52"/>
              </a:rPr>
              <a:pPr algn="ctr"/>
              <a:t>10</a:t>
            </a:fld>
            <a:endParaRPr lang="ru-RU" dirty="0">
              <a:solidFill>
                <a:schemeClr val="bg1"/>
              </a:solidFill>
              <a:latin typeface="Elektra Medium Pro" panose="02000803000000020004" pitchFamily="50" charset="-52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428604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>
                <a:solidFill>
                  <a:srgbClr val="C00000"/>
                </a:solidFill>
                <a:latin typeface="Elektra Text Pro"/>
              </a:rPr>
              <a:t>ЧТО ТАКОЕ </a:t>
            </a:r>
            <a:r>
              <a:rPr lang="ru-RU" sz="2800" dirty="0" smtClean="0">
                <a:solidFill>
                  <a:srgbClr val="C00000"/>
                </a:solidFill>
                <a:latin typeface="Elektra Text Pro"/>
              </a:rPr>
              <a:t>ТЕОРИЯ?</a:t>
            </a:r>
            <a:endParaRPr lang="ru-RU" sz="2800" dirty="0">
              <a:solidFill>
                <a:srgbClr val="C00000"/>
              </a:solidFill>
              <a:latin typeface="Elektra Text Pro"/>
            </a:endParaRPr>
          </a:p>
        </p:txBody>
      </p:sp>
      <p:sp>
        <p:nvSpPr>
          <p:cNvPr id="2" name="AutoShape 4" descr="Мераб Мамардашвили. 1989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9" name="Picture 2" descr="undefined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635" y="1576606"/>
            <a:ext cx="2249621" cy="3126973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0111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3400726" y="1568961"/>
            <a:ext cx="5275730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latin typeface="Elektra Text Pro"/>
              </a:rPr>
              <a:t>ПАРМЕНИД ЭЛЕЙСКИЙ</a:t>
            </a:r>
          </a:p>
          <a:p>
            <a:r>
              <a:rPr lang="ru-RU" sz="2200" dirty="0">
                <a:latin typeface="Elektra Text Pro"/>
              </a:rPr>
              <a:t>544/541 до </a:t>
            </a:r>
            <a:r>
              <a:rPr lang="ru-RU" sz="2200" dirty="0" smtClean="0">
                <a:latin typeface="Elektra Text Pro"/>
              </a:rPr>
              <a:t>н.э.</a:t>
            </a:r>
            <a:r>
              <a:rPr lang="ru-RU" sz="2000" dirty="0" smtClean="0">
                <a:latin typeface="Elektra Text Pro"/>
              </a:rPr>
              <a:t>–</a:t>
            </a:r>
            <a:r>
              <a:rPr lang="ru-RU" sz="2200" dirty="0" smtClean="0">
                <a:latin typeface="Elektra Text Pro"/>
              </a:rPr>
              <a:t>после 480 гг. до н.э.</a:t>
            </a:r>
          </a:p>
          <a:p>
            <a:endParaRPr lang="ru-RU" sz="2200" dirty="0" smtClean="0">
              <a:latin typeface="Elektra Text Pro"/>
            </a:endParaRPr>
          </a:p>
          <a:p>
            <a:pPr>
              <a:spcBef>
                <a:spcPts val="600"/>
              </a:spcBef>
            </a:pPr>
            <a:r>
              <a:rPr lang="ru-RU" sz="2400" dirty="0" smtClean="0">
                <a:latin typeface="Elektra Text Pro"/>
              </a:rPr>
              <a:t>Положение «сущее одно, </a:t>
            </a:r>
            <a:br>
              <a:rPr lang="ru-RU" sz="2400" dirty="0" smtClean="0">
                <a:latin typeface="Elektra Text Pro"/>
              </a:rPr>
            </a:br>
            <a:r>
              <a:rPr lang="ru-RU" sz="2400" dirty="0" smtClean="0">
                <a:latin typeface="Elektra Text Pro"/>
              </a:rPr>
              <a:t>а не множественно» – </a:t>
            </a:r>
          </a:p>
          <a:p>
            <a:pPr>
              <a:spcAft>
                <a:spcPts val="1200"/>
              </a:spcAft>
            </a:pPr>
            <a:r>
              <a:rPr lang="ru-RU" sz="2400" dirty="0" smtClean="0">
                <a:latin typeface="Elektra Text Pro"/>
              </a:rPr>
              <a:t>«это – путь Убежденья </a:t>
            </a:r>
            <a:br>
              <a:rPr lang="ru-RU" sz="2400" dirty="0" smtClean="0">
                <a:latin typeface="Elektra Text Pro"/>
              </a:rPr>
            </a:br>
            <a:r>
              <a:rPr lang="ru-RU" sz="2400" dirty="0" smtClean="0">
                <a:latin typeface="Elektra Text Pro"/>
              </a:rPr>
              <a:t>(которое Истине спутник)»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ru-RU" sz="2400" dirty="0" smtClean="0">
                <a:latin typeface="Elektra Text Pro"/>
              </a:rPr>
              <a:t>(«О природе»)</a:t>
            </a:r>
            <a:endParaRPr lang="en-US" sz="2400" dirty="0" smtClean="0">
              <a:latin typeface="Elektra Text Pro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329321" y="6341149"/>
            <a:ext cx="3518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9E79BFED-6ECD-4563-B483-CEA192FFFCCF}" type="slidenum">
              <a:rPr lang="ru-RU">
                <a:solidFill>
                  <a:schemeClr val="bg1"/>
                </a:solidFill>
                <a:latin typeface="Elektra Medium Pro" panose="02000803000000020004" pitchFamily="50" charset="-52"/>
              </a:rPr>
              <a:pPr algn="ctr"/>
              <a:t>11</a:t>
            </a:fld>
            <a:endParaRPr lang="ru-RU" dirty="0">
              <a:solidFill>
                <a:schemeClr val="bg1"/>
              </a:solidFill>
              <a:latin typeface="Elektra Medium Pro" panose="02000803000000020004" pitchFamily="50" charset="-52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428604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>
                <a:solidFill>
                  <a:srgbClr val="C00000"/>
                </a:solidFill>
                <a:latin typeface="Elektra Text Pro"/>
              </a:rPr>
              <a:t>ЧТО ТАКОЕ </a:t>
            </a:r>
            <a:r>
              <a:rPr lang="ru-RU" sz="2800" dirty="0" smtClean="0">
                <a:solidFill>
                  <a:srgbClr val="C00000"/>
                </a:solidFill>
                <a:latin typeface="Elektra Text Pro"/>
              </a:rPr>
              <a:t>ТЕОРИЯ?</a:t>
            </a:r>
            <a:endParaRPr lang="ru-RU" sz="2800" dirty="0">
              <a:solidFill>
                <a:srgbClr val="C00000"/>
              </a:solidFill>
              <a:latin typeface="Elektra Text Pro"/>
            </a:endParaRPr>
          </a:p>
        </p:txBody>
      </p:sp>
      <p:sp>
        <p:nvSpPr>
          <p:cNvPr id="2" name="AutoShape 4" descr="Мераб Мамардашвили. 1989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5122" name="Picture 2" descr="undefined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910" y="1576606"/>
            <a:ext cx="2365117" cy="3092203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37865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3731887" y="1474619"/>
            <a:ext cx="5035352" cy="19851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latin typeface="Elektra Text Pro"/>
              </a:rPr>
              <a:t>ПИФАГОР</a:t>
            </a:r>
          </a:p>
          <a:p>
            <a:r>
              <a:rPr lang="ru-RU" sz="2200" dirty="0" err="1">
                <a:latin typeface="Elektra Text Pro"/>
              </a:rPr>
              <a:t>о</a:t>
            </a:r>
            <a:r>
              <a:rPr lang="ru-RU" sz="2200" dirty="0" err="1" smtClean="0">
                <a:latin typeface="Elektra Text Pro"/>
              </a:rPr>
              <a:t>к</a:t>
            </a:r>
            <a:r>
              <a:rPr lang="ru-RU" sz="2200" dirty="0" smtClean="0">
                <a:latin typeface="Elektra Text Pro"/>
              </a:rPr>
              <a:t>. 570</a:t>
            </a:r>
            <a:r>
              <a:rPr lang="ru-RU" sz="2000" dirty="0" smtClean="0">
                <a:latin typeface="Elektra Text Pro"/>
              </a:rPr>
              <a:t>–</a:t>
            </a:r>
            <a:r>
              <a:rPr lang="ru-RU" sz="2200" dirty="0" smtClean="0">
                <a:latin typeface="Elektra Text Pro"/>
              </a:rPr>
              <a:t>490 гг. </a:t>
            </a:r>
            <a:r>
              <a:rPr lang="ru-RU" sz="2200" dirty="0">
                <a:latin typeface="Elektra Text Pro"/>
              </a:rPr>
              <a:t>до н. э</a:t>
            </a:r>
            <a:r>
              <a:rPr lang="ru-RU" sz="2200" dirty="0" smtClean="0">
                <a:latin typeface="Elektra Text Pro"/>
              </a:rPr>
              <a:t>.</a:t>
            </a:r>
          </a:p>
          <a:p>
            <a:endParaRPr lang="ru-RU" sz="2200" dirty="0">
              <a:latin typeface="Elektra Text Pro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ru-RU" sz="2400" dirty="0" smtClean="0">
                <a:latin typeface="Elektra Text Pro"/>
              </a:rPr>
              <a:t>Теорема (</a:t>
            </a:r>
            <a:r>
              <a:rPr lang="ru-RU" sz="2400" dirty="0" err="1" smtClean="0">
                <a:latin typeface="Elektra Text Pro"/>
              </a:rPr>
              <a:t>др.-греч</a:t>
            </a:r>
            <a:r>
              <a:rPr lang="ru-RU" sz="2400" dirty="0" smtClean="0">
                <a:latin typeface="Elektra Text Pro"/>
              </a:rPr>
              <a:t>. </a:t>
            </a:r>
            <a:r>
              <a:rPr lang="el-GR" sz="2400" dirty="0" smtClean="0">
                <a:latin typeface="Elektra Text Pro"/>
              </a:rPr>
              <a:t>Θεώρημα</a:t>
            </a:r>
            <a:r>
              <a:rPr lang="ru-RU" sz="2400" dirty="0" smtClean="0">
                <a:latin typeface="Elektra Text Pro"/>
              </a:rPr>
              <a:t>) – «рассмотрение»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329321" y="6341149"/>
            <a:ext cx="3518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9E79BFED-6ECD-4563-B483-CEA192FFFCCF}" type="slidenum">
              <a:rPr lang="ru-RU">
                <a:solidFill>
                  <a:schemeClr val="bg1"/>
                </a:solidFill>
                <a:latin typeface="Elektra Medium Pro" panose="02000803000000020004" pitchFamily="50" charset="-52"/>
              </a:rPr>
              <a:pPr algn="ctr"/>
              <a:t>12</a:t>
            </a:fld>
            <a:endParaRPr lang="ru-RU" dirty="0">
              <a:solidFill>
                <a:schemeClr val="bg1"/>
              </a:solidFill>
              <a:latin typeface="Elektra Medium Pro" panose="02000803000000020004" pitchFamily="50" charset="-52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428604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>
                <a:solidFill>
                  <a:srgbClr val="C00000"/>
                </a:solidFill>
                <a:latin typeface="Elektra Text Pro"/>
              </a:rPr>
              <a:t>ЧТО ТАКОЕ ТЕОРИЯ</a:t>
            </a:r>
            <a:r>
              <a:rPr lang="ru-RU" sz="2800" dirty="0" smtClean="0">
                <a:solidFill>
                  <a:srgbClr val="C00000"/>
                </a:solidFill>
                <a:latin typeface="Elektra Text Pro"/>
              </a:rPr>
              <a:t>?</a:t>
            </a:r>
            <a:endParaRPr lang="ru-RU" sz="2800" dirty="0">
              <a:solidFill>
                <a:srgbClr val="C00000"/>
              </a:solidFill>
              <a:latin typeface="Elektra Text Pro"/>
            </a:endParaRPr>
          </a:p>
        </p:txBody>
      </p:sp>
      <p:sp>
        <p:nvSpPr>
          <p:cNvPr id="2" name="AutoShape 4" descr="Мераб Мамардашвили. 1989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AutoShape 4" descr="Бюст Пифагора. Римская копия с греческого оригинала ок. 550 до н. э. Рим. 5 в. до н. э.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769" y="1474619"/>
            <a:ext cx="2410855" cy="3276000"/>
          </a:xfrm>
          <a:prstGeom prst="round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3717032"/>
            <a:ext cx="3394472" cy="22005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63607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16689" y="476888"/>
            <a:ext cx="87849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>
                <a:solidFill>
                  <a:srgbClr val="C00000"/>
                </a:solidFill>
                <a:latin typeface="Elektra Text Pro"/>
              </a:rPr>
              <a:t>ФАКТОРЫ ВОЗНИКНОВЕНИЯ </a:t>
            </a:r>
            <a:r>
              <a:rPr lang="ru-RU" sz="2800" dirty="0" smtClean="0">
                <a:solidFill>
                  <a:srgbClr val="C00000"/>
                </a:solidFill>
                <a:latin typeface="Elektra Text Pro"/>
              </a:rPr>
              <a:t>ФИЛОСОФИИ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329320" y="6341149"/>
            <a:ext cx="3518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9E79BFED-6ECD-4563-B483-CEA192FFFCCF}" type="slidenum">
              <a:rPr lang="ru-RU">
                <a:solidFill>
                  <a:schemeClr val="bg1"/>
                </a:solidFill>
                <a:latin typeface="Elektra Medium Pro" panose="02000803000000020004" pitchFamily="50" charset="-52"/>
              </a:rPr>
              <a:pPr algn="ctr"/>
              <a:t>13</a:t>
            </a:fld>
            <a:endParaRPr lang="ru-RU" dirty="0">
              <a:solidFill>
                <a:schemeClr val="bg1"/>
              </a:solidFill>
              <a:latin typeface="Elektra Medium Pro" panose="02000803000000020004" pitchFamily="50" charset="-52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063990" y="1562292"/>
            <a:ext cx="7265330" cy="44781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000" indent="-342000">
              <a:spcBef>
                <a:spcPts val="12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ru-RU" sz="2400" dirty="0">
                <a:latin typeface="Elektra Text Pro"/>
              </a:rPr>
              <a:t>Разделение умственного и физического </a:t>
            </a:r>
            <a:r>
              <a:rPr lang="ru-RU" sz="2400" dirty="0" smtClean="0">
                <a:latin typeface="Elektra Text Pro"/>
              </a:rPr>
              <a:t>труда</a:t>
            </a:r>
          </a:p>
          <a:p>
            <a:pPr marL="342000" indent="-342000">
              <a:spcBef>
                <a:spcPts val="1200"/>
              </a:spcBef>
              <a:spcAft>
                <a:spcPts val="600"/>
              </a:spcAft>
            </a:pPr>
            <a:r>
              <a:rPr lang="ru-RU" sz="2400" dirty="0" smtClean="0">
                <a:latin typeface="Elektra Text Pro"/>
              </a:rPr>
              <a:t>    «Философия </a:t>
            </a:r>
            <a:r>
              <a:rPr lang="ru-RU" sz="2400" dirty="0">
                <a:latin typeface="Elektra Text Pro"/>
              </a:rPr>
              <a:t>– наука людей свободных» (Платон</a:t>
            </a:r>
            <a:r>
              <a:rPr lang="ru-RU" sz="2400" dirty="0" smtClean="0">
                <a:latin typeface="Elektra Text Pro"/>
              </a:rPr>
              <a:t>)</a:t>
            </a:r>
          </a:p>
          <a:p>
            <a:pPr marL="342000" indent="-342000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ru-RU" sz="2400" dirty="0">
                <a:latin typeface="Elektra Text Pro"/>
              </a:rPr>
              <a:t>Демократическая форма организации греческого </a:t>
            </a:r>
            <a:r>
              <a:rPr lang="ru-RU" sz="2400" dirty="0" smtClean="0">
                <a:latin typeface="Elektra Text Pro"/>
              </a:rPr>
              <a:t>полиса</a:t>
            </a:r>
          </a:p>
          <a:p>
            <a:pPr marL="342000" indent="-342000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ru-RU" sz="2400" dirty="0">
                <a:latin typeface="Elektra Text Pro"/>
              </a:rPr>
              <a:t>Пограничная жизнь греческих </a:t>
            </a:r>
            <a:r>
              <a:rPr lang="ru-RU" sz="2400" dirty="0" smtClean="0">
                <a:latin typeface="Elektra Text Pro"/>
              </a:rPr>
              <a:t>колоний</a:t>
            </a:r>
          </a:p>
          <a:p>
            <a:pPr marL="342000" indent="-342000">
              <a:spcBef>
                <a:spcPts val="600"/>
              </a:spcBef>
              <a:spcAft>
                <a:spcPts val="600"/>
              </a:spcAft>
            </a:pPr>
            <a:r>
              <a:rPr lang="ru-RU" sz="2400" dirty="0" smtClean="0">
                <a:latin typeface="Elektra Text Pro"/>
              </a:rPr>
              <a:t>    «У </a:t>
            </a:r>
            <a:r>
              <a:rPr lang="ru-RU" sz="2400" dirty="0">
                <a:latin typeface="Elektra Text Pro"/>
              </a:rPr>
              <a:t>Эфиопов боги курчавы и черны, </a:t>
            </a:r>
            <a:r>
              <a:rPr lang="ru-RU" sz="2400" dirty="0" smtClean="0">
                <a:latin typeface="Elektra Text Pro"/>
              </a:rPr>
              <a:t/>
            </a:r>
            <a:br>
              <a:rPr lang="ru-RU" sz="2400" dirty="0" smtClean="0">
                <a:latin typeface="Elektra Text Pro"/>
              </a:rPr>
            </a:br>
            <a:r>
              <a:rPr lang="ru-RU" sz="2400" dirty="0" smtClean="0">
                <a:latin typeface="Elektra Text Pro"/>
              </a:rPr>
              <a:t>а </a:t>
            </a:r>
            <a:r>
              <a:rPr lang="ru-RU" sz="2400" dirty="0">
                <a:latin typeface="Elektra Text Pro"/>
              </a:rPr>
              <a:t>у фракийцев голубоглазы и рыжеваты» (</a:t>
            </a:r>
            <a:r>
              <a:rPr lang="ru-RU" sz="2400" dirty="0" err="1">
                <a:latin typeface="Elektra Text Pro"/>
              </a:rPr>
              <a:t>Ксенофан</a:t>
            </a:r>
            <a:r>
              <a:rPr lang="ru-RU" sz="2400" dirty="0" smtClean="0">
                <a:latin typeface="Elektra Text Pro"/>
              </a:rPr>
              <a:t>)</a:t>
            </a:r>
            <a:endParaRPr lang="ru-RU" sz="2400" dirty="0">
              <a:latin typeface="Elektra Text Pro"/>
            </a:endParaRPr>
          </a:p>
        </p:txBody>
      </p:sp>
    </p:spTree>
    <p:extLst>
      <p:ext uri="{BB962C8B-B14F-4D97-AF65-F5344CB8AC3E}">
        <p14:creationId xmlns:p14="http://schemas.microsoft.com/office/powerpoint/2010/main" val="2043689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16689" y="405450"/>
            <a:ext cx="87849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rgbClr val="C00000"/>
                </a:solidFill>
                <a:latin typeface="Elektra Text Pro"/>
              </a:rPr>
              <a:t>ПЕРВЫЕ ФИЛОСОФСКИЕ ШКОЛЫ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329320" y="6341149"/>
            <a:ext cx="3518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9E79BFED-6ECD-4563-B483-CEA192FFFCCF}" type="slidenum">
              <a:rPr lang="ru-RU">
                <a:solidFill>
                  <a:schemeClr val="bg1"/>
                </a:solidFill>
                <a:latin typeface="Elektra Medium Pro" panose="02000803000000020004" pitchFamily="50" charset="-52"/>
              </a:rPr>
              <a:pPr algn="ctr"/>
              <a:t>14</a:t>
            </a:fld>
            <a:endParaRPr lang="ru-RU" dirty="0">
              <a:solidFill>
                <a:schemeClr val="bg1"/>
              </a:solidFill>
              <a:latin typeface="Elektra Medium Pro" panose="02000803000000020004" pitchFamily="50" charset="-52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428728" y="1071546"/>
            <a:ext cx="7265330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ru-RU" sz="2400" dirty="0" smtClean="0">
              <a:latin typeface="Elektra Text Pro"/>
            </a:endParaRP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ru-RU" sz="2400" dirty="0">
              <a:latin typeface="Elektra Text Pro"/>
            </a:endParaRPr>
          </a:p>
        </p:txBody>
      </p:sp>
      <p:pic>
        <p:nvPicPr>
          <p:cNvPr id="6" name="Рисунок 5" descr="Relief_Map_of_Mediterranean_Sea2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691547" y="1142984"/>
            <a:ext cx="5737973" cy="421331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619672" y="5361968"/>
            <a:ext cx="580984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latin typeface="Elektra Text Pro"/>
              </a:rPr>
              <a:t>Философия возникла на окраинах греческой  цивилизации и только спустя столетие пришла в Афины</a:t>
            </a:r>
            <a:endParaRPr lang="ru-RU" sz="2400" dirty="0">
              <a:latin typeface="Elektra Text Pro"/>
            </a:endParaRPr>
          </a:p>
        </p:txBody>
      </p:sp>
    </p:spTree>
    <p:extLst>
      <p:ext uri="{BB962C8B-B14F-4D97-AF65-F5344CB8AC3E}">
        <p14:creationId xmlns:p14="http://schemas.microsoft.com/office/powerpoint/2010/main" val="700973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23949" y="405450"/>
            <a:ext cx="87849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rgbClr val="C00000"/>
                </a:solidFill>
                <a:latin typeface="Elektra Text Pro"/>
              </a:rPr>
              <a:t>ТЕАТР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329320" y="6341149"/>
            <a:ext cx="3518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9E79BFED-6ECD-4563-B483-CEA192FFFCCF}" type="slidenum">
              <a:rPr lang="ru-RU">
                <a:solidFill>
                  <a:schemeClr val="bg1"/>
                </a:solidFill>
                <a:latin typeface="Elektra Medium Pro" panose="02000803000000020004" pitchFamily="50" charset="-52"/>
              </a:rPr>
              <a:pPr algn="ctr"/>
              <a:t>15</a:t>
            </a:fld>
            <a:endParaRPr lang="ru-RU" dirty="0">
              <a:solidFill>
                <a:schemeClr val="bg1"/>
              </a:solidFill>
              <a:latin typeface="Elektra Medium Pro" panose="02000803000000020004" pitchFamily="50" charset="-52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571472" y="1214422"/>
            <a:ext cx="7908272" cy="12772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12788" lvl="0" indent="-350838">
              <a:buFont typeface="Arial" pitchFamily="34" charset="0"/>
              <a:buChar char="•"/>
            </a:pPr>
            <a:r>
              <a:rPr lang="ru-RU" sz="2400" dirty="0" smtClean="0">
                <a:latin typeface="Elektra Text Pro"/>
              </a:rPr>
              <a:t>Театр (</a:t>
            </a:r>
            <a:r>
              <a:rPr lang="el-GR" sz="2400" dirty="0" smtClean="0">
                <a:latin typeface="Elektra Text Pro"/>
              </a:rPr>
              <a:t>θέατρον</a:t>
            </a:r>
            <a:r>
              <a:rPr lang="ru-RU" sz="2400" dirty="0" smtClean="0">
                <a:latin typeface="Elektra Text Pro"/>
              </a:rPr>
              <a:t>) – место зрелища </a:t>
            </a:r>
          </a:p>
          <a:p>
            <a:pPr marL="712788" indent="-350838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2400" dirty="0" smtClean="0">
                <a:latin typeface="Elektra Text Pro"/>
              </a:rPr>
              <a:t>Театр и теория (</a:t>
            </a:r>
            <a:r>
              <a:rPr lang="ru-RU" sz="2400" dirty="0" err="1" smtClean="0">
                <a:latin typeface="Elektra Text Pro"/>
              </a:rPr>
              <a:t>θεωρία</a:t>
            </a:r>
            <a:r>
              <a:rPr lang="ru-RU" sz="2400" dirty="0" smtClean="0">
                <a:latin typeface="Elektra Text Pro"/>
              </a:rPr>
              <a:t>) имеют общий корень </a:t>
            </a:r>
            <a:r>
              <a:rPr lang="el-GR" sz="2400" dirty="0" smtClean="0"/>
              <a:t>θέα</a:t>
            </a:r>
            <a:endParaRPr lang="ru-RU" sz="2400" dirty="0" smtClean="0">
              <a:latin typeface="Elektra Text Pro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1604" y="2515280"/>
            <a:ext cx="5993576" cy="3506008"/>
          </a:xfrm>
          <a:prstGeom prst="round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2214546" y="6072206"/>
            <a:ext cx="478634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latin typeface="Elektra Text Pro"/>
              </a:rPr>
              <a:t>Театр Диониса в Афинах. Неизвестный </a:t>
            </a:r>
            <a:r>
              <a:rPr lang="ru-RU" sz="1400" dirty="0" smtClean="0">
                <a:latin typeface="Elektra Text Pro"/>
              </a:rPr>
              <a:t>художник</a:t>
            </a:r>
          </a:p>
        </p:txBody>
      </p:sp>
    </p:spTree>
    <p:extLst>
      <p:ext uri="{BB962C8B-B14F-4D97-AF65-F5344CB8AC3E}">
        <p14:creationId xmlns:p14="http://schemas.microsoft.com/office/powerpoint/2010/main" val="1198996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97405" y="405450"/>
            <a:ext cx="87849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rgbClr val="C00000"/>
                </a:solidFill>
                <a:latin typeface="Elektra Text Pro"/>
              </a:rPr>
              <a:t>ТРАГЕДИЯ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329320" y="6341149"/>
            <a:ext cx="3518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9E79BFED-6ECD-4563-B483-CEA192FFFCCF}" type="slidenum">
              <a:rPr lang="ru-RU">
                <a:solidFill>
                  <a:schemeClr val="bg1"/>
                </a:solidFill>
                <a:latin typeface="Elektra Medium Pro" panose="02000803000000020004" pitchFamily="50" charset="-52"/>
              </a:rPr>
              <a:pPr algn="ctr"/>
              <a:t>16</a:t>
            </a:fld>
            <a:endParaRPr lang="ru-RU" dirty="0">
              <a:solidFill>
                <a:schemeClr val="bg1"/>
              </a:solidFill>
              <a:latin typeface="Elektra Medium Pro" panose="02000803000000020004" pitchFamily="50" charset="-52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947786" y="1052736"/>
            <a:ext cx="755330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ru-RU" sz="2400" dirty="0" smtClean="0">
                <a:latin typeface="Elektra Text Pro"/>
              </a:rPr>
              <a:t>«Царь Эдип» – </a:t>
            </a:r>
            <a:r>
              <a:rPr lang="ru-RU" sz="2400" dirty="0">
                <a:latin typeface="Elektra Text Pro"/>
              </a:rPr>
              <a:t>афинская трагедия Софокла, которая была впервые поставлена </a:t>
            </a:r>
            <a:r>
              <a:rPr lang="ru-RU" sz="2400" dirty="0" smtClean="0">
                <a:latin typeface="Elektra Text Pro"/>
              </a:rPr>
              <a:t/>
            </a:r>
            <a:br>
              <a:rPr lang="ru-RU" sz="2400" dirty="0" smtClean="0">
                <a:latin typeface="Elektra Text Pro"/>
              </a:rPr>
            </a:br>
            <a:r>
              <a:rPr lang="ru-RU" sz="2400" dirty="0" err="1" smtClean="0">
                <a:latin typeface="Elektra Text Pro"/>
              </a:rPr>
              <a:t>ок</a:t>
            </a:r>
            <a:r>
              <a:rPr lang="ru-RU" sz="2400" dirty="0" smtClean="0">
                <a:latin typeface="Elektra Text Pro"/>
              </a:rPr>
              <a:t>. </a:t>
            </a:r>
            <a:r>
              <a:rPr lang="ru-RU" sz="2400" dirty="0">
                <a:latin typeface="Elektra Text Pro"/>
              </a:rPr>
              <a:t>429 г. до </a:t>
            </a:r>
            <a:r>
              <a:rPr lang="ru-RU" sz="2400" dirty="0" smtClean="0">
                <a:latin typeface="Elektra Text Pro"/>
              </a:rPr>
              <a:t>н.э. 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6000760" y="5572140"/>
            <a:ext cx="219365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latin typeface="Elektra Text Pro"/>
              </a:rPr>
              <a:t>Древнегреческий трагик </a:t>
            </a:r>
            <a:r>
              <a:rPr lang="ru-RU" sz="1400" dirty="0" err="1" smtClean="0">
                <a:latin typeface="Elektra Text Pro"/>
              </a:rPr>
              <a:t>Софокл</a:t>
            </a:r>
            <a:r>
              <a:rPr lang="ru-RU" sz="1400" dirty="0" smtClean="0">
                <a:latin typeface="Elektra Text Pro"/>
              </a:rPr>
              <a:t> </a:t>
            </a:r>
            <a:br>
              <a:rPr lang="ru-RU" sz="1400" dirty="0" smtClean="0">
                <a:latin typeface="Elektra Text Pro"/>
              </a:rPr>
            </a:br>
            <a:r>
              <a:rPr lang="ru-RU" sz="1400" dirty="0" smtClean="0">
                <a:latin typeface="Elektra Text Pro"/>
              </a:rPr>
              <a:t>П</a:t>
            </a:r>
            <a:r>
              <a:rPr lang="ru-RU" sz="1400" dirty="0">
                <a:latin typeface="Elektra Text Pro"/>
              </a:rPr>
              <a:t>. </a:t>
            </a:r>
            <a:r>
              <a:rPr lang="ru-RU" sz="1400" dirty="0" smtClean="0">
                <a:latin typeface="Elektra Text Pro"/>
              </a:rPr>
              <a:t>Рубенс</a:t>
            </a:r>
            <a:br>
              <a:rPr lang="ru-RU" sz="1400" dirty="0" smtClean="0">
                <a:latin typeface="Elektra Text Pro"/>
              </a:rPr>
            </a:br>
            <a:r>
              <a:rPr lang="ru-RU" sz="1400" dirty="0" smtClean="0">
                <a:latin typeface="Elektra Text Pro"/>
              </a:rPr>
              <a:t>гравюра </a:t>
            </a:r>
            <a:r>
              <a:rPr lang="ru-RU" sz="1400" dirty="0">
                <a:latin typeface="Elektra Text Pro"/>
              </a:rPr>
              <a:t>П. </a:t>
            </a:r>
            <a:r>
              <a:rPr lang="ru-RU" sz="1400" dirty="0" smtClean="0">
                <a:latin typeface="Elektra Text Pro"/>
              </a:rPr>
              <a:t>Понтия</a:t>
            </a:r>
          </a:p>
        </p:txBody>
      </p:sp>
      <p:pic>
        <p:nvPicPr>
          <p:cNvPr id="9218" name="Picture 2" descr="https://upload.wikimedia.org/wikipedia/commons/thumb/b/b0/The_Plague_of_Thebes.jpg/1280px-The_Plague_of_Thebes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855" y="2395732"/>
            <a:ext cx="4174335" cy="3176408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https://u.foxford.ngcdn.ru/uploads/tinymce_file/file/132236/bcec91853faeb630.jpe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0760" y="2384297"/>
            <a:ext cx="2193657" cy="3116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500034" y="5643578"/>
            <a:ext cx="450441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latin typeface="Elektra Text Pro"/>
              </a:rPr>
              <a:t>Антигона выводит слепого Эдипа из </a:t>
            </a:r>
            <a:r>
              <a:rPr lang="ru-RU" sz="1400" dirty="0" smtClean="0">
                <a:latin typeface="Elektra Text Pro"/>
              </a:rPr>
              <a:t>Фив </a:t>
            </a:r>
          </a:p>
          <a:p>
            <a:pPr algn="ctr"/>
            <a:r>
              <a:rPr lang="ru-RU" sz="1400" dirty="0" err="1" smtClean="0">
                <a:latin typeface="Elektra Text Pro"/>
              </a:rPr>
              <a:t>Жалабер</a:t>
            </a:r>
            <a:r>
              <a:rPr lang="ru-RU" sz="1400" dirty="0">
                <a:latin typeface="Elektra Text Pro"/>
              </a:rPr>
              <a:t>, XIX </a:t>
            </a:r>
            <a:r>
              <a:rPr lang="ru-RU" sz="1400" dirty="0" smtClean="0">
                <a:latin typeface="Elektra Text Pro"/>
              </a:rPr>
              <a:t>в.</a:t>
            </a:r>
          </a:p>
        </p:txBody>
      </p:sp>
    </p:spTree>
    <p:extLst>
      <p:ext uri="{BB962C8B-B14F-4D97-AF65-F5344CB8AC3E}">
        <p14:creationId xmlns:p14="http://schemas.microsoft.com/office/powerpoint/2010/main" val="4007614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14282" y="400931"/>
            <a:ext cx="87849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rgbClr val="C00000"/>
                </a:solidFill>
                <a:latin typeface="Elektra Text Pro"/>
              </a:rPr>
              <a:t>ТРАГЕДИЯ КАК ПРЕДПОСЫЛКА ФИЛОСОФИИ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329320" y="6341149"/>
            <a:ext cx="3518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9E79BFED-6ECD-4563-B483-CEA192FFFCCF}" type="slidenum">
              <a:rPr lang="ru-RU">
                <a:solidFill>
                  <a:schemeClr val="bg1"/>
                </a:solidFill>
                <a:latin typeface="Elektra Medium Pro" panose="02000803000000020004" pitchFamily="50" charset="-52"/>
              </a:rPr>
              <a:pPr algn="ctr"/>
              <a:t>17</a:t>
            </a:fld>
            <a:endParaRPr lang="ru-RU" dirty="0">
              <a:solidFill>
                <a:schemeClr val="bg1"/>
              </a:solidFill>
              <a:latin typeface="Elektra Medium Pro" panose="02000803000000020004" pitchFamily="50" charset="-52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857224" y="1312119"/>
            <a:ext cx="726533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>
              <a:spcBef>
                <a:spcPts val="600"/>
              </a:spcBef>
              <a:spcAft>
                <a:spcPts val="600"/>
              </a:spcAft>
            </a:pPr>
            <a:r>
              <a:rPr lang="ru-RU" sz="2400" dirty="0" smtClean="0">
                <a:latin typeface="Elektra Text Pro"/>
              </a:rPr>
              <a:t>Трагедия есть опыт расколотого сознания как сознания «невозможной возможности»</a:t>
            </a:r>
          </a:p>
        </p:txBody>
      </p:sp>
      <p:pic>
        <p:nvPicPr>
          <p:cNvPr id="9" name="Рисунок 8" descr="3DMVI_48219[Oedipus_the_King_Sophocles_429_BC_4]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00298" y="2358968"/>
            <a:ext cx="4150668" cy="4141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2591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14282" y="400931"/>
            <a:ext cx="87849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rgbClr val="C00000"/>
                </a:solidFill>
                <a:latin typeface="Elektra Text Pro"/>
              </a:rPr>
              <a:t>ФИЛОСОФИЯ О СУБСТАНЦИАЛЬНОСТИ БОГОВ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329320" y="6341149"/>
            <a:ext cx="3518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9E79BFED-6ECD-4563-B483-CEA192FFFCCF}" type="slidenum">
              <a:rPr lang="ru-RU">
                <a:solidFill>
                  <a:schemeClr val="bg1"/>
                </a:solidFill>
                <a:latin typeface="Elektra Medium Pro" panose="02000803000000020004" pitchFamily="50" charset="-52"/>
              </a:rPr>
              <a:pPr algn="ctr"/>
              <a:t>18</a:t>
            </a:fld>
            <a:endParaRPr lang="ru-RU" dirty="0">
              <a:solidFill>
                <a:schemeClr val="bg1"/>
              </a:solidFill>
              <a:latin typeface="Elektra Medium Pro" panose="02000803000000020004" pitchFamily="50" charset="-52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899592" y="2714620"/>
            <a:ext cx="4714908" cy="2985433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ru-RU" sz="2400" dirty="0" smtClean="0">
                <a:latin typeface="Elektra Text Pro"/>
              </a:rPr>
              <a:t>«Не боги создали воздух, </a:t>
            </a:r>
            <a:br>
              <a:rPr lang="ru-RU" sz="2400" dirty="0" smtClean="0">
                <a:latin typeface="Elektra Text Pro"/>
              </a:rPr>
            </a:br>
            <a:r>
              <a:rPr lang="ru-RU" sz="2400" dirty="0" smtClean="0">
                <a:latin typeface="Elektra Text Pro"/>
              </a:rPr>
              <a:t>а сами они из воздуха» (Анаксимен)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ru-RU" sz="2400" dirty="0" smtClean="0">
                <a:latin typeface="Elektra Text Pro"/>
              </a:rPr>
              <a:t>Теогония:   боги рождены </a:t>
            </a:r>
            <a:br>
              <a:rPr lang="ru-RU" sz="2400" dirty="0" smtClean="0">
                <a:latin typeface="Elektra Text Pro"/>
              </a:rPr>
            </a:br>
            <a:r>
              <a:rPr lang="ru-RU" sz="2400" dirty="0" smtClean="0">
                <a:latin typeface="Elektra Text Pro"/>
              </a:rPr>
              <a:t>от других богов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ru-RU" sz="2400" dirty="0" smtClean="0">
                <a:latin typeface="Elektra Text Pro"/>
              </a:rPr>
              <a:t>Философия: боги – порождены природой</a:t>
            </a:r>
          </a:p>
        </p:txBody>
      </p:sp>
      <p:pic>
        <p:nvPicPr>
          <p:cNvPr id="7" name="Рисунок 6" descr="Anaximenes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454680" y="1500174"/>
            <a:ext cx="3403600" cy="4140200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857224" y="1571612"/>
            <a:ext cx="3736920" cy="80021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 smtClean="0">
                <a:latin typeface="Elektra Text Pro"/>
              </a:rPr>
              <a:t>АНАКСИМЕН</a:t>
            </a:r>
            <a:br>
              <a:rPr lang="ru-RU" sz="2400" dirty="0" smtClean="0">
                <a:latin typeface="Elektra Text Pro"/>
              </a:rPr>
            </a:br>
            <a:r>
              <a:rPr lang="ru-RU" sz="2200" dirty="0" smtClean="0">
                <a:latin typeface="Elektra Text Pro"/>
              </a:rPr>
              <a:t>585/560–525/502 до н.э.</a:t>
            </a:r>
            <a:endParaRPr lang="ru-RU" sz="2200" dirty="0">
              <a:latin typeface="Elektra Text Pro"/>
            </a:endParaRPr>
          </a:p>
        </p:txBody>
      </p:sp>
    </p:spTree>
    <p:extLst>
      <p:ext uri="{BB962C8B-B14F-4D97-AF65-F5344CB8AC3E}">
        <p14:creationId xmlns:p14="http://schemas.microsoft.com/office/powerpoint/2010/main" val="3042591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23949" y="188640"/>
            <a:ext cx="878497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rgbClr val="C00000"/>
                </a:solidFill>
                <a:latin typeface="Elektra Text Pro"/>
              </a:rPr>
              <a:t>ФИЛОСОФИЯ</a:t>
            </a:r>
          </a:p>
          <a:p>
            <a:pPr algn="ctr"/>
            <a:r>
              <a:rPr lang="ru-RU" sz="2800" dirty="0" smtClean="0">
                <a:solidFill>
                  <a:srgbClr val="C00000"/>
                </a:solidFill>
                <a:latin typeface="Elektra Text Pro"/>
              </a:rPr>
              <a:t>КАК ФОРМА САМОВОЗВЫШЕНИЯ ДУХА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329320" y="6341149"/>
            <a:ext cx="3518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9E79BFED-6ECD-4563-B483-CEA192FFFCCF}" type="slidenum">
              <a:rPr lang="ru-RU">
                <a:solidFill>
                  <a:schemeClr val="bg1"/>
                </a:solidFill>
                <a:latin typeface="Elektra Medium Pro" panose="02000803000000020004" pitchFamily="50" charset="-52"/>
              </a:rPr>
              <a:pPr algn="ctr"/>
              <a:t>19</a:t>
            </a:fld>
            <a:endParaRPr lang="ru-RU" dirty="0">
              <a:solidFill>
                <a:schemeClr val="bg1"/>
              </a:solidFill>
              <a:latin typeface="Elektra Medium Pro" panose="02000803000000020004" pitchFamily="50" charset="-52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000100" y="1285860"/>
            <a:ext cx="770955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-342900">
              <a:spcBef>
                <a:spcPts val="600"/>
              </a:spcBef>
              <a:spcAft>
                <a:spcPts val="600"/>
              </a:spcAft>
            </a:pPr>
            <a:r>
              <a:rPr lang="ru-RU" sz="2400" dirty="0" smtClean="0">
                <a:latin typeface="Elektra Text Pro"/>
              </a:rPr>
              <a:t>Овладение «божественным логосом» есть человеческий способ подняться </a:t>
            </a:r>
            <a:r>
              <a:rPr lang="ru-RU" sz="2400" dirty="0">
                <a:latin typeface="Elektra Text Pro"/>
              </a:rPr>
              <a:t>до уровня </a:t>
            </a:r>
            <a:r>
              <a:rPr lang="ru-RU" sz="2400" dirty="0" smtClean="0">
                <a:latin typeface="Elektra Text Pro"/>
              </a:rPr>
              <a:t>бога</a:t>
            </a:r>
          </a:p>
        </p:txBody>
      </p:sp>
      <p:pic>
        <p:nvPicPr>
          <p:cNvPr id="12290" name="Picture 2" descr="Полёт Икара Джейкоба Питера Гоуи (1635–1637)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488" y="2204864"/>
            <a:ext cx="3351083" cy="3623359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2826796" y="5828223"/>
            <a:ext cx="3351083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 smtClean="0">
                <a:latin typeface="Elektra Text Pro"/>
              </a:rPr>
              <a:t>Полёт </a:t>
            </a:r>
            <a:r>
              <a:rPr lang="ru-RU" sz="1400" dirty="0">
                <a:latin typeface="Elektra Text Pro"/>
              </a:rPr>
              <a:t>Икара </a:t>
            </a:r>
            <a:endParaRPr lang="ru-RU" sz="1400" dirty="0" smtClean="0">
              <a:latin typeface="Elektra Text Pro"/>
            </a:endParaRPr>
          </a:p>
          <a:p>
            <a:pPr algn="ctr"/>
            <a:r>
              <a:rPr lang="ru-RU" sz="1400" dirty="0" err="1" smtClean="0">
                <a:latin typeface="Elektra Text Pro"/>
              </a:rPr>
              <a:t>Джейкоб</a:t>
            </a:r>
            <a:r>
              <a:rPr lang="ru-RU" sz="1400" dirty="0" smtClean="0">
                <a:latin typeface="Elektra Text Pro"/>
              </a:rPr>
              <a:t> Питер </a:t>
            </a:r>
            <a:r>
              <a:rPr lang="ru-RU" sz="1400" dirty="0" err="1">
                <a:latin typeface="Elektra Text Pro"/>
              </a:rPr>
              <a:t>Гоуи</a:t>
            </a:r>
            <a:r>
              <a:rPr lang="ru-RU" sz="1400" dirty="0">
                <a:latin typeface="Elektra Text Pro"/>
              </a:rPr>
              <a:t> </a:t>
            </a:r>
            <a:endParaRPr lang="ru-RU" sz="1400" dirty="0" smtClean="0">
              <a:latin typeface="Elektra Text Pro"/>
            </a:endParaRPr>
          </a:p>
          <a:p>
            <a:pPr algn="ctr"/>
            <a:r>
              <a:rPr lang="ru-RU" sz="1400" dirty="0" smtClean="0">
                <a:latin typeface="Elektra Text Pro"/>
              </a:rPr>
              <a:t>1635–1637 гг.</a:t>
            </a:r>
          </a:p>
        </p:txBody>
      </p:sp>
    </p:spTree>
    <p:extLst>
      <p:ext uri="{BB962C8B-B14F-4D97-AF65-F5344CB8AC3E}">
        <p14:creationId xmlns:p14="http://schemas.microsoft.com/office/powerpoint/2010/main" val="27364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21968" y="548326"/>
            <a:ext cx="87849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rgbClr val="C00000"/>
                </a:solidFill>
                <a:latin typeface="Elektra Text Pro"/>
              </a:rPr>
              <a:t>ВОПРОС О ПРИРОДЕ ФИЛОСОФСКОГО ЗНАНИЯ </a:t>
            </a:r>
            <a:endParaRPr lang="ru-RU" sz="2800" dirty="0">
              <a:solidFill>
                <a:srgbClr val="C00000"/>
              </a:solidFill>
              <a:latin typeface="Elektra Text Pro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329320" y="6341149"/>
            <a:ext cx="3518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9E79BFED-6ECD-4563-B483-CEA192FFFCCF}" type="slidenum">
              <a:rPr lang="ru-RU">
                <a:solidFill>
                  <a:schemeClr val="bg1"/>
                </a:solidFill>
                <a:latin typeface="Elektra Medium Pro" panose="02000803000000020004" pitchFamily="50" charset="-52"/>
              </a:rPr>
              <a:pPr algn="ctr"/>
              <a:t>2</a:t>
            </a:fld>
            <a:endParaRPr lang="ru-RU" dirty="0">
              <a:solidFill>
                <a:schemeClr val="bg1"/>
              </a:solidFill>
              <a:latin typeface="Elektra Medium Pro" panose="02000803000000020004" pitchFamily="50" charset="-52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467544" y="1643050"/>
            <a:ext cx="8280919" cy="41857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ru-RU" sz="2400" dirty="0" smtClean="0">
                <a:latin typeface="Elektra Text Pro"/>
              </a:rPr>
              <a:t>Вопрос </a:t>
            </a:r>
            <a:r>
              <a:rPr lang="ru-RU" sz="2400" dirty="0">
                <a:latin typeface="Elektra Text Pro"/>
              </a:rPr>
              <a:t>о сущности, причинах и генезисе </a:t>
            </a:r>
            <a:r>
              <a:rPr lang="ru-RU" sz="2400" dirty="0" smtClean="0">
                <a:latin typeface="Elektra Text Pro"/>
              </a:rPr>
              <a:t>философии: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ru-RU" sz="2400" dirty="0" smtClean="0">
                <a:latin typeface="Elektra Text Pro"/>
              </a:rPr>
              <a:t>что </a:t>
            </a:r>
            <a:r>
              <a:rPr lang="ru-RU" sz="2400" dirty="0">
                <a:latin typeface="Elektra Text Pro"/>
              </a:rPr>
              <a:t>такое философия как область знания и что такое философствование как некая деятельность?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ru-RU" sz="2400" dirty="0">
                <a:latin typeface="Elektra Text Pro"/>
              </a:rPr>
              <a:t>к</a:t>
            </a:r>
            <a:r>
              <a:rPr lang="ru-RU" sz="2400" dirty="0" smtClean="0">
                <a:latin typeface="Elektra Text Pro"/>
              </a:rPr>
              <a:t>акой </a:t>
            </a:r>
            <a:r>
              <a:rPr lang="ru-RU" sz="2400" dirty="0">
                <a:latin typeface="Elektra Text Pro"/>
              </a:rPr>
              <a:t>потребности она отвечает? 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ru-RU" sz="2400" dirty="0">
                <a:latin typeface="Elektra Text Pro"/>
              </a:rPr>
              <a:t>г</a:t>
            </a:r>
            <a:r>
              <a:rPr lang="ru-RU" sz="2400" dirty="0" smtClean="0">
                <a:latin typeface="Elektra Text Pro"/>
              </a:rPr>
              <a:t>де</a:t>
            </a:r>
            <a:r>
              <a:rPr lang="ru-RU" sz="2400" dirty="0">
                <a:latin typeface="Elektra Text Pro"/>
              </a:rPr>
              <a:t>, когда, почему и в каком культурно-историческом контексте она возникает? 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ru-RU" sz="2400" dirty="0">
                <a:latin typeface="Elektra Text Pro"/>
              </a:rPr>
              <a:t>в</a:t>
            </a:r>
            <a:r>
              <a:rPr lang="ru-RU" sz="2400" dirty="0" smtClean="0">
                <a:latin typeface="Elektra Text Pro"/>
              </a:rPr>
              <a:t> </a:t>
            </a:r>
            <a:r>
              <a:rPr lang="ru-RU" sz="2400" dirty="0">
                <a:latin typeface="Elektra Text Pro"/>
              </a:rPr>
              <a:t>каких формах и на основе какого опыта </a:t>
            </a:r>
            <a:r>
              <a:rPr lang="ru-RU" sz="2400" dirty="0" smtClean="0">
                <a:latin typeface="Elektra Text Pro"/>
              </a:rPr>
              <a:t/>
            </a:r>
            <a:br>
              <a:rPr lang="ru-RU" sz="2400" dirty="0" smtClean="0">
                <a:latin typeface="Elektra Text Pro"/>
              </a:rPr>
            </a:br>
            <a:r>
              <a:rPr lang="ru-RU" sz="2400" dirty="0" smtClean="0">
                <a:latin typeface="Elektra Text Pro"/>
              </a:rPr>
              <a:t>она </a:t>
            </a:r>
            <a:r>
              <a:rPr lang="ru-RU" sz="2400" dirty="0">
                <a:latin typeface="Elektra Text Pro"/>
              </a:rPr>
              <a:t>существует?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Tx/>
              <a:buChar char="-"/>
            </a:pPr>
            <a:endParaRPr lang="ru-RU" sz="2400" dirty="0">
              <a:latin typeface="Elektra Text Pro"/>
            </a:endParaRPr>
          </a:p>
        </p:txBody>
      </p:sp>
    </p:spTree>
    <p:extLst>
      <p:ext uri="{BB962C8B-B14F-4D97-AF65-F5344CB8AC3E}">
        <p14:creationId xmlns:p14="http://schemas.microsoft.com/office/powerpoint/2010/main" val="3160559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3571868" y="1428736"/>
            <a:ext cx="5392620" cy="35086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000" indent="-3420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2400" dirty="0" smtClean="0">
                <a:latin typeface="Elektra Text Pro"/>
              </a:rPr>
              <a:t>«София» (</a:t>
            </a:r>
            <a:r>
              <a:rPr lang="ru-RU" sz="2400" dirty="0" err="1" smtClean="0">
                <a:latin typeface="Elektra Text Pro"/>
              </a:rPr>
              <a:t>др.-греч</a:t>
            </a:r>
            <a:r>
              <a:rPr lang="ru-RU" sz="2400" dirty="0" smtClean="0">
                <a:latin typeface="Elektra Text Pro"/>
              </a:rPr>
              <a:t>. </a:t>
            </a:r>
            <a:r>
              <a:rPr lang="el-GR" sz="2400" dirty="0" smtClean="0">
                <a:latin typeface="Elektra Text Pro"/>
              </a:rPr>
              <a:t>σοφ</a:t>
            </a:r>
            <a:r>
              <a:rPr lang="el-GR" sz="2400" dirty="0" smtClean="0">
                <a:latin typeface="Elektra Text Pro"/>
                <a:cs typeface="Times New Roman"/>
              </a:rPr>
              <a:t>ία</a:t>
            </a:r>
            <a:r>
              <a:rPr lang="ru-RU" sz="2400" dirty="0" smtClean="0">
                <a:latin typeface="Elektra Text Pro"/>
              </a:rPr>
              <a:t>) – мудрость</a:t>
            </a:r>
          </a:p>
          <a:p>
            <a:pPr marL="342000" indent="-3420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2400" dirty="0" smtClean="0">
                <a:latin typeface="Elektra Text Pro"/>
              </a:rPr>
              <a:t>«</a:t>
            </a:r>
            <a:r>
              <a:rPr lang="ru-RU" sz="2400" dirty="0" err="1">
                <a:latin typeface="Elektra Text Pro"/>
              </a:rPr>
              <a:t>С</a:t>
            </a:r>
            <a:r>
              <a:rPr lang="ru-RU" sz="2400" dirty="0" err="1" smtClean="0">
                <a:latin typeface="Elektra Text Pro"/>
              </a:rPr>
              <a:t>офос</a:t>
            </a:r>
            <a:r>
              <a:rPr lang="ru-RU" sz="2400" dirty="0">
                <a:latin typeface="Elektra Text Pro"/>
              </a:rPr>
              <a:t>» (др.-греч. </a:t>
            </a:r>
            <a:r>
              <a:rPr lang="el-GR" sz="2400" dirty="0" smtClean="0">
                <a:latin typeface="Elektra Text Pro"/>
              </a:rPr>
              <a:t>σοφός</a:t>
            </a:r>
            <a:r>
              <a:rPr lang="ru-RU" sz="2400" dirty="0" smtClean="0">
                <a:latin typeface="Elektra Text Pro"/>
              </a:rPr>
              <a:t>) – мудрец</a:t>
            </a:r>
            <a:endParaRPr lang="ru-RU" sz="2400" dirty="0">
              <a:latin typeface="Elektra Text Pro"/>
            </a:endParaRPr>
          </a:p>
          <a:p>
            <a:pPr marL="342000" indent="-3420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2400" dirty="0" smtClean="0">
                <a:latin typeface="Elektra Text Pro"/>
              </a:rPr>
              <a:t>«Софист</a:t>
            </a:r>
            <a:r>
              <a:rPr lang="ru-RU" sz="2400" dirty="0">
                <a:latin typeface="Elektra Text Pro"/>
              </a:rPr>
              <a:t>» (др.-</a:t>
            </a:r>
            <a:r>
              <a:rPr lang="ru-RU" sz="2400" dirty="0" smtClean="0">
                <a:latin typeface="Elektra Text Pro"/>
              </a:rPr>
              <a:t>греч. </a:t>
            </a:r>
            <a:r>
              <a:rPr lang="el-GR" sz="2400" dirty="0" smtClean="0">
                <a:latin typeface="Elektra Text Pro"/>
              </a:rPr>
              <a:t>σοφιστής</a:t>
            </a:r>
            <a:r>
              <a:rPr lang="ru-RU" sz="2400" dirty="0" smtClean="0">
                <a:latin typeface="Elektra Text Pro"/>
              </a:rPr>
              <a:t>) – </a:t>
            </a:r>
            <a:r>
              <a:rPr lang="ru-RU" sz="2400" dirty="0">
                <a:latin typeface="Elektra Text Pro"/>
              </a:rPr>
              <a:t>знаток  </a:t>
            </a:r>
            <a:r>
              <a:rPr lang="ru-RU" sz="2400" dirty="0" smtClean="0">
                <a:latin typeface="Elektra Text Pro"/>
              </a:rPr>
              <a:t>мудрости</a:t>
            </a:r>
            <a:endParaRPr lang="ru-RU" sz="2400" dirty="0">
              <a:latin typeface="Elektra Text Pro"/>
            </a:endParaRPr>
          </a:p>
          <a:p>
            <a:pPr marL="342000" indent="-3420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2400" dirty="0" err="1">
                <a:latin typeface="Elektra Text Pro"/>
              </a:rPr>
              <a:t>Фило́соф</a:t>
            </a:r>
            <a:r>
              <a:rPr lang="ru-RU" sz="2400" dirty="0">
                <a:latin typeface="Elektra Text Pro"/>
              </a:rPr>
              <a:t> (др.-греч. </a:t>
            </a:r>
            <a:r>
              <a:rPr lang="ru-RU" sz="2400" dirty="0" err="1" smtClean="0">
                <a:latin typeface="Elektra Text Pro"/>
              </a:rPr>
              <a:t>φιλόσοφος</a:t>
            </a:r>
            <a:r>
              <a:rPr lang="ru-RU" sz="2400" dirty="0" smtClean="0">
                <a:latin typeface="Elektra Text Pro"/>
              </a:rPr>
              <a:t>) – любящий мудрость</a:t>
            </a:r>
            <a:endParaRPr lang="ru-RU" sz="2400" dirty="0">
              <a:latin typeface="Elektra Text Pro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329321" y="6341149"/>
            <a:ext cx="3518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9E79BFED-6ECD-4563-B483-CEA192FFFCCF}" type="slidenum">
              <a:rPr lang="ru-RU">
                <a:solidFill>
                  <a:schemeClr val="bg1"/>
                </a:solidFill>
                <a:latin typeface="Elektra Medium Pro" panose="02000803000000020004" pitchFamily="50" charset="-52"/>
              </a:rPr>
              <a:pPr algn="ctr"/>
              <a:t>20</a:t>
            </a:fld>
            <a:endParaRPr lang="ru-RU" dirty="0">
              <a:solidFill>
                <a:schemeClr val="bg1"/>
              </a:solidFill>
              <a:latin typeface="Elektra Medium Pro" panose="02000803000000020004" pitchFamily="50" charset="-52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476888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rgbClr val="C00000"/>
                </a:solidFill>
                <a:latin typeface="Elektra Text Pro"/>
              </a:rPr>
              <a:t>МУДРОСТЬ</a:t>
            </a:r>
            <a:endParaRPr lang="ru-RU" sz="2800" dirty="0">
              <a:solidFill>
                <a:srgbClr val="C00000"/>
              </a:solidFill>
              <a:latin typeface="Elektra Text Pro"/>
            </a:endParaRPr>
          </a:p>
        </p:txBody>
      </p:sp>
      <p:sp>
        <p:nvSpPr>
          <p:cNvPr id="2" name="AutoShape 4" descr="Мераб Мамардашвили. 1989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AutoShape 4" descr="Бюст Пифагора. Римская копия с греческого оригинала ок. 550 до н. э. Рим. 5 в. до н. э.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3" name="Рисунок 12" descr="ZAwBTs4tUe8KZxz8Pi6Wg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14348" y="1428736"/>
            <a:ext cx="2571768" cy="4572032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3816221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3714744" y="1928802"/>
            <a:ext cx="4929222" cy="28777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latin typeface="Elektra Text Pro"/>
              </a:rPr>
              <a:t>ЧЖУАН-ЦЗЫ</a:t>
            </a:r>
          </a:p>
          <a:p>
            <a:r>
              <a:rPr lang="ru-RU" sz="2200" dirty="0" smtClean="0">
                <a:latin typeface="Elektra Text Pro"/>
              </a:rPr>
              <a:t>369–286 гг. </a:t>
            </a:r>
            <a:r>
              <a:rPr lang="ru-RU" sz="2200" dirty="0">
                <a:latin typeface="Elektra Text Pro"/>
              </a:rPr>
              <a:t>до </a:t>
            </a:r>
            <a:r>
              <a:rPr lang="ru-RU" sz="2200" dirty="0" smtClean="0">
                <a:latin typeface="Elektra Text Pro"/>
              </a:rPr>
              <a:t>н.э.</a:t>
            </a:r>
          </a:p>
          <a:p>
            <a:r>
              <a:rPr lang="ru-RU" sz="2200" dirty="0" smtClean="0">
                <a:latin typeface="Elektra Text Pro"/>
              </a:rPr>
              <a:t>Китайский философ</a:t>
            </a:r>
          </a:p>
          <a:p>
            <a:pPr marL="342000">
              <a:spcBef>
                <a:spcPts val="600"/>
              </a:spcBef>
              <a:spcAft>
                <a:spcPts val="600"/>
              </a:spcAft>
            </a:pPr>
            <a:endParaRPr lang="ru-RU" sz="2400" dirty="0" smtClean="0">
              <a:latin typeface="Elektra Text Pro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ru-RU" sz="2400" dirty="0" smtClean="0">
                <a:latin typeface="Elektra Text Pro"/>
              </a:rPr>
              <a:t>«</a:t>
            </a:r>
            <a:r>
              <a:rPr lang="ru-RU" sz="2400" dirty="0">
                <a:latin typeface="Elektra Text Pro"/>
              </a:rPr>
              <a:t>Ваш слуга любит лишь </a:t>
            </a:r>
            <a:r>
              <a:rPr lang="ru-RU" sz="2400" dirty="0" smtClean="0">
                <a:latin typeface="Elektra Text Pro"/>
              </a:rPr>
              <a:t>Путь </a:t>
            </a:r>
            <a:r>
              <a:rPr lang="ru-RU" sz="2400" dirty="0">
                <a:latin typeface="Elektra Text Pro"/>
              </a:rPr>
              <a:t>(Дао). Этим и продвигаюсь </a:t>
            </a:r>
            <a:r>
              <a:rPr lang="ru-RU" sz="2400" dirty="0" smtClean="0">
                <a:latin typeface="Elektra Text Pro"/>
              </a:rPr>
              <a:t/>
            </a:r>
            <a:br>
              <a:rPr lang="ru-RU" sz="2400" dirty="0" smtClean="0">
                <a:latin typeface="Elektra Text Pro"/>
              </a:rPr>
            </a:br>
            <a:r>
              <a:rPr lang="ru-RU" sz="2400" dirty="0" smtClean="0">
                <a:latin typeface="Elektra Text Pro"/>
              </a:rPr>
              <a:t>в </a:t>
            </a:r>
            <a:r>
              <a:rPr lang="ru-RU" sz="2400" dirty="0">
                <a:latin typeface="Elektra Text Pro"/>
              </a:rPr>
              <a:t>своем ремесле</a:t>
            </a:r>
            <a:r>
              <a:rPr lang="ru-RU" sz="2400" dirty="0" smtClean="0">
                <a:latin typeface="Elektra Text Pro"/>
              </a:rPr>
              <a:t>»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329321" y="6341149"/>
            <a:ext cx="3518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9E79BFED-6ECD-4563-B483-CEA192FFFCCF}" type="slidenum">
              <a:rPr lang="ru-RU">
                <a:solidFill>
                  <a:schemeClr val="bg1"/>
                </a:solidFill>
                <a:latin typeface="Elektra Medium Pro" panose="02000803000000020004" pitchFamily="50" charset="-52"/>
              </a:rPr>
              <a:pPr algn="ctr"/>
              <a:t>21</a:t>
            </a:fld>
            <a:endParaRPr lang="ru-RU" dirty="0">
              <a:solidFill>
                <a:schemeClr val="bg1"/>
              </a:solidFill>
              <a:latin typeface="Elektra Medium Pro" panose="02000803000000020004" pitchFamily="50" charset="-52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476888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rgbClr val="C00000"/>
                </a:solidFill>
                <a:latin typeface="Elektra Text Pro"/>
              </a:rPr>
              <a:t>МУДРОСТЬ КАК ВЫСШЕЕ МАСТЕРСТВО</a:t>
            </a:r>
            <a:endParaRPr lang="ru-RU" sz="2800" dirty="0">
              <a:solidFill>
                <a:srgbClr val="C00000"/>
              </a:solidFill>
              <a:latin typeface="Elektra Text Pro"/>
            </a:endParaRPr>
          </a:p>
        </p:txBody>
      </p:sp>
      <p:sp>
        <p:nvSpPr>
          <p:cNvPr id="2" name="AutoShape 4" descr="Мераб Мамардашвили. 1989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AutoShape 4" descr="Бюст Пифагора. Римская копия с греческого оригинала ок. 550 до н. э. Рим. 5 в. до н. э.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3314" name="Picture 2" descr="undefined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786" y="1783223"/>
            <a:ext cx="2600771" cy="3360289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530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214453" y="1179786"/>
            <a:ext cx="219730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latin typeface="Elektra Text Pro"/>
              </a:rPr>
              <a:t>ПИФАГОР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329321" y="6341149"/>
            <a:ext cx="3518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9E79BFED-6ECD-4563-B483-CEA192FFFCCF}" type="slidenum">
              <a:rPr lang="ru-RU">
                <a:solidFill>
                  <a:schemeClr val="bg1"/>
                </a:solidFill>
                <a:latin typeface="Elektra Medium Pro" panose="02000803000000020004" pitchFamily="50" charset="-52"/>
              </a:rPr>
              <a:pPr algn="ctr"/>
              <a:t>22</a:t>
            </a:fld>
            <a:endParaRPr lang="ru-RU" dirty="0">
              <a:solidFill>
                <a:schemeClr val="bg1"/>
              </a:solidFill>
              <a:latin typeface="Elektra Medium Pro" panose="02000803000000020004" pitchFamily="50" charset="-52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332656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rgbClr val="C00000"/>
                </a:solidFill>
                <a:latin typeface="Elektra Text Pro"/>
              </a:rPr>
              <a:t>МУДРОСТЬ КАК ВЫСШЕЕ ЗНАНИЕ</a:t>
            </a:r>
            <a:endParaRPr lang="ru-RU" sz="2800" dirty="0">
              <a:solidFill>
                <a:srgbClr val="C00000"/>
              </a:solidFill>
              <a:latin typeface="Elektra Text Pro"/>
            </a:endParaRPr>
          </a:p>
        </p:txBody>
      </p:sp>
      <p:sp>
        <p:nvSpPr>
          <p:cNvPr id="2" name="AutoShape 4" descr="Мераб Мамардашвили. 1989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AutoShape 4" descr="Бюст Пифагора. Римская копия с греческого оригинала ок. 550 до н. э. Рим. 5 в. до н. э.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453" y="1646328"/>
            <a:ext cx="2197307" cy="2985819"/>
          </a:xfrm>
          <a:prstGeom prst="round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312012" y="4652346"/>
            <a:ext cx="213625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latin typeface="Elektra Text Pro"/>
              </a:rPr>
              <a:t>«Мудры только боги» </a:t>
            </a:r>
            <a:endParaRPr lang="ru-RU" sz="2400" dirty="0" smtClean="0">
              <a:latin typeface="Elektra Text Pro"/>
            </a:endParaRP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0092" y="1641451"/>
            <a:ext cx="2242321" cy="2990696"/>
          </a:xfrm>
          <a:prstGeom prst="round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3351586" y="1184663"/>
            <a:ext cx="244082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latin typeface="Elektra Text Pro"/>
              </a:rPr>
              <a:t>СОКРАТ</a:t>
            </a:r>
          </a:p>
        </p:txBody>
      </p:sp>
      <p:pic>
        <p:nvPicPr>
          <p:cNvPr id="15365" name="Picture 5" descr="Лао-цзы, изображённый как божество даосизма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6544" y="1676796"/>
            <a:ext cx="2083753" cy="2955351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Прямоугольник 13"/>
          <p:cNvSpPr/>
          <p:nvPr/>
        </p:nvSpPr>
        <p:spPr>
          <a:xfrm>
            <a:off x="6633230" y="1184663"/>
            <a:ext cx="204792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latin typeface="Elektra Text Pro"/>
              </a:rPr>
              <a:t>ЛАО-ЦЗЫ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3550092" y="4652346"/>
            <a:ext cx="224232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latin typeface="Elektra Text Pro"/>
              </a:rPr>
              <a:t>«Я знаю, </a:t>
            </a:r>
            <a:r>
              <a:rPr lang="ru-RU" sz="2400" dirty="0" smtClean="0">
                <a:latin typeface="Elektra Text Pro"/>
              </a:rPr>
              <a:t/>
            </a:r>
            <a:br>
              <a:rPr lang="ru-RU" sz="2400" dirty="0" smtClean="0">
                <a:latin typeface="Elektra Text Pro"/>
              </a:rPr>
            </a:br>
            <a:r>
              <a:rPr lang="ru-RU" sz="2400" dirty="0" smtClean="0">
                <a:latin typeface="Elektra Text Pro"/>
              </a:rPr>
              <a:t>что </a:t>
            </a:r>
            <a:r>
              <a:rPr lang="ru-RU" sz="2400" dirty="0">
                <a:latin typeface="Elektra Text Pro"/>
              </a:rPr>
              <a:t>я ничего не знаю»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6516216" y="4697999"/>
            <a:ext cx="237626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latin typeface="Elektra Text Pro"/>
              </a:rPr>
              <a:t>«Знающий </a:t>
            </a:r>
            <a:r>
              <a:rPr lang="ru-RU" sz="2400" dirty="0" smtClean="0">
                <a:latin typeface="Elektra Text Pro"/>
              </a:rPr>
              <a:t/>
            </a:r>
            <a:br>
              <a:rPr lang="ru-RU" sz="2400" dirty="0" smtClean="0">
                <a:latin typeface="Elektra Text Pro"/>
              </a:rPr>
            </a:br>
            <a:r>
              <a:rPr lang="ru-RU" sz="2400" dirty="0" smtClean="0">
                <a:latin typeface="Elektra Text Pro"/>
              </a:rPr>
              <a:t>не </a:t>
            </a:r>
            <a:r>
              <a:rPr lang="ru-RU" sz="2400" dirty="0">
                <a:latin typeface="Elektra Text Pro"/>
              </a:rPr>
              <a:t>говорит, говорящий </a:t>
            </a:r>
            <a:r>
              <a:rPr lang="ru-RU" sz="2400" dirty="0" smtClean="0">
                <a:latin typeface="Elektra Text Pro"/>
              </a:rPr>
              <a:t/>
            </a:r>
            <a:br>
              <a:rPr lang="ru-RU" sz="2400" dirty="0" smtClean="0">
                <a:latin typeface="Elektra Text Pro"/>
              </a:rPr>
            </a:br>
            <a:r>
              <a:rPr lang="ru-RU" sz="2400" dirty="0" smtClean="0">
                <a:latin typeface="Elektra Text Pro"/>
              </a:rPr>
              <a:t>не </a:t>
            </a:r>
            <a:r>
              <a:rPr lang="ru-RU" sz="2400" dirty="0">
                <a:latin typeface="Elektra Text Pro"/>
              </a:rPr>
              <a:t>знает» </a:t>
            </a:r>
          </a:p>
        </p:txBody>
      </p:sp>
    </p:spTree>
    <p:extLst>
      <p:ext uri="{BB962C8B-B14F-4D97-AF65-F5344CB8AC3E}">
        <p14:creationId xmlns:p14="http://schemas.microsoft.com/office/powerpoint/2010/main" val="3531188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16689" y="476888"/>
            <a:ext cx="87849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rgbClr val="C00000"/>
                </a:solidFill>
                <a:latin typeface="Elektra Text Pro"/>
              </a:rPr>
              <a:t>ГНОМА (</a:t>
            </a:r>
            <a:r>
              <a:rPr lang="el-GR" sz="2800" dirty="0" smtClean="0">
                <a:solidFill>
                  <a:srgbClr val="C00000"/>
                </a:solidFill>
                <a:latin typeface="Elektra Text Pro"/>
              </a:rPr>
              <a:t>ΓΝΩΜΗ) </a:t>
            </a:r>
            <a:r>
              <a:rPr lang="ru-RU" sz="2800" dirty="0" smtClean="0">
                <a:solidFill>
                  <a:srgbClr val="C00000"/>
                </a:solidFill>
                <a:latin typeface="Elektra Text Pro"/>
              </a:rPr>
              <a:t>-</a:t>
            </a:r>
            <a:r>
              <a:rPr lang="el-GR" sz="2800" dirty="0" smtClean="0">
                <a:solidFill>
                  <a:srgbClr val="C00000"/>
                </a:solidFill>
                <a:latin typeface="Elektra Text Pro"/>
              </a:rPr>
              <a:t> </a:t>
            </a:r>
            <a:r>
              <a:rPr lang="ru-RU" sz="2800" dirty="0" smtClean="0">
                <a:solidFill>
                  <a:srgbClr val="C00000"/>
                </a:solidFill>
                <a:latin typeface="Elektra Text Pro"/>
              </a:rPr>
              <a:t>КРАТКОЕ ИЗРЕЧЕНИЕ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329320" y="6341149"/>
            <a:ext cx="3518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9E79BFED-6ECD-4563-B483-CEA192FFFCCF}" type="slidenum">
              <a:rPr lang="ru-RU">
                <a:solidFill>
                  <a:schemeClr val="bg1"/>
                </a:solidFill>
                <a:latin typeface="Elektra Medium Pro" panose="02000803000000020004" pitchFamily="50" charset="-52"/>
              </a:rPr>
              <a:pPr algn="ctr"/>
              <a:t>23</a:t>
            </a:fld>
            <a:endParaRPr lang="ru-RU" dirty="0">
              <a:solidFill>
                <a:schemeClr val="bg1"/>
              </a:solidFill>
              <a:latin typeface="Elektra Medium Pro" panose="02000803000000020004" pitchFamily="50" charset="-52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063990" y="1767852"/>
            <a:ext cx="7265330" cy="34470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2400" dirty="0" smtClean="0">
                <a:latin typeface="Elektra Text Pro"/>
              </a:rPr>
              <a:t>«</a:t>
            </a:r>
            <a:r>
              <a:rPr lang="ru-RU" sz="2400" dirty="0">
                <a:latin typeface="Elektra Text Pro"/>
              </a:rPr>
              <a:t>Ничего сверх меры» (Солон)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2400" dirty="0" smtClean="0">
                <a:latin typeface="Elektra Text Pro"/>
              </a:rPr>
              <a:t>«Говори </a:t>
            </a:r>
            <a:r>
              <a:rPr lang="ru-RU" sz="2400" dirty="0">
                <a:latin typeface="Elektra Text Pro"/>
              </a:rPr>
              <a:t>к месту» (</a:t>
            </a:r>
            <a:r>
              <a:rPr lang="ru-RU" sz="2400" dirty="0" err="1">
                <a:latin typeface="Elektra Text Pro"/>
              </a:rPr>
              <a:t>Биант</a:t>
            </a:r>
            <a:r>
              <a:rPr lang="ru-RU" sz="2400" dirty="0">
                <a:latin typeface="Elektra Text Pro"/>
              </a:rPr>
              <a:t>)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2400" dirty="0">
                <a:latin typeface="Elektra Text Pro"/>
              </a:rPr>
              <a:t>«Не позволяй своему языку опережать твой разум» (</a:t>
            </a:r>
            <a:r>
              <a:rPr lang="ru-RU" sz="2400" dirty="0" err="1">
                <a:latin typeface="Elektra Text Pro"/>
              </a:rPr>
              <a:t>Хилон</a:t>
            </a:r>
            <a:r>
              <a:rPr lang="ru-RU" sz="2400" dirty="0">
                <a:latin typeface="Elektra Text Pro"/>
              </a:rPr>
              <a:t>)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2400" dirty="0">
                <a:latin typeface="Elektra Text Pro"/>
              </a:rPr>
              <a:t>«Знай свое время» (</a:t>
            </a:r>
            <a:r>
              <a:rPr lang="ru-RU" sz="2400" dirty="0" err="1">
                <a:latin typeface="Elektra Text Pro"/>
              </a:rPr>
              <a:t>Питтак</a:t>
            </a:r>
            <a:r>
              <a:rPr lang="ru-RU" sz="2400" dirty="0">
                <a:latin typeface="Elektra Text Pro"/>
              </a:rPr>
              <a:t>)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2400" dirty="0">
                <a:latin typeface="Elektra Text Pro"/>
              </a:rPr>
              <a:t>«Смотри на мир, исходя из мира» (</a:t>
            </a:r>
            <a:r>
              <a:rPr lang="ru-RU" sz="2400" dirty="0" err="1" smtClean="0">
                <a:latin typeface="Elektra Text Pro"/>
              </a:rPr>
              <a:t>Лао-цзы</a:t>
            </a:r>
            <a:r>
              <a:rPr lang="ru-RU" sz="2400" dirty="0" smtClean="0">
                <a:latin typeface="Elektra Text Pro"/>
              </a:rPr>
              <a:t>)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ru-RU" sz="2400" dirty="0">
              <a:latin typeface="Elektra Text Pro"/>
            </a:endParaRPr>
          </a:p>
        </p:txBody>
      </p:sp>
    </p:spTree>
    <p:extLst>
      <p:ext uri="{BB962C8B-B14F-4D97-AF65-F5344CB8AC3E}">
        <p14:creationId xmlns:p14="http://schemas.microsoft.com/office/powerpoint/2010/main" val="1146119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16689" y="476888"/>
            <a:ext cx="87849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rgbClr val="C00000"/>
                </a:solidFill>
                <a:latin typeface="Elektra Text Pro"/>
              </a:rPr>
              <a:t>ПАРАДОКС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329320" y="6341149"/>
            <a:ext cx="3518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9E79BFED-6ECD-4563-B483-CEA192FFFCCF}" type="slidenum">
              <a:rPr lang="ru-RU">
                <a:solidFill>
                  <a:schemeClr val="bg1"/>
                </a:solidFill>
                <a:latin typeface="Elektra Medium Pro" panose="02000803000000020004" pitchFamily="50" charset="-52"/>
              </a:rPr>
              <a:pPr algn="ctr"/>
              <a:t>24</a:t>
            </a:fld>
            <a:endParaRPr lang="ru-RU" dirty="0">
              <a:solidFill>
                <a:schemeClr val="bg1"/>
              </a:solidFill>
              <a:latin typeface="Elektra Medium Pro" panose="02000803000000020004" pitchFamily="50" charset="-52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278304" y="1526433"/>
            <a:ext cx="650840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ru-RU" sz="2400" dirty="0" smtClean="0">
                <a:latin typeface="Elektra Text Pro"/>
              </a:rPr>
              <a:t>Парадокс (</a:t>
            </a:r>
            <a:r>
              <a:rPr lang="ru-RU" sz="2400" dirty="0" err="1" smtClean="0">
                <a:latin typeface="Elektra Text Pro"/>
              </a:rPr>
              <a:t>др.-греч</a:t>
            </a:r>
            <a:r>
              <a:rPr lang="ru-RU" sz="2400" dirty="0" smtClean="0">
                <a:latin typeface="Elektra Text Pro"/>
              </a:rPr>
              <a:t>. </a:t>
            </a:r>
            <a:r>
              <a:rPr lang="el-GR" sz="2400" dirty="0" smtClean="0">
                <a:latin typeface="Elektra Text Pro"/>
              </a:rPr>
              <a:t>παράδοξο</a:t>
            </a:r>
            <a:r>
              <a:rPr lang="ru-RU" sz="2400" dirty="0" smtClean="0">
                <a:latin typeface="Elektra Text Pro"/>
              </a:rPr>
              <a:t>) – </a:t>
            </a:r>
            <a:br>
              <a:rPr lang="ru-RU" sz="2400" dirty="0" smtClean="0">
                <a:latin typeface="Elektra Text Pro"/>
              </a:rPr>
            </a:br>
            <a:r>
              <a:rPr lang="ru-RU" sz="2400" dirty="0" smtClean="0">
                <a:latin typeface="Elektra Text Pro"/>
              </a:rPr>
              <a:t>то</a:t>
            </a:r>
            <a:r>
              <a:rPr lang="ru-RU" sz="2400" dirty="0">
                <a:latin typeface="Elektra Text Pro"/>
              </a:rPr>
              <a:t>, что выходит за пределы общепринятого мнения </a:t>
            </a:r>
            <a:r>
              <a:rPr lang="ru-RU" sz="2400" dirty="0" smtClean="0">
                <a:latin typeface="Elektra Text Pro"/>
              </a:rPr>
              <a:t>– «</a:t>
            </a:r>
            <a:r>
              <a:rPr lang="ru-RU" sz="2400" dirty="0" err="1" smtClean="0">
                <a:latin typeface="Elektra Text Pro"/>
              </a:rPr>
              <a:t>доксы</a:t>
            </a:r>
            <a:r>
              <a:rPr lang="ru-RU" sz="2400" dirty="0" smtClean="0">
                <a:latin typeface="Elektra Text Pro"/>
              </a:rPr>
              <a:t>»</a:t>
            </a:r>
            <a:r>
              <a:rPr lang="en-US" sz="2400" dirty="0" smtClean="0">
                <a:latin typeface="Elektra Text Pro"/>
              </a:rPr>
              <a:t> (</a:t>
            </a:r>
            <a:r>
              <a:rPr lang="el-GR" sz="2400" dirty="0" smtClean="0">
                <a:latin typeface="Elektra Text Pro"/>
              </a:rPr>
              <a:t>δόξα</a:t>
            </a:r>
            <a:r>
              <a:rPr lang="en-US" sz="2400" dirty="0" smtClean="0">
                <a:latin typeface="Elektra Text Pro"/>
              </a:rPr>
              <a:t>)</a:t>
            </a:r>
            <a:endParaRPr lang="el-GR" sz="2400" dirty="0" smtClean="0">
              <a:latin typeface="Elektra Text Pro"/>
            </a:endParaRPr>
          </a:p>
        </p:txBody>
      </p:sp>
      <p:pic>
        <p:nvPicPr>
          <p:cNvPr id="5" name="Рисунок 4" descr="Без названия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065653" y="3033652"/>
            <a:ext cx="5087048" cy="2848747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1636083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16689" y="428604"/>
            <a:ext cx="87849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rgbClr val="C00000"/>
                </a:solidFill>
                <a:latin typeface="Elektra Text Pro"/>
              </a:rPr>
              <a:t>ГРЕЧЕСКОЕ ПОНЯТИЕ МУДРОСТИ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329320" y="6341149"/>
            <a:ext cx="3518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9E79BFED-6ECD-4563-B483-CEA192FFFCCF}" type="slidenum">
              <a:rPr lang="ru-RU">
                <a:solidFill>
                  <a:schemeClr val="bg1"/>
                </a:solidFill>
                <a:latin typeface="Elektra Medium Pro" panose="02000803000000020004" pitchFamily="50" charset="-52"/>
              </a:rPr>
              <a:pPr algn="ctr"/>
              <a:t>25</a:t>
            </a:fld>
            <a:endParaRPr lang="ru-RU" dirty="0">
              <a:solidFill>
                <a:schemeClr val="bg1"/>
              </a:solidFill>
              <a:latin typeface="Elektra Medium Pro" panose="02000803000000020004" pitchFamily="50" charset="-52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796459" y="1214422"/>
            <a:ext cx="747964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ru-RU" sz="2400" dirty="0" smtClean="0">
                <a:latin typeface="Elektra Text Pro"/>
              </a:rPr>
              <a:t>В отличие от восточной мудрости, которая осталась на уровне притч, греческая философия приобрела форму абстрактных теоретических рассуждений и доказательств</a:t>
            </a:r>
            <a:endParaRPr lang="ru-RU" sz="2400" dirty="0">
              <a:latin typeface="Elektra Text Pro"/>
            </a:endParaRPr>
          </a:p>
        </p:txBody>
      </p:sp>
      <p:pic>
        <p:nvPicPr>
          <p:cNvPr id="5" name="Рисунок 4" descr="evklid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071802" y="3000372"/>
            <a:ext cx="2928958" cy="3370924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3215576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04167" y="474629"/>
            <a:ext cx="878497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rgbClr val="C00000"/>
                </a:solidFill>
                <a:latin typeface="Elektra Text Pro"/>
              </a:rPr>
              <a:t>УРОВНИ (РЕГИСТРЫ) </a:t>
            </a:r>
          </a:p>
          <a:p>
            <a:pPr algn="ctr"/>
            <a:r>
              <a:rPr lang="ru-RU" sz="2800" dirty="0" smtClean="0">
                <a:solidFill>
                  <a:srgbClr val="C00000"/>
                </a:solidFill>
                <a:latin typeface="Elektra Text Pro"/>
              </a:rPr>
              <a:t>ФИЛОСОФСКОГО ЗНАНИЯ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329320" y="6341149"/>
            <a:ext cx="3518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9E79BFED-6ECD-4563-B483-CEA192FFFCCF}" type="slidenum">
              <a:rPr lang="ru-RU">
                <a:solidFill>
                  <a:schemeClr val="bg1"/>
                </a:solidFill>
                <a:latin typeface="Elektra Medium Pro" panose="02000803000000020004" pitchFamily="50" charset="-52"/>
              </a:rPr>
              <a:pPr algn="ctr"/>
              <a:t>26</a:t>
            </a:fld>
            <a:endParaRPr lang="ru-RU" dirty="0">
              <a:solidFill>
                <a:schemeClr val="bg1"/>
              </a:solidFill>
              <a:latin typeface="Elektra Medium Pro" panose="02000803000000020004" pitchFamily="50" charset="-52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142976" y="1988840"/>
            <a:ext cx="6929486" cy="2092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000" indent="-342000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ru-RU" sz="2400" dirty="0">
                <a:latin typeface="Elektra Text Pro"/>
              </a:rPr>
              <a:t>Философия как жизненная </a:t>
            </a:r>
            <a:r>
              <a:rPr lang="ru-RU" sz="2400" dirty="0" smtClean="0">
                <a:latin typeface="Elektra Text Pro"/>
              </a:rPr>
              <a:t>мудрость, </a:t>
            </a:r>
            <a:br>
              <a:rPr lang="ru-RU" sz="2400" dirty="0" smtClean="0">
                <a:latin typeface="Elektra Text Pro"/>
              </a:rPr>
            </a:br>
            <a:r>
              <a:rPr lang="ru-RU" sz="2400" dirty="0" smtClean="0">
                <a:latin typeface="Elektra Text Pro"/>
              </a:rPr>
              <a:t>как непосредственное «живое» философствование</a:t>
            </a:r>
            <a:endParaRPr lang="ru-RU" sz="2400" dirty="0">
              <a:latin typeface="Elektra Text Pro"/>
            </a:endParaRPr>
          </a:p>
          <a:p>
            <a:pPr marL="342000" indent="-342000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ru-RU" sz="2400" dirty="0">
                <a:latin typeface="Elektra Text Pro"/>
              </a:rPr>
              <a:t>Философия как теоретическое </a:t>
            </a:r>
            <a:r>
              <a:rPr lang="ru-RU" sz="2400" dirty="0" smtClean="0">
                <a:latin typeface="Elektra Text Pro"/>
              </a:rPr>
              <a:t>знание, </a:t>
            </a:r>
            <a:br>
              <a:rPr lang="ru-RU" sz="2400" dirty="0" smtClean="0">
                <a:latin typeface="Elektra Text Pro"/>
              </a:rPr>
            </a:br>
            <a:r>
              <a:rPr lang="ru-RU" sz="2400" dirty="0" smtClean="0">
                <a:latin typeface="Elektra Text Pro"/>
              </a:rPr>
              <a:t>как система понятий и принципов</a:t>
            </a:r>
            <a:endParaRPr lang="ru-RU" sz="2400" dirty="0">
              <a:latin typeface="Elektra Text Pro"/>
            </a:endParaRPr>
          </a:p>
        </p:txBody>
      </p:sp>
    </p:spTree>
    <p:extLst>
      <p:ext uri="{BB962C8B-B14F-4D97-AF65-F5344CB8AC3E}">
        <p14:creationId xmlns:p14="http://schemas.microsoft.com/office/powerpoint/2010/main" val="4136891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42844" y="331753"/>
            <a:ext cx="878497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rgbClr val="C00000"/>
                </a:solidFill>
                <a:latin typeface="Elektra Text Pro"/>
              </a:rPr>
              <a:t>СУЩНОСТЬ</a:t>
            </a:r>
          </a:p>
          <a:p>
            <a:pPr algn="ctr"/>
            <a:r>
              <a:rPr lang="ru-RU" sz="2800" dirty="0" smtClean="0">
                <a:solidFill>
                  <a:srgbClr val="C00000"/>
                </a:solidFill>
                <a:latin typeface="Elektra Text Pro"/>
              </a:rPr>
              <a:t>ФИЛОСОФСКОГО ЗНАНИЯ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329320" y="6341149"/>
            <a:ext cx="3518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9E79BFED-6ECD-4563-B483-CEA192FFFCCF}" type="slidenum">
              <a:rPr lang="ru-RU">
                <a:solidFill>
                  <a:schemeClr val="bg1"/>
                </a:solidFill>
                <a:latin typeface="Elektra Medium Pro" panose="02000803000000020004" pitchFamily="50" charset="-52"/>
              </a:rPr>
              <a:pPr algn="ctr"/>
              <a:t>27</a:t>
            </a:fld>
            <a:endParaRPr lang="ru-RU" dirty="0">
              <a:solidFill>
                <a:schemeClr val="bg1"/>
              </a:solidFill>
              <a:latin typeface="Elektra Medium Pro" panose="02000803000000020004" pitchFamily="50" charset="-52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873724" y="1700808"/>
            <a:ext cx="7358114" cy="35086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2400" dirty="0">
                <a:latin typeface="Elektra Text Pro"/>
              </a:rPr>
              <a:t>Ф</a:t>
            </a:r>
            <a:r>
              <a:rPr lang="ru-RU" sz="2400" dirty="0" smtClean="0">
                <a:latin typeface="Elektra Text Pro"/>
              </a:rPr>
              <a:t>илософия есть </a:t>
            </a:r>
            <a:r>
              <a:rPr lang="ru-RU" sz="2400" dirty="0">
                <a:latin typeface="Elektra Text Pro"/>
              </a:rPr>
              <a:t>артикуляция опыта присутствия человека в </a:t>
            </a:r>
            <a:r>
              <a:rPr lang="ru-RU" sz="2400" dirty="0" smtClean="0">
                <a:latin typeface="Elektra Text Pro"/>
              </a:rPr>
              <a:t>Мире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2400" dirty="0">
                <a:latin typeface="Elektra Text Pro"/>
              </a:rPr>
              <a:t>В основе </a:t>
            </a:r>
            <a:r>
              <a:rPr lang="ru-RU" sz="2400" dirty="0" smtClean="0">
                <a:latin typeface="Elektra Text Pro"/>
              </a:rPr>
              <a:t>философии – </a:t>
            </a:r>
            <a:r>
              <a:rPr lang="ru-RU" sz="2400" dirty="0">
                <a:latin typeface="Elektra Text Pro"/>
              </a:rPr>
              <a:t>опыт Мира как целого, т.е. </a:t>
            </a:r>
            <a:r>
              <a:rPr lang="ru-RU" sz="2400" dirty="0" smtClean="0">
                <a:latin typeface="Elektra Text Pro"/>
              </a:rPr>
              <a:t>универсума, опыт предела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2400" dirty="0" smtClean="0">
                <a:latin typeface="Elektra Text Pro"/>
              </a:rPr>
              <a:t>Для выражения этого опыта служат философские категории, которые есть предельные </a:t>
            </a:r>
            <a:r>
              <a:rPr lang="ru-RU" sz="2400" dirty="0">
                <a:latin typeface="Elektra Text Pro"/>
              </a:rPr>
              <a:t>формы </a:t>
            </a:r>
            <a:r>
              <a:rPr lang="ru-RU" sz="2400" dirty="0" smtClean="0">
                <a:latin typeface="Elektra Text Pro"/>
              </a:rPr>
              <a:t>мышления</a:t>
            </a:r>
            <a:endParaRPr lang="ru-RU" sz="2400" dirty="0">
              <a:latin typeface="Elektra Text Pro"/>
            </a:endParaRP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ru-RU" sz="2400" dirty="0">
              <a:latin typeface="Elektra Text Pro"/>
            </a:endParaRPr>
          </a:p>
        </p:txBody>
      </p:sp>
    </p:spTree>
    <p:extLst>
      <p:ext uri="{BB962C8B-B14F-4D97-AF65-F5344CB8AC3E}">
        <p14:creationId xmlns:p14="http://schemas.microsoft.com/office/powerpoint/2010/main" val="4233367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3643306" y="1484784"/>
            <a:ext cx="5037770" cy="47243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latin typeface="Elektra Text Pro"/>
              </a:rPr>
              <a:t>МАРТИН ХАЙДЕГГЕР</a:t>
            </a:r>
          </a:p>
          <a:p>
            <a:r>
              <a:rPr lang="ru-RU" sz="2200" dirty="0" smtClean="0">
                <a:latin typeface="Elektra Text Pro"/>
              </a:rPr>
              <a:t>1889–1976 гг.</a:t>
            </a:r>
            <a:endParaRPr lang="ru-RU" sz="2200" dirty="0">
              <a:latin typeface="Elektra Text Pro"/>
            </a:endParaRPr>
          </a:p>
          <a:p>
            <a:pPr marL="342000" indent="-3420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2400" dirty="0" smtClean="0">
                <a:latin typeface="Elektra Text Pro"/>
              </a:rPr>
              <a:t>«Вопрошание </a:t>
            </a:r>
            <a:r>
              <a:rPr lang="ru-RU" sz="2400" dirty="0">
                <a:latin typeface="Elektra Text Pro"/>
              </a:rPr>
              <a:t>есть благочестие </a:t>
            </a:r>
            <a:r>
              <a:rPr lang="ru-RU" sz="2400" dirty="0" smtClean="0">
                <a:latin typeface="Elektra Text Pro"/>
              </a:rPr>
              <a:t>мысли»</a:t>
            </a:r>
          </a:p>
          <a:p>
            <a:pPr marL="342000" indent="-3420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2400" dirty="0" smtClean="0">
                <a:latin typeface="Elektra Text Pro"/>
              </a:rPr>
              <a:t>«Метафизика </a:t>
            </a:r>
            <a:r>
              <a:rPr lang="ru-RU" sz="2400" dirty="0">
                <a:latin typeface="Elektra Text Pro"/>
              </a:rPr>
              <a:t>есть вопрошание, в котором мы пытаемся охватить своими вопросами совокупное целое сущего и спрашиваем о нем так, что сами, спрашивающие, оказываемся поставлены </a:t>
            </a:r>
            <a:r>
              <a:rPr lang="ru-RU" sz="2400" dirty="0" smtClean="0">
                <a:latin typeface="Elektra Text Pro"/>
              </a:rPr>
              <a:t/>
            </a:r>
            <a:br>
              <a:rPr lang="ru-RU" sz="2400" dirty="0" smtClean="0">
                <a:latin typeface="Elektra Text Pro"/>
              </a:rPr>
            </a:br>
            <a:r>
              <a:rPr lang="ru-RU" sz="2400" dirty="0" smtClean="0">
                <a:latin typeface="Elektra Text Pro"/>
              </a:rPr>
              <a:t>под вопрос»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329321" y="6341149"/>
            <a:ext cx="3518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9E79BFED-6ECD-4563-B483-CEA192FFFCCF}" type="slidenum">
              <a:rPr lang="ru-RU">
                <a:solidFill>
                  <a:schemeClr val="bg1"/>
                </a:solidFill>
                <a:latin typeface="Elektra Medium Pro" panose="02000803000000020004" pitchFamily="50" charset="-52"/>
              </a:rPr>
              <a:pPr algn="ctr"/>
              <a:t>28</a:t>
            </a:fld>
            <a:endParaRPr lang="ru-RU" dirty="0">
              <a:solidFill>
                <a:schemeClr val="bg1"/>
              </a:solidFill>
              <a:latin typeface="Elektra Medium Pro" panose="02000803000000020004" pitchFamily="50" charset="-52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331753"/>
            <a:ext cx="9144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>
                <a:solidFill>
                  <a:srgbClr val="C00000"/>
                </a:solidFill>
                <a:latin typeface="Elektra Text Pro"/>
              </a:rPr>
              <a:t>ФИЛОСОФИЯ КАК ФОРМА ВОПРОШАЮЩЕГО </a:t>
            </a:r>
            <a:r>
              <a:rPr lang="ru-RU" sz="2800" dirty="0" smtClean="0">
                <a:solidFill>
                  <a:srgbClr val="C00000"/>
                </a:solidFill>
                <a:latin typeface="Elektra Text Pro"/>
              </a:rPr>
              <a:t>ПРИСУТСТВИЯ</a:t>
            </a:r>
            <a:endParaRPr lang="ru-RU" sz="2800" dirty="0">
              <a:solidFill>
                <a:srgbClr val="C00000"/>
              </a:solidFill>
              <a:latin typeface="Elektra Text Pro"/>
            </a:endParaRPr>
          </a:p>
        </p:txBody>
      </p:sp>
      <p:pic>
        <p:nvPicPr>
          <p:cNvPr id="2050" name="Picture 2" descr="фото 10 мая 1960 года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786" y="1484784"/>
            <a:ext cx="2310780" cy="3258460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785786" y="4779729"/>
            <a:ext cx="2310781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 smtClean="0">
                <a:latin typeface="Elektra Text Pro"/>
              </a:rPr>
              <a:t>Мартин Хайдеггер</a:t>
            </a:r>
          </a:p>
          <a:p>
            <a:pPr algn="ctr"/>
            <a:r>
              <a:rPr lang="ru-RU" sz="1400" dirty="0" smtClean="0">
                <a:latin typeface="Elektra Text Pro"/>
              </a:rPr>
              <a:t>Фото: </a:t>
            </a:r>
            <a:r>
              <a:rPr lang="en-US" sz="1400" dirty="0" smtClean="0">
                <a:latin typeface="Elektra Text Pro"/>
              </a:rPr>
              <a:t>Willy </a:t>
            </a:r>
            <a:r>
              <a:rPr lang="en-US" sz="1400" dirty="0" err="1" smtClean="0">
                <a:latin typeface="Elektra Text Pro"/>
              </a:rPr>
              <a:t>Pragher</a:t>
            </a:r>
            <a:r>
              <a:rPr lang="en-US" sz="1400" dirty="0" smtClean="0">
                <a:latin typeface="Elektra Text Pro"/>
              </a:rPr>
              <a:t> </a:t>
            </a:r>
            <a:r>
              <a:rPr lang="en-US" sz="1400" dirty="0">
                <a:latin typeface="Elektra Text Pro"/>
              </a:rPr>
              <a:t>https://commons.wikimedia.org/wiki/File:Heidegger_2_(1960).</a:t>
            </a:r>
            <a:r>
              <a:rPr lang="en-US" sz="1400" dirty="0" smtClean="0">
                <a:latin typeface="Elektra Text Pro"/>
              </a:rPr>
              <a:t>jpg</a:t>
            </a:r>
            <a:endParaRPr lang="ru-RU" sz="1400" dirty="0">
              <a:latin typeface="Elektra Text Pro"/>
            </a:endParaRPr>
          </a:p>
        </p:txBody>
      </p:sp>
    </p:spTree>
    <p:extLst>
      <p:ext uri="{BB962C8B-B14F-4D97-AF65-F5344CB8AC3E}">
        <p14:creationId xmlns:p14="http://schemas.microsoft.com/office/powerpoint/2010/main" val="2559201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04167" y="577423"/>
            <a:ext cx="87849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rgbClr val="C00000"/>
                </a:solidFill>
                <a:latin typeface="Elektra Text Pro"/>
              </a:rPr>
              <a:t>«ВЕЧНЫЕ» ВОПРОСЫ ФИЛОСОФИИ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329320" y="6341149"/>
            <a:ext cx="3518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9E79BFED-6ECD-4563-B483-CEA192FFFCCF}" type="slidenum">
              <a:rPr lang="ru-RU">
                <a:solidFill>
                  <a:schemeClr val="bg1"/>
                </a:solidFill>
                <a:latin typeface="Elektra Medium Pro" panose="02000803000000020004" pitchFamily="50" charset="-52"/>
              </a:rPr>
              <a:pPr algn="ctr"/>
              <a:t>29</a:t>
            </a:fld>
            <a:endParaRPr lang="ru-RU" dirty="0">
              <a:solidFill>
                <a:schemeClr val="bg1"/>
              </a:solidFill>
              <a:latin typeface="Elektra Medium Pro" panose="02000803000000020004" pitchFamily="50" charset="-52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063990" y="1700808"/>
            <a:ext cx="7265330" cy="29238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2400" dirty="0" smtClean="0">
                <a:latin typeface="Elektra Text Pro"/>
              </a:rPr>
              <a:t>Что </a:t>
            </a:r>
            <a:r>
              <a:rPr lang="ru-RU" sz="2400" dirty="0">
                <a:latin typeface="Elektra Text Pro"/>
              </a:rPr>
              <a:t>есть истина</a:t>
            </a:r>
            <a:r>
              <a:rPr lang="ru-RU" sz="2400" dirty="0" smtClean="0">
                <a:latin typeface="Elektra Text Pro"/>
              </a:rPr>
              <a:t>?</a:t>
            </a:r>
            <a:endParaRPr lang="ru-RU" sz="2400" dirty="0">
              <a:latin typeface="Elektra Text Pro"/>
            </a:endParaRP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2400" dirty="0" smtClean="0">
                <a:latin typeface="Elektra Text Pro"/>
              </a:rPr>
              <a:t>Что </a:t>
            </a:r>
            <a:r>
              <a:rPr lang="ru-RU" sz="2400" dirty="0">
                <a:latin typeface="Elektra Text Pro"/>
              </a:rPr>
              <a:t>есть благо</a:t>
            </a:r>
            <a:r>
              <a:rPr lang="ru-RU" sz="2400" dirty="0" smtClean="0">
                <a:latin typeface="Elektra Text Pro"/>
              </a:rPr>
              <a:t>?</a:t>
            </a:r>
            <a:endParaRPr lang="ru-RU" sz="2400" dirty="0">
              <a:latin typeface="Elektra Text Pro"/>
            </a:endParaRP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2400" dirty="0" smtClean="0">
                <a:latin typeface="Elektra Text Pro"/>
              </a:rPr>
              <a:t>В чем </a:t>
            </a:r>
            <a:r>
              <a:rPr lang="ru-RU" sz="2400" dirty="0">
                <a:latin typeface="Elektra Text Pro"/>
              </a:rPr>
              <a:t>смысл истории</a:t>
            </a:r>
            <a:r>
              <a:rPr lang="ru-RU" sz="2400" dirty="0" smtClean="0">
                <a:latin typeface="Elektra Text Pro"/>
              </a:rPr>
              <a:t>? </a:t>
            </a:r>
            <a:endParaRPr lang="ru-RU" sz="2400" dirty="0">
              <a:latin typeface="Elektra Text Pro"/>
            </a:endParaRP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2400" dirty="0" smtClean="0">
                <a:latin typeface="Elektra Text Pro"/>
              </a:rPr>
              <a:t>Каково </a:t>
            </a:r>
            <a:r>
              <a:rPr lang="ru-RU" sz="2400" dirty="0">
                <a:latin typeface="Elektra Text Pro"/>
              </a:rPr>
              <a:t>предназначение человека</a:t>
            </a:r>
            <a:r>
              <a:rPr lang="ru-RU" sz="2400" dirty="0" smtClean="0">
                <a:latin typeface="Elektra Text Pro"/>
              </a:rPr>
              <a:t>?</a:t>
            </a:r>
            <a:endParaRPr lang="ru-RU" sz="2400" dirty="0">
              <a:latin typeface="Elektra Text Pro"/>
            </a:endParaRP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2400" dirty="0" smtClean="0">
                <a:latin typeface="Elektra Text Pro"/>
              </a:rPr>
              <a:t>Каковы </a:t>
            </a:r>
            <a:r>
              <a:rPr lang="ru-RU" sz="2400" dirty="0">
                <a:latin typeface="Elektra Text Pro"/>
              </a:rPr>
              <a:t>границы познания и человеческой свободы</a:t>
            </a:r>
            <a:r>
              <a:rPr lang="ru-RU" sz="2400" dirty="0" smtClean="0">
                <a:latin typeface="Elektra Text Pro"/>
              </a:rPr>
              <a:t>?</a:t>
            </a:r>
            <a:endParaRPr lang="ru-RU" sz="2400" dirty="0">
              <a:latin typeface="Elektra Text Pro"/>
            </a:endParaRPr>
          </a:p>
        </p:txBody>
      </p:sp>
    </p:spTree>
    <p:extLst>
      <p:ext uri="{BB962C8B-B14F-4D97-AF65-F5344CB8AC3E}">
        <p14:creationId xmlns:p14="http://schemas.microsoft.com/office/powerpoint/2010/main" val="2073250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3779912" y="1556792"/>
            <a:ext cx="4752528" cy="23544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latin typeface="Elektra Text Pro"/>
              </a:rPr>
              <a:t>ФАЛЕС МИЛЕТСКИЙ</a:t>
            </a:r>
          </a:p>
          <a:p>
            <a:r>
              <a:rPr lang="ru-RU" sz="2200" dirty="0" smtClean="0">
                <a:latin typeface="Elektra Text Pro"/>
              </a:rPr>
              <a:t>640/624–548/545 гг. до н.э.</a:t>
            </a:r>
          </a:p>
          <a:p>
            <a:endParaRPr lang="ru-RU" sz="2400" dirty="0" smtClean="0">
              <a:latin typeface="Elektra Text Pro"/>
            </a:endParaRPr>
          </a:p>
          <a:p>
            <a:r>
              <a:rPr lang="ru-RU" sz="2400" dirty="0">
                <a:latin typeface="Elektra Text Pro"/>
              </a:rPr>
              <a:t>Д</a:t>
            </a:r>
            <a:r>
              <a:rPr lang="ru-RU" sz="2400" dirty="0" smtClean="0">
                <a:latin typeface="Elektra Text Pro"/>
              </a:rPr>
              <a:t>ревнегреческий </a:t>
            </a:r>
            <a:r>
              <a:rPr lang="ru-RU" sz="2400" dirty="0">
                <a:latin typeface="Elektra Text Pro"/>
              </a:rPr>
              <a:t>философ </a:t>
            </a:r>
            <a:r>
              <a:rPr lang="ru-RU" sz="2400" dirty="0" smtClean="0">
                <a:latin typeface="Elektra Text Pro"/>
              </a:rPr>
              <a:t/>
            </a:r>
            <a:br>
              <a:rPr lang="ru-RU" sz="2400" dirty="0" smtClean="0">
                <a:latin typeface="Elektra Text Pro"/>
              </a:rPr>
            </a:br>
            <a:r>
              <a:rPr lang="ru-RU" sz="2400" dirty="0" smtClean="0">
                <a:latin typeface="Elektra Text Pro"/>
              </a:rPr>
              <a:t>и математик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ru-RU" sz="2400" dirty="0" smtClean="0">
                <a:latin typeface="Elektra Text Pro"/>
              </a:rPr>
              <a:t>«Отец философии»</a:t>
            </a:r>
            <a:endParaRPr lang="ru-RU" sz="2400" dirty="0">
              <a:latin typeface="Elektra Text Pro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329321" y="6341149"/>
            <a:ext cx="3518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9E79BFED-6ECD-4563-B483-CEA192FFFCCF}" type="slidenum">
              <a:rPr lang="ru-RU">
                <a:solidFill>
                  <a:schemeClr val="bg1"/>
                </a:solidFill>
                <a:latin typeface="Elektra Medium Pro" panose="02000803000000020004" pitchFamily="50" charset="-52"/>
              </a:rPr>
              <a:pPr algn="ctr"/>
              <a:t>3</a:t>
            </a:fld>
            <a:endParaRPr lang="ru-RU" dirty="0">
              <a:solidFill>
                <a:schemeClr val="bg1"/>
              </a:solidFill>
              <a:latin typeface="Elektra Medium Pro" panose="02000803000000020004" pitchFamily="50" charset="-52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509771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>
                <a:solidFill>
                  <a:srgbClr val="C00000"/>
                </a:solidFill>
                <a:latin typeface="Elektra Text Pro"/>
              </a:rPr>
              <a:t>ПРИРОДА ФИЛОСОФСКОГО </a:t>
            </a:r>
            <a:r>
              <a:rPr lang="ru-RU" sz="2800" dirty="0" smtClean="0">
                <a:solidFill>
                  <a:srgbClr val="C00000"/>
                </a:solidFill>
                <a:latin typeface="Elektra Text Pro"/>
              </a:rPr>
              <a:t>ЗНАНИЯ</a:t>
            </a:r>
            <a:endParaRPr lang="ru-RU" sz="2800" dirty="0">
              <a:solidFill>
                <a:srgbClr val="C00000"/>
              </a:solidFill>
              <a:latin typeface="Elektra Text Pro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17" y="1617198"/>
            <a:ext cx="2097345" cy="3312000"/>
          </a:xfrm>
          <a:prstGeom prst="round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76724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04167" y="577423"/>
            <a:ext cx="87849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rgbClr val="C00000"/>
                </a:solidFill>
                <a:latin typeface="Elektra Text Pro"/>
              </a:rPr>
              <a:t>НЕОБХОДИМОСТЬ ФИЛОСОФИИ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329320" y="6341149"/>
            <a:ext cx="3518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9E79BFED-6ECD-4563-B483-CEA192FFFCCF}" type="slidenum">
              <a:rPr lang="ru-RU">
                <a:solidFill>
                  <a:schemeClr val="bg1"/>
                </a:solidFill>
                <a:latin typeface="Elektra Medium Pro" panose="02000803000000020004" pitchFamily="50" charset="-52"/>
              </a:rPr>
              <a:pPr algn="ctr"/>
              <a:t>30</a:t>
            </a:fld>
            <a:endParaRPr lang="ru-RU" dirty="0">
              <a:solidFill>
                <a:schemeClr val="bg1"/>
              </a:solidFill>
              <a:latin typeface="Elektra Medium Pro" panose="02000803000000020004" pitchFamily="50" charset="-52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857224" y="1785926"/>
            <a:ext cx="7336768" cy="25391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2400" dirty="0" smtClean="0">
                <a:latin typeface="Elektra Text Pro"/>
              </a:rPr>
              <a:t>Философия отзывается на потребность человека возвыситься над обстоятельствами жизни и самим собой. Тем самым </a:t>
            </a:r>
            <a:br>
              <a:rPr lang="ru-RU" sz="2400" dirty="0" smtClean="0">
                <a:latin typeface="Elektra Text Pro"/>
              </a:rPr>
            </a:br>
            <a:r>
              <a:rPr lang="ru-RU" sz="2400" dirty="0" smtClean="0">
                <a:latin typeface="Elektra Text Pro"/>
              </a:rPr>
              <a:t>она отвечает природе человека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2400" dirty="0" smtClean="0">
                <a:latin typeface="Elektra Text Pro"/>
              </a:rPr>
              <a:t>Философия </a:t>
            </a:r>
            <a:r>
              <a:rPr lang="ru-RU" sz="2400" dirty="0">
                <a:latin typeface="Elektra Text Pro"/>
              </a:rPr>
              <a:t>есть «наше человеческое дело</a:t>
            </a:r>
            <a:r>
              <a:rPr lang="ru-RU" sz="2400" dirty="0" smtClean="0">
                <a:latin typeface="Elektra Text Pro"/>
              </a:rPr>
              <a:t>»</a:t>
            </a:r>
          </a:p>
          <a:p>
            <a:pPr marL="342900" indent="-342900">
              <a:spcAft>
                <a:spcPts val="600"/>
              </a:spcAft>
            </a:pPr>
            <a:r>
              <a:rPr lang="ru-RU" sz="2400" dirty="0" smtClean="0">
                <a:latin typeface="Elektra Text Pro"/>
              </a:rPr>
              <a:t>    (М. Хайдеггер)</a:t>
            </a:r>
            <a:endParaRPr lang="ru-RU" sz="2400" dirty="0">
              <a:latin typeface="Elektra Text Pro"/>
            </a:endParaRPr>
          </a:p>
        </p:txBody>
      </p:sp>
    </p:spTree>
    <p:extLst>
      <p:ext uri="{BB962C8B-B14F-4D97-AF65-F5344CB8AC3E}">
        <p14:creationId xmlns:p14="http://schemas.microsoft.com/office/powerpoint/2010/main" val="1134062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21968" y="491493"/>
            <a:ext cx="87849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rgbClr val="C00000"/>
                </a:solidFill>
                <a:latin typeface="Elektra Text Pro"/>
              </a:rPr>
              <a:t>УЧЕНИЯ ДРЕВНЕГО ВОСТОКА</a:t>
            </a:r>
            <a:endParaRPr lang="ru-RU" sz="2800" dirty="0">
              <a:solidFill>
                <a:srgbClr val="C00000"/>
              </a:solidFill>
              <a:latin typeface="Elektra Text Pro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329320" y="6341149"/>
            <a:ext cx="3518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9E79BFED-6ECD-4563-B483-CEA192FFFCCF}" type="slidenum">
              <a:rPr lang="ru-RU">
                <a:solidFill>
                  <a:schemeClr val="bg1"/>
                </a:solidFill>
                <a:latin typeface="Elektra Medium Pro" panose="02000803000000020004" pitchFamily="50" charset="-52"/>
              </a:rPr>
              <a:pPr algn="ctr"/>
              <a:t>4</a:t>
            </a:fld>
            <a:endParaRPr lang="ru-RU" dirty="0">
              <a:solidFill>
                <a:schemeClr val="bg1"/>
              </a:solidFill>
              <a:latin typeface="Elektra Medium Pro" panose="02000803000000020004" pitchFamily="50" charset="-52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980324" y="1613964"/>
            <a:ext cx="7268264" cy="36009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2400" dirty="0" smtClean="0">
                <a:latin typeface="Elektra Text Pro"/>
              </a:rPr>
              <a:t>Буддизм </a:t>
            </a:r>
            <a:endParaRPr lang="ru-RU" sz="2400" dirty="0">
              <a:latin typeface="Elektra Text Pro"/>
            </a:endParaRP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2400" dirty="0" smtClean="0">
                <a:latin typeface="Elektra Text Pro"/>
              </a:rPr>
              <a:t>Конфуцианство</a:t>
            </a:r>
            <a:endParaRPr lang="ru-RU" sz="2400" dirty="0">
              <a:latin typeface="Elektra Text Pro"/>
            </a:endParaRP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2400" dirty="0" smtClean="0">
                <a:latin typeface="Elektra Text Pro"/>
              </a:rPr>
              <a:t>Даосизм</a:t>
            </a:r>
            <a:endParaRPr lang="ru-RU" sz="2400" dirty="0">
              <a:latin typeface="Elektra Text Pro"/>
            </a:endParaRP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2400" dirty="0" err="1" smtClean="0">
                <a:latin typeface="Elektra Text Pro"/>
              </a:rPr>
              <a:t>Моизм</a:t>
            </a:r>
            <a:endParaRPr lang="ru-RU" sz="2400" dirty="0">
              <a:latin typeface="Elektra Text Pro"/>
            </a:endParaRP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2400" dirty="0" err="1" smtClean="0">
                <a:latin typeface="Elektra Text Pro"/>
              </a:rPr>
              <a:t>Легизм</a:t>
            </a:r>
            <a:endParaRPr lang="ru-RU" sz="2400" dirty="0">
              <a:latin typeface="Elektra Text Pro"/>
            </a:endParaRP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2400" dirty="0">
                <a:latin typeface="Elektra Text Pro"/>
              </a:rPr>
              <a:t>Зороастризм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2400" dirty="0" smtClean="0">
                <a:latin typeface="Elektra Text Pro"/>
              </a:rPr>
              <a:t>Учения </a:t>
            </a:r>
            <a:r>
              <a:rPr lang="ru-RU" sz="2400" dirty="0">
                <a:latin typeface="Elektra Text Pro"/>
              </a:rPr>
              <a:t>библейских </a:t>
            </a:r>
            <a:r>
              <a:rPr lang="ru-RU" sz="2400" dirty="0" smtClean="0">
                <a:latin typeface="Elektra Text Pro"/>
              </a:rPr>
              <a:t>пророков</a:t>
            </a:r>
          </a:p>
        </p:txBody>
      </p:sp>
    </p:spTree>
    <p:extLst>
      <p:ext uri="{BB962C8B-B14F-4D97-AF65-F5344CB8AC3E}">
        <p14:creationId xmlns:p14="http://schemas.microsoft.com/office/powerpoint/2010/main" val="680515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3571868" y="1854679"/>
            <a:ext cx="5105728" cy="38010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latin typeface="Elektra Text Pro"/>
              </a:rPr>
              <a:t>КАРЛ ТЕОДОР ЯСПЕРС</a:t>
            </a:r>
          </a:p>
          <a:p>
            <a:r>
              <a:rPr lang="ru-RU" sz="2200" dirty="0" smtClean="0">
                <a:latin typeface="Elektra Text Pro"/>
              </a:rPr>
              <a:t>1883–1969 гг. </a:t>
            </a:r>
            <a:endParaRPr lang="ru-RU" sz="2200" dirty="0">
              <a:latin typeface="Elektra Text Pro"/>
            </a:endParaRPr>
          </a:p>
          <a:p>
            <a:pPr marL="540000" indent="-540000"/>
            <a:endParaRPr lang="ru-RU" sz="2200" dirty="0">
              <a:latin typeface="Elektra Text Pro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ru-RU" sz="2400" dirty="0">
                <a:latin typeface="Elektra Text Pro"/>
              </a:rPr>
              <a:t>«В эту эпоху были разработаны основные категории, которыми мы мыслим по сей день, заложены основы мировых </a:t>
            </a:r>
            <a:r>
              <a:rPr lang="ru-RU" sz="2400" dirty="0" smtClean="0">
                <a:latin typeface="Elektra Text Pro"/>
              </a:rPr>
              <a:t>религий... Во </a:t>
            </a:r>
            <a:r>
              <a:rPr lang="ru-RU" sz="2400" dirty="0">
                <a:latin typeface="Elektra Text Pro"/>
              </a:rPr>
              <a:t>всех направлениях совершался переход к универсальности</a:t>
            </a:r>
            <a:r>
              <a:rPr lang="ru-RU" sz="2400" dirty="0" smtClean="0">
                <a:latin typeface="Elektra Text Pro"/>
              </a:rPr>
              <a:t>»</a:t>
            </a:r>
            <a:endParaRPr lang="ru-RU" sz="2400" dirty="0">
              <a:latin typeface="Elektra Text Pro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329321" y="6341149"/>
            <a:ext cx="3518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9E79BFED-6ECD-4563-B483-CEA192FFFCCF}" type="slidenum">
              <a:rPr lang="ru-RU">
                <a:solidFill>
                  <a:schemeClr val="bg1"/>
                </a:solidFill>
                <a:latin typeface="Elektra Medium Pro" panose="02000803000000020004" pitchFamily="50" charset="-52"/>
              </a:rPr>
              <a:pPr algn="ctr"/>
              <a:t>5</a:t>
            </a:fld>
            <a:endParaRPr lang="ru-RU" dirty="0">
              <a:solidFill>
                <a:schemeClr val="bg1"/>
              </a:solidFill>
              <a:latin typeface="Elektra Medium Pro" panose="02000803000000020004" pitchFamily="50" charset="-52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509771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rgbClr val="C00000"/>
                </a:solidFill>
                <a:latin typeface="Elektra Text Pro"/>
              </a:rPr>
              <a:t>«ОСЕВОЕ ВРЕМЯ» </a:t>
            </a:r>
            <a:r>
              <a:rPr lang="en-US" sz="2800" dirty="0" smtClean="0">
                <a:solidFill>
                  <a:srgbClr val="C00000"/>
                </a:solidFill>
                <a:latin typeface="Elektra Text Pro"/>
              </a:rPr>
              <a:t>VIII</a:t>
            </a:r>
            <a:r>
              <a:rPr lang="ru-RU" sz="2800" dirty="0" smtClean="0">
                <a:solidFill>
                  <a:srgbClr val="C00000"/>
                </a:solidFill>
                <a:latin typeface="Elektra Text Pro"/>
              </a:rPr>
              <a:t>–</a:t>
            </a:r>
            <a:r>
              <a:rPr lang="en-US" sz="2800" dirty="0" smtClean="0">
                <a:solidFill>
                  <a:srgbClr val="C00000"/>
                </a:solidFill>
                <a:latin typeface="Elektra Text Pro"/>
              </a:rPr>
              <a:t>II</a:t>
            </a:r>
            <a:r>
              <a:rPr lang="ru-RU" sz="2800" dirty="0" smtClean="0">
                <a:solidFill>
                  <a:srgbClr val="C00000"/>
                </a:solidFill>
                <a:latin typeface="Elektra Text Pro"/>
              </a:rPr>
              <a:t> вв. до н.э.</a:t>
            </a:r>
            <a:endParaRPr lang="ru-RU" sz="2800" dirty="0">
              <a:solidFill>
                <a:srgbClr val="C00000"/>
              </a:solidFill>
              <a:latin typeface="Elektra Text Pro"/>
            </a:endParaRPr>
          </a:p>
        </p:txBody>
      </p:sp>
      <p:pic>
        <p:nvPicPr>
          <p:cNvPr id="6" name="Рисунок 5" descr="karl-jaspers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42910" y="1863079"/>
            <a:ext cx="2428892" cy="3351871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534909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21968" y="466195"/>
            <a:ext cx="87849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>
                <a:solidFill>
                  <a:srgbClr val="C00000"/>
                </a:solidFill>
                <a:latin typeface="Elektra Text Pro"/>
              </a:rPr>
              <a:t>«ОСЕВОЕ ВРЕМЯ» </a:t>
            </a:r>
            <a:r>
              <a:rPr lang="en-US" sz="2800" dirty="0" smtClean="0">
                <a:solidFill>
                  <a:srgbClr val="C00000"/>
                </a:solidFill>
                <a:latin typeface="Elektra Text Pro"/>
              </a:rPr>
              <a:t>VIII</a:t>
            </a:r>
            <a:r>
              <a:rPr lang="ru-RU" sz="2800" dirty="0" smtClean="0">
                <a:solidFill>
                  <a:srgbClr val="C00000"/>
                </a:solidFill>
                <a:latin typeface="Elektra Text Pro"/>
              </a:rPr>
              <a:t>–</a:t>
            </a:r>
            <a:r>
              <a:rPr lang="en-US" sz="2800" dirty="0" smtClean="0">
                <a:solidFill>
                  <a:srgbClr val="C00000"/>
                </a:solidFill>
                <a:latin typeface="Elektra Text Pro"/>
              </a:rPr>
              <a:t>II</a:t>
            </a:r>
            <a:r>
              <a:rPr lang="ru-RU" sz="2800" dirty="0" smtClean="0">
                <a:solidFill>
                  <a:srgbClr val="C00000"/>
                </a:solidFill>
                <a:latin typeface="Elektra Text Pro"/>
              </a:rPr>
              <a:t> вв. до н.э.</a:t>
            </a:r>
            <a:endParaRPr lang="ru-RU" sz="2800" dirty="0">
              <a:solidFill>
                <a:srgbClr val="C00000"/>
              </a:solidFill>
              <a:latin typeface="Elektra Text Pro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329320" y="6341149"/>
            <a:ext cx="3518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9E79BFED-6ECD-4563-B483-CEA192FFFCCF}" type="slidenum">
              <a:rPr lang="ru-RU">
                <a:solidFill>
                  <a:schemeClr val="bg1"/>
                </a:solidFill>
                <a:latin typeface="Elektra Medium Pro" panose="02000803000000020004" pitchFamily="50" charset="-52"/>
              </a:rPr>
              <a:pPr algn="ctr"/>
              <a:t>6</a:t>
            </a:fld>
            <a:endParaRPr lang="ru-RU" dirty="0">
              <a:solidFill>
                <a:schemeClr val="bg1"/>
              </a:solidFill>
              <a:latin typeface="Elektra Medium Pro" panose="02000803000000020004" pitchFamily="50" charset="-52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980324" y="1052736"/>
            <a:ext cx="7268264" cy="26930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1240000">
              <a:spcBef>
                <a:spcPts val="600"/>
              </a:spcBef>
              <a:spcAft>
                <a:spcPts val="600"/>
              </a:spcAft>
            </a:pPr>
            <a:r>
              <a:rPr lang="ru-RU" sz="2400" dirty="0" smtClean="0">
                <a:latin typeface="Elektra Text Pro"/>
              </a:rPr>
              <a:t> Переход «от </a:t>
            </a:r>
            <a:r>
              <a:rPr lang="ru-RU" sz="2400" dirty="0">
                <a:latin typeface="Elektra Text Pro"/>
              </a:rPr>
              <a:t>мифа к логосу» </a:t>
            </a:r>
            <a:r>
              <a:rPr lang="el-GR" sz="2400" dirty="0" smtClean="0">
                <a:latin typeface="Elektra Text Pro"/>
              </a:rPr>
              <a:t>–</a:t>
            </a:r>
            <a:r>
              <a:rPr lang="ru-RU" sz="2400" dirty="0" smtClean="0">
                <a:latin typeface="Elektra Text Pro"/>
              </a:rPr>
              <a:t> </a:t>
            </a:r>
            <a:br>
              <a:rPr lang="ru-RU" sz="2400" dirty="0" smtClean="0">
                <a:latin typeface="Elektra Text Pro"/>
              </a:rPr>
            </a:br>
            <a:r>
              <a:rPr lang="ru-RU" sz="2400" dirty="0" smtClean="0">
                <a:latin typeface="Elektra Text Pro"/>
              </a:rPr>
              <a:t>главное </a:t>
            </a:r>
            <a:r>
              <a:rPr lang="ru-RU" sz="2400" dirty="0">
                <a:latin typeface="Elektra Text Pro"/>
              </a:rPr>
              <a:t>содержание «Осевого времени</a:t>
            </a:r>
            <a:r>
              <a:rPr lang="ru-RU" sz="2400" dirty="0" smtClean="0">
                <a:latin typeface="Elektra Text Pro"/>
              </a:rPr>
              <a:t>»</a:t>
            </a:r>
          </a:p>
          <a:p>
            <a:pPr marL="342900" indent="-342900"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2400" dirty="0">
                <a:latin typeface="Elektra Text Pro"/>
              </a:rPr>
              <a:t>Логос </a:t>
            </a:r>
            <a:r>
              <a:rPr lang="ru-RU" sz="2400" dirty="0" smtClean="0">
                <a:latin typeface="Elektra Text Pro"/>
              </a:rPr>
              <a:t>(</a:t>
            </a:r>
            <a:r>
              <a:rPr lang="ru-RU" sz="2400" dirty="0" err="1" smtClean="0">
                <a:latin typeface="Elektra Text Pro"/>
              </a:rPr>
              <a:t>др.-греч</a:t>
            </a:r>
            <a:r>
              <a:rPr lang="ru-RU" sz="2400" dirty="0">
                <a:latin typeface="Elektra Text Pro"/>
              </a:rPr>
              <a:t>. </a:t>
            </a:r>
            <a:r>
              <a:rPr lang="el-GR" sz="2400" dirty="0" smtClean="0">
                <a:latin typeface="Elektra Text Pro"/>
              </a:rPr>
              <a:t>λ</a:t>
            </a:r>
            <a:r>
              <a:rPr lang="ru-RU" sz="2400" dirty="0" err="1" smtClean="0">
                <a:latin typeface="Elektra Text Pro"/>
              </a:rPr>
              <a:t>όγος</a:t>
            </a:r>
            <a:r>
              <a:rPr lang="en-US" sz="2400" dirty="0" smtClean="0">
                <a:latin typeface="Elektra Text Pro"/>
              </a:rPr>
              <a:t>)</a:t>
            </a:r>
            <a:r>
              <a:rPr lang="ru-RU" sz="2400" dirty="0" smtClean="0">
                <a:latin typeface="Elektra Text Pro"/>
              </a:rPr>
              <a:t> </a:t>
            </a:r>
            <a:r>
              <a:rPr lang="el-GR" sz="2400" dirty="0" smtClean="0">
                <a:latin typeface="Elektra Text Pro"/>
              </a:rPr>
              <a:t>–</a:t>
            </a:r>
            <a:r>
              <a:rPr lang="ru-RU" sz="2400" dirty="0" smtClean="0">
                <a:latin typeface="Elektra Text Pro"/>
              </a:rPr>
              <a:t> слово, мысль, речь 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2400" dirty="0" err="1" smtClean="0">
                <a:latin typeface="Elektra Text Pro"/>
              </a:rPr>
              <a:t>Мифос</a:t>
            </a:r>
            <a:r>
              <a:rPr lang="ru-RU" sz="2400" dirty="0" smtClean="0">
                <a:latin typeface="Elektra Text Pro"/>
              </a:rPr>
              <a:t> (</a:t>
            </a:r>
            <a:r>
              <a:rPr lang="ru-RU" sz="2400" dirty="0" err="1" smtClean="0">
                <a:latin typeface="Elektra Text Pro"/>
              </a:rPr>
              <a:t>др.-греч</a:t>
            </a:r>
            <a:r>
              <a:rPr lang="ru-RU" sz="2400" dirty="0" smtClean="0">
                <a:latin typeface="Elektra Text Pro"/>
              </a:rPr>
              <a:t>. </a:t>
            </a:r>
            <a:r>
              <a:rPr lang="ru-RU" sz="2400" dirty="0" err="1" smtClean="0">
                <a:latin typeface="Elektra Text Pro"/>
              </a:rPr>
              <a:t>μῦθος</a:t>
            </a:r>
            <a:r>
              <a:rPr lang="ru-RU" sz="2400" dirty="0" smtClean="0">
                <a:latin typeface="Elektra Text Pro"/>
              </a:rPr>
              <a:t>) </a:t>
            </a:r>
            <a:r>
              <a:rPr lang="el-GR" sz="2400" dirty="0" smtClean="0">
                <a:latin typeface="Elektra Text Pro"/>
              </a:rPr>
              <a:t>–</a:t>
            </a:r>
            <a:r>
              <a:rPr lang="ru-RU" sz="2400" dirty="0" smtClean="0">
                <a:latin typeface="Elektra Text Pro"/>
              </a:rPr>
              <a:t> сказание, предание</a:t>
            </a:r>
            <a:br>
              <a:rPr lang="ru-RU" sz="2400" dirty="0" smtClean="0">
                <a:latin typeface="Elektra Text Pro"/>
              </a:rPr>
            </a:br>
            <a:endParaRPr lang="ru-RU" sz="2400" dirty="0" smtClean="0">
              <a:latin typeface="Elektra Text Pro"/>
            </a:endParaRPr>
          </a:p>
        </p:txBody>
      </p:sp>
    </p:spTree>
    <p:extLst>
      <p:ext uri="{BB962C8B-B14F-4D97-AF65-F5344CB8AC3E}">
        <p14:creationId xmlns:p14="http://schemas.microsoft.com/office/powerpoint/2010/main" val="3593821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3785120" y="1689198"/>
            <a:ext cx="4644532" cy="38010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latin typeface="Elektra Text Pro"/>
              </a:rPr>
              <a:t>МЕРАБ КОНСТАНТИНОВИЧ МАМАРДАШВИЛИ</a:t>
            </a:r>
          </a:p>
          <a:p>
            <a:r>
              <a:rPr lang="ru-RU" sz="2200" dirty="0" smtClean="0">
                <a:latin typeface="Elektra Text Pro"/>
              </a:rPr>
              <a:t>1930</a:t>
            </a:r>
            <a:r>
              <a:rPr lang="ru-RU" sz="2000" dirty="0" smtClean="0">
                <a:latin typeface="Elektra Text Pro"/>
              </a:rPr>
              <a:t>–</a:t>
            </a:r>
            <a:r>
              <a:rPr lang="ru-RU" sz="2200" dirty="0" smtClean="0">
                <a:latin typeface="Elektra Text Pro"/>
              </a:rPr>
              <a:t>1990 гг. </a:t>
            </a:r>
            <a:endParaRPr lang="ru-RU" sz="2200" dirty="0">
              <a:latin typeface="Elektra Text Pro"/>
            </a:endParaRPr>
          </a:p>
          <a:p>
            <a:pPr marL="540000" indent="-540000"/>
            <a:endParaRPr lang="ru-RU" sz="2200" dirty="0">
              <a:latin typeface="Elektra Text Pro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ru-RU" sz="2400" dirty="0" smtClean="0">
                <a:latin typeface="Elektra Text Pro"/>
              </a:rPr>
              <a:t>«Миф </a:t>
            </a:r>
            <a:r>
              <a:rPr lang="el-GR" sz="2400" dirty="0" smtClean="0">
                <a:latin typeface="Elektra Text Pro"/>
              </a:rPr>
              <a:t>–</a:t>
            </a:r>
            <a:r>
              <a:rPr lang="ru-RU" sz="2400" dirty="0" smtClean="0">
                <a:latin typeface="Elektra Text Pro"/>
              </a:rPr>
              <a:t> </a:t>
            </a:r>
            <a:r>
              <a:rPr lang="ru-RU" sz="2400" dirty="0">
                <a:latin typeface="Elektra Text Pro"/>
              </a:rPr>
              <a:t>это упакованная </a:t>
            </a:r>
            <a:r>
              <a:rPr lang="ru-RU" sz="2400" dirty="0" smtClean="0">
                <a:latin typeface="Elektra Text Pro"/>
              </a:rPr>
              <a:t/>
            </a:r>
            <a:br>
              <a:rPr lang="ru-RU" sz="2400" dirty="0" smtClean="0">
                <a:latin typeface="Elektra Text Pro"/>
              </a:rPr>
            </a:br>
            <a:r>
              <a:rPr lang="ru-RU" sz="2400" dirty="0" smtClean="0">
                <a:latin typeface="Elektra Text Pro"/>
              </a:rPr>
              <a:t>в  </a:t>
            </a:r>
            <a:r>
              <a:rPr lang="ru-RU" sz="2400" dirty="0">
                <a:latin typeface="Elektra Text Pro"/>
              </a:rPr>
              <a:t>образах, </a:t>
            </a:r>
            <a:r>
              <a:rPr lang="ru-RU" sz="2400" dirty="0" smtClean="0">
                <a:latin typeface="Elektra Text Pro"/>
              </a:rPr>
              <a:t>метафорах </a:t>
            </a:r>
            <a:br>
              <a:rPr lang="ru-RU" sz="2400" dirty="0" smtClean="0">
                <a:latin typeface="Elektra Text Pro"/>
              </a:rPr>
            </a:br>
            <a:r>
              <a:rPr lang="ru-RU" sz="2400" dirty="0" smtClean="0">
                <a:latin typeface="Elektra Text Pro"/>
              </a:rPr>
              <a:t>и </a:t>
            </a:r>
            <a:r>
              <a:rPr lang="ru-RU" sz="2400" dirty="0">
                <a:latin typeface="Elektra Text Pro"/>
              </a:rPr>
              <a:t>мифических существах многотысячелетняя коллективная и безымянная </a:t>
            </a:r>
            <a:r>
              <a:rPr lang="ru-RU" sz="2400" dirty="0" smtClean="0">
                <a:latin typeface="Elektra Text Pro"/>
              </a:rPr>
              <a:t>традиция»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329321" y="6341149"/>
            <a:ext cx="3518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9E79BFED-6ECD-4563-B483-CEA192FFFCCF}" type="slidenum">
              <a:rPr lang="ru-RU">
                <a:solidFill>
                  <a:schemeClr val="bg1"/>
                </a:solidFill>
                <a:latin typeface="Elektra Medium Pro" panose="02000803000000020004" pitchFamily="50" charset="-52"/>
              </a:rPr>
              <a:pPr algn="ctr"/>
              <a:t>7</a:t>
            </a:fld>
            <a:endParaRPr lang="ru-RU" dirty="0">
              <a:solidFill>
                <a:schemeClr val="bg1"/>
              </a:solidFill>
              <a:latin typeface="Elektra Medium Pro" panose="02000803000000020004" pitchFamily="50" charset="-52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403191"/>
            <a:ext cx="9144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rgbClr val="C00000"/>
                </a:solidFill>
                <a:latin typeface="Elektra Text Pro"/>
              </a:rPr>
              <a:t>МИФ КАК  ФОРМА ОРГАНИЗАЦИИ </a:t>
            </a:r>
          </a:p>
          <a:p>
            <a:pPr algn="ctr"/>
            <a:r>
              <a:rPr lang="ru-RU" sz="2800" dirty="0" smtClean="0">
                <a:solidFill>
                  <a:srgbClr val="C00000"/>
                </a:solidFill>
                <a:latin typeface="Elektra Text Pro"/>
              </a:rPr>
              <a:t>НАРОДНОЙ ЖИЗНИ</a:t>
            </a:r>
            <a:endParaRPr lang="ru-RU" sz="2800" dirty="0">
              <a:solidFill>
                <a:srgbClr val="C00000"/>
              </a:solidFill>
              <a:latin typeface="Elektra Text Pro"/>
            </a:endParaRPr>
          </a:p>
        </p:txBody>
      </p:sp>
      <p:sp>
        <p:nvSpPr>
          <p:cNvPr id="2" name="AutoShape 4" descr="Мераб Мамардашвили. 1989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3" y="1689198"/>
            <a:ext cx="2149201" cy="3240000"/>
          </a:xfrm>
          <a:prstGeom prst="round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899593" y="4976352"/>
            <a:ext cx="230425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 smtClean="0">
                <a:latin typeface="Elektra Text Pro"/>
              </a:rPr>
              <a:t>М. </a:t>
            </a:r>
            <a:r>
              <a:rPr lang="ru-RU" sz="1400" dirty="0" err="1" smtClean="0">
                <a:latin typeface="Elektra Text Pro"/>
              </a:rPr>
              <a:t>Мамардашвили</a:t>
            </a:r>
            <a:r>
              <a:rPr lang="ru-RU" sz="1400" dirty="0" smtClean="0">
                <a:latin typeface="Elektra Text Pro"/>
              </a:rPr>
              <a:t> </a:t>
            </a:r>
            <a:br>
              <a:rPr lang="ru-RU" sz="1400" dirty="0" smtClean="0">
                <a:latin typeface="Elektra Text Pro"/>
              </a:rPr>
            </a:br>
            <a:r>
              <a:rPr lang="ru-RU" sz="1400" dirty="0" smtClean="0">
                <a:latin typeface="Elektra Text Pro"/>
              </a:rPr>
              <a:t>1989 г.</a:t>
            </a:r>
            <a:endParaRPr lang="ru-RU" sz="1400" dirty="0">
              <a:latin typeface="Elektra Text Pro"/>
            </a:endParaRPr>
          </a:p>
          <a:p>
            <a:pPr algn="ctr"/>
            <a:r>
              <a:rPr lang="ru-RU" sz="1400" dirty="0">
                <a:latin typeface="Elektra Text Pro"/>
              </a:rPr>
              <a:t>Фото </a:t>
            </a:r>
            <a:r>
              <a:rPr lang="ru-RU" sz="1400" dirty="0" smtClean="0">
                <a:latin typeface="Elektra Text Pro"/>
              </a:rPr>
              <a:t>предоставлено Еленой </a:t>
            </a:r>
            <a:r>
              <a:rPr lang="ru-RU" sz="1400" dirty="0" err="1" smtClean="0">
                <a:latin typeface="Elektra Text Pro"/>
              </a:rPr>
              <a:t>Мамардашвили</a:t>
            </a:r>
            <a:endParaRPr lang="ru-RU" sz="1400" dirty="0" smtClean="0">
              <a:latin typeface="Elektra Text Pro"/>
            </a:endParaRPr>
          </a:p>
        </p:txBody>
      </p:sp>
    </p:spTree>
    <p:extLst>
      <p:ext uri="{BB962C8B-B14F-4D97-AF65-F5344CB8AC3E}">
        <p14:creationId xmlns:p14="http://schemas.microsoft.com/office/powerpoint/2010/main" val="3977222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21968" y="491493"/>
            <a:ext cx="878497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rgbClr val="C00000"/>
                </a:solidFill>
                <a:latin typeface="Elektra Text Pro"/>
              </a:rPr>
              <a:t>ЛОГОС КАК ФОРМА СОБИРАНИЯ СУЩЕГО </a:t>
            </a:r>
          </a:p>
          <a:p>
            <a:pPr algn="ctr"/>
            <a:r>
              <a:rPr lang="ru-RU" sz="2800" dirty="0" smtClean="0">
                <a:solidFill>
                  <a:srgbClr val="C00000"/>
                </a:solidFill>
                <a:latin typeface="Elektra Text Pro"/>
              </a:rPr>
              <a:t>В УНИВЕРСАЛЬНОЕ ЕДИНСТВО</a:t>
            </a:r>
            <a:r>
              <a:rPr lang="ru-RU" sz="2800" dirty="0">
                <a:solidFill>
                  <a:srgbClr val="C00000"/>
                </a:solidFill>
                <a:latin typeface="Elektra Text Pro"/>
              </a:rPr>
              <a:t/>
            </a:r>
            <a:br>
              <a:rPr lang="ru-RU" sz="2800" dirty="0">
                <a:solidFill>
                  <a:srgbClr val="C00000"/>
                </a:solidFill>
                <a:latin typeface="Elektra Text Pro"/>
              </a:rPr>
            </a:br>
            <a:endParaRPr lang="ru-RU" sz="2800" dirty="0">
              <a:solidFill>
                <a:srgbClr val="C00000"/>
              </a:solidFill>
              <a:latin typeface="Elektra Text Pro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329320" y="6341149"/>
            <a:ext cx="3518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9E79BFED-6ECD-4563-B483-CEA192FFFCCF}" type="slidenum">
              <a:rPr lang="ru-RU">
                <a:solidFill>
                  <a:schemeClr val="bg1"/>
                </a:solidFill>
                <a:latin typeface="Elektra Medium Pro" panose="02000803000000020004" pitchFamily="50" charset="-52"/>
              </a:rPr>
              <a:pPr algn="ctr"/>
              <a:t>8</a:t>
            </a:fld>
            <a:endParaRPr lang="ru-RU" dirty="0">
              <a:solidFill>
                <a:schemeClr val="bg1"/>
              </a:solidFill>
              <a:latin typeface="Elektra Medium Pro" panose="02000803000000020004" pitchFamily="50" charset="-52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969050" y="2060848"/>
            <a:ext cx="7500990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l-GR" sz="2400" dirty="0" smtClean="0">
                <a:latin typeface="Elektra Text Pro"/>
              </a:rPr>
              <a:t>λόγος </a:t>
            </a:r>
            <a:r>
              <a:rPr lang="en-US" sz="2400" dirty="0" smtClean="0">
                <a:latin typeface="Elektra Text Pro"/>
              </a:rPr>
              <a:t>(logos) </a:t>
            </a:r>
            <a:r>
              <a:rPr lang="ru-RU" sz="2400" dirty="0" smtClean="0">
                <a:latin typeface="Elektra Text Pro"/>
              </a:rPr>
              <a:t>производно </a:t>
            </a:r>
            <a:r>
              <a:rPr lang="ru-RU" sz="2400" dirty="0">
                <a:latin typeface="Elektra Text Pro"/>
              </a:rPr>
              <a:t>от </a:t>
            </a:r>
            <a:r>
              <a:rPr lang="el-GR" sz="2400" dirty="0" smtClean="0">
                <a:latin typeface="Elektra Text Pro"/>
              </a:rPr>
              <a:t>λέγω</a:t>
            </a:r>
            <a:r>
              <a:rPr lang="ru-RU" sz="2400" dirty="0" smtClean="0">
                <a:latin typeface="Elektra Text Pro"/>
              </a:rPr>
              <a:t> (</a:t>
            </a:r>
            <a:r>
              <a:rPr lang="en-US" sz="2400" dirty="0" err="1" smtClean="0">
                <a:latin typeface="Elektra Text Pro"/>
              </a:rPr>
              <a:t>lego</a:t>
            </a:r>
            <a:r>
              <a:rPr lang="en-US" sz="2400" dirty="0" smtClean="0">
                <a:latin typeface="Elektra Text Pro"/>
              </a:rPr>
              <a:t>) </a:t>
            </a:r>
            <a:r>
              <a:rPr lang="el-GR" sz="2400" dirty="0" smtClean="0">
                <a:latin typeface="Elektra Text Pro"/>
              </a:rPr>
              <a:t>–</a:t>
            </a:r>
            <a:r>
              <a:rPr lang="en-US" sz="2400" dirty="0" smtClean="0">
                <a:latin typeface="Elektra Text Pro"/>
              </a:rPr>
              <a:t> «</a:t>
            </a:r>
            <a:r>
              <a:rPr lang="ru-RU" sz="2400" dirty="0">
                <a:latin typeface="Elektra Text Pro"/>
              </a:rPr>
              <a:t>собирать</a:t>
            </a:r>
            <a:r>
              <a:rPr lang="ru-RU" sz="2400" dirty="0" smtClean="0">
                <a:latin typeface="Elektra Text Pro"/>
              </a:rPr>
              <a:t>»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2400" dirty="0">
                <a:latin typeface="Elektra Text Pro"/>
              </a:rPr>
              <a:t>Рациональная способность </a:t>
            </a:r>
            <a:r>
              <a:rPr lang="el-GR" sz="2400" dirty="0" smtClean="0">
                <a:latin typeface="Elektra Text Pro"/>
              </a:rPr>
              <a:t>–</a:t>
            </a:r>
            <a:r>
              <a:rPr lang="ru-RU" sz="2400" dirty="0" smtClean="0">
                <a:latin typeface="Elektra Text Pro"/>
              </a:rPr>
              <a:t>  это способность </a:t>
            </a:r>
            <a:r>
              <a:rPr lang="ru-RU" sz="2400" dirty="0">
                <a:latin typeface="Elektra Text Pro"/>
              </a:rPr>
              <a:t>собирать множество единичных явлений </a:t>
            </a:r>
            <a:r>
              <a:rPr lang="ru-RU" sz="2400" dirty="0" smtClean="0">
                <a:latin typeface="Elektra Text Pro"/>
              </a:rPr>
              <a:t/>
            </a:r>
            <a:br>
              <a:rPr lang="ru-RU" sz="2400" dirty="0" smtClean="0">
                <a:latin typeface="Elektra Text Pro"/>
              </a:rPr>
            </a:br>
            <a:r>
              <a:rPr lang="ru-RU" sz="2400" dirty="0" smtClean="0">
                <a:latin typeface="Elektra Text Pro"/>
              </a:rPr>
              <a:t>в </a:t>
            </a:r>
            <a:r>
              <a:rPr lang="ru-RU" sz="2400" dirty="0">
                <a:latin typeface="Elektra Text Pro"/>
              </a:rPr>
              <a:t>единство на основе общих понятий </a:t>
            </a:r>
            <a:r>
              <a:rPr lang="ru-RU" sz="2400" dirty="0" smtClean="0">
                <a:latin typeface="Elektra Text Pro"/>
              </a:rPr>
              <a:t/>
            </a:r>
            <a:br>
              <a:rPr lang="ru-RU" sz="2400" dirty="0" smtClean="0">
                <a:latin typeface="Elektra Text Pro"/>
              </a:rPr>
            </a:br>
            <a:r>
              <a:rPr lang="ru-RU" sz="2400" dirty="0" smtClean="0">
                <a:latin typeface="Elektra Text Pro"/>
              </a:rPr>
              <a:t>и принципов</a:t>
            </a:r>
            <a:endParaRPr lang="ru-RU" sz="2400" dirty="0">
              <a:latin typeface="Elektra Text Pro"/>
            </a:endParaRPr>
          </a:p>
        </p:txBody>
      </p:sp>
    </p:spTree>
    <p:extLst>
      <p:ext uri="{BB962C8B-B14F-4D97-AF65-F5344CB8AC3E}">
        <p14:creationId xmlns:p14="http://schemas.microsoft.com/office/powerpoint/2010/main" val="2399611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24388" y="405450"/>
            <a:ext cx="87849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rgbClr val="C00000"/>
                </a:solidFill>
                <a:latin typeface="Elektra Text Pro"/>
              </a:rPr>
              <a:t>ПЕРЕХОД «ОТ МИФА К ЛОГОСУ»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329320" y="6341149"/>
            <a:ext cx="3518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9E79BFED-6ECD-4563-B483-CEA192FFFCCF}" type="slidenum">
              <a:rPr lang="ru-RU">
                <a:solidFill>
                  <a:schemeClr val="bg1"/>
                </a:solidFill>
                <a:latin typeface="Elektra Medium Pro" panose="02000803000000020004" pitchFamily="50" charset="-52"/>
              </a:rPr>
              <a:pPr algn="ctr"/>
              <a:t>9</a:t>
            </a:fld>
            <a:endParaRPr lang="ru-RU" dirty="0">
              <a:solidFill>
                <a:schemeClr val="bg1"/>
              </a:solidFill>
              <a:latin typeface="Elektra Medium Pro" panose="02000803000000020004" pitchFamily="50" charset="-52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063990" y="1285860"/>
            <a:ext cx="768740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ru-RU" sz="2400" dirty="0" smtClean="0">
                <a:latin typeface="Elektra Text Pro"/>
              </a:rPr>
              <a:t>Переход от родового к универсальному единству выпадает на время перехода от родоплеменного </a:t>
            </a:r>
            <a:r>
              <a:rPr lang="ru-RU" sz="2400" dirty="0">
                <a:latin typeface="Elektra Text Pro"/>
              </a:rPr>
              <a:t>строя к государству, как объединению </a:t>
            </a:r>
            <a:r>
              <a:rPr lang="ru-RU" sz="2400" dirty="0" smtClean="0">
                <a:latin typeface="Elektra Text Pro"/>
              </a:rPr>
              <a:t>родов</a:t>
            </a:r>
            <a:endParaRPr lang="ru-RU" sz="2400" dirty="0">
              <a:latin typeface="Elektra Text Pro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9037" y="2670216"/>
            <a:ext cx="5144731" cy="3116238"/>
          </a:xfrm>
          <a:prstGeom prst="round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1619672" y="5827057"/>
            <a:ext cx="580718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latin typeface="Elektra Text Pro"/>
              </a:rPr>
              <a:t>Питер Брейгель Старший</a:t>
            </a:r>
          </a:p>
          <a:p>
            <a:pPr algn="ctr"/>
            <a:r>
              <a:rPr lang="ru-RU" sz="1400" dirty="0">
                <a:latin typeface="Elektra Text Pro"/>
              </a:rPr>
              <a:t>Проповедь святого Иоанна Крестителя. </a:t>
            </a:r>
            <a:r>
              <a:rPr lang="ru-RU" sz="1400" dirty="0" smtClean="0">
                <a:latin typeface="Elektra Text Pro"/>
              </a:rPr>
              <a:t>1566 г.</a:t>
            </a:r>
          </a:p>
        </p:txBody>
      </p:sp>
    </p:spTree>
    <p:extLst>
      <p:ext uri="{BB962C8B-B14F-4D97-AF65-F5344CB8AC3E}">
        <p14:creationId xmlns:p14="http://schemas.microsoft.com/office/powerpoint/2010/main" val="4115158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2881</TotalTime>
  <Words>852</Words>
  <Application>Microsoft Office PowerPoint</Application>
  <PresentationFormat>Экран (4:3)</PresentationFormat>
  <Paragraphs>214</Paragraphs>
  <Slides>30</Slides>
  <Notes>29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30</vt:i4>
      </vt:variant>
    </vt:vector>
  </HeadingPairs>
  <TitlesOfParts>
    <vt:vector size="31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Юля</dc:creator>
  <cp:lastModifiedBy>Юля</cp:lastModifiedBy>
  <cp:revision>271</cp:revision>
  <dcterms:created xsi:type="dcterms:W3CDTF">2023-04-01T06:40:15Z</dcterms:created>
  <dcterms:modified xsi:type="dcterms:W3CDTF">2024-02-14T16:54:52Z</dcterms:modified>
</cp:coreProperties>
</file>