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2" r:id="rId2"/>
    <p:sldId id="354" r:id="rId3"/>
    <p:sldId id="355" r:id="rId4"/>
    <p:sldId id="321" r:id="rId5"/>
    <p:sldId id="356" r:id="rId6"/>
    <p:sldId id="358" r:id="rId7"/>
    <p:sldId id="359" r:id="rId8"/>
    <p:sldId id="295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3" r:id="rId21"/>
    <p:sldId id="374" r:id="rId22"/>
    <p:sldId id="376" r:id="rId23"/>
    <p:sldId id="375" r:id="rId24"/>
    <p:sldId id="377" r:id="rId25"/>
    <p:sldId id="378" r:id="rId26"/>
    <p:sldId id="3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5" autoAdjust="0"/>
    <p:restoredTop sz="94668" autoAdjust="0"/>
  </p:normalViewPr>
  <p:slideViewPr>
    <p:cSldViewPr>
      <p:cViewPr>
        <p:scale>
          <a:sx n="80" d="100"/>
          <a:sy n="80" d="100"/>
        </p:scale>
        <p:origin x="-147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27B8-CA9F-4AEC-9D0A-8D47785971C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E24E-145B-49D3-BBF7-7287D9669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1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878" y="1412776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7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400" kern="0" dirty="0">
                <a:solidFill>
                  <a:srgbClr val="C00000"/>
                </a:solidFill>
                <a:latin typeface="Elektra Text Pro"/>
              </a:rPr>
            </a:b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400" kern="0" dirty="0">
                <a:solidFill>
                  <a:srgbClr val="C00000"/>
                </a:solidFill>
                <a:latin typeface="Elektra Text Pro"/>
              </a:rPr>
            </a:b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ЭЛЛИНИСТИЧЕСКАЯ </a:t>
            </a:r>
            <a:endParaRPr lang="ru-RU" sz="2400" b="1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Elektra Text Pro"/>
              </a:rPr>
              <a:t>И </a:t>
            </a: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ДРЕВНЕРИМСКАЯ ФИЛОСОФИЯ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400" kern="0" dirty="0">
                <a:solidFill>
                  <a:srgbClr val="C00000"/>
                </a:solidFill>
                <a:latin typeface="Elektra Text Pro"/>
              </a:rPr>
            </a:b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400" kern="0" dirty="0">
                <a:solidFill>
                  <a:srgbClr val="C00000"/>
                </a:solidFill>
                <a:latin typeface="Elektra Text Pro"/>
              </a:rPr>
            </a:b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400" kern="0" dirty="0">
                <a:solidFill>
                  <a:srgbClr val="C00000"/>
                </a:solidFill>
                <a:latin typeface="Elektra Text Pro"/>
              </a:rPr>
            </a:br>
            <a:r>
              <a:rPr lang="ru-RU" sz="2400" kern="0" dirty="0" err="1">
                <a:solidFill>
                  <a:srgbClr val="C00000"/>
                </a:solidFill>
                <a:latin typeface="Elektra Text Pro"/>
              </a:rPr>
              <a:t>Гапаров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 </a:t>
            </a:r>
            <a:r>
              <a:rPr lang="ru-RU" sz="2400" kern="0" dirty="0" err="1">
                <a:solidFill>
                  <a:srgbClr val="C00000"/>
                </a:solidFill>
                <a:latin typeface="Elektra Text Pro"/>
              </a:rPr>
              <a:t>Искендер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 </a:t>
            </a:r>
            <a:r>
              <a:rPr lang="ru-RU" sz="2400" kern="0" dirty="0" err="1">
                <a:solidFill>
                  <a:srgbClr val="C00000"/>
                </a:solidFill>
                <a:latin typeface="Elektra Text Pro"/>
              </a:rPr>
              <a:t>Абдурашидович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400" kern="0" dirty="0">
                <a:solidFill>
                  <a:srgbClr val="C00000"/>
                </a:solidFill>
                <a:latin typeface="Elektra Text Pro"/>
              </a:rPr>
            </a:b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ассистент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кафедры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философии</a:t>
            </a:r>
          </a:p>
        </p:txBody>
      </p:sp>
    </p:spTree>
    <p:extLst>
      <p:ext uri="{BB962C8B-B14F-4D97-AF65-F5344CB8AC3E}">
        <p14:creationId xmlns:p14="http://schemas.microsoft.com/office/powerpoint/2010/main" xmlns="" val="601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ФИЗИКА ЭПИКУРА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484784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«Ничто не рождается из небытия</a:t>
            </a:r>
            <a:r>
              <a:rPr lang="ru-RU" sz="2400" dirty="0" smtClean="0">
                <a:latin typeface="Elektra Text Pro"/>
              </a:rPr>
              <a:t>»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Вся реальность образована из двух составляющих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тел и </a:t>
            </a:r>
            <a:r>
              <a:rPr lang="ru-RU" sz="2400" dirty="0" smtClean="0">
                <a:latin typeface="Elektra Text Pro"/>
              </a:rPr>
              <a:t>пустоты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Реальность </a:t>
            </a:r>
            <a:r>
              <a:rPr lang="ru-RU" sz="2400" dirty="0" smtClean="0">
                <a:latin typeface="Elektra Text Pro"/>
              </a:rPr>
              <a:t>бесконечна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«Тела» бывают сложными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простыми, абсолютно </a:t>
            </a:r>
            <a:r>
              <a:rPr lang="ru-RU" sz="2400" dirty="0" smtClean="0">
                <a:latin typeface="Elektra Text Pro"/>
              </a:rPr>
              <a:t>неделимыми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9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ЭПИКУРА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484784"/>
            <a:ext cx="72137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Целью </a:t>
            </a:r>
            <a:r>
              <a:rPr lang="ru-RU" sz="2400" dirty="0">
                <a:latin typeface="Elektra Text Pro"/>
              </a:rPr>
              <a:t>жизни является достижения удовольствия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Истинное </a:t>
            </a:r>
            <a:r>
              <a:rPr lang="ru-RU" sz="2400" dirty="0">
                <a:latin typeface="Elektra Text Pro"/>
              </a:rPr>
              <a:t>удовольствие заключено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отсутствии телесного </a:t>
            </a:r>
            <a:r>
              <a:rPr lang="ru-RU" sz="2400" dirty="0" smtClean="0">
                <a:latin typeface="Elektra Text Pro"/>
              </a:rPr>
              <a:t>страдания, </a:t>
            </a:r>
            <a:r>
              <a:rPr lang="ru-RU" sz="2400" dirty="0">
                <a:latin typeface="Elektra Text Pro"/>
              </a:rPr>
              <a:t>отсутствии </a:t>
            </a:r>
            <a:r>
              <a:rPr lang="ru-RU" sz="2400" dirty="0" smtClean="0">
                <a:latin typeface="Elektra Text Pro"/>
              </a:rPr>
              <a:t>страха </a:t>
            </a:r>
            <a:r>
              <a:rPr lang="ru-RU" sz="2400" dirty="0">
                <a:latin typeface="Elektra Text Pro"/>
              </a:rPr>
              <a:t>и в невозмутимости </a:t>
            </a:r>
            <a:r>
              <a:rPr lang="ru-RU" sz="2400" dirty="0" smtClean="0">
                <a:latin typeface="Elektra Text Pro"/>
              </a:rPr>
              <a:t>души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Достичь подобного состояния позволяет </a:t>
            </a:r>
            <a:r>
              <a:rPr lang="ru-RU" sz="2400" dirty="0" smtClean="0">
                <a:latin typeface="Elektra Text Pro"/>
              </a:rPr>
              <a:t>разум - практическая мудрость 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4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«ТЕТРАФАРМАКОН»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КАК ЛЕКАРСТВО ИЗЛЕЧЕНИЯ ОТ СТРАХА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2453" y="1916832"/>
            <a:ext cx="7213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Elektra Text Pro"/>
              </a:rPr>
              <a:t>Не бойся </a:t>
            </a:r>
            <a:r>
              <a:rPr lang="ru-RU" sz="2400" dirty="0" smtClean="0">
                <a:latin typeface="Elektra Text Pro"/>
              </a:rPr>
              <a:t>богов 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Не </a:t>
            </a:r>
            <a:r>
              <a:rPr lang="ru-RU" sz="2400" dirty="0">
                <a:latin typeface="Elektra Text Pro"/>
              </a:rPr>
              <a:t>беспокойся о </a:t>
            </a:r>
            <a:r>
              <a:rPr lang="ru-RU" sz="2400" dirty="0" smtClean="0">
                <a:latin typeface="Elektra Text Pro"/>
              </a:rPr>
              <a:t>смерти 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Благо </a:t>
            </a:r>
            <a:r>
              <a:rPr lang="ru-RU" sz="2400" dirty="0">
                <a:latin typeface="Elektra Text Pro"/>
              </a:rPr>
              <a:t>легко </a:t>
            </a:r>
            <a:r>
              <a:rPr lang="ru-RU" sz="2400" dirty="0" smtClean="0">
                <a:latin typeface="Elektra Text Pro"/>
              </a:rPr>
              <a:t>достижимо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Зло </a:t>
            </a:r>
            <a:r>
              <a:rPr lang="ru-RU" sz="2400" dirty="0">
                <a:latin typeface="Elektra Text Pro"/>
              </a:rPr>
              <a:t>легко </a:t>
            </a:r>
            <a:r>
              <a:rPr lang="ru-RU" sz="2400" dirty="0" smtClean="0">
                <a:latin typeface="Elektra Text Pro"/>
              </a:rPr>
              <a:t>переносимо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4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74559" y="1628800"/>
            <a:ext cx="45365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ЗЕНОН КИТИЙСКИЙ </a:t>
            </a:r>
          </a:p>
          <a:p>
            <a:r>
              <a:rPr lang="ru-RU" sz="2200" dirty="0">
                <a:latin typeface="Elektra Text Pro"/>
              </a:rPr>
              <a:t>(</a:t>
            </a:r>
            <a:r>
              <a:rPr lang="ru-RU" sz="2200" dirty="0" smtClean="0">
                <a:latin typeface="Elektra Text Pro"/>
              </a:rPr>
              <a:t>336/3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264/4 </a:t>
            </a:r>
            <a:r>
              <a:rPr lang="ru-RU" sz="2200" dirty="0">
                <a:latin typeface="Elektra Text Pro"/>
              </a:rPr>
              <a:t>гг. до н.э.)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Основатель стоицизма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От</a:t>
            </a:r>
            <a:r>
              <a:rPr lang="ru-RU" sz="2400" dirty="0">
                <a:latin typeface="Elektra Text Pro"/>
              </a:rPr>
              <a:t> </a:t>
            </a:r>
            <a:r>
              <a:rPr lang="ru-RU" sz="2400" dirty="0" err="1">
                <a:latin typeface="Elektra Text Pro"/>
              </a:rPr>
              <a:t>Stoa</a:t>
            </a:r>
            <a:r>
              <a:rPr lang="ru-RU" sz="2400" dirty="0">
                <a:latin typeface="Elektra Text Pro"/>
              </a:rPr>
              <a:t> </a:t>
            </a:r>
            <a:r>
              <a:rPr lang="ru-RU" sz="2400" dirty="0" err="1">
                <a:latin typeface="Elektra Text Pro"/>
              </a:rPr>
              <a:t>Poikile</a:t>
            </a:r>
            <a:r>
              <a:rPr lang="ru-RU" sz="2400" dirty="0">
                <a:latin typeface="Elektra Text Pro"/>
              </a:rPr>
              <a:t> (</a:t>
            </a:r>
            <a:r>
              <a:rPr lang="ru-RU" sz="2400" dirty="0" smtClean="0">
                <a:latin typeface="Elektra Text Pro"/>
              </a:rPr>
              <a:t>древнегреческого </a:t>
            </a:r>
            <a:r>
              <a:rPr lang="ru-RU" sz="2400" dirty="0">
                <a:latin typeface="Elektra Text Pro"/>
              </a:rPr>
              <a:t>ἡ π</a:t>
            </a:r>
            <a:r>
              <a:rPr lang="ru-RU" sz="2400" dirty="0" err="1">
                <a:latin typeface="Elektra Text Pro"/>
              </a:rPr>
              <a:t>οικίλη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στοά</a:t>
            </a:r>
            <a:r>
              <a:rPr lang="ru-RU" sz="2400" dirty="0" smtClean="0">
                <a:latin typeface="Elektra Text Pro"/>
              </a:rPr>
              <a:t>) - </a:t>
            </a:r>
            <a:r>
              <a:rPr lang="ru-RU" sz="2400" dirty="0">
                <a:latin typeface="Elektra Text Pro"/>
              </a:rPr>
              <a:t>портик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Приверженцев </a:t>
            </a:r>
            <a:r>
              <a:rPr lang="ru-RU" sz="2400" dirty="0">
                <a:latin typeface="Elektra Text Pro"/>
              </a:rPr>
              <a:t>данной школы стали называть </a:t>
            </a:r>
            <a:r>
              <a:rPr lang="ru-RU" sz="2400" dirty="0" smtClean="0">
                <a:latin typeface="Elektra Text Pro"/>
              </a:rPr>
              <a:t>стоиками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СТОИЦИЗМ КАК ПРАКТИЧЕСКИ ОРИЕНТИРОВАННАЯ ФИЛОСОФИЯ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t="3824"/>
          <a:stretch/>
        </p:blipFill>
        <p:spPr>
          <a:xfrm>
            <a:off x="567248" y="1772816"/>
            <a:ext cx="3213918" cy="30673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1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ГЕНЕЗИС И РАЗВИТИЕ СТОИ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484784"/>
            <a:ext cx="561662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Три </a:t>
            </a:r>
            <a:r>
              <a:rPr lang="ru-RU" sz="2400" dirty="0">
                <a:latin typeface="Elektra Text Pro"/>
              </a:rPr>
              <a:t>периода </a:t>
            </a:r>
            <a:r>
              <a:rPr lang="ru-RU" sz="2400" dirty="0" smtClean="0">
                <a:latin typeface="Elektra Text Pro"/>
              </a:rPr>
              <a:t>:</a:t>
            </a:r>
          </a:p>
          <a:p>
            <a:pPr algn="ctr"/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Период </a:t>
            </a:r>
            <a:r>
              <a:rPr lang="ru-RU" sz="2400" dirty="0">
                <a:latin typeface="Elektra Text Pro"/>
              </a:rPr>
              <a:t>ранней </a:t>
            </a:r>
            <a:r>
              <a:rPr lang="ru-RU" sz="2400" dirty="0" err="1">
                <a:latin typeface="Elektra Text Pro"/>
              </a:rPr>
              <a:t>Стои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ериод </a:t>
            </a:r>
            <a:r>
              <a:rPr lang="ru-RU" sz="2400" dirty="0">
                <a:latin typeface="Elektra Text Pro"/>
              </a:rPr>
              <a:t>средней </a:t>
            </a:r>
            <a:r>
              <a:rPr lang="ru-RU" sz="2400" dirty="0" err="1">
                <a:latin typeface="Elektra Text Pro"/>
              </a:rPr>
              <a:t>Стои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ериод </a:t>
            </a:r>
            <a:r>
              <a:rPr lang="ru-RU" sz="2400" dirty="0">
                <a:latin typeface="Elektra Text Pro"/>
              </a:rPr>
              <a:t>римской </a:t>
            </a:r>
            <a:r>
              <a:rPr lang="ru-RU" sz="2400" dirty="0" err="1" smtClean="0">
                <a:latin typeface="Elektra Text Pro"/>
              </a:rPr>
              <a:t>Стои</a:t>
            </a: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6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056" y="764704"/>
            <a:ext cx="7977692" cy="13329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Elektra Text Pro"/>
              </a:rPr>
            </a:b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СТРУКТУРА СТОИЦИЗМА</a:t>
            </a:r>
            <a:br>
              <a:rPr lang="ru-RU" sz="2800" dirty="0" smtClean="0">
                <a:solidFill>
                  <a:srgbClr val="C00000"/>
                </a:solidFill>
                <a:latin typeface="Elektra Text Pro"/>
              </a:rPr>
            </a:b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Elektra Text Pro"/>
              </a:rPr>
            </a:br>
            <a:r>
              <a:rPr lang="ru-RU" sz="2800" dirty="0" smtClean="0">
                <a:latin typeface="Elektra Text Pro"/>
              </a:rPr>
              <a:t>соотношение </a:t>
            </a:r>
            <a:r>
              <a:rPr lang="ru-RU" sz="2800" dirty="0">
                <a:latin typeface="Elektra Text Pro"/>
              </a:rPr>
              <a:t>частей философии, </a:t>
            </a:r>
            <a:r>
              <a:rPr lang="ru-RU" sz="2800" dirty="0" smtClean="0">
                <a:latin typeface="Elektra Text Pro"/>
              </a:rPr>
              <a:t/>
            </a:r>
            <a:br>
              <a:rPr lang="ru-RU" sz="2800" dirty="0" smtClean="0">
                <a:latin typeface="Elektra Text Pro"/>
              </a:rPr>
            </a:br>
            <a:r>
              <a:rPr lang="ru-RU" sz="2800" dirty="0" smtClean="0">
                <a:latin typeface="Elektra Text Pro"/>
              </a:rPr>
              <a:t>становится </a:t>
            </a:r>
            <a:r>
              <a:rPr lang="ru-RU" sz="2800" dirty="0">
                <a:latin typeface="Elektra Text Pro"/>
              </a:rPr>
              <a:t>фруктовый сад</a:t>
            </a:r>
            <a:br>
              <a:rPr lang="ru-RU" sz="2800" dirty="0">
                <a:latin typeface="Elektra Text Pro"/>
              </a:rPr>
            </a:b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Elektra Text Pro"/>
              </a:rPr>
            </a:b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6761" y="2639432"/>
            <a:ext cx="2033854" cy="714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Elektra Text Pro"/>
              </a:rPr>
              <a:t>Логика</a:t>
            </a:r>
            <a:endParaRPr lang="ru-RU" sz="2400" dirty="0"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4122" y="2639433"/>
            <a:ext cx="1915847" cy="71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Elektra Text Pro"/>
              </a:rPr>
              <a:t>Физика</a:t>
            </a:r>
            <a:endParaRPr lang="ru-RU" sz="2400" dirty="0"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21003" y="2639432"/>
            <a:ext cx="1800200" cy="71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Elektra Text Pro"/>
              </a:rPr>
              <a:t>Этика</a:t>
            </a:r>
            <a:endParaRPr lang="ru-RU" sz="2400" dirty="0">
              <a:latin typeface="Elektra Text Pro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57953" y="3354137"/>
            <a:ext cx="0" cy="111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25036" y="4585669"/>
            <a:ext cx="2033854" cy="641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Elektra Text Pro"/>
              </a:rPr>
              <a:t>Ограда</a:t>
            </a:r>
            <a:endParaRPr lang="ru-RU" sz="2400" dirty="0">
              <a:latin typeface="Elektra Text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9532" y="4646194"/>
            <a:ext cx="1915847" cy="641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Elektra Text Pro"/>
              </a:rPr>
              <a:t>Деревья</a:t>
            </a:r>
            <a:endParaRPr lang="ru-RU" sz="2400" dirty="0">
              <a:latin typeface="Elektra Text Pr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46204" y="4646193"/>
            <a:ext cx="1800199" cy="641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Плоды</a:t>
            </a:r>
            <a:endParaRPr lang="ru-RU" sz="2800" dirty="0">
              <a:latin typeface="+mj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832046" y="3323016"/>
            <a:ext cx="0" cy="111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32003" y="3354137"/>
            <a:ext cx="0" cy="111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37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ЛОГИКА АНТИЧНОЙ СТОИ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484784"/>
            <a:ext cx="7213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Цель логики – отработка критерия </a:t>
            </a:r>
            <a:r>
              <a:rPr lang="ru-RU" sz="2400" dirty="0" smtClean="0">
                <a:latin typeface="Elektra Text Pro"/>
              </a:rPr>
              <a:t>истины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Основание познания – в </a:t>
            </a:r>
            <a:r>
              <a:rPr lang="ru-RU" sz="2400" dirty="0" smtClean="0">
                <a:latin typeface="Elektra Text Pro"/>
              </a:rPr>
              <a:t>ощущениях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Elektra Text Pro"/>
              </a:rPr>
              <a:t>С</a:t>
            </a:r>
            <a:r>
              <a:rPr lang="ru-RU" sz="2400" dirty="0" err="1" smtClean="0">
                <a:latin typeface="Elektra Text Pro"/>
              </a:rPr>
              <a:t>о-чувствование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одобрение </a:t>
            </a:r>
            <a:r>
              <a:rPr lang="ru-RU" sz="2400" dirty="0">
                <a:latin typeface="Elektra Text Pro"/>
              </a:rPr>
              <a:t>со </a:t>
            </a:r>
            <a:r>
              <a:rPr lang="ru-RU" sz="2400" dirty="0" smtClean="0">
                <a:latin typeface="Elektra Text Pro"/>
              </a:rPr>
              <a:t>стороны разума (логоса)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Впечатление или образ зависит не от нас, но от объектов, воздействующих на нас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Мы </a:t>
            </a:r>
            <a:r>
              <a:rPr lang="ru-RU" sz="2400" dirty="0">
                <a:latin typeface="Elektra Text Pro"/>
              </a:rPr>
              <a:t>несвободны принять или отклонить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это </a:t>
            </a:r>
            <a:r>
              <a:rPr lang="ru-RU" sz="2400" dirty="0">
                <a:latin typeface="Elektra Text Pro"/>
              </a:rPr>
              <a:t>воздействие, но мы свободны занять определенную позицию, дав </a:t>
            </a:r>
            <a:r>
              <a:rPr lang="ru-RU" sz="2400" dirty="0" smtClean="0">
                <a:latin typeface="Elektra Text Pro"/>
              </a:rPr>
              <a:t>согласие нашего </a:t>
            </a:r>
            <a:r>
              <a:rPr lang="ru-RU" sz="2400" dirty="0">
                <a:latin typeface="Elektra Text Pro"/>
              </a:rPr>
              <a:t>логоса, или отказав в </a:t>
            </a:r>
            <a:r>
              <a:rPr lang="ru-RU" sz="2400" dirty="0" smtClean="0">
                <a:latin typeface="Elektra Text Pro"/>
              </a:rPr>
              <a:t>одобрении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0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21" y="3326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ФИЗИКА АНТИЧНОЙ СТОИ –</a:t>
            </a:r>
          </a:p>
          <a:p>
            <a:pPr algn="ctr"/>
            <a:r>
              <a:rPr lang="ru-RU" sz="2800" dirty="0" smtClean="0">
                <a:latin typeface="Elektra Text Pro"/>
              </a:rPr>
              <a:t>первая форма пантеистического </a:t>
            </a:r>
            <a:r>
              <a:rPr lang="ru-RU" sz="2800" dirty="0">
                <a:latin typeface="Elektra Text Pro"/>
              </a:rPr>
              <a:t>материализма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2998" y="1628800"/>
            <a:ext cx="72137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Бытие </a:t>
            </a:r>
            <a:r>
              <a:rPr lang="ru-RU" sz="2400" dirty="0">
                <a:latin typeface="Elektra Text Pro"/>
              </a:rPr>
              <a:t>есть только то, что способно действовать и страдать, а таково лишь </a:t>
            </a:r>
            <a:r>
              <a:rPr lang="ru-RU" sz="2400" dirty="0" smtClean="0">
                <a:latin typeface="Elektra Text Pro"/>
              </a:rPr>
              <a:t>тело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Поскольку </a:t>
            </a:r>
            <a:r>
              <a:rPr lang="ru-RU" sz="2400" dirty="0">
                <a:latin typeface="Elektra Text Pro"/>
              </a:rPr>
              <a:t>«бог» есть активный принцип, то он неотделим от материи; поскольку нет материи без формы, то бог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во </a:t>
            </a:r>
            <a:r>
              <a:rPr lang="ru-RU" sz="2400" dirty="0" smtClean="0">
                <a:latin typeface="Elektra Text Pro"/>
              </a:rPr>
              <a:t>всём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бог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всё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Поскольку </a:t>
            </a:r>
            <a:r>
              <a:rPr lang="ru-RU" sz="2400" dirty="0">
                <a:latin typeface="Elektra Text Pro"/>
              </a:rPr>
              <a:t>все вещи без исключения суть продукты божественного начала, то стало быть, все глубочайшим образом разумно, все совершается так, как </a:t>
            </a:r>
            <a:r>
              <a:rPr lang="ru-RU" sz="2400" dirty="0" smtClean="0">
                <a:latin typeface="Elektra Text Pro"/>
              </a:rPr>
              <a:t>задумано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5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832" y="3403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АНТИЧНОЙ СТОИ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24744"/>
            <a:ext cx="78535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Основная </a:t>
            </a:r>
            <a:r>
              <a:rPr lang="ru-RU" sz="2400" dirty="0">
                <a:latin typeface="Elektra Text Pro"/>
              </a:rPr>
              <a:t>цель жизни человека – достижение </a:t>
            </a:r>
            <a:r>
              <a:rPr lang="ru-RU" sz="2400" dirty="0" smtClean="0">
                <a:latin typeface="Elektra Text Pro"/>
              </a:rPr>
              <a:t>счастья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Счастье </a:t>
            </a:r>
            <a:r>
              <a:rPr lang="ru-RU" sz="2400" dirty="0">
                <a:latin typeface="Elektra Text Pro"/>
              </a:rPr>
              <a:t>состоит в том, чтобы следовать своей </a:t>
            </a:r>
            <a:r>
              <a:rPr lang="ru-RU" sz="2400" dirty="0" smtClean="0">
                <a:latin typeface="Elektra Text Pro"/>
              </a:rPr>
              <a:t>природе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Жить </a:t>
            </a:r>
            <a:r>
              <a:rPr lang="ru-RU" sz="2400" dirty="0">
                <a:latin typeface="Elektra Text Pro"/>
              </a:rPr>
              <a:t>в соответствии с природой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значит максимально полно реализовать «</a:t>
            </a:r>
            <a:r>
              <a:rPr lang="ru-RU" sz="2400" dirty="0" err="1" smtClean="0">
                <a:latin typeface="Elektra Text Pro"/>
              </a:rPr>
              <a:t>oikeiosis</a:t>
            </a:r>
            <a:r>
              <a:rPr lang="ru-RU" sz="2400" dirty="0" smtClean="0">
                <a:latin typeface="Elektra Text Pro"/>
              </a:rPr>
              <a:t>»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быть в ладу с </a:t>
            </a:r>
            <a:r>
              <a:rPr lang="ru-RU" sz="2400" dirty="0" smtClean="0">
                <a:latin typeface="Elektra Text Pro"/>
              </a:rPr>
              <a:t>собой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Страсти</a:t>
            </a:r>
            <a:r>
              <a:rPr lang="ru-RU" sz="2400" dirty="0">
                <a:latin typeface="Elektra Text Pro"/>
              </a:rPr>
              <a:t>, из которых рождается несчастье,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суть </a:t>
            </a:r>
            <a:r>
              <a:rPr lang="ru-RU" sz="2400" dirty="0">
                <a:latin typeface="Elektra Text Pro"/>
              </a:rPr>
              <a:t>ошибки заблуждающегося разума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или </a:t>
            </a:r>
            <a:r>
              <a:rPr lang="ru-RU" sz="2400" dirty="0">
                <a:latin typeface="Elektra Text Pro"/>
              </a:rPr>
              <a:t>их </a:t>
            </a:r>
            <a:r>
              <a:rPr lang="ru-RU" sz="2400" dirty="0" smtClean="0">
                <a:latin typeface="Elektra Text Pro"/>
              </a:rPr>
              <a:t>последствия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0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32486" y="1590740"/>
            <a:ext cx="464866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ПИРРОН </a:t>
            </a:r>
            <a:endParaRPr lang="ru-RU" sz="2400" dirty="0" smtClean="0">
              <a:latin typeface="Elektra Text Pro"/>
            </a:endParaRPr>
          </a:p>
          <a:p>
            <a:r>
              <a:rPr lang="ru-RU" sz="2200" dirty="0" smtClean="0">
                <a:latin typeface="Elektra Text Pro"/>
              </a:rPr>
              <a:t>360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270 </a:t>
            </a:r>
            <a:r>
              <a:rPr lang="ru-RU" sz="2200" dirty="0">
                <a:latin typeface="Elektra Text Pro"/>
              </a:rPr>
              <a:t>гг. до н.э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Родоначальник </a:t>
            </a:r>
            <a:r>
              <a:rPr lang="ru-RU" sz="2400" dirty="0">
                <a:latin typeface="Elektra Text Pro"/>
              </a:rPr>
              <a:t>античного </a:t>
            </a:r>
            <a:r>
              <a:rPr lang="ru-RU" sz="2400" dirty="0" smtClean="0">
                <a:latin typeface="Elektra Text Pro"/>
              </a:rPr>
              <a:t>скептицизма (от </a:t>
            </a:r>
            <a:r>
              <a:rPr lang="ru-RU" sz="2400" dirty="0">
                <a:latin typeface="Elektra Text Pro"/>
              </a:rPr>
              <a:t>др.-греч. </a:t>
            </a:r>
            <a:r>
              <a:rPr lang="ru-RU" sz="2400" dirty="0" err="1">
                <a:latin typeface="Elektra Text Pro"/>
              </a:rPr>
              <a:t>σκεπτικός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рассматривающий)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Скептики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те, кто постоянно «рассматривает» нечто, но не приходит при этом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 </a:t>
            </a:r>
            <a:r>
              <a:rPr lang="ru-RU" sz="2400" dirty="0">
                <a:latin typeface="Elektra Text Pro"/>
              </a:rPr>
              <a:t>конечному </a:t>
            </a:r>
            <a:r>
              <a:rPr lang="ru-RU" sz="2400" dirty="0" smtClean="0">
                <a:latin typeface="Elektra Text Pro"/>
              </a:rPr>
              <a:t>решению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0" y="1910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АНТИЧНЫЙ СКЕПТИЦИЗМ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КАК СОМНЕНИЕ В ВОЗМОЖНОСТЯХ ЧЕЛОВЕЧЕСКОГО РАЗУМА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2611699" cy="33787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8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Происхождение </a:t>
            </a:r>
            <a:r>
              <a:rPr lang="ru-RU" sz="2400" dirty="0">
                <a:latin typeface="Elektra Text Pro"/>
              </a:rPr>
              <a:t>и варианты значения термина «этика». Этика Аристотеля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Elektra Text Pro"/>
              </a:rPr>
              <a:t> Религиозная этика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Elektra Text Pro"/>
              </a:rPr>
              <a:t> Философская этика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0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0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ПИРРОН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0047" y="764704"/>
            <a:ext cx="77095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Тот, кто хочет быть счастливым,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должен </a:t>
            </a:r>
            <a:r>
              <a:rPr lang="ru-RU" sz="2400" dirty="0" smtClean="0">
                <a:latin typeface="Elektra Text Pro"/>
              </a:rPr>
              <a:t>ответить на три вопроса:</a:t>
            </a:r>
          </a:p>
          <a:p>
            <a:pPr marL="355600" indent="-355600"/>
            <a:endParaRPr lang="ru-RU" sz="2400" dirty="0" smtClean="0">
              <a:latin typeface="Elektra Text Pro"/>
            </a:endParaRPr>
          </a:p>
          <a:p>
            <a:pPr marL="355600" indent="-355600"/>
            <a:r>
              <a:rPr lang="ru-RU" sz="2400" dirty="0" smtClean="0">
                <a:latin typeface="Elektra Text Pro"/>
              </a:rPr>
              <a:t>1.	Каковы </a:t>
            </a:r>
            <a:r>
              <a:rPr lang="ru-RU" sz="2400" dirty="0">
                <a:latin typeface="Elektra Text Pro"/>
              </a:rPr>
              <a:t>вещи по природе?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(</a:t>
            </a:r>
            <a:r>
              <a:rPr lang="ru-RU" sz="2400" dirty="0">
                <a:latin typeface="Elektra Text Pro"/>
              </a:rPr>
              <a:t>все вещи одинаковы, неразличимы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непостоянны)</a:t>
            </a:r>
          </a:p>
          <a:p>
            <a:pPr marL="355600" indent="-355600"/>
            <a:endParaRPr lang="ru-RU" sz="2400" dirty="0">
              <a:latin typeface="Elektra Text Pro"/>
            </a:endParaRPr>
          </a:p>
          <a:p>
            <a:pPr marL="355600" indent="-355600"/>
            <a:r>
              <a:rPr lang="ru-RU" sz="2400" dirty="0" smtClean="0">
                <a:latin typeface="Elektra Text Pro"/>
              </a:rPr>
              <a:t>2</a:t>
            </a:r>
            <a:r>
              <a:rPr lang="ru-RU" sz="2400" dirty="0" smtClean="0">
                <a:latin typeface="Elektra Text Pro"/>
              </a:rPr>
              <a:t>.	Каково </a:t>
            </a:r>
            <a:r>
              <a:rPr lang="ru-RU" sz="2400" dirty="0">
                <a:latin typeface="Elektra Text Pro"/>
              </a:rPr>
              <a:t>должно быть наше отношение к ним</a:t>
            </a:r>
            <a:r>
              <a:rPr lang="ru-RU" sz="2400" dirty="0" smtClean="0">
                <a:latin typeface="Elektra Text Pro"/>
              </a:rPr>
              <a:t>?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(</a:t>
            </a:r>
            <a:r>
              <a:rPr lang="ru-RU" sz="2400" dirty="0">
                <a:latin typeface="Elektra Text Pro"/>
              </a:rPr>
              <a:t>нельзя питать к ним ни малейшего доверия,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но </a:t>
            </a:r>
            <a:r>
              <a:rPr lang="ru-RU" sz="2400" dirty="0">
                <a:latin typeface="Elektra Text Pro"/>
              </a:rPr>
              <a:t>нужно жить без мнений, не склоняясь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 </a:t>
            </a:r>
            <a:r>
              <a:rPr lang="ru-RU" sz="2400" dirty="0">
                <a:latin typeface="Elektra Text Pro"/>
              </a:rPr>
              <a:t>чему-то, не отвращаясь ни от чего)</a:t>
            </a:r>
          </a:p>
          <a:p>
            <a:pPr marL="355600" indent="-355600"/>
            <a:endParaRPr lang="ru-RU" sz="2400" dirty="0">
              <a:latin typeface="Elektra Text Pro"/>
            </a:endParaRPr>
          </a:p>
          <a:p>
            <a:pPr marL="355600" indent="-355600"/>
            <a:r>
              <a:rPr lang="ru-RU" sz="2400" dirty="0" smtClean="0">
                <a:latin typeface="Elektra Text Pro"/>
              </a:rPr>
              <a:t>3</a:t>
            </a:r>
            <a:r>
              <a:rPr lang="ru-RU" sz="2400" dirty="0" smtClean="0">
                <a:latin typeface="Elektra Text Pro"/>
              </a:rPr>
              <a:t>.	Как </a:t>
            </a:r>
            <a:r>
              <a:rPr lang="ru-RU" sz="2400" dirty="0">
                <a:latin typeface="Elektra Text Pro"/>
              </a:rPr>
              <a:t>нам следует себя вести</a:t>
            </a:r>
            <a:r>
              <a:rPr lang="ru-RU" sz="2400" dirty="0" smtClean="0">
                <a:latin typeface="Elektra Text Pro"/>
              </a:rPr>
              <a:t>?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(</a:t>
            </a:r>
            <a:r>
              <a:rPr lang="ru-RU" sz="2400" dirty="0">
                <a:latin typeface="Elektra Text Pro"/>
              </a:rPr>
              <a:t>при таком положении дел уместны лишь апатия, а еще непоколебимость</a:t>
            </a:r>
            <a:r>
              <a:rPr lang="ru-RU" sz="2400" dirty="0" smtClean="0">
                <a:latin typeface="Elektra Text Pro"/>
              </a:rPr>
              <a:t>)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15486" y="919452"/>
            <a:ext cx="502101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ПЛОТИН </a:t>
            </a:r>
            <a:endParaRPr lang="ru-RU" sz="2400" dirty="0" smtClean="0">
              <a:latin typeface="Elektra Text Pro"/>
            </a:endParaRPr>
          </a:p>
          <a:p>
            <a:r>
              <a:rPr lang="ru-RU" sz="2200" dirty="0" smtClean="0">
                <a:latin typeface="Elektra Text Pro"/>
              </a:rPr>
              <a:t>205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270 </a:t>
            </a:r>
            <a:r>
              <a:rPr lang="ru-RU" sz="2200" dirty="0">
                <a:latin typeface="Elektra Text Pro"/>
              </a:rPr>
              <a:t>гг. н.э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Древнегреческий </a:t>
            </a:r>
            <a:r>
              <a:rPr lang="ru-RU" sz="2400" dirty="0">
                <a:latin typeface="Elektra Text Pro"/>
              </a:rPr>
              <a:t>философ, основоположник </a:t>
            </a:r>
            <a:r>
              <a:rPr lang="ru-RU" sz="2400" dirty="0" smtClean="0">
                <a:latin typeface="Elektra Text Pro"/>
              </a:rPr>
              <a:t>неоплатонизма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Переосмыслил учение Платона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Учение </a:t>
            </a:r>
            <a:r>
              <a:rPr lang="ru-RU" sz="2400" dirty="0">
                <a:latin typeface="Elektra Text Pro"/>
              </a:rPr>
              <a:t>об эманации – постепенном снисхождении высшего бытия через опосредствующие звенья вплоть до небытия (материи </a:t>
            </a:r>
            <a:r>
              <a:rPr lang="ru-RU" sz="2400" dirty="0" smtClean="0">
                <a:latin typeface="Elektra Text Pro"/>
              </a:rPr>
              <a:t>неодухотворенной)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638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НЕОПЛАТОНИЗМ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122" y="908720"/>
            <a:ext cx="2545399" cy="33123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0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832" y="3403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МИСТИКА ПЕРВОЕДИНОГО ПЛОТИНА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24744"/>
            <a:ext cx="785356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Структура </a:t>
            </a:r>
            <a:r>
              <a:rPr lang="ru-RU" sz="2400" dirty="0">
                <a:latin typeface="Elektra Text Pro"/>
              </a:rPr>
              <a:t>мира как </a:t>
            </a:r>
            <a:r>
              <a:rPr lang="ru-RU" sz="2400" dirty="0" smtClean="0">
                <a:latin typeface="Elektra Text Pro"/>
              </a:rPr>
              <a:t>иерархия </a:t>
            </a:r>
            <a:r>
              <a:rPr lang="ru-RU" sz="2400" dirty="0">
                <a:latin typeface="Elektra Text Pro"/>
              </a:rPr>
              <a:t>божественных эманации (истечений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Хилотропный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процесс «истечения» мира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из </a:t>
            </a:r>
            <a:r>
              <a:rPr lang="ru-RU" sz="2400" dirty="0">
                <a:latin typeface="Elektra Text Pro"/>
              </a:rPr>
              <a:t>высочайшего </a:t>
            </a:r>
            <a:r>
              <a:rPr lang="ru-RU" sz="2400" dirty="0" err="1" smtClean="0">
                <a:latin typeface="Elektra Text Pro"/>
              </a:rPr>
              <a:t>Первоединого</a:t>
            </a:r>
            <a:endParaRPr lang="ru-RU" sz="2400" dirty="0" smtClean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Холотропный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процесс «возвратного течения»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возвращения к </a:t>
            </a:r>
            <a:r>
              <a:rPr lang="ru-RU" sz="2400" dirty="0" smtClean="0">
                <a:latin typeface="Elektra Text Pro"/>
              </a:rPr>
              <a:t>Единому</a:t>
            </a:r>
          </a:p>
        </p:txBody>
      </p:sp>
    </p:spTree>
    <p:extLst>
      <p:ext uri="{BB962C8B-B14F-4D97-AF65-F5344CB8AC3E}">
        <p14:creationId xmlns:p14="http://schemas.microsoft.com/office/powerpoint/2010/main" xmlns="" val="23817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2474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Иерархическая структура мира включает в себя: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44824"/>
            <a:ext cx="4323455" cy="363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6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832" y="3403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НЕОПЛАТОНИЗМА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24744"/>
            <a:ext cx="785356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Добро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всё </a:t>
            </a:r>
            <a:r>
              <a:rPr lang="ru-RU" sz="2400" dirty="0">
                <a:latin typeface="Elektra Text Pro"/>
              </a:rPr>
              <a:t>что причастно к божественному </a:t>
            </a:r>
            <a:r>
              <a:rPr lang="ru-RU" sz="2400" dirty="0" smtClean="0">
                <a:latin typeface="Elektra Text Pro"/>
              </a:rPr>
              <a:t>принципу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Зло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всё, </a:t>
            </a:r>
            <a:r>
              <a:rPr lang="ru-RU" sz="2400" dirty="0">
                <a:latin typeface="Elektra Text Pro"/>
              </a:rPr>
              <a:t>что воспринимается </a:t>
            </a:r>
            <a:r>
              <a:rPr lang="ru-RU" sz="2400" dirty="0" smtClean="0">
                <a:latin typeface="Elektra Text Pro"/>
              </a:rPr>
              <a:t>чувственно (материальный мир) 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Идеал</a:t>
            </a:r>
            <a:r>
              <a:rPr lang="ru-RU" sz="2400" dirty="0">
                <a:latin typeface="Elektra Text Pro"/>
              </a:rPr>
              <a:t> человека </a:t>
            </a: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не живая и свободная личность», «а лишь отрешённый от мира созерцатель и аскет, стыдящийся,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что </a:t>
            </a:r>
            <a:r>
              <a:rPr lang="ru-RU" sz="2400" dirty="0">
                <a:latin typeface="Elektra Text Pro"/>
              </a:rPr>
              <a:t>имеет тело»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1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832" y="3403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НЕОПЛАТОНИЗМА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24744"/>
            <a:ext cx="7853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Цель человеческой жизни – это постижение единого божественного принципа путем восхождения от единичного к </a:t>
            </a:r>
            <a:r>
              <a:rPr lang="ru-RU" sz="2400" dirty="0" smtClean="0">
                <a:latin typeface="Elektra Text Pro"/>
              </a:rPr>
              <a:t>общему </a:t>
            </a:r>
          </a:p>
        </p:txBody>
      </p:sp>
    </p:spTree>
    <p:extLst>
      <p:ext uri="{BB962C8B-B14F-4D97-AF65-F5344CB8AC3E}">
        <p14:creationId xmlns:p14="http://schemas.microsoft.com/office/powerpoint/2010/main" xmlns="" val="38317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15486" y="1412776"/>
            <a:ext cx="4648666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ЮСТИНИАН </a:t>
            </a:r>
            <a:r>
              <a:rPr lang="en-US" sz="2400" dirty="0" smtClean="0">
                <a:latin typeface="Elektra Text Pro"/>
              </a:rPr>
              <a:t>I</a:t>
            </a:r>
            <a:endParaRPr lang="ru-RU" sz="2400" dirty="0" smtClean="0">
              <a:latin typeface="Elektra Text Pro"/>
            </a:endParaRPr>
          </a:p>
          <a:p>
            <a:r>
              <a:rPr lang="ru-RU" sz="2200" dirty="0" smtClean="0">
                <a:latin typeface="Elektra Text Pro"/>
              </a:rPr>
              <a:t>527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565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Византийский император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Запретил </a:t>
            </a:r>
            <a:r>
              <a:rPr lang="ru-RU" sz="2400" dirty="0">
                <a:latin typeface="Elektra Text Pro"/>
              </a:rPr>
              <a:t>деятельность языческих философских </a:t>
            </a:r>
            <a:r>
              <a:rPr lang="ru-RU" sz="2400" dirty="0" smtClean="0">
                <a:latin typeface="Elektra Text Pro"/>
              </a:rPr>
              <a:t>школ (529 </a:t>
            </a:r>
            <a:r>
              <a:rPr lang="ru-RU" sz="2400" dirty="0">
                <a:latin typeface="Elektra Text Pro"/>
              </a:rPr>
              <a:t>г</a:t>
            </a:r>
            <a:r>
              <a:rPr lang="ru-RU" sz="2400" dirty="0" smtClean="0">
                <a:latin typeface="Elektra Text Pro"/>
              </a:rPr>
              <a:t>.)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Закрыта созданная </a:t>
            </a:r>
            <a:r>
              <a:rPr lang="ru-RU" sz="2400" dirty="0">
                <a:latin typeface="Elektra Text Pro"/>
              </a:rPr>
              <a:t>Платоном в V в. до н.э. </a:t>
            </a:r>
            <a:r>
              <a:rPr lang="ru-RU" sz="2400" dirty="0" smtClean="0">
                <a:latin typeface="Elektra Text Pro"/>
              </a:rPr>
              <a:t>Академия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0" y="29046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ЗАВЕРШЕНИЕ АНТИЧНОЙ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143" y="1412776"/>
            <a:ext cx="2826413" cy="34563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8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ЭЛЛИНО-РИМСКИЙ ПЕРИОД АНТИЧНОЙ ФИЛОСОФИИ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(ПОЗДНЯЯ АНТИЧНОСТЬ)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0310" y="2204864"/>
            <a:ext cx="74616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Д</a:t>
            </a:r>
            <a:r>
              <a:rPr lang="ru-RU" sz="2400" dirty="0" smtClean="0">
                <a:latin typeface="Elektra Text Pro"/>
              </a:rPr>
              <a:t>лился </a:t>
            </a:r>
            <a:r>
              <a:rPr lang="ru-RU" sz="2400" dirty="0">
                <a:latin typeface="Elektra Text Pro"/>
              </a:rPr>
              <a:t>с конца IV в. до н.э. по V в. н.э.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Д</a:t>
            </a:r>
            <a:r>
              <a:rPr lang="ru-RU" sz="2400" dirty="0" smtClean="0">
                <a:latin typeface="Elektra Text Pro"/>
              </a:rPr>
              <a:t>ва </a:t>
            </a:r>
            <a:r>
              <a:rPr lang="ru-RU" sz="2400" dirty="0">
                <a:latin typeface="Elektra Text Pro"/>
              </a:rPr>
              <a:t>этапа: эллинистический (конец </a:t>
            </a:r>
            <a:r>
              <a:rPr lang="ru-RU" sz="2400" dirty="0" smtClean="0">
                <a:latin typeface="Elektra Text Pro"/>
              </a:rPr>
              <a:t>IV–II </a:t>
            </a:r>
            <a:r>
              <a:rPr lang="ru-RU" sz="2400" dirty="0">
                <a:latin typeface="Elektra Text Pro"/>
              </a:rPr>
              <a:t>вв.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до </a:t>
            </a:r>
            <a:r>
              <a:rPr lang="ru-RU" sz="2400" dirty="0">
                <a:latin typeface="Elektra Text Pro"/>
              </a:rPr>
              <a:t>н.э.) и римский (I в. до н.э</a:t>
            </a:r>
            <a:r>
              <a:rPr lang="ru-RU" sz="2400" dirty="0" smtClean="0">
                <a:latin typeface="Elektra Text Pro"/>
              </a:rPr>
              <a:t>.–V </a:t>
            </a:r>
            <a:r>
              <a:rPr lang="ru-RU" sz="2400" dirty="0">
                <a:latin typeface="Elektra Text Pro"/>
              </a:rPr>
              <a:t>в. н.э</a:t>
            </a:r>
            <a:r>
              <a:rPr lang="ru-RU" sz="2400" dirty="0" smtClean="0">
                <a:latin typeface="Elektra Text Pro"/>
              </a:rPr>
              <a:t>.)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Центральные </a:t>
            </a:r>
            <a:r>
              <a:rPr lang="ru-RU" sz="2400" dirty="0">
                <a:latin typeface="Elektra Text Pro"/>
              </a:rPr>
              <a:t>учения: эпикуреизм, стоицизм, скептицизм, неоплатонизм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Основная </a:t>
            </a:r>
            <a:r>
              <a:rPr lang="ru-RU" sz="2400" dirty="0">
                <a:latin typeface="Elektra Text Pro"/>
              </a:rPr>
              <a:t>цель учений – обеспечить каждому человеку душевный покой и </a:t>
            </a:r>
            <a:r>
              <a:rPr lang="ru-RU" sz="2400" dirty="0" smtClean="0">
                <a:latin typeface="Elektra Text Pro"/>
              </a:rPr>
              <a:t>счастье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5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ЭПИКУР САМОССКИЙ</a:t>
            </a:r>
          </a:p>
          <a:p>
            <a:r>
              <a:rPr lang="ru-RU" sz="2200" dirty="0" smtClean="0">
                <a:latin typeface="Elektra Text Pro"/>
              </a:rPr>
              <a:t>341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279 </a:t>
            </a:r>
            <a:r>
              <a:rPr lang="ru-RU" sz="2200" dirty="0">
                <a:latin typeface="Elektra Text Pro"/>
              </a:rPr>
              <a:t>гг. до </a:t>
            </a:r>
            <a:r>
              <a:rPr lang="ru-RU" sz="2200" dirty="0" smtClean="0">
                <a:latin typeface="Elektra Text Pro"/>
              </a:rPr>
              <a:t>н.э.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Древнегреческий философ-материалист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Сторонник атомистического учения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Гедонист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Основатель </a:t>
            </a:r>
            <a:r>
              <a:rPr lang="ru-RU" sz="2400" dirty="0">
                <a:latin typeface="Elektra Text Pro"/>
              </a:rPr>
              <a:t>эпикуреизма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Афинах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ФИЛОСОФСКОЕ УЧЕНИЕ ЭПИКУРА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2944804" cy="318925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«САД ЭПИКУРА»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259" y="1470161"/>
            <a:ext cx="5863481" cy="380119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5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ЦЕНТРАЛЬНЫЕ ПОЛОЖЕНИЯ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ФИЛОСОФИИ «САДА»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7467" y="1844824"/>
            <a:ext cx="746162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1)	мир </a:t>
            </a:r>
            <a:r>
              <a:rPr lang="ru-RU" sz="2400" dirty="0">
                <a:latin typeface="Elektra Text Pro"/>
              </a:rPr>
              <a:t>поддается </a:t>
            </a:r>
            <a:r>
              <a:rPr lang="ru-RU" sz="2400" dirty="0" smtClean="0">
                <a:latin typeface="Elektra Text Pro"/>
              </a:rPr>
              <a:t>осмыслению</a:t>
            </a:r>
            <a:endParaRPr lang="ru-RU" sz="2400" dirty="0">
              <a:latin typeface="Elektra Text Pro"/>
            </a:endParaRPr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2)	в </a:t>
            </a:r>
            <a:r>
              <a:rPr lang="ru-RU" sz="2400" dirty="0">
                <a:latin typeface="Elektra Text Pro"/>
              </a:rPr>
              <a:t>мире есть место для человеческого </a:t>
            </a:r>
            <a:r>
              <a:rPr lang="ru-RU" sz="2400" dirty="0" smtClean="0">
                <a:latin typeface="Elektra Text Pro"/>
              </a:rPr>
              <a:t>счастья</a:t>
            </a:r>
            <a:endParaRPr lang="ru-RU" sz="2400" dirty="0">
              <a:latin typeface="Elektra Text Pro"/>
            </a:endParaRPr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3)	</a:t>
            </a:r>
            <a:r>
              <a:rPr lang="ru-RU" sz="2400" dirty="0" smtClean="0">
                <a:latin typeface="Elektra Text Pro"/>
              </a:rPr>
              <a:t>счастье – </a:t>
            </a:r>
            <a:r>
              <a:rPr lang="ru-RU" sz="2400" dirty="0">
                <a:latin typeface="Elektra Text Pro"/>
              </a:rPr>
              <a:t>это устранение страданий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беспокойств</a:t>
            </a:r>
            <a:endParaRPr lang="ru-RU" sz="2400" dirty="0">
              <a:latin typeface="Elektra Text Pro"/>
            </a:endParaRPr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4)	для </a:t>
            </a:r>
            <a:r>
              <a:rPr lang="ru-RU" sz="2400" dirty="0">
                <a:latin typeface="Elektra Text Pro"/>
              </a:rPr>
              <a:t>достижения счастья и покоя человек не нуждается ни в чем, кроме себя </a:t>
            </a:r>
            <a:r>
              <a:rPr lang="ru-RU" sz="2400" dirty="0" smtClean="0">
                <a:latin typeface="Elektra Text Pro"/>
              </a:rPr>
              <a:t>самого</a:t>
            </a:r>
            <a:endParaRPr lang="ru-RU" sz="2400" dirty="0">
              <a:latin typeface="Elektra Text Pro"/>
            </a:endParaRPr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5)	излишни </a:t>
            </a:r>
            <a:r>
              <a:rPr lang="ru-RU" sz="2400" dirty="0">
                <a:latin typeface="Elektra Text Pro"/>
              </a:rPr>
              <a:t>государства, институты, знатность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богатство</a:t>
            </a:r>
            <a:endParaRPr lang="ru-RU" sz="2400" dirty="0">
              <a:latin typeface="Elektra Text Pro"/>
            </a:endParaRPr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6)	не </a:t>
            </a:r>
            <a:r>
              <a:rPr lang="ru-RU" sz="2400" dirty="0">
                <a:latin typeface="Elektra Text Pro"/>
              </a:rPr>
              <a:t>стоит бояться смерти и </a:t>
            </a:r>
            <a:r>
              <a:rPr lang="ru-RU" sz="2400" dirty="0" smtClean="0">
                <a:latin typeface="Elektra Text Pro"/>
              </a:rPr>
              <a:t>богов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ЭПИКУРЕЙСКИЙ КАНОН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390" y="1325563"/>
            <a:ext cx="2255402" cy="71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Elektra Text Pro"/>
              </a:rPr>
              <a:t>Каноника</a:t>
            </a:r>
            <a:endParaRPr lang="ru-RU" sz="2400" dirty="0"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1890" y="1325563"/>
            <a:ext cx="2350230" cy="71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Elektra Text Pro"/>
              </a:rPr>
              <a:t>Физика</a:t>
            </a:r>
            <a:endParaRPr lang="ru-RU" sz="2400" dirty="0"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6686" y="1325563"/>
            <a:ext cx="2325753" cy="71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Elektra Text Pro"/>
              </a:rPr>
              <a:t>Этика</a:t>
            </a:r>
            <a:endParaRPr lang="ru-RU" sz="2400" dirty="0">
              <a:latin typeface="Elektra Text Pro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447964" y="2039007"/>
            <a:ext cx="0" cy="7199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39189" y="2929314"/>
            <a:ext cx="2255401" cy="366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Elektra Text Pro"/>
              </a:rPr>
              <a:t>Позволяет понять законы, в соответствии с которыми можно достичь истинного знания</a:t>
            </a:r>
            <a:endParaRPr lang="ru-RU" sz="2400" dirty="0">
              <a:latin typeface="Elektra Text Pr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1890" y="2924944"/>
            <a:ext cx="2350230" cy="3671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Elektra Text Pro"/>
              </a:rPr>
              <a:t>Позволяет понять устройство мира</a:t>
            </a:r>
            <a:endParaRPr lang="ru-RU" sz="2400" dirty="0">
              <a:latin typeface="Elektra Text Pr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0512" y="2924944"/>
            <a:ext cx="2325753" cy="364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озволяет </a:t>
            </a:r>
            <a:r>
              <a:rPr lang="ru-RU" sz="2400" dirty="0">
                <a:latin typeface="Elektra Text Pro"/>
              </a:rPr>
              <a:t>понять основные устремления человека, счастье и способы его достижения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17301" y="2060848"/>
            <a:ext cx="0" cy="719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03388" y="2060848"/>
            <a:ext cx="0" cy="719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81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ЭПИКУРЕЙСКИЙ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КАНОН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484784"/>
            <a:ext cx="561662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Критерии истины</a:t>
            </a:r>
            <a:r>
              <a:rPr lang="ru-RU" sz="2400" dirty="0" smtClean="0">
                <a:latin typeface="Elektra Text Pro"/>
              </a:rPr>
              <a:t>:</a:t>
            </a:r>
          </a:p>
          <a:p>
            <a:pPr algn="ctr"/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</a:t>
            </a:r>
            <a:r>
              <a:rPr lang="ru-RU" sz="2400" dirty="0" smtClean="0">
                <a:latin typeface="Elektra Text Pro"/>
              </a:rPr>
              <a:t>щущения</a:t>
            </a:r>
            <a:endParaRPr lang="ru-RU" sz="2400" dirty="0">
              <a:latin typeface="Elektra Text Pro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 err="1">
                <a:latin typeface="Elektra Text Pro"/>
              </a:rPr>
              <a:t>п</a:t>
            </a:r>
            <a:r>
              <a:rPr lang="ru-RU" sz="2400" dirty="0" err="1" smtClean="0">
                <a:latin typeface="Elektra Text Pro"/>
              </a:rPr>
              <a:t>ролепсис</a:t>
            </a:r>
            <a:r>
              <a:rPr lang="ru-RU" sz="2400" dirty="0">
                <a:latin typeface="Elektra Text Pro"/>
              </a:rPr>
              <a:t>» </a:t>
            </a: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</a:t>
            </a:r>
            <a:r>
              <a:rPr lang="ru-RU" sz="2400" dirty="0" smtClean="0">
                <a:latin typeface="Elektra Text Pro"/>
              </a:rPr>
              <a:t>аслаждения </a:t>
            </a:r>
            <a:r>
              <a:rPr lang="ru-RU" sz="2400" dirty="0">
                <a:latin typeface="Elektra Text Pro"/>
              </a:rPr>
              <a:t>и страдания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607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ДЛЯ ЧЕГО НУЖНА ФИЗИКА?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484784"/>
            <a:ext cx="70696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«Если </a:t>
            </a:r>
            <a:r>
              <a:rPr lang="ru-RU" sz="2400" dirty="0">
                <a:latin typeface="Elektra Text Pro"/>
              </a:rPr>
              <a:t>не беспокоиться о небесных феноменах и не знать страха смерти, ее близкого дыхания, не искать границ наслаждения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страдания, то вряд ли нужна была бы </a:t>
            </a:r>
            <a:r>
              <a:rPr lang="ru-RU" sz="2400" dirty="0" smtClean="0">
                <a:latin typeface="Elektra Text Pro"/>
              </a:rPr>
              <a:t>наука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 smtClean="0">
                <a:latin typeface="Elektra Text Pro"/>
              </a:rPr>
              <a:t>природе»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2400" i="1" dirty="0" smtClean="0">
                <a:latin typeface="Elektra Text Pro"/>
              </a:rPr>
              <a:t>Эпикур</a:t>
            </a:r>
            <a:endParaRPr lang="ru-RU" sz="2400" i="1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609</Words>
  <Application>Microsoft Office PowerPoint</Application>
  <PresentationFormat>Экран (4:3)</PresentationFormat>
  <Paragraphs>184</Paragraphs>
  <Slides>26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ЭПИКУРЕЙСКИЙ КАНОН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СТРУКТУРА СТОИЦИЗМА  соотношение частей философии,  становится фруктовый сад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W</cp:lastModifiedBy>
  <cp:revision>112</cp:revision>
  <dcterms:created xsi:type="dcterms:W3CDTF">2023-04-16T07:36:17Z</dcterms:created>
  <dcterms:modified xsi:type="dcterms:W3CDTF">2023-10-31T19:13:36Z</dcterms:modified>
</cp:coreProperties>
</file>