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354" r:id="rId3"/>
    <p:sldId id="378" r:id="rId4"/>
    <p:sldId id="295" r:id="rId5"/>
    <p:sldId id="399" r:id="rId6"/>
    <p:sldId id="400" r:id="rId7"/>
    <p:sldId id="401" r:id="rId8"/>
    <p:sldId id="379" r:id="rId9"/>
    <p:sldId id="402" r:id="rId10"/>
    <p:sldId id="380" r:id="rId11"/>
    <p:sldId id="403" r:id="rId12"/>
    <p:sldId id="382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31.10.23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9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15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Позитивизм и неопозитивизм</a:t>
            </a:r>
            <a:endParaRPr lang="ru-RU" sz="2400" b="1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Костомаров Артур Сергеевич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кандидат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наук, доцент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Сериков Андрей Евгеньевич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кандидат философских наук, доцент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ПОЗИТИВИЗМ ДЖ. СТ. МИЛЛЯ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1214755"/>
            <a:ext cx="75336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Методы </a:t>
            </a:r>
            <a:r>
              <a:rPr lang="ru-RU" sz="2400" dirty="0">
                <a:latin typeface="Elektra Text Pro"/>
              </a:rPr>
              <a:t>исследования причинных связей: единственного сходства, единственного различия, остатков, сопутствующих </a:t>
            </a:r>
            <a:r>
              <a:rPr lang="ru-RU" sz="2400" dirty="0" smtClean="0">
                <a:latin typeface="Elektra Text Pro"/>
              </a:rPr>
              <a:t>изменений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Индукция единственный источник </a:t>
            </a:r>
            <a:r>
              <a:rPr lang="ru-RU" sz="2400" dirty="0">
                <a:latin typeface="Elektra Text Pro"/>
              </a:rPr>
              <a:t>знания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2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59711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РИХАРД АВЕНАРИУС</a:t>
            </a:r>
          </a:p>
          <a:p>
            <a:r>
              <a:rPr lang="ru-RU" sz="2200" dirty="0" smtClean="0">
                <a:latin typeface="Elektra Text Pro"/>
              </a:rPr>
              <a:t>1843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1896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Швейцарский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Труды: </a:t>
            </a:r>
            <a:r>
              <a:rPr lang="ru-RU" sz="2400" dirty="0">
                <a:latin typeface="Elektra Text Pro"/>
              </a:rPr>
              <a:t>«Философия как мышление о мире по принципу наименьшей траты сил</a:t>
            </a:r>
            <a:r>
              <a:rPr lang="ru-RU" sz="2400" dirty="0" smtClean="0">
                <a:latin typeface="Elektra Text Pro"/>
              </a:rPr>
              <a:t>», «</a:t>
            </a:r>
            <a:r>
              <a:rPr lang="ru-RU" sz="2400" dirty="0">
                <a:latin typeface="Elektra Text Pro"/>
              </a:rPr>
              <a:t>Критика чистого опыта</a:t>
            </a:r>
            <a:r>
              <a:rPr lang="ru-RU" sz="2400" dirty="0" smtClean="0">
                <a:latin typeface="Elektra Text Pro"/>
              </a:rPr>
              <a:t>», «</a:t>
            </a:r>
            <a:r>
              <a:rPr lang="ru-RU" sz="2400" dirty="0">
                <a:latin typeface="Elektra Text Pro"/>
              </a:rPr>
              <a:t>Человеческое понятие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мире»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Философия </a:t>
            </a:r>
            <a:r>
              <a:rPr lang="ru-RU" sz="2400" dirty="0">
                <a:latin typeface="Elektra Text Pro"/>
              </a:rPr>
              <a:t>как </a:t>
            </a:r>
            <a:r>
              <a:rPr lang="ru-RU" sz="2400" dirty="0" smtClean="0">
                <a:latin typeface="Elektra Text Pro"/>
              </a:rPr>
              <a:t>строгая наука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ЭМПИРИОКРИТИЦИЗМ Р. АВЕНАРИУСА</a:t>
            </a:r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85" y="1268760"/>
            <a:ext cx="2650912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6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ЭМПИРИОКРИТИЦИЗМ Р. АВЕНАРИУСА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1214755"/>
            <a:ext cx="75336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Эмпириокритицизм (критика опыта)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очищение опыта от всего того,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им не является, т.е. от метафизических </a:t>
            </a:r>
            <a:r>
              <a:rPr lang="ru-RU" sz="2400" dirty="0" smtClean="0">
                <a:latin typeface="Elektra Text Pro"/>
              </a:rPr>
              <a:t>прибавлений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Опыт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это утверждение человека о том,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он испытывает, что является результатом взаимодействия среды и нервной </a:t>
            </a:r>
            <a:r>
              <a:rPr lang="ru-RU" sz="2400" dirty="0" smtClean="0">
                <a:latin typeface="Elektra Text Pro"/>
              </a:rPr>
              <a:t>системы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9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59711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ЭРНСТ МАХ</a:t>
            </a:r>
          </a:p>
          <a:p>
            <a:r>
              <a:rPr lang="ru-RU" sz="2200" dirty="0" smtClean="0">
                <a:latin typeface="Elektra Text Pro"/>
              </a:rPr>
              <a:t>1838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1916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Австрийский физик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Труды: «Анализ </a:t>
            </a:r>
            <a:r>
              <a:rPr lang="ru-RU" sz="2400" dirty="0">
                <a:latin typeface="Elektra Text Pro"/>
              </a:rPr>
              <a:t>ощущений</a:t>
            </a:r>
            <a:r>
              <a:rPr lang="ru-RU" sz="2400" dirty="0" smtClean="0">
                <a:latin typeface="Elektra Text Pro"/>
              </a:rPr>
              <a:t>», «</a:t>
            </a:r>
            <a:r>
              <a:rPr lang="ru-RU" sz="2400" dirty="0">
                <a:latin typeface="Elektra Text Pro"/>
              </a:rPr>
              <a:t>Познание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заблуждение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Феноменологизм</a:t>
            </a:r>
            <a:r>
              <a:rPr lang="ru-RU" sz="2400" dirty="0" smtClean="0">
                <a:latin typeface="Elektra Text Pro"/>
              </a:rPr>
              <a:t> - </a:t>
            </a:r>
            <a:r>
              <a:rPr lang="ru-RU" sz="2400" dirty="0">
                <a:latin typeface="Elektra Text Pro"/>
              </a:rPr>
              <a:t>методологическое требование исключать </a:t>
            </a:r>
            <a:r>
              <a:rPr lang="ru-RU" sz="2400" dirty="0" smtClean="0">
                <a:latin typeface="Elektra Text Pro"/>
              </a:rPr>
              <a:t>из </a:t>
            </a:r>
            <a:r>
              <a:rPr lang="ru-RU" sz="2400" dirty="0">
                <a:latin typeface="Elektra Text Pro"/>
              </a:rPr>
              <a:t>научной теории понятия о сущностях, которые не наблюдаются в опыте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ФЕНОМЕНОЛОГИЗМ Э. МАХА</a:t>
            </a: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9684"/>
            <a:ext cx="3107112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0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64054" y="980728"/>
            <a:ext cx="459711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АНРИ ПУАНКАРЕ</a:t>
            </a:r>
          </a:p>
          <a:p>
            <a:r>
              <a:rPr lang="ru-RU" sz="2200" dirty="0" smtClean="0">
                <a:latin typeface="Elektra Text Pro"/>
              </a:rPr>
              <a:t>1854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1912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Французский ученый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Труды</a:t>
            </a:r>
            <a:r>
              <a:rPr lang="ru-RU" sz="2400" dirty="0">
                <a:latin typeface="Elektra Text Pro"/>
              </a:rPr>
              <a:t>: «Наука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гипотеза</a:t>
            </a:r>
            <a:r>
              <a:rPr lang="ru-RU" sz="2400" dirty="0" smtClean="0">
                <a:latin typeface="Elektra Text Pro"/>
              </a:rPr>
              <a:t>», «Ценность </a:t>
            </a:r>
            <a:r>
              <a:rPr lang="ru-RU" sz="2400" dirty="0">
                <a:latin typeface="Elektra Text Pro"/>
              </a:rPr>
              <a:t>науки</a:t>
            </a:r>
            <a:r>
              <a:rPr lang="ru-RU" sz="2400" dirty="0" smtClean="0">
                <a:latin typeface="Elektra Text Pro"/>
              </a:rPr>
              <a:t>», </a:t>
            </a:r>
            <a:r>
              <a:rPr lang="ru-RU" sz="2400" dirty="0">
                <a:latin typeface="Elektra Text Pro"/>
              </a:rPr>
              <a:t>«Наука и метод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Конвенционализм </a:t>
            </a:r>
            <a:r>
              <a:rPr lang="ru-RU" sz="2400" dirty="0" smtClean="0">
                <a:latin typeface="Elektra Text Pro"/>
              </a:rPr>
              <a:t>–философское </a:t>
            </a:r>
            <a:r>
              <a:rPr lang="ru-RU" sz="2400" dirty="0" smtClean="0">
                <a:latin typeface="Elektra Text Pro"/>
              </a:rPr>
              <a:t>представление, </a:t>
            </a:r>
            <a:r>
              <a:rPr lang="ru-RU" sz="2400" dirty="0">
                <a:latin typeface="Elektra Text Pro"/>
              </a:rPr>
              <a:t>согласно которому научная истина во многом является результатом соглашения между </a:t>
            </a:r>
            <a:r>
              <a:rPr lang="ru-RU" sz="2400" dirty="0" smtClean="0">
                <a:latin typeface="Elektra Text Pro"/>
              </a:rPr>
              <a:t>учеными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КОНВЕНЦИОНАЛИЗМ А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. ПУАНКАРЕ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537641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7381" y="1252717"/>
            <a:ext cx="459711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БЕРТРАН РАССЕЛ</a:t>
            </a:r>
          </a:p>
          <a:p>
            <a:r>
              <a:rPr lang="ru-RU" sz="2200" dirty="0" smtClean="0">
                <a:latin typeface="Elektra Text Pro"/>
              </a:rPr>
              <a:t>1872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1970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Британский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Труды: «</a:t>
            </a:r>
            <a:r>
              <a:rPr lang="ru-RU" sz="2400" dirty="0">
                <a:latin typeface="Elektra Text Pro"/>
              </a:rPr>
              <a:t>Наше познание внешнего </a:t>
            </a:r>
            <a:r>
              <a:rPr lang="ru-RU" sz="2400" dirty="0" smtClean="0">
                <a:latin typeface="Elektra Text Pro"/>
              </a:rPr>
              <a:t>мира», «</a:t>
            </a:r>
            <a:r>
              <a:rPr lang="ru-RU" sz="2400" dirty="0">
                <a:latin typeface="Elektra Text Pro"/>
              </a:rPr>
              <a:t>Философия логического </a:t>
            </a:r>
            <a:r>
              <a:rPr lang="ru-RU" sz="2400" dirty="0" smtClean="0">
                <a:latin typeface="Elektra Text Pro"/>
              </a:rPr>
              <a:t>атомизма», </a:t>
            </a:r>
            <a:r>
              <a:rPr lang="ru-RU" sz="2400" dirty="0">
                <a:latin typeface="Elektra Text Pro"/>
              </a:rPr>
              <a:t>«Мистицизм и логика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ЛОГИЧЕСКИЙ АТОМИЗМ Б. РАССЕЛА</a:t>
            </a:r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251" y="1268760"/>
            <a:ext cx="2314666" cy="345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2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7381" y="1252717"/>
            <a:ext cx="459711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ЛЮДВИГ ВИТГЕНШТЕЙН</a:t>
            </a:r>
          </a:p>
          <a:p>
            <a:r>
              <a:rPr lang="ru-RU" sz="2200" dirty="0" smtClean="0">
                <a:latin typeface="Elektra Text Pro"/>
              </a:rPr>
              <a:t>1889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1951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Австрийско-британский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«Логико-философский трактат» 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ЛОГИЧЕСКИЙ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АТОМИЗМ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Л. ВИТГЕНШТЕЙНА </a:t>
            </a:r>
          </a:p>
        </p:txBody>
      </p:sp>
      <p:pic>
        <p:nvPicPr>
          <p:cNvPr id="9218" name="Picture 2" descr="Фотопортрет работы Морица Н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2716"/>
            <a:ext cx="2338425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7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ЛОГИЧЕСКИЙ АТОМИЗМ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. РАССЕЛА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Л. ВИТГЕНШТЕЙНА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9" y="1556792"/>
            <a:ext cx="75336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Строгая </a:t>
            </a:r>
            <a:r>
              <a:rPr lang="ru-RU" sz="2400" dirty="0">
                <a:latin typeface="Elektra Text Pro"/>
              </a:rPr>
              <a:t>наука должна использовать строгий искусственно сконструированный язык,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для </a:t>
            </a:r>
            <a:r>
              <a:rPr lang="ru-RU" sz="2400" dirty="0">
                <a:latin typeface="Elektra Text Pro"/>
              </a:rPr>
              <a:t>того чтобы избегать бессмысленности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парадоксов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состоит из отдельных событий или атомарных фактов, которым должны соответствовать атомарные высказывания языка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7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739639" y="1261339"/>
            <a:ext cx="434196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ВЕНСКИЙ КРУЖОК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еформальное </a:t>
            </a:r>
            <a:r>
              <a:rPr lang="ru-RU" sz="2400" dirty="0">
                <a:latin typeface="Elektra Text Pro"/>
              </a:rPr>
              <a:t>сообщество учёных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философов, сложившееся вокруг кафедры философии индуктивных наук Венского </a:t>
            </a:r>
            <a:r>
              <a:rPr lang="ru-RU" sz="2400" dirty="0" smtClean="0">
                <a:latin typeface="Elektra Text Pro"/>
              </a:rPr>
              <a:t>университета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Манифест </a:t>
            </a:r>
            <a:r>
              <a:rPr lang="ru-RU" sz="2400" dirty="0">
                <a:latin typeface="Elektra Text Pro"/>
              </a:rPr>
              <a:t>«Научное понимание мира. Венский кружок</a:t>
            </a:r>
            <a:r>
              <a:rPr lang="ru-RU" sz="2400" dirty="0" smtClean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(1929 г.)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НЕОПОЗИТИВИЗМ </a:t>
            </a:r>
          </a:p>
        </p:txBody>
      </p:sp>
      <p:pic>
        <p:nvPicPr>
          <p:cNvPr id="10244" name="Picture 4" descr="Венский кружок - это школа философии, возникшая в 1920-х годах и приписываемая Морицу Шлику, Отто Нейрату, Фредриху Вайсманну, Рудольфу Карнапу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5" t="2627" r="20941" b="4698"/>
          <a:stretch/>
        </p:blipFill>
        <p:spPr bwMode="auto">
          <a:xfrm>
            <a:off x="395535" y="1261339"/>
            <a:ext cx="4172685" cy="32456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60" y="4528229"/>
            <a:ext cx="4157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https://onculanalitikfelsefe.com/carnap-quine-ve-metafizik-fatih-s-m-ozturk/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197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НЕОПОЗИТИВИЗМ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8" y="1052736"/>
            <a:ext cx="784887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Логический позитивизм или логический эмпиризм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Осмысленные </a:t>
            </a:r>
            <a:r>
              <a:rPr lang="ru-RU" sz="2400" dirty="0">
                <a:latin typeface="Elektra Text Pro"/>
              </a:rPr>
              <a:t>научные суждения бывают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двух </a:t>
            </a:r>
            <a:r>
              <a:rPr lang="ru-RU" sz="2400" dirty="0">
                <a:latin typeface="Elektra Text Pro"/>
              </a:rPr>
              <a:t>видов</a:t>
            </a:r>
            <a:r>
              <a:rPr lang="ru-RU" sz="2400" dirty="0" smtClean="0">
                <a:latin typeface="Elektra Text Pro"/>
              </a:rPr>
              <a:t>:</a:t>
            </a:r>
          </a:p>
          <a:p>
            <a:pPr marL="903288" indent="-547688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Elektra Text Pro"/>
              </a:rPr>
              <a:t>логические </a:t>
            </a:r>
            <a:r>
              <a:rPr lang="ru-RU" sz="2400" dirty="0">
                <a:latin typeface="Elektra Text Pro"/>
              </a:rPr>
              <a:t>(математические) </a:t>
            </a:r>
            <a:endParaRPr lang="ru-RU" sz="2400" dirty="0" smtClean="0">
              <a:latin typeface="Elektra Text Pro"/>
            </a:endParaRPr>
          </a:p>
          <a:p>
            <a:pPr marL="903288" indent="-547688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400" dirty="0" smtClean="0">
                <a:latin typeface="Elektra Text Pro"/>
              </a:rPr>
              <a:t>эмпирические</a:t>
            </a:r>
            <a:r>
              <a:rPr lang="ru-RU" sz="2400" dirty="0">
                <a:latin typeface="Elektra Text Pro"/>
              </a:rPr>
              <a:t>, т.е. такие, которые верифицированы (подтверждены) путём соотнесения их с эмпирическими фактами, выражаемыми «предложениями наблюдения» («протокольными предложениями</a:t>
            </a:r>
            <a:r>
              <a:rPr lang="ru-RU" sz="2400" dirty="0" smtClean="0">
                <a:latin typeface="Elektra Text Pro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xmlns="" val="555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5335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ПОЗИТИВИСТСКАЯ ФИЛОСОФИЯ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791" y="1340768"/>
            <a:ext cx="79255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философия, обобщающая данные эмпирических наук и/или разрабатывающая методологию эмпирического научного знания, а также такого теоретического знания, которое тесно связано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>
                <a:latin typeface="Elektra Text Pro"/>
              </a:rPr>
              <a:t>эмпирическими </a:t>
            </a:r>
            <a:r>
              <a:rPr lang="ru-RU" sz="2400" dirty="0" smtClean="0">
                <a:latin typeface="Elektra Text Pro"/>
              </a:rPr>
              <a:t>исследованиями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15771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84039" y="1556791"/>
            <a:ext cx="459711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РАЙМУНД ПОППЕР</a:t>
            </a:r>
          </a:p>
          <a:p>
            <a:r>
              <a:rPr lang="ru-RU" sz="2200" dirty="0" smtClean="0">
                <a:latin typeface="Elektra Text Pro"/>
              </a:rPr>
              <a:t>1902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1994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Австрийский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британский </a:t>
            </a:r>
            <a:r>
              <a:rPr lang="ru-RU" sz="2400" dirty="0" smtClean="0">
                <a:latin typeface="Elektra Text Pro"/>
              </a:rPr>
              <a:t>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</a:t>
            </a:r>
            <a:r>
              <a:rPr lang="ru-RU" sz="2400" dirty="0">
                <a:latin typeface="Elektra Text Pro"/>
              </a:rPr>
              <a:t>неопозитивистов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Постпозитивистская</a:t>
            </a:r>
            <a:r>
              <a:rPr lang="ru-RU" sz="2400" dirty="0" smtClean="0">
                <a:latin typeface="Elektra Text Pro"/>
              </a:rPr>
              <a:t> философия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ПОСТПОЗИТИВИЗМ И АНТИИНДУКТИВИЗМ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К. ПОППЕРА </a:t>
            </a:r>
          </a:p>
        </p:txBody>
      </p:sp>
      <p:pic>
        <p:nvPicPr>
          <p:cNvPr id="11268" name="Picture 4" descr="undefin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08"/>
          <a:stretch/>
        </p:blipFill>
        <p:spPr bwMode="auto">
          <a:xfrm>
            <a:off x="971600" y="1553822"/>
            <a:ext cx="2709734" cy="33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ТРУДЫ К.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ПОППЕРА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98" y="1052736"/>
            <a:ext cx="78488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«Логика </a:t>
            </a:r>
            <a:r>
              <a:rPr lang="ru-RU" sz="2400" dirty="0">
                <a:latin typeface="Elektra Text Pro"/>
              </a:rPr>
              <a:t>научного открытия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Открытое общество и его враги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Нищета </a:t>
            </a:r>
            <a:r>
              <a:rPr lang="ru-RU" sz="2400" dirty="0" err="1">
                <a:latin typeface="Elektra Text Pro"/>
              </a:rPr>
              <a:t>историцизма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Предложения и опровержения. Рост научного знания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Объективное знание: эволюционный подход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6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ПОСТПОЗИТИВИЗМ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ПОППЕРА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7785" y="1268760"/>
            <a:ext cx="70115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Противник эмпирического метода познаний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Эмпирическая </a:t>
            </a:r>
            <a:r>
              <a:rPr lang="ru-RU" sz="2400" dirty="0">
                <a:latin typeface="Elektra Text Pro"/>
              </a:rPr>
              <a:t>верификация </a:t>
            </a:r>
            <a:r>
              <a:rPr lang="ru-RU" sz="2400" dirty="0" smtClean="0">
                <a:latin typeface="Elektra Text Pro"/>
              </a:rPr>
              <a:t>–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недостаточные критерии демаркации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Принцип фальсификации: научное знание должно быть принципиально опровержимым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Критерий </a:t>
            </a:r>
            <a:r>
              <a:rPr lang="ru-RU" sz="2400" dirty="0">
                <a:latin typeface="Elektra Text Pro"/>
              </a:rPr>
              <a:t>научного статуса теории является ее </a:t>
            </a:r>
            <a:r>
              <a:rPr lang="ru-RU" sz="2400" dirty="0" err="1">
                <a:latin typeface="Elektra Text Pro"/>
              </a:rPr>
              <a:t>фальсифицируемость</a:t>
            </a:r>
            <a:r>
              <a:rPr lang="ru-RU" sz="2400" dirty="0">
                <a:latin typeface="Elektra Text Pro"/>
              </a:rPr>
              <a:t>, </a:t>
            </a:r>
            <a:r>
              <a:rPr lang="ru-RU" sz="2400" dirty="0" smtClean="0">
                <a:latin typeface="Elektra Text Pro"/>
              </a:rPr>
              <a:t>опровержимость или </a:t>
            </a:r>
            <a:r>
              <a:rPr lang="ru-RU" sz="2400" dirty="0" err="1" smtClean="0">
                <a:latin typeface="Elektra Text Pro"/>
              </a:rPr>
              <a:t>проверяемость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8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АНТИИНДУКТИВИЗМ К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ПОППЕРА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7785" y="1268760"/>
            <a:ext cx="7011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Научные </a:t>
            </a:r>
            <a:r>
              <a:rPr lang="ru-RU" sz="2400" dirty="0">
                <a:latin typeface="Elektra Text Pro"/>
              </a:rPr>
              <a:t>гипотезы не являются результатом </a:t>
            </a:r>
            <a:r>
              <a:rPr lang="ru-RU" sz="2400" dirty="0" smtClean="0">
                <a:latin typeface="Elektra Text Pro"/>
              </a:rPr>
              <a:t>индукции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Источник гипотез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вопрос психологии, а не </a:t>
            </a:r>
            <a:r>
              <a:rPr lang="ru-RU" sz="2400" dirty="0" smtClean="0">
                <a:latin typeface="Elektra Text Pro"/>
              </a:rPr>
              <a:t>логики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Задача </a:t>
            </a:r>
            <a:r>
              <a:rPr lang="ru-RU" sz="2400" dirty="0">
                <a:latin typeface="Elektra Text Pro"/>
              </a:rPr>
              <a:t>логики и методологии </a:t>
            </a:r>
            <a:r>
              <a:rPr lang="ru-RU" sz="2400" dirty="0" smtClean="0">
                <a:latin typeface="Elektra Text Pro"/>
              </a:rPr>
              <a:t>науки обеспечить строгую проверку гипотез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96249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ОГЮСТ КОНТ</a:t>
            </a:r>
          </a:p>
          <a:p>
            <a:r>
              <a:rPr lang="ru-RU" sz="2200" dirty="0" smtClean="0">
                <a:latin typeface="Elektra Text Pro"/>
              </a:rPr>
              <a:t>1798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1857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Французский </a:t>
            </a:r>
            <a:r>
              <a:rPr lang="ru-RU" sz="2400" dirty="0">
                <a:latin typeface="Elektra Text Pro"/>
              </a:rPr>
              <a:t>социолог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</a:t>
            </a:r>
            <a:r>
              <a:rPr lang="ru-RU" sz="2400" dirty="0" smtClean="0">
                <a:latin typeface="Elektra Text Pro"/>
              </a:rPr>
              <a:t>Курс </a:t>
            </a:r>
            <a:r>
              <a:rPr lang="ru-RU" sz="2400" dirty="0">
                <a:latin typeface="Elektra Text Pro"/>
              </a:rPr>
              <a:t>позитивной философии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«Дух </a:t>
            </a:r>
            <a:r>
              <a:rPr lang="ru-RU" sz="2400" dirty="0">
                <a:latin typeface="Elektra Text Pro"/>
              </a:rPr>
              <a:t>позитивной философии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«Система </a:t>
            </a:r>
            <a:r>
              <a:rPr lang="ru-RU" sz="2400" dirty="0">
                <a:latin typeface="Elektra Text Pro"/>
              </a:rPr>
              <a:t>позитивной политики»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ОСНОВАТЕЛЬ ПОЗИТИВИЗМА</a:t>
            </a:r>
          </a:p>
        </p:txBody>
      </p:sp>
      <p:pic>
        <p:nvPicPr>
          <p:cNvPr id="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664071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6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8" y="278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ПОЗИТИВИЗМ О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. КОНТА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655" y="1412776"/>
            <a:ext cx="7200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Развитие человеческого ума: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теологическое </a:t>
            </a:r>
            <a:r>
              <a:rPr lang="ru-RU" sz="2400" dirty="0" smtClean="0">
                <a:latin typeface="Elektra Text Pro"/>
              </a:rPr>
              <a:t>состояние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метафизическое </a:t>
            </a:r>
            <a:r>
              <a:rPr lang="ru-RU" sz="2400" dirty="0">
                <a:latin typeface="Elektra Text Pro"/>
              </a:rPr>
              <a:t>состояние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позитивное состояние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60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8" y="278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ПОЗИТИВИЗМ О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. КОНТА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654" y="1124744"/>
            <a:ext cx="72007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Позитивное </a:t>
            </a:r>
            <a:r>
              <a:rPr lang="ru-RU" sz="2400" dirty="0" smtClean="0">
                <a:latin typeface="Elektra Text Pro"/>
              </a:rPr>
              <a:t>знание в отличие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от </a:t>
            </a:r>
            <a:r>
              <a:rPr lang="ru-RU" sz="2400" dirty="0">
                <a:latin typeface="Elektra Text Pro"/>
              </a:rPr>
              <a:t>теологического и </a:t>
            </a:r>
            <a:r>
              <a:rPr lang="ru-RU" sz="2400" dirty="0" smtClean="0">
                <a:latin typeface="Elektra Text Pro"/>
              </a:rPr>
              <a:t>метафизического: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реальное </a:t>
            </a:r>
            <a:r>
              <a:rPr lang="ru-RU" sz="2400" dirty="0">
                <a:latin typeface="Elektra Text Pro"/>
              </a:rPr>
              <a:t>в противоположность </a:t>
            </a:r>
            <a:r>
              <a:rPr lang="ru-RU" sz="2400" dirty="0" smtClean="0">
                <a:latin typeface="Elektra Text Pro"/>
              </a:rPr>
              <a:t>химерическому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полезное </a:t>
            </a:r>
            <a:r>
              <a:rPr lang="ru-RU" sz="2400" dirty="0">
                <a:latin typeface="Elektra Text Pro"/>
              </a:rPr>
              <a:t>в отличие от </a:t>
            </a:r>
            <a:r>
              <a:rPr lang="ru-RU" sz="2400" dirty="0" smtClean="0">
                <a:latin typeface="Elektra Text Pro"/>
              </a:rPr>
              <a:t>негодного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достоверное </a:t>
            </a:r>
            <a:r>
              <a:rPr lang="ru-RU" sz="2400" dirty="0">
                <a:latin typeface="Elektra Text Pro"/>
              </a:rPr>
              <a:t>в отличие от </a:t>
            </a:r>
            <a:r>
              <a:rPr lang="ru-RU" sz="2400" dirty="0" smtClean="0">
                <a:latin typeface="Elektra Text Pro"/>
              </a:rPr>
              <a:t>сомнительного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точное </a:t>
            </a:r>
            <a:r>
              <a:rPr lang="ru-RU" sz="2400" dirty="0">
                <a:latin typeface="Elektra Text Pro"/>
              </a:rPr>
              <a:t>в отличие от </a:t>
            </a:r>
            <a:r>
              <a:rPr lang="ru-RU" sz="2400" dirty="0" smtClean="0">
                <a:latin typeface="Elektra Text Pro"/>
              </a:rPr>
              <a:t>смутного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организующее </a:t>
            </a:r>
            <a:r>
              <a:rPr lang="ru-RU" sz="2400" dirty="0">
                <a:latin typeface="Elektra Text Pro"/>
              </a:rPr>
              <a:t>в отличие от </a:t>
            </a:r>
            <a:r>
              <a:rPr lang="ru-RU" sz="2400" dirty="0" smtClean="0">
                <a:latin typeface="Elektra Text Pro"/>
              </a:rPr>
              <a:t>разрушающего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41838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96249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Elektra Text Pro"/>
              </a:rPr>
              <a:t>ОГЮСТ КОНТ</a:t>
            </a:r>
          </a:p>
          <a:p>
            <a:r>
              <a:rPr lang="ru-RU" sz="2200" dirty="0" smtClean="0">
                <a:latin typeface="Elektra Text Pro"/>
              </a:rPr>
              <a:t>1798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1857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«Социальная физика» </a:t>
            </a:r>
            <a:r>
              <a:rPr lang="ru-RU" sz="2400" dirty="0" smtClean="0">
                <a:latin typeface="Elektra Text Pro"/>
              </a:rPr>
              <a:t>–  </a:t>
            </a:r>
            <a:r>
              <a:rPr lang="ru-RU" sz="2400" dirty="0" smtClean="0">
                <a:latin typeface="Elektra Text Pro"/>
              </a:rPr>
              <a:t>позитивная наука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об </a:t>
            </a:r>
            <a:r>
              <a:rPr lang="ru-RU" sz="2400" dirty="0">
                <a:latin typeface="Elektra Text Pro"/>
              </a:rPr>
              <a:t>обществе и человеке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ОСНОВОЛОЖНИК СОЦИОЛОГИИ</a:t>
            </a:r>
          </a:p>
        </p:txBody>
      </p:sp>
      <p:pic>
        <p:nvPicPr>
          <p:cNvPr id="2050" name="Picture 2" descr="https://storage.yandexcloud.net/wr4img/11145102627_image15_5d932de3497baa0007b99e68_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694960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4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96249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ГЕРБЕРТ СПЕНСЕР</a:t>
            </a:r>
          </a:p>
          <a:p>
            <a:r>
              <a:rPr lang="ru-RU" sz="2200" dirty="0" smtClean="0">
                <a:latin typeface="Elektra Text Pro"/>
              </a:rPr>
              <a:t>1820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1903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Английский </a:t>
            </a:r>
            <a:r>
              <a:rPr lang="ru-RU" sz="2400" dirty="0">
                <a:latin typeface="Elektra Text Pro"/>
              </a:rPr>
              <a:t>философ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социолог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Один </a:t>
            </a:r>
            <a:r>
              <a:rPr lang="ru-RU" sz="2400" dirty="0">
                <a:latin typeface="Elektra Text Pro"/>
              </a:rPr>
              <a:t>из родоначальников эволюционизма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Разработал </a:t>
            </a:r>
            <a:r>
              <a:rPr lang="ru-RU" sz="2400" dirty="0">
                <a:latin typeface="Elektra Text Pro"/>
              </a:rPr>
              <a:t>классификацию позитивных наук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ПОЗИТИВИЗМ Г. СПЕНСЕРА</a:t>
            </a: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0" y="1268760"/>
            <a:ext cx="2402105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2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ТРУДЫ Г. СПЕНСЕРА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436" y="1214755"/>
            <a:ext cx="785356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«Социальная статика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Принципы психологии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Основные начала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Принципы биологии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Социологические исследования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Принципы социологии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Описательная социология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Принципы этики</a:t>
            </a:r>
            <a:r>
              <a:rPr lang="ru-RU" sz="2400" dirty="0" smtClean="0">
                <a:latin typeface="Elektra Text Pro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3584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32208" y="1268760"/>
            <a:ext cx="496249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СТЮАРТ МИЛЛЬ</a:t>
            </a:r>
          </a:p>
          <a:p>
            <a:r>
              <a:rPr lang="ru-RU" sz="2200" dirty="0" smtClean="0">
                <a:latin typeface="Elektra Text Pro"/>
              </a:rPr>
              <a:t>1806</a:t>
            </a:r>
            <a:r>
              <a:rPr lang="ru-RU" sz="22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1873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</a:t>
            </a:r>
            <a:r>
              <a:rPr lang="ru-RU" sz="2400" dirty="0" smtClean="0">
                <a:latin typeface="Elektra Text Pro"/>
              </a:rPr>
              <a:t>ританский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«Система </a:t>
            </a:r>
            <a:r>
              <a:rPr lang="ru-RU" sz="2400" dirty="0">
                <a:latin typeface="Elektra Text Pro"/>
              </a:rPr>
              <a:t>логики»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Радикальный </a:t>
            </a:r>
            <a:r>
              <a:rPr lang="ru-RU" sz="2400" dirty="0">
                <a:latin typeface="Elektra Text Pro"/>
              </a:rPr>
              <a:t>эмпиризм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err="1">
                <a:latin typeface="Elektra Text Pro"/>
              </a:rPr>
              <a:t>индуктивизм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78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ПОЗИТИВИЗМ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ДЖ. СТ. МИЛЛЯ</a:t>
            </a: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744550" cy="342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478</Words>
  <Application>Microsoft Office PowerPoint</Application>
  <PresentationFormat>Экран (4:3)</PresentationFormat>
  <Paragraphs>182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190</cp:revision>
  <dcterms:created xsi:type="dcterms:W3CDTF">2023-04-16T07:36:17Z</dcterms:created>
  <dcterms:modified xsi:type="dcterms:W3CDTF">2023-10-31T19:48:53Z</dcterms:modified>
</cp:coreProperties>
</file>