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358" r:id="rId3"/>
    <p:sldId id="325" r:id="rId4"/>
    <p:sldId id="435" r:id="rId5"/>
    <p:sldId id="444" r:id="rId6"/>
    <p:sldId id="461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86207" autoAdjust="0"/>
  </p:normalViewPr>
  <p:slideViewPr>
    <p:cSldViewPr>
      <p:cViewPr varScale="1">
        <p:scale>
          <a:sx n="117" d="100"/>
          <a:sy n="117" d="100"/>
        </p:scale>
        <p:origin x="-15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10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Техническая и философская </a:t>
            </a: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Нестеров Александр Юрьевич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75443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ШЛЕЙЕРМАХЕР</a:t>
            </a:r>
          </a:p>
          <a:p>
            <a:r>
              <a:rPr lang="ru-RU" sz="2200" dirty="0" smtClean="0">
                <a:latin typeface="Elektra Text Pro"/>
              </a:rPr>
              <a:t>1768–1834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Непонимание – это то, что приходит само, понимания нужно хотеть и </a:t>
            </a:r>
            <a:r>
              <a:rPr lang="ru-RU" sz="2400" dirty="0" smtClean="0">
                <a:latin typeface="Elektra Text Pro"/>
              </a:rPr>
              <a:t>добиваться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ТЕХНИЧЕСКАЯ 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9" y="1556792"/>
            <a:ext cx="2366206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75443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МАРТИН ХЛАДЕНИУС</a:t>
            </a:r>
          </a:p>
          <a:p>
            <a:r>
              <a:rPr lang="ru-RU" sz="2200" dirty="0" smtClean="0">
                <a:latin typeface="Elektra Text Pro"/>
              </a:rPr>
              <a:t>1710–1759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Непонимание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отсутствие мысли, когда </a:t>
            </a:r>
            <a:r>
              <a:rPr lang="ru-RU" sz="2400" dirty="0" smtClean="0">
                <a:latin typeface="Elektra Text Pro"/>
              </a:rPr>
              <a:t>говоришь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НЕПОНИМАНИЕ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4098" name="Picture 2" descr="Иоганн Мартин Хлад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9275"/>
            <a:ext cx="2232000" cy="33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66227" y="1556792"/>
            <a:ext cx="459420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АВРЕЛИЙ АВГУСТИН</a:t>
            </a:r>
          </a:p>
          <a:p>
            <a:r>
              <a:rPr lang="ru-RU" sz="2200" dirty="0" smtClean="0">
                <a:latin typeface="Elektra Text Pro"/>
              </a:rPr>
              <a:t>354–430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Понимание есть переход от знака к его </a:t>
            </a:r>
            <a:r>
              <a:rPr lang="ru-RU" sz="2400" dirty="0" smtClean="0">
                <a:latin typeface="Elektra Text Pro"/>
              </a:rPr>
              <a:t>значению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ПОНИМАНИЕ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Св. Августин. Фреска капеллы Санкта-Санкторум в Латерано. VI в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11410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9283" y="4819565"/>
            <a:ext cx="2310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Св. Августин. 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Фреска </a:t>
            </a:r>
            <a:r>
              <a:rPr lang="ru-RU" sz="1400" dirty="0">
                <a:latin typeface="Elektra Text Pro"/>
              </a:rPr>
              <a:t>капеллы </a:t>
            </a:r>
            <a:r>
              <a:rPr lang="ru-RU" sz="1400" dirty="0" smtClean="0">
                <a:latin typeface="Elektra Text Pro"/>
              </a:rPr>
              <a:t/>
            </a:r>
            <a:br>
              <a:rPr lang="ru-RU" sz="1400" dirty="0" smtClean="0">
                <a:latin typeface="Elektra Text Pro"/>
              </a:rPr>
            </a:br>
            <a:r>
              <a:rPr lang="ru-RU" sz="1400" dirty="0" err="1" smtClean="0">
                <a:latin typeface="Elektra Text Pro"/>
              </a:rPr>
              <a:t>Санкта-Санкторум</a:t>
            </a:r>
            <a:r>
              <a:rPr lang="ru-RU" sz="1400" dirty="0" smtClean="0">
                <a:latin typeface="Elektra Text Pro"/>
              </a:rPr>
              <a:t> </a:t>
            </a:r>
            <a:br>
              <a:rPr lang="ru-RU" sz="1400" dirty="0" smtClean="0">
                <a:latin typeface="Elektra Text Pro"/>
              </a:rPr>
            </a:br>
            <a:r>
              <a:rPr lang="ru-RU" sz="1400" dirty="0" smtClean="0">
                <a:latin typeface="Elektra Text Pro"/>
              </a:rPr>
              <a:t>в </a:t>
            </a:r>
            <a:r>
              <a:rPr lang="ru-RU" sz="1400" dirty="0" err="1">
                <a:latin typeface="Elektra Text Pro"/>
              </a:rPr>
              <a:t>Латерано</a:t>
            </a:r>
            <a:r>
              <a:rPr lang="ru-RU" sz="1400" dirty="0">
                <a:latin typeface="Elektra Text Pro"/>
              </a:rPr>
              <a:t>. VI </a:t>
            </a:r>
            <a:r>
              <a:rPr lang="ru-RU" sz="1400" dirty="0" smtClean="0">
                <a:latin typeface="Elektra Text Pro"/>
              </a:rPr>
              <a:t>в.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722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40260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ШЛЕЙЕРМАХЕР</a:t>
            </a:r>
          </a:p>
          <a:p>
            <a:r>
              <a:rPr lang="ru-RU" sz="2200" dirty="0" smtClean="0">
                <a:latin typeface="Elektra Text Pro"/>
              </a:rPr>
              <a:t>1768–1834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Понимание – реконструкция данной нам </a:t>
            </a:r>
            <a:r>
              <a:rPr lang="ru-RU" sz="2400" dirty="0" smtClean="0">
                <a:latin typeface="Elektra Text Pro"/>
              </a:rPr>
              <a:t>речи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ПОНИМАНИЕ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9" y="1543263"/>
            <a:ext cx="2366206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ПОЗИТИВНАЯ ФОРМУЛА ГЕРМЕНЕВТИКИ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357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Выявить </a:t>
            </a:r>
            <a:r>
              <a:rPr lang="ru-RU" sz="2400" dirty="0">
                <a:latin typeface="Elektra Text Pro"/>
              </a:rPr>
              <a:t>структуру речи как продукта языка в ее общем отношении к языку </a:t>
            </a:r>
            <a:r>
              <a:rPr lang="ru-RU" sz="2400" dirty="0" smtClean="0">
                <a:latin typeface="Elektra Text Pro"/>
              </a:rPr>
              <a:t>эпохи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Выявить</a:t>
            </a:r>
            <a:r>
              <a:rPr lang="ru-RU" sz="2400" dirty="0">
                <a:latin typeface="Elektra Text Pro"/>
              </a:rPr>
              <a:t>, как речь становится фактом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сознании говорящего, как воздействует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него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Понять </a:t>
            </a:r>
            <a:r>
              <a:rPr lang="ru-RU" sz="2400" dirty="0">
                <a:latin typeface="Elektra Text Pro"/>
              </a:rPr>
              <a:t>речь сначала так же хорошо,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а </a:t>
            </a:r>
            <a:r>
              <a:rPr lang="ru-RU" sz="2400" dirty="0">
                <a:latin typeface="Elektra Text Pro"/>
              </a:rPr>
              <a:t>потом лучше, чем сам </a:t>
            </a:r>
            <a:r>
              <a:rPr lang="ru-RU" sz="2400" dirty="0" smtClean="0">
                <a:latin typeface="Elektra Text Pro"/>
              </a:rPr>
              <a:t>автор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Понять </a:t>
            </a:r>
            <a:r>
              <a:rPr lang="ru-RU" sz="2400" dirty="0">
                <a:latin typeface="Elektra Text Pro"/>
              </a:rPr>
              <a:t>задачу 3 как </a:t>
            </a:r>
            <a:r>
              <a:rPr lang="ru-RU" sz="2400" dirty="0" smtClean="0">
                <a:latin typeface="Elektra Text Pro"/>
              </a:rPr>
              <a:t>бесконечную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926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57851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ДАВИД ИЗРАИЛЕВИЧ ДУБРОВСКИЙ</a:t>
            </a:r>
          </a:p>
          <a:p>
            <a:r>
              <a:rPr lang="ru-RU" sz="2200" dirty="0" smtClean="0">
                <a:latin typeface="Elektra Text Pro"/>
              </a:rPr>
              <a:t>род.1929 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Дубровский Д.И. Расшифровка кодов: методологические аспекты // Вопросы философии. 1979. №12. 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Понимание </a:t>
            </a:r>
            <a:r>
              <a:rPr lang="ru-RU" sz="2400" dirty="0">
                <a:latin typeface="Elektra Text Pro"/>
              </a:rPr>
              <a:t>– процесс расшифровки кодов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ПОНИМАНИЕ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Файл:Dubrovskiy f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15322" r="22840"/>
          <a:stretch/>
        </p:blipFill>
        <p:spPr bwMode="auto">
          <a:xfrm>
            <a:off x="467544" y="1458891"/>
            <a:ext cx="3086011" cy="3024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4478967"/>
            <a:ext cx="3086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Источник: Отдел </a:t>
            </a:r>
            <a:r>
              <a:rPr lang="ru-RU" sz="1400" dirty="0">
                <a:latin typeface="Elektra Text Pro"/>
              </a:rPr>
              <a:t>устной истории Научной библиотеки МГУ. № 1610.</a:t>
            </a:r>
            <a:endParaRPr lang="ru-RU" sz="1400" dirty="0" smtClean="0">
              <a:latin typeface="Elektra Text Pro"/>
            </a:endParaRPr>
          </a:p>
          <a:p>
            <a:pPr algn="ctr"/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09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9483" y="1412776"/>
            <a:ext cx="782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Как возможно понимание</a:t>
            </a:r>
            <a:r>
              <a:rPr lang="ru-RU" sz="2400" dirty="0" smtClean="0">
                <a:latin typeface="Elektra Text Pr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51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40260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ВИЛЬГЕЛЬМ ДИЛЬТЕЙ</a:t>
            </a:r>
          </a:p>
          <a:p>
            <a:r>
              <a:rPr lang="ru-RU" sz="2200" dirty="0" smtClean="0">
                <a:latin typeface="Elektra Text Pro"/>
              </a:rPr>
              <a:t>1833–1911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Понимание – обнаружение себя </a:t>
            </a: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другом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67580"/>
            <a:ext cx="2226763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03849" y="1436543"/>
            <a:ext cx="367240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ХАНС-ГЕОРГ ГАДАМЕР</a:t>
            </a:r>
          </a:p>
          <a:p>
            <a:r>
              <a:rPr lang="ru-RU" sz="2200" dirty="0" smtClean="0">
                <a:latin typeface="Elektra Text Pro"/>
              </a:rPr>
              <a:t>1900–2002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Понимание – применение языка, процедура,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которой растворяются горизонты говорящего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слушающего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«Истина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метод»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612" y="4806873"/>
            <a:ext cx="2445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Elektra Text Pro"/>
              </a:rPr>
              <a:t>Ханс-Георг</a:t>
            </a:r>
            <a:r>
              <a:rPr lang="ru-RU" sz="1400" dirty="0">
                <a:latin typeface="Elektra Text Pro"/>
              </a:rPr>
              <a:t> </a:t>
            </a:r>
            <a:r>
              <a:rPr lang="ru-RU" sz="1400" dirty="0" err="1" smtClean="0">
                <a:latin typeface="Elektra Text Pro"/>
              </a:rPr>
              <a:t>Гадамер</a:t>
            </a:r>
            <a:r>
              <a:rPr lang="ru-RU" sz="1400" dirty="0" smtClean="0">
                <a:latin typeface="Elektra Text Pro"/>
              </a:rPr>
              <a:t> </a:t>
            </a:r>
            <a:br>
              <a:rPr lang="ru-RU" sz="1400" dirty="0" smtClean="0">
                <a:latin typeface="Elektra Text Pro"/>
              </a:rPr>
            </a:br>
            <a:r>
              <a:rPr lang="ru-RU" sz="1400" dirty="0" smtClean="0">
                <a:latin typeface="Elektra Text Pro"/>
              </a:rPr>
              <a:t>1965 г.</a:t>
            </a:r>
            <a:endParaRPr lang="ru-RU" sz="1400" dirty="0">
              <a:latin typeface="Elektra Text Pro"/>
            </a:endParaRPr>
          </a:p>
          <a:p>
            <a:pPr algn="ctr"/>
            <a:r>
              <a:rPr lang="en-US" sz="1400" dirty="0" err="1">
                <a:latin typeface="Elektra Text Pro"/>
              </a:rPr>
              <a:t>Würth</a:t>
            </a:r>
            <a:r>
              <a:rPr lang="en-US" sz="1400" dirty="0">
                <a:latin typeface="Elektra Text Pro"/>
              </a:rPr>
              <a:t> GmbH / </a:t>
            </a:r>
            <a:r>
              <a:rPr lang="en-US" sz="1400" dirty="0" err="1">
                <a:latin typeface="Elektra Text Pro"/>
              </a:rPr>
              <a:t>Swiridoff</a:t>
            </a:r>
            <a:r>
              <a:rPr lang="en-US" sz="1400" dirty="0">
                <a:latin typeface="Elektra Text Pro"/>
              </a:rPr>
              <a:t> / Getty </a:t>
            </a:r>
            <a:r>
              <a:rPr lang="en-US" sz="1400" dirty="0" smtClean="0">
                <a:latin typeface="Elektra Text Pro"/>
              </a:rPr>
              <a:t>Images</a:t>
            </a:r>
            <a:endParaRPr lang="ru-RU" sz="1400" dirty="0" smtClean="0">
              <a:latin typeface="Elektra Text Pro"/>
            </a:endParaRPr>
          </a:p>
        </p:txBody>
      </p:sp>
      <p:sp>
        <p:nvSpPr>
          <p:cNvPr id="2" name="AutoShape 4" descr="Hans-Georg Gadamer. Wahrheit und Methode (Ханс-Георг Гадамер, Истина и метод). Tubingen, JCB Moh. 1960.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304256" cy="380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Ханс-Георг Гадамер. 19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Ханс-Георг Гадамер. 196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0" y="1554449"/>
            <a:ext cx="2458813" cy="324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4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40260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ЧАРЛЬЗ САНДЕРС ПИРС</a:t>
            </a:r>
          </a:p>
          <a:p>
            <a:r>
              <a:rPr lang="ru-RU" sz="2200" dirty="0" smtClean="0">
                <a:latin typeface="Elektra Text Pro"/>
              </a:rPr>
              <a:t>1839–1914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Значение есть действие </a:t>
            </a:r>
            <a:r>
              <a:rPr lang="ru-RU" sz="2400" dirty="0" smtClean="0">
                <a:latin typeface="Elektra Text Pro"/>
              </a:rPr>
              <a:t>знака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5" y="1467580"/>
            <a:ext cx="2416082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9483" y="1412776"/>
            <a:ext cx="78216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Герменевтика (греч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err="1">
                <a:latin typeface="Elektra Text Pro"/>
              </a:rPr>
              <a:t>ἑρμηνευτική, </a:t>
            </a:r>
            <a:r>
              <a:rPr lang="ru-RU" sz="2400" dirty="0" err="1" smtClean="0">
                <a:latin typeface="Elektra Text Pro"/>
              </a:rPr>
              <a:t/>
            </a:r>
            <a:br>
              <a:rPr lang="ru-RU" sz="2400" dirty="0" err="1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от </a:t>
            </a:r>
            <a:r>
              <a:rPr lang="ru-RU" sz="2400" dirty="0" err="1">
                <a:latin typeface="Elektra Text Pro"/>
              </a:rPr>
              <a:t>ἑρμηνεύω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разъясняю, истолковываю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Проблемы понимания и интерпретации</a:t>
            </a: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11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02246" y="1730142"/>
            <a:ext cx="396043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ХАНС-ГЕОРГ ГАДАМЕР</a:t>
            </a:r>
          </a:p>
          <a:p>
            <a:r>
              <a:rPr lang="ru-RU" sz="2200" dirty="0" smtClean="0">
                <a:latin typeface="Elektra Text Pro"/>
              </a:rPr>
              <a:t>1900–2002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Мы понимаем всегда иначе, нежели </a:t>
            </a:r>
            <a:r>
              <a:rPr lang="ru-RU" sz="2400" dirty="0" smtClean="0">
                <a:latin typeface="Elektra Text Pro"/>
              </a:rPr>
              <a:t>автор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0142"/>
            <a:ext cx="2587155" cy="27367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4562544"/>
            <a:ext cx="251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Источник: </a:t>
            </a:r>
            <a:r>
              <a:rPr lang="en-US" sz="1400" dirty="0" smtClean="0">
                <a:latin typeface="Elektra Text Pro"/>
              </a:rPr>
              <a:t>http</a:t>
            </a:r>
            <a:r>
              <a:rPr lang="en-US" sz="1400" dirty="0">
                <a:latin typeface="Elektra Text Pro"/>
              </a:rPr>
              <a:t>://</a:t>
            </a:r>
            <a:r>
              <a:rPr lang="en-US" sz="1400" dirty="0" smtClean="0">
                <a:latin typeface="Elektra Text Pro"/>
              </a:rPr>
              <a:t>www.peoples.ru/science/philosophy/gadamer/</a:t>
            </a:r>
            <a:endParaRPr lang="ru-RU" sz="1400" dirty="0">
              <a:latin typeface="Elektra Text Pro"/>
            </a:endParaRPr>
          </a:p>
        </p:txBody>
      </p:sp>
      <p:sp>
        <p:nvSpPr>
          <p:cNvPr id="2" name="AutoShape 4" descr="Hans-Georg Gadamer. Wahrheit und Methode (Ханс-Георг Гадамер, Истина и метод). Tubingen, JCB Moh. 1960.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Ханс-Георг Гадамер. 19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AutoShape 4" descr="Hans-Georg Gadamer. Wahrheit und Methode (Ханс-Георг Гадамер, Истина и метод). Tubingen, JCB Moh. 1960.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Ханс-Георг Гадамер. 19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blogger.googleusercontent.com/img/b/R29vZ2xl/AVvXsEgNiFskeipMk59O0pC5eeKtAjq8Tkb727meBSHLWiIp68rfR59eE2Qd_I2AvpcTDXv0cGNpfwRaoU1jp9CryJqDniZCDtlsQvxniYkafb8hFNy9zWhsYIHa7Y7upwWhUyvTvGyYj9rXmIZ9WvYPDr6NOYATR6iy42b3Bbg7zMhtUtZvt7rmymKx/s1006/Figur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17" y="1844824"/>
            <a:ext cx="2807335" cy="42920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7825" y="1399194"/>
            <a:ext cx="302433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АЛАН ТЬЮРИНГ</a:t>
            </a:r>
          </a:p>
          <a:p>
            <a:r>
              <a:rPr lang="ru-RU" sz="2200" dirty="0">
                <a:latin typeface="Elektra Text Pro"/>
              </a:rPr>
              <a:t>1912–1954 гг.</a:t>
            </a: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«Могут ли машины мыслить?»</a:t>
            </a:r>
          </a:p>
        </p:txBody>
      </p:sp>
      <p:sp>
        <p:nvSpPr>
          <p:cNvPr id="4" name="AutoShape 6" descr="Алан Тьюринг. 195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0"/>
          <a:stretch>
            <a:fillRect/>
          </a:stretch>
        </p:blipFill>
        <p:spPr bwMode="auto">
          <a:xfrm>
            <a:off x="612775" y="1381703"/>
            <a:ext cx="2187000" cy="298340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AutoShape 4" descr="Hans-Georg Gadamer. Wahrheit und Methode (Ханс-Георг Гадамер, Истина и метод). Tubingen, JCB Moh. 1960.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Ханс-Георг Гадамер. 19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1484784"/>
            <a:ext cx="396043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РОДЖЕРС СЁРЛ</a:t>
            </a:r>
          </a:p>
          <a:p>
            <a:r>
              <a:rPr lang="ru-RU" sz="2200" dirty="0">
                <a:latin typeface="Elektra Text Pro"/>
              </a:rPr>
              <a:t>р</a:t>
            </a:r>
            <a:r>
              <a:rPr lang="ru-RU" sz="2200" dirty="0" smtClean="0">
                <a:latin typeface="Elektra Text Pro"/>
              </a:rPr>
              <a:t>од 1932 г</a:t>
            </a:r>
            <a:r>
              <a:rPr lang="ru-RU" sz="2200" dirty="0">
                <a:latin typeface="Elektra Text Pro"/>
              </a:rPr>
              <a:t>.</a:t>
            </a: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Автор </a:t>
            </a:r>
            <a:r>
              <a:rPr lang="ru-RU" sz="2400" dirty="0" smtClean="0">
                <a:latin typeface="Elektra Text Pro"/>
              </a:rPr>
              <a:t>мысленного </a:t>
            </a:r>
            <a:r>
              <a:rPr lang="ru-RU" sz="2400" dirty="0">
                <a:latin typeface="Elektra Text Pro"/>
              </a:rPr>
              <a:t>эксперимента «Китайская комната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  <p:sp>
        <p:nvSpPr>
          <p:cNvPr id="4" name="AutoShape 6" descr="Алан Тьюринг. 195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242924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3648" y="4779149"/>
            <a:ext cx="2592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Автор фото:</a:t>
            </a:r>
          </a:p>
          <a:p>
            <a:pPr algn="ctr"/>
            <a:r>
              <a:rPr lang="ru-RU" sz="1400" dirty="0" smtClean="0">
                <a:latin typeface="Elektra Text Pro"/>
              </a:rPr>
              <a:t> Мэтью </a:t>
            </a:r>
            <a:r>
              <a:rPr lang="ru-RU" sz="1400" dirty="0" err="1" smtClean="0">
                <a:latin typeface="Elektra Text Pro"/>
              </a:rPr>
              <a:t>Брейндел</a:t>
            </a:r>
            <a:r>
              <a:rPr lang="ru-RU" sz="1400" dirty="0" smtClean="0">
                <a:latin typeface="Elektra Text Pro"/>
              </a:rPr>
              <a:t>, </a:t>
            </a:r>
            <a:r>
              <a:rPr lang="en-US" sz="1400" dirty="0" smtClean="0">
                <a:latin typeface="Elektra Text Pro"/>
              </a:rPr>
              <a:t>http</a:t>
            </a:r>
            <a:r>
              <a:rPr lang="en-US" sz="1400" dirty="0">
                <a:latin typeface="Elektra Text Pro"/>
              </a:rPr>
              <a:t>://creativecommons.org/licenses/by-sa/3.0</a:t>
            </a:r>
            <a:r>
              <a:rPr lang="en-US" sz="1400" dirty="0" smtClean="0">
                <a:latin typeface="Elektra Text Pro"/>
              </a:rPr>
              <a:t>/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9170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7544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КОНРАД ДАННХАУЭР</a:t>
            </a:r>
          </a:p>
          <a:p>
            <a:r>
              <a:rPr lang="ru-RU" sz="2200" dirty="0" smtClean="0">
                <a:latin typeface="Elektra Text Pro"/>
              </a:rPr>
              <a:t>1603–1666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ТЕРМИН ГЕРМЕНЕВТИКА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не определе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2" y="1467579"/>
            <a:ext cx="2789716" cy="30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ПОНИМАНИЕ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412776"/>
            <a:ext cx="58681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ГУНТЕР </a:t>
            </a:r>
            <a:r>
              <a:rPr lang="ru-RU" sz="2400" dirty="0" smtClean="0">
                <a:latin typeface="Elektra Text Pro"/>
              </a:rPr>
              <a:t>ШОЛЬЦ</a:t>
            </a:r>
          </a:p>
          <a:p>
            <a:r>
              <a:rPr lang="ru-RU" sz="2200" dirty="0" smtClean="0">
                <a:latin typeface="Elektra Text Pro"/>
              </a:rPr>
              <a:t>род. 1941</a:t>
            </a:r>
            <a:r>
              <a:rPr lang="en-US" sz="2200" dirty="0" smtClean="0">
                <a:latin typeface="Elektra Text Pro"/>
              </a:rPr>
              <a:t> </a:t>
            </a:r>
            <a:r>
              <a:rPr lang="ru-RU" sz="2200" dirty="0" smtClean="0">
                <a:latin typeface="Elektra Text Pro"/>
              </a:rPr>
              <a:t>г.</a:t>
            </a:r>
          </a:p>
          <a:p>
            <a:endParaRPr lang="ru-RU" sz="2200" dirty="0" smtClean="0">
              <a:latin typeface="Elektra Text Pro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Шольц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Г. Корни спора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герменевтике // Семиотические исследования. 2021. </a:t>
            </a:r>
            <a:r>
              <a:rPr lang="ru-RU" sz="2400" dirty="0" smtClean="0">
                <a:latin typeface="Elektra Text Pro"/>
              </a:rPr>
              <a:t>Т. 3. № 1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106–112</a:t>
            </a:r>
            <a:r>
              <a:rPr lang="ru-RU" sz="2400" dirty="0">
                <a:latin typeface="Elektra Text Pro"/>
              </a:rPr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Шольц</a:t>
            </a:r>
            <a:r>
              <a:rPr lang="ru-RU" sz="2400" dirty="0">
                <a:latin typeface="Elektra Text Pro"/>
              </a:rPr>
              <a:t> Г. Являются ли интерпретации текста фикциями? // Семиотические исследования. 2022. Т</a:t>
            </a:r>
            <a:r>
              <a:rPr lang="ru-RU" sz="2400" dirty="0" smtClean="0">
                <a:latin typeface="Elektra Text Pro"/>
              </a:rPr>
              <a:t>. 2. № 4</a:t>
            </a:r>
            <a:r>
              <a:rPr lang="ru-RU" sz="2400" dirty="0">
                <a:latin typeface="Elektra Text Pro"/>
              </a:rPr>
              <a:t>. С. </a:t>
            </a:r>
            <a:r>
              <a:rPr lang="ru-RU" sz="2400" dirty="0" smtClean="0">
                <a:latin typeface="Elektra Text Pro"/>
              </a:rPr>
              <a:t>44–52.</a:t>
            </a:r>
            <a:endParaRPr lang="ru-RU" sz="2400" dirty="0">
              <a:latin typeface="Elektra Text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982"/>
          <a:stretch>
            <a:fillRect/>
          </a:stretch>
        </p:blipFill>
        <p:spPr>
          <a:xfrm>
            <a:off x="827584" y="1484784"/>
            <a:ext cx="2016224" cy="332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57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ГЕРМЕНЕВТИКИ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357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Техническая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Философская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Герменевтическая философия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927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ГЕРМЕНЕВТИКИ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3577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Техническая </a:t>
            </a:r>
            <a:r>
              <a:rPr lang="ru-RU" sz="2400" dirty="0">
                <a:latin typeface="Elektra Text Pro"/>
              </a:rPr>
              <a:t>герменевтика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нужно сделать для того, чтобы понять</a:t>
            </a:r>
            <a:r>
              <a:rPr lang="ru-RU" sz="2400" dirty="0" smtClean="0">
                <a:latin typeface="Elektra Text Pro"/>
              </a:rPr>
              <a:t>?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439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ГЕРМЕНЕВТИКИ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357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Философская </a:t>
            </a:r>
            <a:r>
              <a:rPr lang="ru-RU" sz="2400" dirty="0">
                <a:latin typeface="Elektra Text Pro"/>
              </a:rPr>
              <a:t>герменевтика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возможно понимание?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21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ГЕРМЕНЕВТИКИ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357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>
                <a:latin typeface="Elektra Text Pro"/>
              </a:rPr>
              <a:t>Герменевтическая философия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0183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75443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МАРТИН ХАЙДЕГГЕР</a:t>
            </a:r>
          </a:p>
          <a:p>
            <a:r>
              <a:rPr lang="ru-RU" sz="2200" dirty="0" smtClean="0">
                <a:latin typeface="Elektra Text Pro"/>
              </a:rPr>
              <a:t>1889–1976 гг.</a:t>
            </a:r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Понимание как присутствие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ГЕРМЕНЕВТИЧЕСКАЯ 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фото 10 мая 1960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09"/>
            <a:ext cx="2310780" cy="3258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7" y="4779729"/>
            <a:ext cx="2310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Мартин Хайдеггер</a:t>
            </a:r>
          </a:p>
          <a:p>
            <a:pPr algn="ctr"/>
            <a:r>
              <a:rPr lang="ru-RU" sz="1400" dirty="0" smtClean="0">
                <a:latin typeface="Elektra Text Pro"/>
              </a:rPr>
              <a:t>Фото: </a:t>
            </a:r>
            <a:r>
              <a:rPr lang="en-US" sz="1400" dirty="0" smtClean="0">
                <a:latin typeface="Elektra Text Pro"/>
              </a:rPr>
              <a:t>Willy </a:t>
            </a:r>
            <a:r>
              <a:rPr lang="en-US" sz="1400" dirty="0" err="1">
                <a:latin typeface="Elektra Text Pro"/>
              </a:rPr>
              <a:t>Pragher</a:t>
            </a:r>
            <a:r>
              <a:rPr lang="en-US" sz="1400" dirty="0">
                <a:latin typeface="Elektra Text Pro"/>
              </a:rPr>
              <a:t> . https://commons.wikimedia.org/wiki/File:Heidegger_2_(1960).</a:t>
            </a:r>
            <a:r>
              <a:rPr lang="en-US" sz="1400" dirty="0" smtClean="0">
                <a:latin typeface="Elektra Text Pro"/>
              </a:rPr>
              <a:t>jpg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7210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372</Words>
  <Application>Microsoft Office PowerPoint</Application>
  <PresentationFormat>Экран (4:3)</PresentationFormat>
  <Paragraphs>153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351</cp:revision>
  <dcterms:created xsi:type="dcterms:W3CDTF">2023-04-01T06:40:15Z</dcterms:created>
  <dcterms:modified xsi:type="dcterms:W3CDTF">2024-02-27T15:40:57Z</dcterms:modified>
</cp:coreProperties>
</file>