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92" r:id="rId2"/>
    <p:sldId id="354" r:id="rId3"/>
    <p:sldId id="400" r:id="rId4"/>
    <p:sldId id="321" r:id="rId5"/>
    <p:sldId id="380" r:id="rId6"/>
    <p:sldId id="355" r:id="rId7"/>
    <p:sldId id="381" r:id="rId8"/>
    <p:sldId id="382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7" r:id="rId23"/>
    <p:sldId id="396" r:id="rId24"/>
    <p:sldId id="39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425" autoAdjust="0"/>
    <p:restoredTop sz="94668" autoAdjust="0"/>
  </p:normalViewPr>
  <p:slideViewPr>
    <p:cSldViewPr>
      <p:cViewPr>
        <p:scale>
          <a:sx n="80" d="100"/>
          <a:sy n="80" d="100"/>
        </p:scale>
        <p:origin x="-147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027B8-CA9F-4AEC-9D0A-8D47785971C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1E24E-145B-49D3-BBF7-7287D96698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5154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вт 31.10.23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78" y="980728"/>
            <a:ext cx="9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Лекция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24</a:t>
            </a: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/>
            </a:r>
            <a:br>
              <a:rPr lang="ru-RU" sz="2400" kern="0" dirty="0">
                <a:solidFill>
                  <a:srgbClr val="C00000"/>
                </a:solidFill>
                <a:latin typeface="Elektra Text Pro"/>
              </a:rPr>
            </a:b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/>
            </a:r>
            <a:br>
              <a:rPr lang="ru-RU" sz="2400" kern="0" dirty="0">
                <a:solidFill>
                  <a:srgbClr val="C00000"/>
                </a:solidFill>
                <a:latin typeface="Elektra Text Pro"/>
              </a:rPr>
            </a:br>
            <a:r>
              <a:rPr lang="ru-RU" sz="2400" b="1" kern="0" dirty="0" smtClean="0">
                <a:solidFill>
                  <a:srgbClr val="C00000"/>
                </a:solidFill>
                <a:latin typeface="Elektra Text Pro"/>
              </a:rPr>
              <a:t>АМЕРИКАНСКИЙ ПРАГМАТИЗМ</a:t>
            </a: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/>
            </a:r>
            <a:br>
              <a:rPr lang="ru-RU" sz="2400" kern="0" dirty="0">
                <a:solidFill>
                  <a:srgbClr val="C00000"/>
                </a:solidFill>
                <a:latin typeface="Elektra Text Pro"/>
              </a:rPr>
            </a:b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/>
            </a:r>
            <a:br>
              <a:rPr lang="ru-RU" sz="2400" kern="0" dirty="0">
                <a:solidFill>
                  <a:srgbClr val="C00000"/>
                </a:solidFill>
                <a:latin typeface="Elektra Text Pro"/>
              </a:rPr>
            </a:b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/>
            </a:r>
            <a:br>
              <a:rPr lang="ru-RU" sz="2400" kern="0" dirty="0">
                <a:solidFill>
                  <a:srgbClr val="C00000"/>
                </a:solidFill>
                <a:latin typeface="Elektra Text Pro"/>
              </a:rPr>
            </a:br>
            <a:r>
              <a:rPr lang="ru-RU" sz="2400" kern="0" dirty="0" err="1">
                <a:solidFill>
                  <a:srgbClr val="C00000"/>
                </a:solidFill>
                <a:latin typeface="Elektra Text Pro"/>
              </a:rPr>
              <a:t>Гапаров</a:t>
            </a: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 </a:t>
            </a:r>
            <a:r>
              <a:rPr lang="ru-RU" sz="2400" kern="0" dirty="0" err="1">
                <a:solidFill>
                  <a:srgbClr val="C00000"/>
                </a:solidFill>
                <a:latin typeface="Elektra Text Pro"/>
              </a:rPr>
              <a:t>Искендер</a:t>
            </a: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 </a:t>
            </a:r>
            <a:r>
              <a:rPr lang="ru-RU" sz="2400" kern="0" dirty="0" err="1" smtClean="0">
                <a:solidFill>
                  <a:srgbClr val="C00000"/>
                </a:solidFill>
                <a:latin typeface="Elektra Text Pro"/>
              </a:rPr>
              <a:t>Абдурашидович</a:t>
            </a: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/>
            </a:r>
            <a:br>
              <a:rPr lang="ru-RU" sz="2400" kern="0" dirty="0">
                <a:solidFill>
                  <a:srgbClr val="C00000"/>
                </a:solidFill>
                <a:latin typeface="Elektra Text Pro"/>
              </a:rPr>
            </a:b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ассистент </a:t>
            </a: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кафедры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философии</a:t>
            </a:r>
          </a:p>
        </p:txBody>
      </p:sp>
    </p:spTree>
    <p:extLst>
      <p:ext uri="{BB962C8B-B14F-4D97-AF65-F5344CB8AC3E}">
        <p14:creationId xmlns:p14="http://schemas.microsoft.com/office/powerpoint/2010/main" xmlns="" val="60115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МАКСИМА ПРАГМАТИЗМА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358771"/>
            <a:ext cx="7461627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Принцип Чарльза Пирса</a:t>
            </a:r>
            <a:r>
              <a:rPr lang="ru-RU" sz="2400" dirty="0">
                <a:latin typeface="Elektra Text Pro"/>
              </a:rPr>
              <a:t>: </a:t>
            </a:r>
            <a:r>
              <a:rPr lang="ru-RU" sz="2400" dirty="0" smtClean="0">
                <a:latin typeface="Elektra Text Pro"/>
              </a:rPr>
              <a:t>«рассмотрите</a:t>
            </a:r>
            <a:r>
              <a:rPr lang="ru-RU" sz="2400" dirty="0">
                <a:latin typeface="Elektra Text Pro"/>
              </a:rPr>
              <a:t>, какого рода следствия, могущие иметь практическое значение, имеет, как мы считаем, объект нашего понятия.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Тогда </a:t>
            </a:r>
            <a:r>
              <a:rPr lang="ru-RU" sz="2400" dirty="0">
                <a:latin typeface="Elektra Text Pro"/>
              </a:rPr>
              <a:t>наше понятие об этих следствиях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есть полное понятие об объекте»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21442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484784"/>
            <a:ext cx="4752528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УИЛЬЯМ ДЖЕЙМС</a:t>
            </a:r>
          </a:p>
          <a:p>
            <a:r>
              <a:rPr lang="ru-RU" sz="2200" dirty="0" smtClean="0">
                <a:latin typeface="Elektra Text Pro"/>
              </a:rPr>
              <a:t>1842</a:t>
            </a:r>
            <a:r>
              <a:rPr lang="ru-RU" sz="22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1910 </a:t>
            </a:r>
            <a:r>
              <a:rPr lang="ru-RU" sz="2200" dirty="0">
                <a:latin typeface="Elektra Text Pro"/>
              </a:rPr>
              <a:t>гг</a:t>
            </a:r>
            <a:r>
              <a:rPr lang="ru-RU" sz="2200" dirty="0" smtClean="0">
                <a:latin typeface="Elektra Text Pro"/>
              </a:rPr>
              <a:t>.</a:t>
            </a:r>
            <a:endParaRPr lang="ru-RU" sz="2200" dirty="0">
              <a:latin typeface="Elektra Text Pro"/>
            </a:endParaRP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Американский философ, психолог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Называл </a:t>
            </a:r>
            <a:r>
              <a:rPr lang="ru-RU" sz="2400" dirty="0">
                <a:latin typeface="Elektra Text Pro"/>
              </a:rPr>
              <a:t>собственное учение «радикальным эмпиризмом</a:t>
            </a:r>
            <a:r>
              <a:rPr lang="ru-RU" sz="2400" dirty="0" smtClean="0">
                <a:latin typeface="Elektra Text Pro"/>
              </a:rPr>
              <a:t>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ПОПУЛЯРИЗАТОР ПРАГМАТИЗМА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2" name="Picture 2" descr="Фотография 1890-х год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2726347" cy="34920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731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ПРАГМАТИСТСКАЯ ТЕОРИЯ ИСТИНЫ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УИЛЬЯМА ДЖЕЙМСА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22217" y="1754936"/>
            <a:ext cx="746162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Истина – это только родовое название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для </a:t>
            </a:r>
            <a:r>
              <a:rPr lang="ru-RU" sz="2400" dirty="0">
                <a:latin typeface="Elektra Text Pro"/>
              </a:rPr>
              <a:t>всех видов рабочих ценностей в опыте, «удобное (</a:t>
            </a:r>
            <a:r>
              <a:rPr lang="ru-RU" sz="2400" dirty="0" err="1">
                <a:latin typeface="Elektra Text Pro"/>
              </a:rPr>
              <a:t>expedient</a:t>
            </a:r>
            <a:r>
              <a:rPr lang="ru-RU" sz="2400" dirty="0">
                <a:latin typeface="Elektra Text Pro"/>
              </a:rPr>
              <a:t>) в образе нашего мышления»;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Истинными могут быть не только научные утверждения и гипотезы, но даже религиозные </a:t>
            </a:r>
            <a:r>
              <a:rPr lang="ru-RU" sz="2400" dirty="0" smtClean="0">
                <a:latin typeface="Elektra Text Pro"/>
              </a:rPr>
              <a:t>положения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Прагматизм как «метод улаживания метафизических» споров 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75039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484784"/>
            <a:ext cx="4752528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ЧАРЛЬЗ ПИРС</a:t>
            </a:r>
          </a:p>
          <a:p>
            <a:r>
              <a:rPr lang="ru-RU" sz="2200" dirty="0" smtClean="0">
                <a:latin typeface="Elektra Text Pro"/>
              </a:rPr>
              <a:t>1839</a:t>
            </a:r>
            <a:r>
              <a:rPr lang="ru-RU" sz="22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1914 </a:t>
            </a:r>
            <a:r>
              <a:rPr lang="ru-RU" sz="2200" dirty="0">
                <a:latin typeface="Elektra Text Pro"/>
              </a:rPr>
              <a:t>гг</a:t>
            </a:r>
            <a:r>
              <a:rPr lang="ru-RU" sz="2200" dirty="0" smtClean="0">
                <a:latin typeface="Elektra Text Pro"/>
              </a:rPr>
              <a:t>.</a:t>
            </a:r>
            <a:endParaRPr lang="ru-RU" sz="2200" dirty="0">
              <a:latin typeface="Elektra Text Pro"/>
            </a:endParaRP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Философская концепция </a:t>
            </a:r>
            <a:r>
              <a:rPr lang="ru-RU" sz="2400" dirty="0">
                <a:latin typeface="Elektra Text Pro"/>
              </a:rPr>
              <a:t>«</a:t>
            </a:r>
            <a:r>
              <a:rPr lang="ru-RU" sz="2400" dirty="0" err="1" smtClean="0">
                <a:latin typeface="Elektra Text Pro"/>
              </a:rPr>
              <a:t>прагматицизма</a:t>
            </a:r>
            <a:r>
              <a:rPr lang="ru-RU" sz="2400" dirty="0" smtClean="0">
                <a:latin typeface="Elektra Text Pro"/>
              </a:rPr>
              <a:t>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1026" name="Picture 2" descr="undefin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7249" y="1484784"/>
            <a:ext cx="2577441" cy="3456384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389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484784"/>
            <a:ext cx="4752528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ДЖОН ДЬЮИ</a:t>
            </a:r>
          </a:p>
          <a:p>
            <a:r>
              <a:rPr lang="ru-RU" sz="2200" dirty="0" smtClean="0">
                <a:latin typeface="Elektra Text Pro"/>
              </a:rPr>
              <a:t>1859</a:t>
            </a:r>
            <a:r>
              <a:rPr lang="ru-RU" sz="22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1952 </a:t>
            </a:r>
            <a:r>
              <a:rPr lang="ru-RU" sz="2200" dirty="0">
                <a:latin typeface="Elektra Text Pro"/>
              </a:rPr>
              <a:t>гг</a:t>
            </a:r>
            <a:r>
              <a:rPr lang="ru-RU" sz="2200" dirty="0" smtClean="0">
                <a:latin typeface="Elektra Text Pro"/>
              </a:rPr>
              <a:t>.</a:t>
            </a:r>
            <a:endParaRPr lang="ru-RU" sz="2200" dirty="0">
              <a:latin typeface="Elektra Text Pro"/>
            </a:endParaRP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Американский философ, педагог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Цель </a:t>
            </a:r>
            <a:r>
              <a:rPr lang="ru-RU" sz="2400" dirty="0">
                <a:latin typeface="Elektra Text Pro"/>
              </a:rPr>
              <a:t>философии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 smtClean="0">
                <a:latin typeface="Elektra Text Pro"/>
              </a:rPr>
              <a:t>снятие </a:t>
            </a:r>
            <a:r>
              <a:rPr lang="ru-RU" sz="2400" dirty="0">
                <a:latin typeface="Elektra Text Pro"/>
              </a:rPr>
              <a:t>социальной напряженности жизни людей</a:t>
            </a:r>
            <a:endParaRPr lang="ru-RU" sz="2400" dirty="0" smtClean="0"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ПРЕДСТАВИТЕЛЬ ПРАГМАТИЗМА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2050" name="Picture 2" descr="(в 1902 году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5" y="1528391"/>
            <a:ext cx="2670747" cy="34920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052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ИНСТРУМЕНТАЛИЗМ ДЖ. ДЬЮИ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7693" y="1292571"/>
            <a:ext cx="7461627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Универсальное средство для снятия социальной напряженности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 smtClean="0">
                <a:latin typeface="Elektra Text Pro"/>
              </a:rPr>
              <a:t>надлежащая организация </a:t>
            </a:r>
            <a:r>
              <a:rPr lang="ru-RU" sz="2400" dirty="0">
                <a:latin typeface="Elektra Text Pro"/>
              </a:rPr>
              <a:t>опыта посредством имеющегося в распоряжении у нас арсенала идей, понятий, гипотез, теорий и инструменталистского </a:t>
            </a:r>
            <a:r>
              <a:rPr lang="ru-RU" sz="2400" dirty="0" smtClean="0">
                <a:latin typeface="Elektra Text Pro"/>
              </a:rPr>
              <a:t>метода 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Практичный или «прагматичный»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 smtClean="0">
                <a:latin typeface="Elektra Text Pro"/>
              </a:rPr>
              <a:t>соотнесение </a:t>
            </a:r>
            <a:r>
              <a:rPr lang="ru-RU" sz="2400" dirty="0">
                <a:latin typeface="Elektra Text Pro"/>
              </a:rPr>
              <a:t>приемов мышления и всех рефлексивных соображений со следствиями для определения их смысла и проверки.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964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ИНСТРУМЕНТАЛЬНЫЙ МЕТОД ДЖ. ДЬЮИ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815494"/>
            <a:ext cx="74616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-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4262" y="1916832"/>
            <a:ext cx="8590365" cy="3118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2528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182070"/>
            <a:ext cx="5040560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ФЕРДИНАНД КАННИНГ СКОТТ ШИЛЛЕР</a:t>
            </a:r>
          </a:p>
          <a:p>
            <a:r>
              <a:rPr lang="ru-RU" sz="2200" dirty="0" smtClean="0">
                <a:latin typeface="Elektra Text Pro"/>
              </a:rPr>
              <a:t>1864</a:t>
            </a:r>
            <a:r>
              <a:rPr lang="ru-RU" sz="22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1937 </a:t>
            </a:r>
            <a:r>
              <a:rPr lang="ru-RU" sz="2200" dirty="0">
                <a:latin typeface="Elektra Text Pro"/>
              </a:rPr>
              <a:t>гг</a:t>
            </a:r>
            <a:r>
              <a:rPr lang="ru-RU" sz="2200" dirty="0" smtClean="0">
                <a:latin typeface="Elektra Text Pro"/>
              </a:rPr>
              <a:t>.</a:t>
            </a:r>
            <a:endParaRPr lang="ru-RU" sz="2200" dirty="0">
              <a:latin typeface="Elektra Text Pro"/>
            </a:endParaRP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Критика </a:t>
            </a:r>
            <a:r>
              <a:rPr lang="ru-RU" sz="2400" dirty="0">
                <a:latin typeface="Elektra Text Pro"/>
              </a:rPr>
              <a:t>позитивистской философии за «научное абстрагирование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от </a:t>
            </a:r>
            <a:r>
              <a:rPr lang="ru-RU" sz="2400" dirty="0">
                <a:latin typeface="Elektra Text Pro"/>
              </a:rPr>
              <a:t>субъекта</a:t>
            </a:r>
            <a:r>
              <a:rPr lang="ru-RU" sz="2400" dirty="0" smtClean="0">
                <a:latin typeface="Elektra Text Pro"/>
              </a:rPr>
              <a:t>»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Создатель </a:t>
            </a:r>
            <a:r>
              <a:rPr lang="ru-RU" sz="2400" dirty="0">
                <a:latin typeface="Elektra Text Pro"/>
              </a:rPr>
              <a:t>особой разновидности </a:t>
            </a:r>
            <a:r>
              <a:rPr lang="ru-RU" sz="2400" dirty="0" smtClean="0">
                <a:latin typeface="Elektra Text Pro"/>
              </a:rPr>
              <a:t>прагматизма -«гуманизма»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4816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ПРЕДСТАВИТЕЛЬ ПРАГМАТИЗМА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4100" name="Picture 4" descr="undefin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4144" y="1148882"/>
            <a:ext cx="2777951" cy="4430833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284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ПРАГМАТИЗМ КАК «ГУМАНИЗМ»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Ф.К.С. ШИЛЛЕРА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7693" y="1556792"/>
            <a:ext cx="7461627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Объективной реальности </a:t>
            </a:r>
            <a:r>
              <a:rPr lang="ru-RU" sz="2400" dirty="0">
                <a:latin typeface="Elektra Text Pro"/>
              </a:rPr>
              <a:t>не </a:t>
            </a:r>
            <a:r>
              <a:rPr lang="ru-RU" sz="2400" dirty="0" smtClean="0">
                <a:latin typeface="Elektra Text Pro"/>
              </a:rPr>
              <a:t>существует 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«Реальный </a:t>
            </a:r>
            <a:r>
              <a:rPr lang="ru-RU" sz="2400" dirty="0">
                <a:latin typeface="Elektra Text Pro"/>
              </a:rPr>
              <a:t>мир – это наш мир, измеримый нашими мерами»</a:t>
            </a:r>
            <a:endParaRPr lang="ru-RU" sz="2400" dirty="0" smtClean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Единственный надежный критерий </a:t>
            </a:r>
            <a:r>
              <a:rPr lang="ru-RU" sz="2400" dirty="0">
                <a:latin typeface="Elektra Text Pro"/>
              </a:rPr>
              <a:t>истины </a:t>
            </a:r>
            <a:r>
              <a:rPr lang="ru-RU" sz="2400" dirty="0" smtClean="0">
                <a:latin typeface="Elektra Text Pro"/>
              </a:rPr>
              <a:t>– </a:t>
            </a:r>
            <a:r>
              <a:rPr lang="ru-RU" sz="2400" dirty="0" smtClean="0">
                <a:latin typeface="Elektra Text Pro"/>
              </a:rPr>
              <a:t>полезность </a:t>
            </a:r>
            <a:r>
              <a:rPr lang="ru-RU" sz="2400" dirty="0">
                <a:latin typeface="Elektra Text Pro"/>
              </a:rPr>
              <a:t>идеи, т.е. ее «благие» </a:t>
            </a:r>
            <a:r>
              <a:rPr lang="ru-RU" sz="2400" dirty="0" smtClean="0">
                <a:latin typeface="Elektra Text Pro"/>
              </a:rPr>
              <a:t>последствия</a:t>
            </a:r>
            <a:endParaRPr lang="ru-RU" sz="2400" dirty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964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ПРАГМАТИЗМ КАК «ГУМАНИЗМ»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Ф.К.С. ШИЛЛЕРА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7693" y="1556792"/>
            <a:ext cx="7461627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В основе прагматизма Ф.К.С. Шиллера лежит </a:t>
            </a:r>
            <a:r>
              <a:rPr lang="ru-RU" sz="2400" dirty="0" smtClean="0">
                <a:latin typeface="Elektra Text Pro"/>
              </a:rPr>
              <a:t>изречение </a:t>
            </a:r>
            <a:r>
              <a:rPr lang="ru-RU" sz="2400" dirty="0">
                <a:latin typeface="Elektra Text Pro"/>
              </a:rPr>
              <a:t>Протагора о «человеке как о мере всех вещей</a:t>
            </a:r>
            <a:r>
              <a:rPr lang="ru-RU" sz="2400" dirty="0" smtClean="0">
                <a:latin typeface="Elektra Text Pro"/>
              </a:rPr>
              <a:t>» 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Теории </a:t>
            </a:r>
            <a:r>
              <a:rPr lang="ru-RU" sz="2400" dirty="0">
                <a:latin typeface="Elektra Text Pro"/>
              </a:rPr>
              <a:t>создаются «для употребления»,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а </a:t>
            </a:r>
            <a:r>
              <a:rPr lang="ru-RU" sz="2400" dirty="0">
                <a:latin typeface="Elektra Text Pro"/>
              </a:rPr>
              <a:t>потому должны преследовать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не </a:t>
            </a:r>
            <a:r>
              <a:rPr lang="ru-RU" sz="2400" dirty="0">
                <a:latin typeface="Elektra Text Pro"/>
              </a:rPr>
              <a:t>метафизические, а практические </a:t>
            </a:r>
            <a:r>
              <a:rPr lang="ru-RU" sz="2400" dirty="0" smtClean="0">
                <a:latin typeface="Elektra Text Pro"/>
              </a:rPr>
              <a:t>цели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009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755576" y="1072177"/>
            <a:ext cx="792557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latin typeface="Elektra Text Pro"/>
              </a:rPr>
              <a:t>Исторический </a:t>
            </a:r>
            <a:r>
              <a:rPr lang="ru-RU" sz="2400" dirty="0">
                <a:latin typeface="Elektra Text Pro"/>
              </a:rPr>
              <a:t>и мировоззренческий контекст становления американского </a:t>
            </a:r>
            <a:r>
              <a:rPr lang="ru-RU" sz="2400" dirty="0" smtClean="0">
                <a:latin typeface="Elektra Text Pro"/>
              </a:rPr>
              <a:t>прагматизма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latin typeface="Elektra Text Pro"/>
              </a:rPr>
              <a:t>Ч.С</a:t>
            </a:r>
            <a:r>
              <a:rPr lang="ru-RU" sz="2400" dirty="0">
                <a:latin typeface="Elektra Text Pro"/>
              </a:rPr>
              <a:t>. Пирс – родоначальник </a:t>
            </a:r>
            <a:r>
              <a:rPr lang="ru-RU" sz="2400" dirty="0" smtClean="0">
                <a:latin typeface="Elektra Text Pro"/>
              </a:rPr>
              <a:t>прагматизма 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latin typeface="Elektra Text Pro"/>
              </a:rPr>
              <a:t>Критика </a:t>
            </a:r>
            <a:r>
              <a:rPr lang="ru-RU" sz="2400" dirty="0">
                <a:latin typeface="Elektra Text Pro"/>
              </a:rPr>
              <a:t>спекулятивной метафизики в прагматизме У. </a:t>
            </a:r>
            <a:r>
              <a:rPr lang="ru-RU" sz="2400" dirty="0" smtClean="0">
                <a:latin typeface="Elektra Text Pro"/>
              </a:rPr>
              <a:t>Джеймса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latin typeface="Elektra Text Pro"/>
              </a:rPr>
              <a:t>Философские </a:t>
            </a:r>
            <a:r>
              <a:rPr lang="ru-RU" sz="2400" dirty="0">
                <a:latin typeface="Elektra Text Pro"/>
              </a:rPr>
              <a:t>воззрения Дж. </a:t>
            </a:r>
            <a:r>
              <a:rPr lang="ru-RU" sz="2400" dirty="0" err="1" smtClean="0">
                <a:latin typeface="Elektra Text Pro"/>
              </a:rPr>
              <a:t>Дьюи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latin typeface="Elektra Text Pro"/>
              </a:rPr>
              <a:t>Прагматизм </a:t>
            </a:r>
            <a:r>
              <a:rPr lang="ru-RU" sz="2400" dirty="0">
                <a:latin typeface="Elektra Text Pro"/>
              </a:rPr>
              <a:t>как «гуманизм»: Ф.К.С. </a:t>
            </a:r>
            <a:r>
              <a:rPr lang="ru-RU" sz="2400" dirty="0" smtClean="0">
                <a:latin typeface="Elektra Text Pro"/>
              </a:rPr>
              <a:t>Шиллер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err="1" smtClean="0">
                <a:latin typeface="Elektra Text Pro"/>
              </a:rPr>
              <a:t>Неопрагматизм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>
                <a:latin typeface="Elektra Text Pro"/>
              </a:rPr>
              <a:t>Р. </a:t>
            </a:r>
            <a:r>
              <a:rPr lang="ru-RU" sz="2400" dirty="0" err="1" smtClean="0">
                <a:latin typeface="Elektra Text Pro"/>
              </a:rPr>
              <a:t>Рорти</a:t>
            </a:r>
            <a:endParaRPr lang="ru-RU" sz="2400" dirty="0" smtClean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err="1" smtClean="0">
                <a:latin typeface="Elektra Text Pro"/>
              </a:rPr>
              <a:t>Прагматистская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>
                <a:latin typeface="Elektra Text Pro"/>
              </a:rPr>
              <a:t>концепция </a:t>
            </a:r>
            <a:r>
              <a:rPr lang="ru-RU" sz="2400" dirty="0" smtClean="0">
                <a:latin typeface="Elektra Text Pro"/>
              </a:rPr>
              <a:t>истины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dirty="0" smtClean="0">
                <a:latin typeface="Elektra Text Pro"/>
              </a:rPr>
              <a:t>Значение </a:t>
            </a:r>
            <a:r>
              <a:rPr lang="ru-RU" sz="2400" dirty="0">
                <a:latin typeface="Elektra Text Pro"/>
              </a:rPr>
              <a:t>прагматизма для философии науки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XX </a:t>
            </a:r>
            <a:r>
              <a:rPr lang="ru-RU" sz="2400" dirty="0" smtClean="0">
                <a:latin typeface="Elektra Text Pro"/>
              </a:rPr>
              <a:t>века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ВОПРОСЫ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000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052736"/>
            <a:ext cx="5040560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РИЧАРД РОРТИ</a:t>
            </a:r>
          </a:p>
          <a:p>
            <a:r>
              <a:rPr lang="ru-RU" sz="2200" dirty="0" smtClean="0">
                <a:latin typeface="Elektra Text Pro"/>
              </a:rPr>
              <a:t>1931</a:t>
            </a:r>
            <a:r>
              <a:rPr lang="ru-RU" sz="22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2007 </a:t>
            </a:r>
            <a:r>
              <a:rPr lang="ru-RU" sz="2200" dirty="0">
                <a:latin typeface="Elektra Text Pro"/>
              </a:rPr>
              <a:t>гг</a:t>
            </a:r>
            <a:r>
              <a:rPr lang="ru-RU" sz="2200" dirty="0" smtClean="0">
                <a:latin typeface="Elektra Text Pro"/>
              </a:rPr>
              <a:t>.</a:t>
            </a:r>
            <a:endParaRPr lang="ru-RU" sz="2200" dirty="0">
              <a:latin typeface="Elektra Text Pro"/>
            </a:endParaRP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Американский </a:t>
            </a:r>
            <a:r>
              <a:rPr lang="ru-RU" sz="2400" dirty="0">
                <a:latin typeface="Elektra Text Pro"/>
              </a:rPr>
              <a:t>философ, </a:t>
            </a:r>
            <a:r>
              <a:rPr lang="ru-RU" sz="2400" dirty="0" err="1" smtClean="0">
                <a:latin typeface="Elektra Text Pro"/>
              </a:rPr>
              <a:t>неопрагматист</a:t>
            </a:r>
            <a:r>
              <a:rPr lang="ru-RU" sz="2400" dirty="0" smtClean="0">
                <a:latin typeface="Elektra Text Pro"/>
              </a:rPr>
              <a:t>, ведущий </a:t>
            </a:r>
            <a:r>
              <a:rPr lang="ru-RU" sz="2400" dirty="0">
                <a:latin typeface="Elektra Text Pro"/>
              </a:rPr>
              <a:t>представитель американского </a:t>
            </a:r>
            <a:r>
              <a:rPr lang="ru-RU" sz="2400" dirty="0" err="1" smtClean="0">
                <a:latin typeface="Elektra Text Pro"/>
              </a:rPr>
              <a:t>деконструктивизма</a:t>
            </a:r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Выступал как </a:t>
            </a:r>
            <a:r>
              <a:rPr lang="ru-RU" sz="2400" dirty="0" smtClean="0">
                <a:latin typeface="Elektra Text Pro"/>
              </a:rPr>
              <a:t>поборник </a:t>
            </a:r>
            <a:r>
              <a:rPr lang="ru-RU" sz="2400" dirty="0">
                <a:latin typeface="Elektra Text Pro"/>
              </a:rPr>
              <a:t>релятивистских принципов прагматизма, направленных против сциентизма аналитической философии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 smtClean="0">
                <a:latin typeface="Elektra Text Pro"/>
              </a:rPr>
              <a:t>метафизики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1131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ПРЕДСТАВИТЕЛЬ ПРАГМАТИЗМА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5907" y="1052736"/>
            <a:ext cx="2780104" cy="3596824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7581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НЕОПРАГМАТИЗМ РИЧАРДА РОРТИ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7693" y="1170503"/>
            <a:ext cx="74616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Каждый культурный феномен выступает явлением времени и </a:t>
            </a:r>
            <a:r>
              <a:rPr lang="ru-RU" sz="2400" dirty="0" smtClean="0">
                <a:latin typeface="Elektra Text Pro"/>
              </a:rPr>
              <a:t>случая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И</a:t>
            </a:r>
            <a:r>
              <a:rPr lang="ru-RU" sz="2400" dirty="0" smtClean="0">
                <a:latin typeface="Elektra Text Pro"/>
              </a:rPr>
              <a:t>стория </a:t>
            </a:r>
            <a:r>
              <a:rPr lang="ru-RU" sz="2400" dirty="0">
                <a:latin typeface="Elektra Text Pro"/>
              </a:rPr>
              <a:t>– это </a:t>
            </a:r>
            <a:r>
              <a:rPr lang="ru-RU" sz="2400" dirty="0" smtClean="0">
                <a:latin typeface="Elektra Text Pro"/>
              </a:rPr>
              <a:t>неупорядоченный</a:t>
            </a:r>
            <a:r>
              <a:rPr lang="ru-RU" sz="2400" dirty="0">
                <a:latin typeface="Elektra Text Pro"/>
              </a:rPr>
              <a:t>, стихийный </a:t>
            </a:r>
            <a:r>
              <a:rPr lang="ru-RU" sz="2400" dirty="0" smtClean="0">
                <a:latin typeface="Elektra Text Pro"/>
              </a:rPr>
              <a:t>поток, в </a:t>
            </a:r>
            <a:r>
              <a:rPr lang="ru-RU" sz="2400" dirty="0">
                <a:latin typeface="Elektra Text Pro"/>
              </a:rPr>
              <a:t>котором каждое новое поколение постулирует свои цели и </a:t>
            </a:r>
            <a:r>
              <a:rPr lang="ru-RU" sz="2400" dirty="0" smtClean="0">
                <a:latin typeface="Elektra Text Pro"/>
              </a:rPr>
              <a:t>ценности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Культурный «словарь» </a:t>
            </a:r>
            <a:r>
              <a:rPr lang="ru-RU" sz="2400" dirty="0">
                <a:latin typeface="Elektra Text Pro"/>
              </a:rPr>
              <a:t>каждой новой эпохи представляет собой </a:t>
            </a:r>
            <a:r>
              <a:rPr lang="ru-RU" sz="2400" dirty="0" smtClean="0">
                <a:latin typeface="Elektra Text Pro"/>
              </a:rPr>
              <a:t>«</a:t>
            </a:r>
            <a:r>
              <a:rPr lang="ru-RU" sz="2400" dirty="0" err="1" smtClean="0">
                <a:latin typeface="Elektra Text Pro"/>
              </a:rPr>
              <a:t>переописание</a:t>
            </a:r>
            <a:r>
              <a:rPr lang="ru-RU" sz="2400" dirty="0" smtClean="0">
                <a:latin typeface="Elektra Text Pro"/>
              </a:rPr>
              <a:t>» </a:t>
            </a:r>
            <a:r>
              <a:rPr lang="ru-RU" sz="2400" dirty="0">
                <a:latin typeface="Elektra Text Pro"/>
              </a:rPr>
              <a:t>исторически предшествовавших словарей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 smtClean="0">
                <a:latin typeface="Elektra Text Pro"/>
              </a:rPr>
              <a:t>текстов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844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ПРАГМАТИЧЕСКАЯ КОНЦЕПЦИЯ ИСТИНЫ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7693" y="1170503"/>
            <a:ext cx="746162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И</a:t>
            </a:r>
            <a:r>
              <a:rPr lang="ru-RU" sz="2400" dirty="0" smtClean="0">
                <a:latin typeface="Elektra Text Pro"/>
              </a:rPr>
              <a:t>стина </a:t>
            </a:r>
            <a:r>
              <a:rPr lang="ru-RU" sz="2400" dirty="0">
                <a:latin typeface="Elektra Text Pro"/>
              </a:rPr>
              <a:t>– </a:t>
            </a:r>
            <a:r>
              <a:rPr lang="ru-RU" sz="2400" dirty="0" smtClean="0">
                <a:latin typeface="Elektra Text Pro"/>
              </a:rPr>
              <a:t>это </a:t>
            </a:r>
            <a:r>
              <a:rPr lang="ru-RU" sz="2400" dirty="0">
                <a:latin typeface="Elektra Text Pro"/>
              </a:rPr>
              <a:t>полезность знания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его </a:t>
            </a:r>
            <a:r>
              <a:rPr lang="ru-RU" sz="2400" dirty="0" smtClean="0">
                <a:latin typeface="Elektra Text Pro"/>
              </a:rPr>
              <a:t>эффективность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Истина </a:t>
            </a:r>
            <a:r>
              <a:rPr lang="ru-RU" sz="2400" dirty="0">
                <a:latin typeface="Elektra Text Pro"/>
              </a:rPr>
              <a:t>– свойство знания, которое работает, эффективно функционирует и улучшает нашу жизнь, позволяет предсказывать события и стимулирует дальнейшие </a:t>
            </a:r>
            <a:r>
              <a:rPr lang="ru-RU" sz="2400" dirty="0" smtClean="0">
                <a:latin typeface="Elektra Text Pro"/>
              </a:rPr>
              <a:t>исследования </a:t>
            </a: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421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ЗНАЧЕНИЕ ПРАГМАТИЗМА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7693" y="1170503"/>
            <a:ext cx="7461627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Способствовал устранению </a:t>
            </a:r>
            <a:r>
              <a:rPr lang="ru-RU" sz="2400" dirty="0" err="1" smtClean="0">
                <a:latin typeface="Elektra Text Pro"/>
              </a:rPr>
              <a:t>фундаменталистского</a:t>
            </a:r>
            <a:r>
              <a:rPr lang="ru-RU" sz="2400" dirty="0" smtClean="0">
                <a:latin typeface="Elektra Text Pro"/>
              </a:rPr>
              <a:t> предрассудка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по </a:t>
            </a:r>
            <a:r>
              <a:rPr lang="ru-RU" sz="2400" dirty="0">
                <a:latin typeface="Elektra Text Pro"/>
              </a:rPr>
              <a:t>отношению к духовной культуре,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к философии в особенности, предполагающий наличие устойчивых оснований в этой области, которые не могут быть изменены или по-другому </a:t>
            </a:r>
            <a:r>
              <a:rPr lang="ru-RU" sz="2400" dirty="0" smtClean="0">
                <a:latin typeface="Elektra Text Pro"/>
              </a:rPr>
              <a:t>истолкованы</a:t>
            </a:r>
            <a:endParaRPr lang="ru-RU" sz="2400" dirty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Идеи </a:t>
            </a:r>
            <a:r>
              <a:rPr lang="ru-RU" sz="2400" dirty="0">
                <a:latin typeface="Elektra Text Pro"/>
              </a:rPr>
              <a:t>прагматистов о </a:t>
            </a:r>
            <a:r>
              <a:rPr lang="ru-RU" sz="2400" dirty="0" err="1">
                <a:latin typeface="Elektra Text Pro"/>
              </a:rPr>
              <a:t>неконстантности</a:t>
            </a:r>
            <a:r>
              <a:rPr lang="ru-RU" sz="2400" dirty="0">
                <a:latin typeface="Elektra Text Pro"/>
              </a:rPr>
              <a:t> формально-логических образований </a:t>
            </a:r>
            <a:r>
              <a:rPr lang="ru-RU" sz="2400" dirty="0" smtClean="0">
                <a:latin typeface="Elektra Text Pro"/>
              </a:rPr>
              <a:t>открыли </a:t>
            </a:r>
            <a:r>
              <a:rPr lang="ru-RU" sz="2400" dirty="0">
                <a:latin typeface="Elektra Text Pro"/>
              </a:rPr>
              <a:t>новый подход к пониманию всего духовного и материального </a:t>
            </a:r>
            <a:r>
              <a:rPr lang="ru-RU" sz="2400" dirty="0" smtClean="0">
                <a:latin typeface="Elektra Text Pro"/>
              </a:rPr>
              <a:t>производства</a:t>
            </a: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055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69941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ЗНАЧЕНИЕ ПРАГМАТИЗМА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7693" y="1170503"/>
            <a:ext cx="7461627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lektra Text Pro"/>
              </a:rPr>
              <a:t>Обращение к активной и деятельной природе человека </a:t>
            </a:r>
            <a:r>
              <a:rPr lang="ru-RU" sz="2400" dirty="0" smtClean="0">
                <a:latin typeface="Elektra Text Pro"/>
              </a:rPr>
              <a:t>способствовало: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>
                <a:latin typeface="Elektra Text Pro"/>
              </a:rPr>
              <a:t>разработке эвристических возможностей теории </a:t>
            </a:r>
            <a:r>
              <a:rPr lang="ru-RU" sz="2400" dirty="0" smtClean="0">
                <a:latin typeface="Elektra Text Pro"/>
              </a:rPr>
              <a:t>деятельности</a:t>
            </a:r>
            <a:endParaRPr lang="ru-RU" sz="2400" dirty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р</a:t>
            </a:r>
            <a:r>
              <a:rPr lang="ru-RU" sz="2400" dirty="0" smtClean="0">
                <a:latin typeface="Elektra Text Pro"/>
              </a:rPr>
              <a:t>азвитию </a:t>
            </a:r>
            <a:r>
              <a:rPr lang="ru-RU" sz="2400" dirty="0">
                <a:latin typeface="Elektra Text Pro"/>
              </a:rPr>
              <a:t>современного научного </a:t>
            </a:r>
            <a:r>
              <a:rPr lang="ru-RU" sz="2400">
                <a:latin typeface="Elektra Text Pro"/>
              </a:rPr>
              <a:t>подхода </a:t>
            </a:r>
            <a:r>
              <a:rPr lang="ru-RU" sz="2400" smtClean="0">
                <a:latin typeface="Elektra Text Pro"/>
              </a:rPr>
              <a:t/>
            </a:r>
            <a:br>
              <a:rPr lang="ru-RU" sz="2400" smtClean="0">
                <a:latin typeface="Elektra Text Pro"/>
              </a:rPr>
            </a:br>
            <a:r>
              <a:rPr lang="ru-RU" sz="2400" smtClean="0">
                <a:latin typeface="Elektra Text Pro"/>
              </a:rPr>
              <a:t>к </a:t>
            </a:r>
            <a:r>
              <a:rPr lang="ru-RU" sz="2400" dirty="0" smtClean="0">
                <a:latin typeface="Elektra Text Pro"/>
              </a:rPr>
              <a:t>человеку</a:t>
            </a:r>
            <a:endParaRPr lang="ru-RU" sz="2400" dirty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развитию </a:t>
            </a:r>
            <a:r>
              <a:rPr lang="ru-RU" sz="2400" dirty="0">
                <a:latin typeface="Elektra Text Pro"/>
              </a:rPr>
              <a:t>проблем </a:t>
            </a:r>
            <a:r>
              <a:rPr lang="ru-RU" sz="2400" dirty="0" smtClean="0">
                <a:latin typeface="Elektra Text Pro"/>
              </a:rPr>
              <a:t>кибернетики (проблемы </a:t>
            </a:r>
            <a:r>
              <a:rPr lang="ru-RU" sz="2400" dirty="0">
                <a:latin typeface="Elektra Text Pro"/>
              </a:rPr>
              <a:t>управления большими динамическими открытыми </a:t>
            </a:r>
            <a:r>
              <a:rPr lang="ru-RU" sz="2400" dirty="0" smtClean="0">
                <a:latin typeface="Elektra Text Pro"/>
              </a:rPr>
              <a:t>системами</a:t>
            </a:r>
            <a:r>
              <a:rPr lang="ru-RU" sz="2400" dirty="0">
                <a:latin typeface="Elektra Text Pro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614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653" y="207610"/>
            <a:ext cx="8784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ИСТОРИЧЕСКИЙ И МИРОВОЗЗРЕНЧЕСКИЙ КОНТЕКСТ СТАНОВЛЕНИЯ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АМЕРИКАНСКОГО ПРАГМАТИЗМА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2204864"/>
            <a:ext cx="7853566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Прагматизм (</a:t>
            </a:r>
            <a:r>
              <a:rPr lang="ru-RU" sz="2400" dirty="0" err="1">
                <a:latin typeface="Elektra Text Pro"/>
              </a:rPr>
              <a:t>прагматицизм</a:t>
            </a:r>
            <a:r>
              <a:rPr lang="ru-RU" sz="2400" dirty="0">
                <a:latin typeface="Elektra Text Pro"/>
              </a:rPr>
              <a:t>)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(</a:t>
            </a:r>
            <a:r>
              <a:rPr lang="ru-RU" sz="2400" dirty="0">
                <a:latin typeface="Elektra Text Pro"/>
              </a:rPr>
              <a:t>от греч. «</a:t>
            </a:r>
            <a:r>
              <a:rPr lang="ru-RU" sz="2400" dirty="0" err="1">
                <a:latin typeface="Elektra Text Pro"/>
              </a:rPr>
              <a:t>prágma</a:t>
            </a:r>
            <a:r>
              <a:rPr lang="ru-RU" sz="2400" dirty="0">
                <a:latin typeface="Elektra Text Pro"/>
              </a:rPr>
              <a:t> » – дело, действие)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Прагматизм </a:t>
            </a:r>
            <a:r>
              <a:rPr lang="ru-RU" sz="2400" dirty="0">
                <a:latin typeface="Elektra Text Pro"/>
              </a:rPr>
              <a:t>является доктриной, занятой изучением мыслительных и иных структур, обеспечивающих успешность, полезность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продуктивность человеческих действий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8959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484784"/>
            <a:ext cx="4752528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ЧАРЛЬЗ САНДЕРС ПИРС</a:t>
            </a:r>
          </a:p>
          <a:p>
            <a:r>
              <a:rPr lang="ru-RU" sz="2200" dirty="0" smtClean="0">
                <a:latin typeface="Elektra Text Pro"/>
              </a:rPr>
              <a:t>1839</a:t>
            </a:r>
            <a:r>
              <a:rPr lang="ru-RU" sz="24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1914 </a:t>
            </a:r>
            <a:r>
              <a:rPr lang="ru-RU" sz="2200" dirty="0">
                <a:latin typeface="Elektra Text Pro"/>
              </a:rPr>
              <a:t>гг</a:t>
            </a:r>
            <a:r>
              <a:rPr lang="ru-RU" sz="2200" dirty="0" smtClean="0">
                <a:latin typeface="Elektra Text Pro"/>
              </a:rPr>
              <a:t>.</a:t>
            </a:r>
            <a:endParaRPr lang="ru-RU" sz="2200" dirty="0">
              <a:latin typeface="Elektra Text Pro"/>
            </a:endParaRP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Американский философ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Ввел термин «прагматизм»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ОСНОВОПОЛОЖНИК ПРАГМАТИЗМА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1026" name="Picture 2" descr="undefin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7249" y="1484784"/>
            <a:ext cx="2577441" cy="3456384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917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МЕТАФИЗИЧЕСКИЙ КЛУБ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1556792"/>
            <a:ext cx="78535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Создан по инициативе Ч.С. </a:t>
            </a:r>
            <a:r>
              <a:rPr lang="ru-RU" sz="2400" dirty="0" smtClean="0">
                <a:latin typeface="Elektra Text Pro"/>
              </a:rPr>
              <a:t>Пирса</a:t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в </a:t>
            </a:r>
            <a:r>
              <a:rPr lang="ru-RU" sz="2400" dirty="0" smtClean="0">
                <a:latin typeface="Elektra Text Pro"/>
              </a:rPr>
              <a:t>январе 1872 года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Программа </a:t>
            </a:r>
            <a:r>
              <a:rPr lang="ru-RU" sz="2400" dirty="0">
                <a:latin typeface="Elektra Text Pro"/>
              </a:rPr>
              <a:t>«реконструкции» </a:t>
            </a:r>
            <a:r>
              <a:rPr lang="ru-RU" sz="2400" dirty="0" smtClean="0">
                <a:latin typeface="Elektra Text Pro"/>
              </a:rPr>
              <a:t>философии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в </a:t>
            </a:r>
            <a:r>
              <a:rPr lang="ru-RU" sz="2400" dirty="0" smtClean="0">
                <a:latin typeface="Elektra Text Pro"/>
              </a:rPr>
              <a:t>университетском образовании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170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МЕТАФИЗИЧЕСКИЙ КЛУБ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1556792"/>
            <a:ext cx="7853566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Философия </a:t>
            </a:r>
            <a:r>
              <a:rPr lang="ru-RU" sz="2400" dirty="0">
                <a:latin typeface="Elektra Text Pro"/>
              </a:rPr>
              <a:t>должна быть не размышлением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о </a:t>
            </a:r>
            <a:r>
              <a:rPr lang="ru-RU" sz="2400" dirty="0">
                <a:latin typeface="Elektra Text Pro"/>
              </a:rPr>
              <a:t>первых началах бытия и познания, а общим решением экзистенциальных </a:t>
            </a:r>
            <a:r>
              <a:rPr lang="ru-RU" sz="2400" dirty="0" smtClean="0">
                <a:latin typeface="Elektra Text Pro"/>
              </a:rPr>
              <a:t>проблем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Мышление – средство приспособления (адаптации) к естественной и искусственной среде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Идеи</a:t>
            </a:r>
            <a:r>
              <a:rPr lang="ru-RU" sz="2400" dirty="0">
                <a:latin typeface="Elektra Text Pro"/>
              </a:rPr>
              <a:t>, гипотезы, теории – инструменты </a:t>
            </a:r>
            <a:r>
              <a:rPr lang="ru-RU" sz="2400" dirty="0" smtClean="0">
                <a:latin typeface="Elektra Text Pro"/>
              </a:rPr>
              <a:t/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и </a:t>
            </a:r>
            <a:r>
              <a:rPr lang="ru-RU" sz="2400" dirty="0">
                <a:latin typeface="Elektra Text Pro"/>
              </a:rPr>
              <a:t>планы действия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35350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ЧЛЕНЫ МЕТАФИЗИЧЕСКОГО КЛУБА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1556792"/>
            <a:ext cx="785356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Чонси </a:t>
            </a:r>
            <a:r>
              <a:rPr lang="ru-RU" sz="2400" dirty="0" smtClean="0">
                <a:latin typeface="Elektra Text Pro"/>
              </a:rPr>
              <a:t>Райт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Оливер </a:t>
            </a:r>
            <a:r>
              <a:rPr lang="ru-RU" sz="2400" dirty="0" err="1">
                <a:latin typeface="Elektra Text Pro"/>
              </a:rPr>
              <a:t>Уэнделл</a:t>
            </a:r>
            <a:r>
              <a:rPr lang="ru-RU" sz="2400" dirty="0">
                <a:latin typeface="Elektra Text Pro"/>
              </a:rPr>
              <a:t> Холмс-младший</a:t>
            </a:r>
            <a:endParaRPr lang="ru-RU" sz="2400" dirty="0" smtClean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Джон Фиске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Уильям Джеймс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 smtClean="0">
                <a:latin typeface="Elektra Text Pro"/>
              </a:rPr>
              <a:t>Фрэнсис</a:t>
            </a:r>
            <a:r>
              <a:rPr lang="ru-RU" sz="2400" dirty="0" smtClean="0">
                <a:latin typeface="Elektra Text Pro"/>
              </a:rPr>
              <a:t> </a:t>
            </a:r>
            <a:r>
              <a:rPr lang="ru-RU" sz="2400" dirty="0" err="1">
                <a:latin typeface="Elektra Text Pro"/>
              </a:rPr>
              <a:t>Эллингвуд</a:t>
            </a:r>
            <a:r>
              <a:rPr lang="ru-RU" sz="2400" dirty="0">
                <a:latin typeface="Elektra Text Pro"/>
              </a:rPr>
              <a:t> </a:t>
            </a:r>
            <a:r>
              <a:rPr lang="ru-RU" sz="2400" dirty="0" err="1" smtClean="0">
                <a:latin typeface="Elektra Text Pro"/>
              </a:rPr>
              <a:t>Эббот</a:t>
            </a:r>
            <a:endParaRPr lang="ru-RU" sz="2400" dirty="0" smtClean="0">
              <a:latin typeface="Elektra Text Pro"/>
            </a:endParaRP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Николас </a:t>
            </a:r>
            <a:r>
              <a:rPr lang="ru-RU" sz="2400" dirty="0" err="1">
                <a:latin typeface="Elektra Text Pro"/>
              </a:rPr>
              <a:t>Сент</a:t>
            </a:r>
            <a:r>
              <a:rPr lang="ru-RU" sz="2400" dirty="0">
                <a:latin typeface="Elektra Text Pro"/>
              </a:rPr>
              <a:t>-Джон </a:t>
            </a:r>
            <a:r>
              <a:rPr lang="ru-RU" sz="2400" dirty="0" smtClean="0">
                <a:latin typeface="Elektra Text Pro"/>
              </a:rPr>
              <a:t>Грин 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Джозеф </a:t>
            </a:r>
            <a:r>
              <a:rPr lang="ru-RU" sz="2400" dirty="0" err="1">
                <a:latin typeface="Elektra Text Pro"/>
              </a:rPr>
              <a:t>Бэнгс</a:t>
            </a:r>
            <a:r>
              <a:rPr lang="ru-RU" sz="2400" dirty="0">
                <a:latin typeface="Elektra Text Pro"/>
              </a:rPr>
              <a:t> </a:t>
            </a:r>
            <a:r>
              <a:rPr lang="ru-RU" sz="2400" dirty="0" smtClean="0">
                <a:latin typeface="Elektra Text Pro"/>
              </a:rPr>
              <a:t>Уорнер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91533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709" y="404664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Elektra Text Pro"/>
              </a:rPr>
              <a:t>СТАТЬИ </a:t>
            </a:r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ЧАРЛЬЗА ПИРСА В ЖУРНАЛЕ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 «</a:t>
            </a:r>
            <a:r>
              <a:rPr lang="en-US" sz="2800" dirty="0" smtClean="0">
                <a:solidFill>
                  <a:srgbClr val="C00000"/>
                </a:solidFill>
                <a:latin typeface="Elektra Text Pro"/>
              </a:rPr>
              <a:t>POPULAR SCIENCE MONTHLY»</a:t>
            </a:r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772816"/>
            <a:ext cx="78535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«Закрепление верования</a:t>
            </a:r>
            <a:r>
              <a:rPr lang="ru-RU" sz="2400" dirty="0" smtClean="0">
                <a:latin typeface="Elektra Text Pro"/>
              </a:rPr>
              <a:t>»</a:t>
            </a:r>
          </a:p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«</a:t>
            </a:r>
            <a:r>
              <a:rPr lang="ru-RU" sz="2400" dirty="0">
                <a:latin typeface="Elektra Text Pro"/>
              </a:rPr>
              <a:t>Как сделать наши идеи ясными</a:t>
            </a:r>
            <a:r>
              <a:rPr lang="ru-RU" sz="2400" dirty="0" smtClean="0">
                <a:latin typeface="Elektra Text Pro"/>
              </a:rPr>
              <a:t>»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73230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709" y="404664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СУТЬ ПОЗНАНИЯ ПО ЧАРЛЬЗУ ПИРСУ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9037" y="1412776"/>
            <a:ext cx="785356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6000" indent="-5760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Переход </a:t>
            </a:r>
            <a:r>
              <a:rPr lang="ru-RU" sz="2400" dirty="0">
                <a:latin typeface="Elektra Text Pro"/>
              </a:rPr>
              <a:t>от состояния сомнения к состояниям </a:t>
            </a:r>
            <a:r>
              <a:rPr lang="ru-RU" sz="2400" dirty="0" smtClean="0">
                <a:latin typeface="Elektra Text Pro"/>
              </a:rPr>
              <a:t>верования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0161" y="2574968"/>
            <a:ext cx="7004072" cy="3632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0970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</TotalTime>
  <Words>536</Words>
  <Application>Microsoft Office PowerPoint</Application>
  <PresentationFormat>Экран (4:3)</PresentationFormat>
  <Paragraphs>168</Paragraphs>
  <Slides>24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W</cp:lastModifiedBy>
  <cp:revision>142</cp:revision>
  <dcterms:created xsi:type="dcterms:W3CDTF">2023-04-16T07:36:17Z</dcterms:created>
  <dcterms:modified xsi:type="dcterms:W3CDTF">2023-10-31T19:17:12Z</dcterms:modified>
</cp:coreProperties>
</file>