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2" r:id="rId2"/>
    <p:sldId id="353" r:id="rId3"/>
    <p:sldId id="354" r:id="rId4"/>
    <p:sldId id="370" r:id="rId5"/>
    <p:sldId id="321" r:id="rId6"/>
    <p:sldId id="360" r:id="rId7"/>
    <p:sldId id="361" r:id="rId8"/>
    <p:sldId id="362" r:id="rId9"/>
    <p:sldId id="363" r:id="rId10"/>
    <p:sldId id="365" r:id="rId11"/>
    <p:sldId id="368" r:id="rId12"/>
    <p:sldId id="367" r:id="rId13"/>
    <p:sldId id="379" r:id="rId14"/>
    <p:sldId id="380" r:id="rId15"/>
    <p:sldId id="381" r:id="rId16"/>
    <p:sldId id="382" r:id="rId17"/>
    <p:sldId id="383" r:id="rId18"/>
    <p:sldId id="372" r:id="rId19"/>
    <p:sldId id="384" r:id="rId20"/>
    <p:sldId id="378" r:id="rId21"/>
    <p:sldId id="385" r:id="rId22"/>
    <p:sldId id="386" r:id="rId23"/>
    <p:sldId id="387" r:id="rId24"/>
    <p:sldId id="369" r:id="rId25"/>
    <p:sldId id="38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94668" autoAdjust="0"/>
  </p:normalViewPr>
  <p:slideViewPr>
    <p:cSldViewPr>
      <p:cViewPr>
        <p:scale>
          <a:sx n="80" d="100"/>
          <a:sy n="80" d="100"/>
        </p:scale>
        <p:origin x="-2670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027B8-CA9F-4AEC-9D0A-8D47785971C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1E24E-145B-49D3-BBF7-7287D9669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15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96752"/>
            <a:ext cx="9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Лекция 25</a:t>
            </a:r>
          </a:p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Онтология и основные аспекты проблемы бытия</a:t>
            </a: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 err="1" smtClean="0">
                <a:solidFill>
                  <a:srgbClr val="C00000"/>
                </a:solidFill>
                <a:latin typeface="Elektra Text Pro"/>
              </a:rPr>
              <a:t>Голенков</a:t>
            </a: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 Сергей Иванович </a:t>
            </a:r>
          </a:p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профессор, доктор философских наук</a:t>
            </a:r>
          </a:p>
        </p:txBody>
      </p:sp>
    </p:spTree>
    <p:extLst>
      <p:ext uri="{BB962C8B-B14F-4D97-AF65-F5344CB8AC3E}">
        <p14:creationId xmlns:p14="http://schemas.microsoft.com/office/powerpoint/2010/main" val="6011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495" y="188640"/>
            <a:ext cx="8663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ДРЕВНИЕ АТОМИСТЫ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836712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ЛЕВКИПП</a:t>
            </a:r>
          </a:p>
          <a:p>
            <a:pPr algn="ctr"/>
            <a:r>
              <a:rPr lang="ru-RU" sz="2200" dirty="0" err="1" smtClean="0">
                <a:latin typeface="Elektra Text Pro"/>
              </a:rPr>
              <a:t>ок</a:t>
            </a:r>
            <a:r>
              <a:rPr lang="ru-RU" sz="2200" dirty="0" smtClean="0">
                <a:latin typeface="Elektra Text Pro"/>
              </a:rPr>
              <a:t>. 500</a:t>
            </a: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440 до н.э.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83998" y="908720"/>
            <a:ext cx="343555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ДЕМОКРИТ</a:t>
            </a:r>
          </a:p>
          <a:p>
            <a:pPr algn="ctr"/>
            <a:r>
              <a:rPr lang="ru-RU" sz="2200" dirty="0" err="1" smtClean="0">
                <a:latin typeface="Elektra Text Pro"/>
              </a:rPr>
              <a:t>ок</a:t>
            </a:r>
            <a:r>
              <a:rPr lang="ru-RU" sz="2200" dirty="0" smtClean="0">
                <a:latin typeface="Elektra Text Pro"/>
              </a:rPr>
              <a:t>. 460– </a:t>
            </a:r>
            <a:r>
              <a:rPr lang="ru-RU" sz="2200" dirty="0" err="1" smtClean="0">
                <a:latin typeface="Elektra Text Pro"/>
              </a:rPr>
              <a:t>ок</a:t>
            </a:r>
            <a:r>
              <a:rPr lang="ru-RU" sz="2200" dirty="0" smtClean="0">
                <a:latin typeface="Elektra Text Pro"/>
              </a:rPr>
              <a:t>. 371 до н.э.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733256"/>
            <a:ext cx="8737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Началами всего существующего являются атомы </a:t>
            </a:r>
          </a:p>
          <a:p>
            <a:pPr algn="ctr"/>
            <a:r>
              <a:rPr lang="ru-RU" sz="2400" dirty="0" smtClean="0">
                <a:latin typeface="Elektra Text Pro"/>
              </a:rPr>
              <a:t>и пустота </a:t>
            </a:r>
            <a:endParaRPr lang="ru-RU" sz="2400" dirty="0">
              <a:latin typeface="Elektra Text Pro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10548"/>
            <a:ext cx="2157045" cy="3663805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r="7622"/>
          <a:stretch>
            <a:fillRect/>
          </a:stretch>
        </p:blipFill>
        <p:spPr bwMode="auto">
          <a:xfrm>
            <a:off x="5868143" y="1916832"/>
            <a:ext cx="2350819" cy="374441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16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НАЧАЛА ВСЕГО СУЩЕСТВУЮЩЕГО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9213" y="1376229"/>
            <a:ext cx="7403187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Разные </a:t>
            </a:r>
            <a:r>
              <a:rPr lang="ru-RU" sz="2400" kern="0" dirty="0">
                <a:solidFill>
                  <a:prstClr val="black"/>
                </a:solidFill>
                <a:latin typeface="Elektra Text Pro"/>
              </a:rPr>
              <a:t>термины, предлагаемые философами для его обозначения, свидетельствуют не о «конкурентной борьбе» между ними, а о колоссальной сложности в поиске термина, который бы адекватно отражал суть «начала всего</a:t>
            </a: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»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5275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07904" y="671691"/>
            <a:ext cx="4896544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ПАРМЕНИД ЭЛЕЙСКИЙ</a:t>
            </a:r>
          </a:p>
          <a:p>
            <a:r>
              <a:rPr lang="ru-RU" sz="2200" dirty="0" err="1" smtClean="0">
                <a:latin typeface="Elektra Text Pro"/>
              </a:rPr>
              <a:t>ок</a:t>
            </a:r>
            <a:r>
              <a:rPr lang="ru-RU" sz="2200" dirty="0" smtClean="0">
                <a:latin typeface="Elektra Text Pro"/>
              </a:rPr>
              <a:t>. 540–480 до н.э.</a:t>
            </a:r>
          </a:p>
          <a:p>
            <a:endParaRPr lang="ru-RU" sz="22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Трактат «О природе»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Сместил акцент поиска «начала всего» с его понимания как «причины всего» на трактовку как «условия или основания всего»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«Основание </a:t>
            </a:r>
            <a:r>
              <a:rPr lang="ru-RU" sz="2400" kern="0" dirty="0">
                <a:solidFill>
                  <a:prstClr val="black"/>
                </a:solidFill>
                <a:latin typeface="Elektra Text Pro"/>
              </a:rPr>
              <a:t>всего» </a:t>
            </a: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стало </a:t>
            </a:r>
            <a:r>
              <a:rPr lang="ru-RU" sz="2400" kern="0" dirty="0">
                <a:solidFill>
                  <a:prstClr val="black"/>
                </a:solidFill>
                <a:latin typeface="Elektra Text Pro"/>
              </a:rPr>
              <a:t>обозначаться термином «Бытие</a:t>
            </a: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2407347" cy="407641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7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ТЕМА БЫТИЯ И СУЩЕГО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052736"/>
            <a:ext cx="792088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Что такое «есть»?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Что такое «сущее»?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Как они соотносятся?</a:t>
            </a: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59016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ОПРЕДЕЛЕНИЕ «СУЩЕГО» 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0768"/>
            <a:ext cx="792088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Сущее – это то, что есть; то, что </a:t>
            </a: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существует </a:t>
            </a: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т.е. «существующее» </a:t>
            </a:r>
          </a:p>
          <a:p>
            <a:pPr marL="9144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Сущее </a:t>
            </a:r>
            <a:r>
              <a:rPr lang="ru-RU" sz="2400" kern="0" dirty="0">
                <a:solidFill>
                  <a:prstClr val="black"/>
                </a:solidFill>
                <a:latin typeface="Elektra Text Pro"/>
              </a:rPr>
              <a:t>– это все то, о чем можно мыслить и </a:t>
            </a: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говорить</a:t>
            </a: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7870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ОПРЕДЕЛЕНИЕ «БЫТИЯ»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1447851"/>
            <a:ext cx="6984776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Бытие как основание сущего</a:t>
            </a: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Основание </a:t>
            </a:r>
            <a:r>
              <a:rPr lang="ru-RU" sz="2400" kern="0" dirty="0">
                <a:solidFill>
                  <a:prstClr val="black"/>
                </a:solidFill>
                <a:latin typeface="Elektra Text Pro"/>
              </a:rPr>
              <a:t>как отдельного сущего, так и сущего в </a:t>
            </a: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целом</a:t>
            </a: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Как </a:t>
            </a:r>
            <a:r>
              <a:rPr lang="ru-RU" sz="2400" kern="0" dirty="0">
                <a:solidFill>
                  <a:prstClr val="black"/>
                </a:solidFill>
                <a:latin typeface="Elektra Text Pro"/>
              </a:rPr>
              <a:t>Бытие нам дано? </a:t>
            </a: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17832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84608" y="1432401"/>
            <a:ext cx="48965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АРИСТОТЕЛЬ</a:t>
            </a:r>
          </a:p>
          <a:p>
            <a:r>
              <a:rPr lang="ru-RU" sz="2200" dirty="0" smtClean="0">
                <a:latin typeface="Elektra Text Pro"/>
              </a:rPr>
              <a:t>384</a:t>
            </a:r>
            <a:r>
              <a:rPr lang="ru-RU" sz="2000" kern="0" dirty="0" smtClean="0">
                <a:solidFill>
                  <a:prstClr val="black"/>
                </a:solidFill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322 гг. до н.э.</a:t>
            </a:r>
          </a:p>
          <a:p>
            <a:endParaRPr lang="ru-RU" sz="22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Греческий философ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Реально </a:t>
            </a:r>
            <a:r>
              <a:rPr lang="ru-RU" sz="2400" dirty="0">
                <a:latin typeface="Elektra Text Pro"/>
              </a:rPr>
              <a:t>существуют только отдельные вещи, отдельные сущие, а не </a:t>
            </a:r>
            <a:r>
              <a:rPr lang="ru-RU" sz="2400" dirty="0" smtClean="0">
                <a:latin typeface="Elektra Text Pro"/>
              </a:rPr>
              <a:t>Бытие </a:t>
            </a:r>
          </a:p>
          <a:p>
            <a:pPr marL="571500" indent="-571500">
              <a:buFont typeface="Arial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606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ОПРЕДЕЛЕНИЕ «БЫТИЯ»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026" name="Picture 2" descr="Бюст Аристотеля. Римская копия греческого бронзового оригинала (после 330 г. до н. э.). Автор оригинала — Лисип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432401"/>
            <a:ext cx="2554620" cy="342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84608" y="1432401"/>
            <a:ext cx="48965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Elektra Text Pro"/>
              </a:rPr>
              <a:t>Мартин </a:t>
            </a:r>
            <a:r>
              <a:rPr lang="ru-RU" sz="2400" dirty="0" smtClean="0">
                <a:latin typeface="Elektra Text Pro"/>
              </a:rPr>
              <a:t>Хайдеггер</a:t>
            </a:r>
          </a:p>
          <a:p>
            <a:r>
              <a:rPr lang="ru-RU" sz="2200" dirty="0" smtClean="0">
                <a:latin typeface="Elektra Text Pro"/>
              </a:rPr>
              <a:t>1889</a:t>
            </a:r>
            <a:r>
              <a:rPr lang="ru-RU" sz="2000" kern="0" dirty="0" smtClean="0">
                <a:solidFill>
                  <a:prstClr val="black"/>
                </a:solidFill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1976 гг.</a:t>
            </a:r>
          </a:p>
          <a:p>
            <a:endParaRPr lang="ru-RU" sz="22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Немецкий философ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Для </a:t>
            </a:r>
            <a:r>
              <a:rPr lang="ru-RU" sz="2400" dirty="0">
                <a:latin typeface="Elektra Text Pro"/>
              </a:rPr>
              <a:t>существования сущего необходимо основание, </a:t>
            </a:r>
            <a:r>
              <a:rPr lang="ru-RU" sz="2400" dirty="0" smtClean="0">
                <a:latin typeface="Elektra Text Pro"/>
              </a:rPr>
              <a:t>должны </a:t>
            </a:r>
            <a:r>
              <a:rPr lang="ru-RU" sz="2400" dirty="0">
                <a:latin typeface="Elektra Text Pro"/>
              </a:rPr>
              <a:t>быть какие-то условия, чтобы сущее существовало именно так как оно существует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606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ОПРЕДЕЛЕНИЕ «БЫТИЯ»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2050" name="Picture 2" descr="фото 10 мая 1960 г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554248"/>
            <a:ext cx="2425340" cy="342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7" y="4996502"/>
            <a:ext cx="24253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https://commons.wikimedia.org/wiki/File:Heidegger_2_(1960).jpg#/media/</a:t>
            </a:r>
            <a:r>
              <a:rPr lang="ru-RU" sz="1000" dirty="0"/>
              <a:t>Файл:</a:t>
            </a:r>
            <a:r>
              <a:rPr lang="en-US" sz="1000" dirty="0"/>
              <a:t>Heidegger_2_(1960).jpg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23458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ТЕМА БЫТИЯ И НЕБЫТИЯ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052736"/>
            <a:ext cx="792088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Как мы понимаем эти понятия?</a:t>
            </a: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К чему мы их относим?</a:t>
            </a: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Что мы ими означаем?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marL="572400" indent="-5724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8752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ТРАКТОВКА «БЫТИЯ» В ИСТОРИИ ФИЛОСОФИИ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3391" y="1327250"/>
            <a:ext cx="79208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Идея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Материя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Атом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Разум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Бог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Абсолютный Дух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Добро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Сознание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Трансцендентальное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Воля</a:t>
            </a:r>
          </a:p>
        </p:txBody>
      </p:sp>
    </p:spTree>
    <p:extLst>
      <p:ext uri="{BB962C8B-B14F-4D97-AF65-F5344CB8AC3E}">
        <p14:creationId xmlns:p14="http://schemas.microsoft.com/office/powerpoint/2010/main" val="39110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ОНТОЛОГИЯ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412776"/>
            <a:ext cx="792088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(греч. </a:t>
            </a:r>
            <a:r>
              <a:rPr lang="ru-RU" sz="2400" kern="0" dirty="0" err="1" smtClean="0">
                <a:solidFill>
                  <a:prstClr val="black"/>
                </a:solidFill>
                <a:latin typeface="Elektra Text Pro"/>
              </a:rPr>
              <a:t>ontos</a:t>
            </a: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 – сущее, </a:t>
            </a:r>
            <a:r>
              <a:rPr lang="ru-RU" sz="2400" kern="0" dirty="0" err="1" smtClean="0">
                <a:solidFill>
                  <a:prstClr val="black"/>
                </a:solidFill>
                <a:latin typeface="Elektra Text Pro"/>
              </a:rPr>
              <a:t>logos</a:t>
            </a: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 – учение) – учение о бытии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Почему </a:t>
            </a:r>
            <a:r>
              <a:rPr lang="ru-RU" sz="2400" kern="0" dirty="0">
                <a:solidFill>
                  <a:prstClr val="black"/>
                </a:solidFill>
                <a:latin typeface="Elektra Text Pro"/>
              </a:rPr>
              <a:t>есть космос, а не хаос?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5275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914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ТРАКТОВКА «НЕБЫТИЯ» В ИСТОРИИ ФИЛОСОФИИ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3480" y="1340768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Хаос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Нирвана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Беспредельное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Пустота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Ничто </a:t>
            </a:r>
          </a:p>
        </p:txBody>
      </p:sp>
    </p:spTree>
    <p:extLst>
      <p:ext uri="{BB962C8B-B14F-4D97-AF65-F5344CB8AC3E}">
        <p14:creationId xmlns:p14="http://schemas.microsoft.com/office/powerpoint/2010/main" val="378927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07904" y="1289531"/>
            <a:ext cx="4896544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ПАРМЕНИД ЭЛЕЙСКИЙ</a:t>
            </a:r>
          </a:p>
          <a:p>
            <a:r>
              <a:rPr lang="ru-RU" sz="2200" dirty="0" err="1" smtClean="0">
                <a:latin typeface="Elektra Text Pro"/>
              </a:rPr>
              <a:t>ок</a:t>
            </a:r>
            <a:r>
              <a:rPr lang="ru-RU" sz="2200" dirty="0" smtClean="0">
                <a:latin typeface="Elektra Text Pro"/>
              </a:rPr>
              <a:t>. 540–480 до н.э.</a:t>
            </a:r>
          </a:p>
          <a:p>
            <a:endParaRPr lang="ru-RU" sz="22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latin typeface="Elektra Text Pro"/>
              </a:rPr>
              <a:t>П</a:t>
            </a:r>
            <a:r>
              <a:rPr lang="ru-RU" sz="2400" dirty="0" smtClean="0">
                <a:latin typeface="Elektra Text Pro"/>
              </a:rPr>
              <a:t>уть </a:t>
            </a:r>
            <a:r>
              <a:rPr lang="ru-RU" sz="2400" dirty="0">
                <a:latin typeface="Elektra Text Pro"/>
              </a:rPr>
              <a:t>познания Небытия «безвестен» и ведет в тупик, ибо о Небытии, о «не есть», невозможно ни говорить, ни </a:t>
            </a:r>
            <a:r>
              <a:rPr lang="ru-RU" sz="2400" dirty="0" smtClean="0">
                <a:latin typeface="Elektra Text Pro"/>
              </a:rPr>
              <a:t>мыслить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89531"/>
            <a:ext cx="2121192" cy="359186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22" y="19463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ТРАКТОВКА «НЕБЫТИЯ»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408646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07904" y="1289531"/>
            <a:ext cx="4896544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МАЙСТЕР ЭКХАРТ</a:t>
            </a:r>
          </a:p>
          <a:p>
            <a:r>
              <a:rPr lang="ru-RU" sz="2200" dirty="0" smtClean="0">
                <a:latin typeface="Elektra Text Pro"/>
              </a:rPr>
              <a:t>1260–1328 гг.</a:t>
            </a:r>
          </a:p>
          <a:p>
            <a:endParaRPr lang="ru-RU" sz="22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Средневековый </a:t>
            </a:r>
            <a:r>
              <a:rPr lang="ru-RU" sz="2400" dirty="0">
                <a:latin typeface="Elektra Text Pro"/>
              </a:rPr>
              <a:t>немецкий теолог и </a:t>
            </a:r>
            <a:r>
              <a:rPr lang="ru-RU" sz="2400" dirty="0" smtClean="0">
                <a:latin typeface="Elektra Text Pro"/>
              </a:rPr>
              <a:t>философ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Бог </a:t>
            </a:r>
            <a:r>
              <a:rPr lang="ru-RU" sz="2400" dirty="0">
                <a:latin typeface="Elektra Text Pro"/>
              </a:rPr>
              <a:t>как «сверхсущее Небытие»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22" y="19463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ТРАКТОВКА «НЕБЫТИЯ»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03730"/>
            <a:ext cx="2562369" cy="3456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759730"/>
            <a:ext cx="25623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https://commons.wikimedia.org/wiki/File:Meister_Eckhart_base_copie.jpg#/media/</a:t>
            </a:r>
            <a:r>
              <a:rPr lang="ru-RU" sz="1000" dirty="0"/>
              <a:t>Файл:</a:t>
            </a:r>
            <a:r>
              <a:rPr lang="en-US" sz="1000" dirty="0"/>
              <a:t>Meister_Eckhart_base_copie.jpg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67551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84608" y="1432401"/>
            <a:ext cx="438779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Elektra Text Pro"/>
              </a:rPr>
              <a:t>Мартин </a:t>
            </a:r>
            <a:r>
              <a:rPr lang="ru-RU" sz="2400" dirty="0" smtClean="0">
                <a:latin typeface="Elektra Text Pro"/>
              </a:rPr>
              <a:t>Хайдеггер</a:t>
            </a:r>
          </a:p>
          <a:p>
            <a:r>
              <a:rPr lang="ru-RU" sz="2200" dirty="0" smtClean="0">
                <a:latin typeface="Elektra Text Pro"/>
              </a:rPr>
              <a:t>1889</a:t>
            </a:r>
            <a:r>
              <a:rPr lang="ru-RU" sz="2000" kern="0" dirty="0" smtClean="0">
                <a:solidFill>
                  <a:prstClr val="black"/>
                </a:solidFill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1976 гг.</a:t>
            </a:r>
          </a:p>
          <a:p>
            <a:endParaRPr lang="ru-RU" sz="22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Небытие - одно </a:t>
            </a:r>
            <a:r>
              <a:rPr lang="ru-RU" sz="2400" dirty="0">
                <a:latin typeface="Elektra Text Pro"/>
              </a:rPr>
              <a:t>из условий человеческого </a:t>
            </a:r>
            <a:r>
              <a:rPr lang="ru-RU" sz="2400" dirty="0" smtClean="0">
                <a:latin typeface="Elektra Text Pro"/>
              </a:rPr>
              <a:t>существования</a:t>
            </a:r>
          </a:p>
          <a:p>
            <a:pPr marL="571500" indent="-571500">
              <a:buFont typeface="Arial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606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ТРАКТОВКА «НЕБЫТИЯ» 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2050" name="Picture 2" descr="фото 10 мая 1960 г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554248"/>
            <a:ext cx="2425340" cy="342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7" y="4996502"/>
            <a:ext cx="24253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https://commons.wikimedia.org/wiki/File:Heidegger_2_(1960).jpg#/media/</a:t>
            </a:r>
            <a:r>
              <a:rPr lang="ru-RU" sz="1000" dirty="0"/>
              <a:t>Файл:</a:t>
            </a:r>
            <a:r>
              <a:rPr lang="en-US" sz="1000" dirty="0"/>
              <a:t>Heidegger_2_(1960).jpg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03705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ВЫВОДЫ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447851"/>
            <a:ext cx="7920880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2400" indent="-5724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Не ясен статус Бытия в его отношениях с Небытием</a:t>
            </a:r>
          </a:p>
          <a:p>
            <a:pPr marL="572400" indent="-5724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>
                <a:solidFill>
                  <a:prstClr val="black"/>
                </a:solidFill>
                <a:latin typeface="Elektra Text Pro"/>
              </a:rPr>
              <a:t>Бытие признается несущим, то есть не </a:t>
            </a: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существующим</a:t>
            </a:r>
          </a:p>
          <a:p>
            <a:pPr marL="572400" indent="-5724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>
                <a:solidFill>
                  <a:prstClr val="black"/>
                </a:solidFill>
                <a:latin typeface="Elektra Text Pro"/>
              </a:rPr>
              <a:t>Как в таком случае Бытие соотносится с Небытием? </a:t>
            </a: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marL="572400" indent="-5724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5275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ВЫВОДЫ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447851"/>
            <a:ext cx="792088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2400" indent="-5724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Исследования </a:t>
            </a:r>
            <a:r>
              <a:rPr lang="ru-RU" sz="2400" kern="0" dirty="0">
                <a:solidFill>
                  <a:prstClr val="black"/>
                </a:solidFill>
                <a:latin typeface="Elektra Text Pro"/>
              </a:rPr>
              <a:t>в области </a:t>
            </a: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онтологии составляют </a:t>
            </a:r>
            <a:r>
              <a:rPr lang="ru-RU" sz="2400" kern="0" dirty="0">
                <a:solidFill>
                  <a:prstClr val="black"/>
                </a:solidFill>
                <a:latin typeface="Elektra Text Pro"/>
              </a:rPr>
              <a:t>важную часть </a:t>
            </a: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философии</a:t>
            </a:r>
          </a:p>
          <a:p>
            <a:pPr marL="572400" indent="-5724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>
                <a:solidFill>
                  <a:prstClr val="black"/>
                </a:solidFill>
                <a:latin typeface="Elektra Text Pro"/>
              </a:rPr>
              <a:t>Вопросы о бытии, небытии, сущем, об их соотношении </a:t>
            </a: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не </a:t>
            </a:r>
            <a:r>
              <a:rPr lang="ru-RU" sz="2400" kern="0" dirty="0">
                <a:solidFill>
                  <a:prstClr val="black"/>
                </a:solidFill>
                <a:latin typeface="Elektra Text Pro"/>
              </a:rPr>
              <a:t>только не потеряли своей актуальности, но и приобрели еще большую остроту в свете глобальных социальных, моральных, политических, экологических </a:t>
            </a: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проблем</a:t>
            </a:r>
            <a:endParaRPr lang="ru-RU" sz="2400" kern="0" dirty="0">
              <a:solidFill>
                <a:prstClr val="black"/>
              </a:solidFill>
              <a:latin typeface="Elektra Text Pro"/>
            </a:endParaRPr>
          </a:p>
          <a:p>
            <a:pPr marL="572400" indent="-5724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14632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ОНТОЛОГИЯ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447851"/>
            <a:ext cx="792088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2400" indent="-5724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Почему есть порядок, а не беспорядок?</a:t>
            </a:r>
          </a:p>
          <a:p>
            <a:pPr marL="572400" indent="-5724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Почему есть нечто, а не ничто?</a:t>
            </a: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5275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ТЕМЫ ОНТОЛОГИИ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447851"/>
            <a:ext cx="792088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2400" indent="-5724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Бытия</a:t>
            </a:r>
          </a:p>
          <a:p>
            <a:pPr marL="572400" indent="-5724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Небытия</a:t>
            </a:r>
          </a:p>
          <a:p>
            <a:pPr marL="572400" indent="-5724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Сущего </a:t>
            </a: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72032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ФАЛЕС МИЛЕТСКИЙ</a:t>
            </a:r>
          </a:p>
          <a:p>
            <a:r>
              <a:rPr lang="ru-RU" sz="2200" dirty="0" smtClean="0">
                <a:latin typeface="Elektra Text Pro"/>
              </a:rPr>
              <a:t>640/624–548/545 до н.э.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Начало всех вещей </a:t>
            </a: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–</a:t>
            </a:r>
            <a:r>
              <a:rPr lang="ru-RU" sz="2400" dirty="0" smtClean="0">
                <a:latin typeface="Elektra Text Pro"/>
              </a:rPr>
              <a:t> вода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ТЕМА «НАЧАЛА»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2484894" cy="3924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7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АНАКСИМЕН</a:t>
            </a:r>
          </a:p>
          <a:p>
            <a:r>
              <a:rPr lang="ru-RU" sz="2200" dirty="0" smtClean="0">
                <a:latin typeface="Elektra Text Pro"/>
              </a:rPr>
              <a:t>585/560</a:t>
            </a:r>
            <a:r>
              <a:rPr lang="ru-RU" sz="2000" kern="0" dirty="0" smtClean="0">
                <a:solidFill>
                  <a:prstClr val="black"/>
                </a:solidFill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525/502 до н.э.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Воздух начало сущего,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ибо из него всё возникает и к нему всё возвращается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ТЕМА «НАЧАЛА»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25527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7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536408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ГЕРАКЛИТ</a:t>
            </a:r>
          </a:p>
          <a:p>
            <a:r>
              <a:rPr lang="ru-RU" sz="2200" dirty="0" err="1" smtClean="0">
                <a:latin typeface="Elektra Text Pro"/>
              </a:rPr>
              <a:t>ок</a:t>
            </a:r>
            <a:r>
              <a:rPr lang="ru-RU" sz="2200" dirty="0" smtClean="0">
                <a:latin typeface="Elektra Text Pro"/>
              </a:rPr>
              <a:t>. 544 г. до н.э.–</a:t>
            </a:r>
            <a:r>
              <a:rPr lang="ru-RU" sz="2200" dirty="0" err="1" smtClean="0">
                <a:latin typeface="Elektra Text Pro"/>
              </a:rPr>
              <a:t>ок</a:t>
            </a:r>
            <a:r>
              <a:rPr lang="ru-RU" sz="2200" dirty="0" smtClean="0">
                <a:latin typeface="Elektra Text Pro"/>
              </a:rPr>
              <a:t>. 483 г. до н.э.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Огонь есть начало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или первоначальная материальная причина мира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ТЕМА «НАЧАЛА»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880320" cy="237120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7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89654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АНАКСИМАНДР</a:t>
            </a:r>
          </a:p>
          <a:p>
            <a:r>
              <a:rPr lang="ru-RU" sz="2200" dirty="0" err="1" smtClean="0">
                <a:latin typeface="Elektra Text Pro"/>
              </a:rPr>
              <a:t>ок</a:t>
            </a:r>
            <a:r>
              <a:rPr lang="ru-RU" sz="2200" dirty="0" smtClean="0">
                <a:latin typeface="Elektra Text Pro"/>
              </a:rPr>
              <a:t>. 611 г. до н.э.</a:t>
            </a:r>
            <a:r>
              <a:rPr lang="ru-RU" sz="2000" kern="0" dirty="0" smtClean="0">
                <a:solidFill>
                  <a:prstClr val="black"/>
                </a:solidFill>
                <a:latin typeface="Elektra Text Pro"/>
              </a:rPr>
              <a:t>–</a:t>
            </a:r>
            <a:r>
              <a:rPr lang="ru-RU" sz="2200" dirty="0" err="1" smtClean="0">
                <a:latin typeface="Elektra Text Pro"/>
              </a:rPr>
              <a:t>ок</a:t>
            </a:r>
            <a:r>
              <a:rPr lang="ru-RU" sz="2200" dirty="0" smtClean="0">
                <a:latin typeface="Elektra Text Pro"/>
              </a:rPr>
              <a:t>. 546 г. до н.э.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2400" dirty="0" err="1" smtClean="0">
                <a:latin typeface="Elektra Text Pro"/>
              </a:rPr>
              <a:t>Апейрон</a:t>
            </a:r>
            <a:r>
              <a:rPr lang="ru-RU" sz="2400" dirty="0" smtClean="0">
                <a:latin typeface="Elektra Text Pro"/>
              </a:rPr>
              <a:t> – неопределенное, беспредельное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бесконечное </a:t>
            </a:r>
            <a:r>
              <a:rPr lang="ru-RU" sz="2400" dirty="0" err="1" smtClean="0">
                <a:latin typeface="Elektra Text Pro"/>
              </a:rPr>
              <a:t>первовещество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ТЕМА «НАЧАЛА»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2052488" cy="3828399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7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8965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ПИФАГОР</a:t>
            </a:r>
          </a:p>
          <a:p>
            <a:r>
              <a:rPr lang="ru-RU" sz="2200" dirty="0" err="1" smtClean="0">
                <a:latin typeface="Elektra Text Pro"/>
              </a:rPr>
              <a:t>ок</a:t>
            </a:r>
            <a:r>
              <a:rPr lang="ru-RU" sz="2200" dirty="0" smtClean="0">
                <a:latin typeface="Elektra Text Pro"/>
              </a:rPr>
              <a:t>. 580</a:t>
            </a:r>
            <a:r>
              <a:rPr lang="ru-RU" sz="2000" kern="0" dirty="0" smtClean="0">
                <a:solidFill>
                  <a:prstClr val="black"/>
                </a:solidFill>
                <a:latin typeface="Elektra Text Pro"/>
              </a:rPr>
              <a:t>–</a:t>
            </a:r>
            <a:r>
              <a:rPr lang="ru-RU" sz="2200" dirty="0" err="1" smtClean="0">
                <a:latin typeface="Elektra Text Pro"/>
              </a:rPr>
              <a:t>ок</a:t>
            </a:r>
            <a:r>
              <a:rPr lang="ru-RU" sz="2200" dirty="0" smtClean="0">
                <a:latin typeface="Elektra Text Pro"/>
              </a:rPr>
              <a:t>. 500 до н.э.</a:t>
            </a:r>
          </a:p>
          <a:p>
            <a:endParaRPr lang="ru-RU" sz="22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latin typeface="Elektra Text Pro"/>
              </a:rPr>
              <a:t>Число – причина и сущность всякого </a:t>
            </a:r>
            <a:r>
              <a:rPr lang="ru-RU" sz="2400" dirty="0" smtClean="0">
                <a:latin typeface="Elektra Text Pro"/>
              </a:rPr>
              <a:t>сущего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«Числу все вещи подобны»</a:t>
            </a:r>
            <a:endParaRPr lang="ru-RU" sz="2400" dirty="0">
              <a:latin typeface="Elektra Text Pro"/>
            </a:endParaRPr>
          </a:p>
          <a:p>
            <a:pPr marL="571500" indent="-571500">
              <a:buFont typeface="Arial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ТЕМА «НАЧАЛА»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2407347" cy="407641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7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661</Words>
  <Application>Microsoft Office PowerPoint</Application>
  <PresentationFormat>Экран (4:3)</PresentationFormat>
  <Paragraphs>190</Paragraphs>
  <Slides>25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135</cp:revision>
  <dcterms:created xsi:type="dcterms:W3CDTF">2023-04-16T07:36:17Z</dcterms:created>
  <dcterms:modified xsi:type="dcterms:W3CDTF">2024-02-05T04:53:20Z</dcterms:modified>
</cp:coreProperties>
</file>