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2" r:id="rId2"/>
    <p:sldId id="316" r:id="rId3"/>
    <p:sldId id="355" r:id="rId4"/>
    <p:sldId id="356" r:id="rId5"/>
    <p:sldId id="357" r:id="rId6"/>
    <p:sldId id="358" r:id="rId7"/>
    <p:sldId id="325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71" r:id="rId19"/>
    <p:sldId id="370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9" r:id="rId37"/>
    <p:sldId id="394" r:id="rId38"/>
    <p:sldId id="391" r:id="rId39"/>
    <p:sldId id="392" r:id="rId40"/>
    <p:sldId id="39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4" autoAdjust="0"/>
    <p:restoredTop sz="86207" autoAdjust="0"/>
  </p:normalViewPr>
  <p:slideViewPr>
    <p:cSldViewPr>
      <p:cViewPr varScale="1">
        <p:scale>
          <a:sx n="88" d="100"/>
          <a:sy n="88" d="100"/>
        </p:scale>
        <p:origin x="-15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2DBD-AA1A-44C3-95F4-739950F5A407}" type="datetimeFigureOut">
              <a:rPr lang="ru-RU" smtClean="0"/>
              <a:pPr/>
              <a:t>ср 10.01.24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5C64-886E-4273-B25E-DBF09D77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0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4630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10.01.24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10.01.24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10.01.24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10.01.24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10.01.24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10.01.24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10.01.24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10.01.24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10.01.24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10.01.24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10.01.24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ср 10.01.24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10" y="908720"/>
            <a:ext cx="9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27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b="1" kern="0" dirty="0">
                <a:solidFill>
                  <a:srgbClr val="C00000"/>
                </a:solidFill>
                <a:latin typeface="Elektra Text Pro"/>
              </a:rPr>
              <a:t>Проблемы теории </a:t>
            </a:r>
            <a:r>
              <a:rPr lang="ru-RU" sz="2400" b="1" kern="0" dirty="0" smtClean="0">
                <a:solidFill>
                  <a:srgbClr val="C00000"/>
                </a:solidFill>
                <a:latin typeface="Elektra Text Pro"/>
              </a:rPr>
              <a:t>познания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Нестеров Александр Юрьевич 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доцент, доктор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42628" y="1484784"/>
            <a:ext cx="50377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ИММАНУИЛ КАНТ</a:t>
            </a:r>
          </a:p>
          <a:p>
            <a:r>
              <a:rPr lang="ru-RU" sz="2200" dirty="0" smtClean="0">
                <a:latin typeface="Elektra Text Pro"/>
              </a:rPr>
              <a:t>1646–1716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Трансцендентализм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56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ОБ ИСТОЧНИКЕ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3074" name="Picture 2" descr="Кант на картине Иоганна Готлиба Беккера (176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245" y="1484784"/>
            <a:ext cx="2482756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4797152"/>
            <a:ext cx="2386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ИММАНУИЛ КАНТ</a:t>
            </a:r>
          </a:p>
          <a:p>
            <a:pPr algn="ctr"/>
            <a:r>
              <a:rPr lang="ru-RU" sz="1400" dirty="0" smtClean="0">
                <a:latin typeface="Elektra Text Pro"/>
              </a:rPr>
              <a:t>на </a:t>
            </a:r>
            <a:r>
              <a:rPr lang="ru-RU" sz="1400" dirty="0">
                <a:latin typeface="Elektra Text Pro"/>
              </a:rPr>
              <a:t>картине </a:t>
            </a:r>
            <a:r>
              <a:rPr lang="ru-RU" sz="1400" dirty="0" smtClean="0">
                <a:latin typeface="Elektra Text Pro"/>
              </a:rPr>
              <a:t/>
            </a:r>
            <a:br>
              <a:rPr lang="ru-RU" sz="1400" dirty="0" smtClean="0">
                <a:latin typeface="Elektra Text Pro"/>
              </a:rPr>
            </a:br>
            <a:r>
              <a:rPr lang="ru-RU" sz="1400" dirty="0" smtClean="0">
                <a:latin typeface="Elektra Text Pro"/>
              </a:rPr>
              <a:t>Иоганна </a:t>
            </a:r>
            <a:r>
              <a:rPr lang="ru-RU" sz="1400" dirty="0" err="1">
                <a:latin typeface="Elektra Text Pro"/>
              </a:rPr>
              <a:t>Готлиба</a:t>
            </a:r>
            <a:r>
              <a:rPr lang="ru-RU" sz="1400" dirty="0">
                <a:latin typeface="Elektra Text Pro"/>
              </a:rPr>
              <a:t> Беккера </a:t>
            </a:r>
            <a:r>
              <a:rPr lang="ru-RU" sz="1400" dirty="0" smtClean="0">
                <a:latin typeface="Elektra Text Pro"/>
              </a:rPr>
              <a:t>1768</a:t>
            </a:r>
            <a:r>
              <a:rPr lang="ru-RU" sz="1400" dirty="0" smtClean="0">
                <a:latin typeface="Elektra Text Pro"/>
              </a:rPr>
              <a:t> г.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4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ВОПРОС ОБ ИСТОЧНИКЕ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713223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Трансцендентализм: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с</a:t>
            </a:r>
            <a:r>
              <a:rPr lang="ru-RU" sz="2400" dirty="0" smtClean="0">
                <a:latin typeface="Elektra Text Pro"/>
              </a:rPr>
              <a:t>интез </a:t>
            </a:r>
            <a:r>
              <a:rPr lang="ru-RU" sz="2400" dirty="0">
                <a:latin typeface="Elektra Text Pro"/>
              </a:rPr>
              <a:t>эмпиризма и рационализма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познание </a:t>
            </a:r>
            <a:r>
              <a:rPr lang="ru-RU" sz="2400" dirty="0">
                <a:latin typeface="Elektra Text Pro"/>
              </a:rPr>
              <a:t>имеет дело с действительностью как таковой, в сознании до какого бы то ни было акта познания есть предустановленные </a:t>
            </a:r>
            <a:r>
              <a:rPr lang="ru-RU" sz="2400" dirty="0" smtClean="0">
                <a:latin typeface="Elektra Text Pro"/>
              </a:rPr>
              <a:t>структуры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1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ВОПРОС ОБ ИСТОЧНИКЕ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8338" y="1484784"/>
            <a:ext cx="76328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Формы </a:t>
            </a:r>
            <a:r>
              <a:rPr lang="ru-RU" sz="2400" dirty="0">
                <a:latin typeface="Elektra Text Pro"/>
              </a:rPr>
              <a:t>чувственного восприятия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пространство </a:t>
            </a:r>
            <a:r>
              <a:rPr lang="ru-RU" sz="2400" dirty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время 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Формы </a:t>
            </a:r>
            <a:r>
              <a:rPr lang="ru-RU" sz="2400" dirty="0">
                <a:latin typeface="Elektra Text Pro"/>
              </a:rPr>
              <a:t>рассудка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система </a:t>
            </a:r>
            <a:r>
              <a:rPr lang="ru-RU" sz="2400" dirty="0" smtClean="0">
                <a:latin typeface="Elektra Text Pro"/>
              </a:rPr>
              <a:t>категорий 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Формы </a:t>
            </a:r>
            <a:r>
              <a:rPr lang="ru-RU" sz="2400" dirty="0">
                <a:latin typeface="Elektra Text Pro"/>
              </a:rPr>
              <a:t>разума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конструирование и </a:t>
            </a:r>
            <a:r>
              <a:rPr lang="ru-RU" sz="2400" dirty="0" smtClean="0">
                <a:latin typeface="Elektra Text Pro"/>
              </a:rPr>
              <a:t>созерцание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3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390" y="2606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ВОПРОС ОБ ИСТОЧНИКЕ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6507" y="980728"/>
            <a:ext cx="7632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Научное познание есть соединение чувственного восприятия и логического анализа </a:t>
            </a:r>
            <a:r>
              <a:rPr lang="ru-RU" sz="2400" dirty="0" smtClean="0">
                <a:latin typeface="Elektra Text Pro"/>
              </a:rPr>
              <a:t>языка</a:t>
            </a:r>
            <a:endParaRPr lang="ru-RU" sz="2400" dirty="0">
              <a:latin typeface="Elektra Text Pro"/>
            </a:endParaRPr>
          </a:p>
        </p:txBody>
      </p:sp>
      <p:pic>
        <p:nvPicPr>
          <p:cNvPr id="4098" name="Picture 2" descr="Венский кружок - это школа философии, возникшая в 1920-х годах и приписываемая Морицу Шлику, Отто Нейрату, Фредриху Вайсманну, Рудольфу Карнапу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298823" cy="35074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580526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Elektra Text Pro"/>
              </a:rPr>
              <a:t>Р. Карнап, Г. </a:t>
            </a:r>
            <a:r>
              <a:rPr lang="ru-RU" sz="1400" dirty="0" err="1">
                <a:latin typeface="Elektra Text Pro"/>
              </a:rPr>
              <a:t>Ган</a:t>
            </a:r>
            <a:r>
              <a:rPr lang="ru-RU" sz="1400" dirty="0">
                <a:latin typeface="Elektra Text Pro"/>
              </a:rPr>
              <a:t>, О. </a:t>
            </a:r>
            <a:r>
              <a:rPr lang="ru-RU" sz="1400" dirty="0" err="1" smtClean="0">
                <a:latin typeface="Elektra Text Pro"/>
              </a:rPr>
              <a:t>Нейрат</a:t>
            </a:r>
            <a:endParaRPr lang="ru-RU" sz="1400" dirty="0" smtClean="0">
              <a:latin typeface="Elektra Text Pro"/>
            </a:endParaRPr>
          </a:p>
          <a:p>
            <a:pPr algn="ctr"/>
            <a:r>
              <a:rPr lang="ru-RU" sz="1400" dirty="0" smtClean="0">
                <a:latin typeface="Elektra Text Pro"/>
              </a:rPr>
              <a:t>Научное </a:t>
            </a:r>
            <a:r>
              <a:rPr lang="ru-RU" sz="1400" dirty="0" smtClean="0">
                <a:latin typeface="Elektra Text Pro"/>
              </a:rPr>
              <a:t>миропонимание – </a:t>
            </a:r>
            <a:r>
              <a:rPr lang="ru-RU" sz="1400" dirty="0" smtClean="0">
                <a:latin typeface="Elektra Text Pro"/>
              </a:rPr>
              <a:t>Венский </a:t>
            </a:r>
            <a:r>
              <a:rPr lang="ru-RU" sz="1400" dirty="0">
                <a:latin typeface="Elektra Text Pro"/>
              </a:rPr>
              <a:t>кружок, 1929 г. </a:t>
            </a:r>
          </a:p>
        </p:txBody>
      </p:sp>
    </p:spTree>
    <p:extLst>
      <p:ext uri="{BB962C8B-B14F-4D97-AF65-F5344CB8AC3E}">
        <p14:creationId xmlns:p14="http://schemas.microsoft.com/office/powerpoint/2010/main" xmlns="" val="27473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131840" y="980728"/>
            <a:ext cx="338437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НИКОЛАЙ ГАРТМАН</a:t>
            </a:r>
          </a:p>
          <a:p>
            <a:r>
              <a:rPr lang="ru-RU" sz="2200" dirty="0" smtClean="0">
                <a:latin typeface="Elektra Text Pro"/>
              </a:rPr>
              <a:t>1882–1950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Широкое определение </a:t>
            </a:r>
            <a:r>
              <a:rPr lang="ru-RU" sz="2400" dirty="0" smtClean="0">
                <a:latin typeface="Elektra Text Pro"/>
              </a:rPr>
              <a:t>познания</a:t>
            </a: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Познание есть превращение сущего в объект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05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ОБ ИСТОЧНИКЕ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5122" name="Picture 2" descr="https://gtmarket.ru/files/personnels/nicolai-hartma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35" y="1110881"/>
            <a:ext cx="2592000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0/07/%D0%9D._%D0%93%D0%B0%D1%80%D1%82%D0%BC%D0%B0%D0%BD%2C_1935%2C_%D1%82%D0%B8%D1%82%D1%83%D0%BB%D1%8C%D0%BD%D1%8B%D0%B9_%D0%BB%D0%B8%D1%81%D1%82.jpg/372px-%D0%9D._%D0%93%D0%B0%D1%80%D1%82%D0%BC%D0%B0%D0%BD%2C_1935%2C_%D1%82%D0%B8%D1%82%D1%83%D0%BB%D1%8C%D0%BD%D1%8B%D0%B9_%D0%BB%D0%B8%D1%81%D1%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245150" cy="36212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72200" y="5517232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Elektra Text Pro"/>
              </a:rPr>
              <a:t>Гартман </a:t>
            </a:r>
            <a:r>
              <a:rPr lang="ru-RU" sz="1400" dirty="0" smtClean="0">
                <a:latin typeface="Elektra Text Pro"/>
              </a:rPr>
              <a:t>Н.</a:t>
            </a:r>
          </a:p>
          <a:p>
            <a:pPr algn="ctr"/>
            <a:r>
              <a:rPr lang="ru-RU" sz="1400" dirty="0" smtClean="0">
                <a:latin typeface="Elektra Text Pro"/>
              </a:rPr>
              <a:t>К </a:t>
            </a:r>
            <a:r>
              <a:rPr lang="ru-RU" sz="1400" dirty="0" err="1">
                <a:latin typeface="Elektra Text Pro"/>
              </a:rPr>
              <a:t>основоположению</a:t>
            </a:r>
            <a:r>
              <a:rPr lang="ru-RU" sz="1400" dirty="0">
                <a:latin typeface="Elektra Text Pro"/>
              </a:rPr>
              <a:t> </a:t>
            </a:r>
            <a:endParaRPr lang="ru-RU" sz="1400" dirty="0" smtClean="0">
              <a:latin typeface="Elektra Text Pro"/>
            </a:endParaRPr>
          </a:p>
          <a:p>
            <a:pPr algn="ctr"/>
            <a:r>
              <a:rPr lang="ru-RU" sz="1400" dirty="0" smtClean="0">
                <a:latin typeface="Elektra Text Pro"/>
              </a:rPr>
              <a:t>онтологии </a:t>
            </a:r>
          </a:p>
          <a:p>
            <a:pPr algn="ctr"/>
            <a:r>
              <a:rPr lang="ru-RU" sz="1400" dirty="0" smtClean="0">
                <a:latin typeface="Elektra Text Pro"/>
              </a:rPr>
              <a:t>1935 </a:t>
            </a:r>
            <a:r>
              <a:rPr lang="ru-RU" sz="1400" dirty="0" smtClean="0">
                <a:latin typeface="Elektra Text Pro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19122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3928" y="1517811"/>
            <a:ext cx="506329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</a:t>
            </a:r>
            <a:r>
              <a:rPr lang="ru-RU" sz="2400" dirty="0" smtClean="0">
                <a:latin typeface="Elektra Text Pro"/>
              </a:rPr>
              <a:t>РЭНСИС </a:t>
            </a:r>
            <a:r>
              <a:rPr lang="ru-RU" sz="2400" dirty="0" smtClean="0">
                <a:latin typeface="Elektra Text Pro"/>
              </a:rPr>
              <a:t>БЭКОН</a:t>
            </a:r>
          </a:p>
          <a:p>
            <a:r>
              <a:rPr lang="ru-RU" sz="2200" dirty="0" smtClean="0">
                <a:latin typeface="Elektra Text Pro"/>
              </a:rPr>
              <a:t>1561–1626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Узкое определение познания</a:t>
            </a: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Познание есть открытие причин предметов</a:t>
            </a: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Познание есть </a:t>
            </a:r>
            <a:r>
              <a:rPr lang="ru-RU" sz="2400" dirty="0" smtClean="0">
                <a:latin typeface="Elektra Text Pro"/>
              </a:rPr>
              <a:t>объяснение</a:t>
            </a:r>
            <a:endParaRPr lang="ru-RU" sz="2400" dirty="0">
              <a:latin typeface="Elektra Text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21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ОБ ИСТОЧНИКЕ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146" name="Picture 2" descr="Бэкон на портрете кисти Д. Вандерба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7811"/>
            <a:ext cx="2597195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3568" y="4797152"/>
            <a:ext cx="2597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ФРЭНСИС БЭКОН</a:t>
            </a:r>
          </a:p>
          <a:p>
            <a:pPr algn="ctr"/>
            <a:r>
              <a:rPr lang="ru-RU" sz="1400" dirty="0" smtClean="0">
                <a:latin typeface="Elektra Text Pro"/>
              </a:rPr>
              <a:t>на </a:t>
            </a:r>
            <a:r>
              <a:rPr lang="ru-RU" sz="1400" dirty="0">
                <a:latin typeface="Elektra Text Pro"/>
              </a:rPr>
              <a:t>портрете </a:t>
            </a:r>
            <a:r>
              <a:rPr lang="ru-RU" sz="1400" dirty="0" smtClean="0">
                <a:latin typeface="Elektra Text Pro"/>
              </a:rPr>
              <a:t>кисти</a:t>
            </a:r>
          </a:p>
          <a:p>
            <a:pPr algn="ctr"/>
            <a:r>
              <a:rPr lang="ru-RU" sz="1400" dirty="0" smtClean="0">
                <a:latin typeface="Elektra Text Pro"/>
              </a:rPr>
              <a:t> </a:t>
            </a:r>
            <a:r>
              <a:rPr lang="ru-RU" sz="1400" dirty="0">
                <a:latin typeface="Elektra Text Pro"/>
              </a:rPr>
              <a:t>Д. </a:t>
            </a:r>
            <a:r>
              <a:rPr lang="ru-RU" sz="1400" dirty="0" err="1" smtClean="0">
                <a:latin typeface="Elektra Text Pro"/>
              </a:rPr>
              <a:t>Вандербанка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9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ФУНДАМЕНТАЛЬНЫЕ ВОПРОСЫ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ТЕОРИИ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076" y="1871481"/>
            <a:ext cx="6840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1</a:t>
            </a:r>
            <a:r>
              <a:rPr lang="ru-RU" sz="2400" dirty="0">
                <a:latin typeface="Elektra Text Pro"/>
              </a:rPr>
              <a:t>.	Вопрос об источнике </a:t>
            </a:r>
            <a:r>
              <a:rPr lang="ru-RU" sz="2400" dirty="0" smtClean="0">
                <a:latin typeface="Elektra Text Pro"/>
              </a:rPr>
              <a:t>познания</a:t>
            </a: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2.	</a:t>
            </a:r>
            <a:r>
              <a:rPr lang="ru-RU" sz="2400" b="1" dirty="0">
                <a:latin typeface="Elektra Text Pro"/>
              </a:rPr>
              <a:t>Вопрос о структуре акта </a:t>
            </a:r>
            <a:r>
              <a:rPr lang="ru-RU" sz="2400" b="1" dirty="0" smtClean="0">
                <a:latin typeface="Elektra Text Pro"/>
              </a:rPr>
              <a:t>познания</a:t>
            </a:r>
            <a:endParaRPr lang="ru-RU" sz="2400" b="1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0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038" y="204336"/>
            <a:ext cx="8663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ВОПРОС О СТРУКТУРЕ АКТА ПОЗНАНИЯ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775" y="1280972"/>
            <a:ext cx="2347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ПЛАТОН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02015" y="1255219"/>
            <a:ext cx="2194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НИКОЛАЙ КУЗАНСКИЙ</a:t>
            </a:r>
          </a:p>
        </p:txBody>
      </p:sp>
      <p:sp>
        <p:nvSpPr>
          <p:cNvPr id="2" name="AutoShape 2" descr="Ролан Барт. 19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Ролан Барт. 197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.bigenc.ru/resizer/resize?sign=BwQsa7KlT7-E4N67UeZyRg&amp;filename=vault/4784ac925cbcb07a8a077e4bc5b4e39d.webp&amp;width=384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Жак Деррида в своём доме в Ри-Оранжи (Франция). 198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s://upload.wikimedia.org/wikipedia/commons/4/4a/Plato-raphae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4" r="13969"/>
          <a:stretch/>
        </p:blipFill>
        <p:spPr bwMode="auto">
          <a:xfrm>
            <a:off x="599359" y="2093952"/>
            <a:ext cx="2347603" cy="29652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pravenc.ru/data/2020/06/22/1236352376/i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286" y="2093952"/>
            <a:ext cx="2158850" cy="29372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thumb/f/f2/Kant_gemaelde_3.jpg/274px-Kant_gemaelde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821" y="2102241"/>
            <a:ext cx="2241689" cy="292892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51821" y="1255218"/>
            <a:ext cx="226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ИММАНУИЛ КАНТ</a:t>
            </a:r>
          </a:p>
        </p:txBody>
      </p:sp>
    </p:spTree>
    <p:extLst>
      <p:ext uri="{BB962C8B-B14F-4D97-AF65-F5344CB8AC3E}">
        <p14:creationId xmlns:p14="http://schemas.microsoft.com/office/powerpoint/2010/main" xmlns="" val="40934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ТРИ СТУПЕНИ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076" y="1556792"/>
            <a:ext cx="6840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400" dirty="0" smtClean="0">
                <a:latin typeface="Elektra Text Pro"/>
              </a:rPr>
              <a:t>Чувственное восприятие = </a:t>
            </a:r>
            <a:r>
              <a:rPr lang="en-US" sz="2400" dirty="0" err="1" smtClean="0">
                <a:latin typeface="Elektra Text Pro"/>
              </a:rPr>
              <a:t>sensus</a:t>
            </a:r>
            <a:endParaRPr lang="ru-RU" sz="24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ru-RU" sz="2400" dirty="0" smtClean="0">
              <a:latin typeface="Elektra Text Pro"/>
            </a:endParaRPr>
          </a:p>
          <a:p>
            <a:pPr marL="540000" indent="-540000"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Вещь-сама-по-себе  </a:t>
            </a:r>
            <a:r>
              <a:rPr lang="ru-RU" sz="2400" dirty="0">
                <a:latin typeface="Elektra Text Pro"/>
              </a:rPr>
              <a:t>≠ явление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2301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ТРИ СТУПЕНИ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076" y="1556792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1. Чувственное восприятие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Elektra Text Pro"/>
              </a:rPr>
              <a:t>2</a:t>
            </a:r>
            <a:r>
              <a:rPr lang="ru-RU" sz="2400" b="1" smtClean="0">
                <a:latin typeface="Elektra Text Pro"/>
              </a:rPr>
              <a:t>. Рассудок</a:t>
            </a:r>
            <a:r>
              <a:rPr lang="en-US" sz="2400" b="1" dirty="0" smtClean="0">
                <a:latin typeface="Elektra Text Pro"/>
              </a:rPr>
              <a:t> = ratio</a:t>
            </a:r>
            <a:endParaRPr lang="ru-RU" sz="2400" b="1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ru-RU" sz="2400" dirty="0" smtClean="0">
              <a:latin typeface="Elektra Text Pro"/>
            </a:endParaRPr>
          </a:p>
          <a:p>
            <a:pPr marL="540000" indent="-540000"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7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ПРОБЛЕМЫ ТЕОРИИ ПОЗНАНИЯ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1056" y="1916832"/>
            <a:ext cx="7285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Теория познания – гносеология – </a:t>
            </a:r>
            <a:r>
              <a:rPr lang="ru-RU" sz="2400" dirty="0" smtClean="0">
                <a:latin typeface="Elektra Text Pro"/>
              </a:rPr>
              <a:t>эпистемология</a:t>
            </a:r>
          </a:p>
        </p:txBody>
      </p:sp>
    </p:spTree>
    <p:extLst>
      <p:ext uri="{BB962C8B-B14F-4D97-AF65-F5344CB8AC3E}">
        <p14:creationId xmlns:p14="http://schemas.microsoft.com/office/powerpoint/2010/main" xmlns="" val="31605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3928" y="1398221"/>
            <a:ext cx="5063292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ЮРИЙ МИХАЙЛОВИЧ ЛОТМАН</a:t>
            </a:r>
          </a:p>
          <a:p>
            <a:r>
              <a:rPr lang="ru-RU" sz="2200" dirty="0" smtClean="0">
                <a:latin typeface="Elektra Text Pro"/>
              </a:rPr>
              <a:t>1922–1993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Языки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Система категорий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21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О СТРУКТУРЕ АКТА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8194" name="Picture 2" descr="https://upload.wikimedia.org/wikipedia/ru/d/d5/Lotman_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173" y="1398221"/>
            <a:ext cx="2430000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1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ТРИ СТУПЕНИ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076" y="1556792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1. Чувственное восприятие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2. </a:t>
            </a:r>
            <a:r>
              <a:rPr lang="ru-RU" sz="2400" dirty="0" smtClean="0">
                <a:latin typeface="Elektra Text Pro"/>
              </a:rPr>
              <a:t>Рассудок</a:t>
            </a: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Elektra Text Pro"/>
              </a:rPr>
              <a:t>3. Разум </a:t>
            </a:r>
            <a:r>
              <a:rPr lang="ru-RU" sz="2400" b="1" dirty="0">
                <a:latin typeface="Elektra Text Pro"/>
              </a:rPr>
              <a:t>= </a:t>
            </a:r>
            <a:r>
              <a:rPr lang="en-US" sz="2400" b="1" dirty="0">
                <a:latin typeface="Elektra Text Pro"/>
              </a:rPr>
              <a:t>Vernunft </a:t>
            </a:r>
            <a:r>
              <a:rPr lang="en-US" sz="2400" b="1" dirty="0" smtClean="0">
                <a:latin typeface="Elektra Text Pro"/>
              </a:rPr>
              <a:t>= </a:t>
            </a:r>
            <a:r>
              <a:rPr lang="en-US" sz="2400" b="1" dirty="0" err="1" smtClean="0">
                <a:latin typeface="Elektra Text Pro"/>
              </a:rPr>
              <a:t>intellectus</a:t>
            </a:r>
            <a:endParaRPr lang="ru-RU" sz="2400" b="1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ru-RU" sz="2400" dirty="0" smtClean="0">
              <a:latin typeface="Elektra Text Pro"/>
            </a:endParaRPr>
          </a:p>
          <a:p>
            <a:pPr marL="540000" indent="-540000"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7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О СТРУКТУРЕ АКТА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076" y="1556792"/>
            <a:ext cx="68407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Чувственное </a:t>
            </a:r>
            <a:r>
              <a:rPr lang="ru-RU" sz="2400" dirty="0">
                <a:latin typeface="Elektra Text Pro"/>
              </a:rPr>
              <a:t>восприятия – объекты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Рассудок – предметы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Разум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понятия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ru-RU" sz="2400" dirty="0" smtClean="0">
              <a:latin typeface="Elektra Text Pro"/>
            </a:endParaRPr>
          </a:p>
          <a:p>
            <a:pPr marL="540000" indent="-540000"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5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07904" y="1403577"/>
            <a:ext cx="506329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ХИЛАРИ ПАТНЭМ</a:t>
            </a:r>
          </a:p>
          <a:p>
            <a:r>
              <a:rPr lang="ru-RU" sz="2200" dirty="0" smtClean="0">
                <a:latin typeface="Elektra Text Pro"/>
              </a:rPr>
              <a:t>1926–2016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Проблема референции = проблема связи слова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вещи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21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О СТРУКТУРЕ АКТА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218" name="Picture 2" descr="https://upload.wikimedia.org/wikipedia/commons/thumb/6/62/Hilary_Putnam.jpg/274px-Hilary_Putn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98221"/>
            <a:ext cx="2264697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40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О СТРУКТУРЕ АКТА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076" y="1556792"/>
            <a:ext cx="68407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Три </a:t>
            </a:r>
            <a:r>
              <a:rPr lang="ru-RU" sz="2400" dirty="0">
                <a:latin typeface="Elektra Text Pro"/>
              </a:rPr>
              <a:t>ступени познания: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Чувственное </a:t>
            </a:r>
            <a:r>
              <a:rPr lang="ru-RU" sz="2400" dirty="0">
                <a:latin typeface="Elektra Text Pro"/>
              </a:rPr>
              <a:t>восприятие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Рассудок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Разум</a:t>
            </a: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ru-RU" sz="2400" dirty="0" smtClean="0">
              <a:latin typeface="Elektra Text Pro"/>
            </a:endParaRPr>
          </a:p>
          <a:p>
            <a:pPr marL="540000" indent="-540000"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3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07904" y="1403577"/>
            <a:ext cx="506329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ЭРНСТ КАССИРЕР</a:t>
            </a:r>
          </a:p>
          <a:p>
            <a:r>
              <a:rPr lang="ru-RU" sz="2200" dirty="0" smtClean="0">
                <a:latin typeface="Elektra Text Pro"/>
              </a:rPr>
              <a:t>1874–1945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Репрезентация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представление одного содержания </a:t>
            </a:r>
            <a:r>
              <a:rPr lang="ru-RU" sz="2400" dirty="0" smtClean="0">
                <a:latin typeface="Elektra Text Pro"/>
              </a:rPr>
              <a:t>другим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21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О СТРУКТУРЕ АКТА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242" name="Picture 2" descr="https://upload.wikimedia.org/wikipedia/commons/e/eb/ErnstCassir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3" y="1403576"/>
            <a:ext cx="2543091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92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ФУНДАМЕНТАЛЬНЫЕ ВОПРОСЫ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ТЕОРИИ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076" y="1871481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1</a:t>
            </a:r>
            <a:r>
              <a:rPr lang="ru-RU" sz="2400" dirty="0">
                <a:latin typeface="Elektra Text Pro"/>
              </a:rPr>
              <a:t>.	Вопрос об источнике </a:t>
            </a:r>
            <a:r>
              <a:rPr lang="ru-RU" sz="2400" dirty="0" smtClean="0">
                <a:latin typeface="Elektra Text Pro"/>
              </a:rPr>
              <a:t>познания</a:t>
            </a: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dirty="0" smtClean="0">
                <a:latin typeface="Elektra Text Pro"/>
              </a:rPr>
              <a:t>Вопрос </a:t>
            </a:r>
            <a:r>
              <a:rPr lang="ru-RU" sz="2400" dirty="0">
                <a:latin typeface="Elektra Text Pro"/>
              </a:rPr>
              <a:t>о структуре акта </a:t>
            </a:r>
            <a:r>
              <a:rPr lang="ru-RU" sz="2400" dirty="0" smtClean="0">
                <a:latin typeface="Elektra Text Pro"/>
              </a:rPr>
              <a:t>познания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b="1" dirty="0" smtClean="0">
                <a:latin typeface="Elektra Text Pro"/>
              </a:rPr>
              <a:t>Вопрос </a:t>
            </a:r>
            <a:r>
              <a:rPr lang="ru-RU" sz="2400" b="1" dirty="0">
                <a:latin typeface="Elektra Text Pro"/>
              </a:rPr>
              <a:t>об определении </a:t>
            </a:r>
            <a:r>
              <a:rPr lang="ru-RU" sz="2400" b="1" dirty="0" smtClean="0">
                <a:latin typeface="Elektra Text Pro"/>
              </a:rPr>
              <a:t>знания </a:t>
            </a:r>
            <a:endParaRPr lang="ru-RU" sz="2400" b="1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7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07904" y="1403577"/>
            <a:ext cx="4896544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«ТЕЭТЕТ» </a:t>
            </a:r>
          </a:p>
          <a:p>
            <a:endParaRPr lang="ru-RU" sz="2200" dirty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(греч. </a:t>
            </a:r>
            <a:r>
              <a:rPr lang="ru-RU" sz="2400" dirty="0" err="1">
                <a:latin typeface="Elektra Text Pro"/>
              </a:rPr>
              <a:t>Θεαίτητος</a:t>
            </a:r>
            <a:r>
              <a:rPr lang="ru-RU" sz="2400" dirty="0">
                <a:latin typeface="Elektra Text Pro"/>
              </a:rPr>
              <a:t>)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сократический диалог Платона</a:t>
            </a: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Знание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истинное мнение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с </a:t>
            </a:r>
            <a:r>
              <a:rPr lang="ru-RU" sz="2400" dirty="0" smtClean="0">
                <a:latin typeface="Elektra Text Pro"/>
              </a:rPr>
              <a:t>объяснением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21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ВОПРОС ОБ ОПРЕДЕЛЕНИИ 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1266" name="Picture 2" descr="https://knigaplus.ru/images/cms/thumbs/5c6af9273c55cb8edfea15ce4c67ff944ce93064/teetet_auto_420_jpeg_5_10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7" r="7035" b="15724"/>
          <a:stretch/>
        </p:blipFill>
        <p:spPr bwMode="auto">
          <a:xfrm>
            <a:off x="818707" y="1413220"/>
            <a:ext cx="2668772" cy="33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29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635896" y="1340768"/>
            <a:ext cx="5184576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ИММАНУИЛ КАНТ </a:t>
            </a:r>
          </a:p>
          <a:p>
            <a:r>
              <a:rPr lang="ru-RU" sz="2400" dirty="0" smtClean="0">
                <a:latin typeface="Elektra Text Pro"/>
              </a:rPr>
              <a:t>«КРИТИКА ЧИСТОГО РАЗУМА» </a:t>
            </a:r>
          </a:p>
          <a:p>
            <a:endParaRPr lang="ru-RU" sz="22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latin typeface="Elektra Text Pro"/>
              </a:rPr>
              <a:t>«Мнение есть сознательное признание чего-то истинным, недостаточное как с субъективной, так и с объективной стороны. Если признание истинности суждения имеет достаточное основание </a:t>
            </a:r>
            <a:r>
              <a:rPr lang="ru-RU" sz="2200" dirty="0" smtClean="0">
                <a:latin typeface="Elektra Text Pro"/>
              </a:rPr>
              <a:t/>
            </a:r>
            <a:br>
              <a:rPr lang="ru-RU" sz="2200" dirty="0" smtClean="0">
                <a:latin typeface="Elektra Text Pro"/>
              </a:rPr>
            </a:br>
            <a:r>
              <a:rPr lang="ru-RU" sz="2200" dirty="0" smtClean="0">
                <a:latin typeface="Elektra Text Pro"/>
              </a:rPr>
              <a:t>с </a:t>
            </a:r>
            <a:r>
              <a:rPr lang="ru-RU" sz="2200" dirty="0">
                <a:latin typeface="Elektra Text Pro"/>
              </a:rPr>
              <a:t>субъективной стороны и в то же время считается объективно недостаточным, то оно называется верой. Наконец, и субъективно </a:t>
            </a:r>
            <a:r>
              <a:rPr lang="ru-RU" sz="2200" dirty="0" smtClean="0">
                <a:latin typeface="Elektra Text Pro"/>
              </a:rPr>
              <a:t>и </a:t>
            </a:r>
            <a:r>
              <a:rPr lang="ru-RU" sz="2200" dirty="0">
                <a:latin typeface="Elektra Text Pro"/>
              </a:rPr>
              <a:t>объективно достаточное признание истинности суждения есть знание</a:t>
            </a:r>
            <a:r>
              <a:rPr lang="ru-RU" sz="2200" dirty="0" smtClean="0">
                <a:latin typeface="Elektra Text Pro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21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ВОПРОС ОБ ОПРЕДЕЛЕНИИ 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2290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3577"/>
            <a:ext cx="2587774" cy="40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50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59832" y="1268760"/>
            <a:ext cx="3456384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БЕРТРАН РАССЕЛ</a:t>
            </a:r>
          </a:p>
          <a:p>
            <a:r>
              <a:rPr lang="ru-RU" sz="2200" dirty="0" smtClean="0">
                <a:latin typeface="Elektra Text Pro"/>
              </a:rPr>
              <a:t>1872–1970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 «Проблемы философии»</a:t>
            </a: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Знание </a:t>
            </a:r>
            <a:r>
              <a:rPr lang="ru-RU" sz="2400" dirty="0">
                <a:latin typeface="Elektra Text Pro"/>
              </a:rPr>
              <a:t>– обоснованное истинное </a:t>
            </a:r>
            <a:r>
              <a:rPr lang="ru-RU" sz="2400" dirty="0" smtClean="0">
                <a:latin typeface="Elektra Text Pro"/>
              </a:rPr>
              <a:t>убеждение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21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ОБ ОПРЕДЕЛЕНИИ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3314" name="Picture 2" descr="https://biblioclub.ru/services/fks.php?fks_action=get_file&amp;fks_id=11549705&amp;fks_flag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435" y="1268760"/>
            <a:ext cx="2293200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не определе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24669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37042" y="6021288"/>
            <a:ext cx="2355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Elektra Text Pro"/>
              </a:rPr>
              <a:t>Титульный лист </a:t>
            </a:r>
          </a:p>
          <a:p>
            <a:pPr algn="ctr"/>
            <a:r>
              <a:rPr lang="ru-RU" sz="1600" dirty="0" smtClean="0">
                <a:latin typeface="Elektra Text Pro"/>
              </a:rPr>
              <a:t>первого издания</a:t>
            </a:r>
            <a:endParaRPr lang="ru-RU" sz="16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2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ПРЕДМЕТ ТЕОРИИ ПОЗНАНИЯ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5269" y="1501333"/>
            <a:ext cx="7285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</a:t>
            </a:r>
            <a:r>
              <a:rPr lang="ru-RU" sz="2400" dirty="0" smtClean="0">
                <a:latin typeface="Elektra Text Pro"/>
              </a:rPr>
              <a:t>роцесс </a:t>
            </a:r>
            <a:r>
              <a:rPr lang="ru-RU" sz="2400" dirty="0">
                <a:latin typeface="Elektra Text Pro"/>
              </a:rPr>
              <a:t>познания и связанные с ним категории знания и </a:t>
            </a:r>
            <a:r>
              <a:rPr lang="ru-RU" sz="2400" dirty="0" smtClean="0">
                <a:latin typeface="Elektra Text Pro"/>
              </a:rPr>
              <a:t>истины</a:t>
            </a:r>
          </a:p>
        </p:txBody>
      </p:sp>
    </p:spTree>
    <p:extLst>
      <p:ext uri="{BB962C8B-B14F-4D97-AF65-F5344CB8AC3E}">
        <p14:creationId xmlns:p14="http://schemas.microsoft.com/office/powerpoint/2010/main" xmlns="" val="39328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ФУНДАМЕНТАЛЬНЫЕ ВОПРОСЫ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ТЕОРИИ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076" y="1871481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1</a:t>
            </a:r>
            <a:r>
              <a:rPr lang="ru-RU" sz="2400" dirty="0">
                <a:latin typeface="Elektra Text Pro"/>
              </a:rPr>
              <a:t>.	Вопрос об источнике </a:t>
            </a:r>
            <a:r>
              <a:rPr lang="ru-RU" sz="2400" dirty="0" smtClean="0">
                <a:latin typeface="Elektra Text Pro"/>
              </a:rPr>
              <a:t>познания</a:t>
            </a: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dirty="0" smtClean="0">
                <a:latin typeface="Elektra Text Pro"/>
              </a:rPr>
              <a:t>Вопрос </a:t>
            </a:r>
            <a:r>
              <a:rPr lang="ru-RU" sz="2400" dirty="0">
                <a:latin typeface="Elektra Text Pro"/>
              </a:rPr>
              <a:t>о структуре акта </a:t>
            </a:r>
            <a:r>
              <a:rPr lang="ru-RU" sz="2400" dirty="0" smtClean="0">
                <a:latin typeface="Elektra Text Pro"/>
              </a:rPr>
              <a:t>познания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dirty="0" smtClean="0">
                <a:latin typeface="Elektra Text Pro"/>
              </a:rPr>
              <a:t>Вопрос </a:t>
            </a:r>
            <a:r>
              <a:rPr lang="ru-RU" sz="2400" dirty="0">
                <a:latin typeface="Elektra Text Pro"/>
              </a:rPr>
              <a:t>об определении </a:t>
            </a:r>
            <a:r>
              <a:rPr lang="ru-RU" sz="2400" dirty="0" smtClean="0">
                <a:latin typeface="Elektra Text Pro"/>
              </a:rPr>
              <a:t>знания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b="1" dirty="0" smtClean="0">
                <a:latin typeface="Elektra Text Pro"/>
              </a:rPr>
              <a:t>Вопрос </a:t>
            </a:r>
            <a:r>
              <a:rPr lang="ru-RU" sz="2400" b="1" dirty="0">
                <a:latin typeface="Elektra Text Pro"/>
              </a:rPr>
              <a:t>об </a:t>
            </a:r>
            <a:r>
              <a:rPr lang="ru-RU" sz="2400" b="1" dirty="0" smtClean="0">
                <a:latin typeface="Elektra Text Pro"/>
              </a:rPr>
              <a:t>истине</a:t>
            </a:r>
            <a:endParaRPr lang="ru-RU" sz="2400" b="1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5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07904" y="1403577"/>
            <a:ext cx="506329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ФОМА АКВИНСКИЙ</a:t>
            </a:r>
          </a:p>
          <a:p>
            <a:r>
              <a:rPr lang="ru-RU" sz="2200" dirty="0" smtClean="0">
                <a:latin typeface="Elektra Text Pro"/>
              </a:rPr>
              <a:t>ок.1225–1274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Корреспондентская (семантическая) теория </a:t>
            </a:r>
            <a:r>
              <a:rPr lang="ru-RU" sz="2400" dirty="0" smtClean="0">
                <a:latin typeface="Elektra Text Pro"/>
              </a:rPr>
              <a:t>истины</a:t>
            </a: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Истина – соответствие вещи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интеллекта (лат</a:t>
            </a:r>
            <a:r>
              <a:rPr lang="ru-RU" sz="2400" dirty="0">
                <a:latin typeface="Elektra Text Pro"/>
              </a:rPr>
              <a:t>. </a:t>
            </a:r>
            <a:r>
              <a:rPr lang="ru-RU" sz="2400" dirty="0" err="1">
                <a:latin typeface="Elektra Text Pro"/>
              </a:rPr>
              <a:t>Veritas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err="1">
                <a:latin typeface="Elektra Text Pro"/>
              </a:rPr>
              <a:t>est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err="1">
                <a:latin typeface="Elektra Text Pro"/>
              </a:rPr>
              <a:t>adaequatio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err="1">
                <a:latin typeface="Elektra Text Pro"/>
              </a:rPr>
              <a:t>rei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err="1">
                <a:latin typeface="Elektra Text Pro"/>
              </a:rPr>
              <a:t>et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err="1">
                <a:latin typeface="Elektra Text Pro"/>
              </a:rPr>
              <a:t>intellectus</a:t>
            </a:r>
            <a:r>
              <a:rPr lang="ru-RU" sz="2400" dirty="0" smtClean="0">
                <a:latin typeface="Elektra Text Pro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21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ОБ ИСТИНЕ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4340" name="Picture 4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323" y="1403577"/>
            <a:ext cx="2185821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13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22693" y="1214390"/>
            <a:ext cx="4431519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АЛЬФРЕД ТАРСКИЙ</a:t>
            </a:r>
          </a:p>
          <a:p>
            <a:r>
              <a:rPr lang="ru-RU" sz="2200" dirty="0" smtClean="0">
                <a:latin typeface="Elektra Text Pro"/>
              </a:rPr>
              <a:t>1901–1983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Труд «Семантическая концепция истины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основания </a:t>
            </a:r>
            <a:r>
              <a:rPr lang="ru-RU" sz="2400" dirty="0" smtClean="0">
                <a:latin typeface="Elektra Text Pro"/>
              </a:rPr>
              <a:t>семантики», 1944 </a:t>
            </a:r>
            <a:r>
              <a:rPr lang="ru-RU" sz="2400" dirty="0">
                <a:latin typeface="Elektra Text Pro"/>
              </a:rPr>
              <a:t>г</a:t>
            </a:r>
            <a:r>
              <a:rPr lang="ru-RU" sz="2400" dirty="0" smtClean="0">
                <a:latin typeface="Elektra Text Pro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21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ОБ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ИСТИНЕ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5362" name="Picture 2" descr="https://www.koob.ru/foto/author/11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4629"/>
            <a:ext cx="2465218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bolerium.cdn.bibliopolis.com/pictures/297756_2.jpg?auto=webp&amp;v=167346862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9" t="7433" r="3185" b="812"/>
          <a:stretch/>
        </p:blipFill>
        <p:spPr bwMode="auto">
          <a:xfrm>
            <a:off x="4355976" y="3933056"/>
            <a:ext cx="4099157" cy="25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35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ОБ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ИСТИНЕ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3717" y="1412776"/>
            <a:ext cx="724560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Высказывание </a:t>
            </a:r>
            <a:r>
              <a:rPr lang="ru-RU" sz="2400" dirty="0">
                <a:latin typeface="Elektra Text Pro"/>
              </a:rPr>
              <a:t>истинно, когда </a:t>
            </a:r>
            <a:r>
              <a:rPr lang="ru-RU" sz="2400" dirty="0" smtClean="0">
                <a:latin typeface="Elektra Text Pro"/>
              </a:rPr>
              <a:t>оно исполняется всеми </a:t>
            </a:r>
            <a:r>
              <a:rPr lang="ru-RU" sz="2400" dirty="0">
                <a:latin typeface="Elektra Text Pro"/>
              </a:rPr>
              <a:t>своими переменными, иначе </a:t>
            </a:r>
            <a:r>
              <a:rPr lang="ru-RU" sz="2400" dirty="0" smtClean="0">
                <a:latin typeface="Elektra Text Pro"/>
              </a:rPr>
              <a:t>ложно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Истинно</a:t>
            </a:r>
            <a:r>
              <a:rPr lang="ru-RU" sz="2400" dirty="0">
                <a:latin typeface="Elektra Text Pro"/>
              </a:rPr>
              <a:t>, что «P», если </a:t>
            </a:r>
            <a:r>
              <a:rPr lang="ru-RU" sz="2400" dirty="0" smtClean="0">
                <a:latin typeface="Elektra Text Pro"/>
              </a:rPr>
              <a:t>P</a:t>
            </a: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40000" indent="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2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038" y="204336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ВОПРОС ОБ ИСТИНЕ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6576" y="1229061"/>
            <a:ext cx="2211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МОРИЦ </a:t>
            </a:r>
          </a:p>
          <a:p>
            <a:pPr algn="ctr"/>
            <a:r>
              <a:rPr lang="ru-RU" sz="2400" dirty="0" smtClean="0">
                <a:latin typeface="Elektra Text Pro"/>
              </a:rPr>
              <a:t>ШЛИК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85937" y="1199321"/>
            <a:ext cx="2605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ЛЮДВИГ ВИТГЕНШТЕЙН</a:t>
            </a:r>
          </a:p>
        </p:txBody>
      </p:sp>
      <p:sp>
        <p:nvSpPr>
          <p:cNvPr id="2" name="AutoShape 2" descr="Ролан Барт. 19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Ролан Барт. 197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.bigenc.ru/resizer/resize?sign=BwQsa7KlT7-E4N67UeZyRg&amp;filename=vault/4784ac925cbcb07a8a077e4bc5b4e39d.webp&amp;width=384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Жак Деррида в своём доме в Ри-Оранжи (Франция). 198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56661" y="5510152"/>
            <a:ext cx="613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Elektra Text Pro"/>
              </a:rPr>
              <a:t>Значение высказывания есть условия, при которых оно </a:t>
            </a:r>
            <a:r>
              <a:rPr lang="ru-RU" sz="2400" dirty="0" smtClean="0">
                <a:latin typeface="Elektra Text Pro"/>
              </a:rPr>
              <a:t>истинно</a:t>
            </a:r>
          </a:p>
        </p:txBody>
      </p:sp>
      <p:pic>
        <p:nvPicPr>
          <p:cNvPr id="16386" name="Picture 2" descr="https://upload.wikimedia.org/wikipedia/commons/thumb/1/17/Schlick_sitting.jpg/274px-Schlick_sitt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4" r="7147"/>
          <a:stretch/>
        </p:blipFill>
        <p:spPr bwMode="auto">
          <a:xfrm>
            <a:off x="1619672" y="2060058"/>
            <a:ext cx="2211572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upload.wikimedia.org/wikipedia/commons/thumb/a/ab/Ludwig_Wittgenstein.jpg/273px-Ludwig_Wittgenste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30318"/>
            <a:ext cx="2216842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4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ФУНДАМЕНТАЛЬНЫЕ ВОПРОСЫ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ТЕОРИИ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076" y="1871481"/>
            <a:ext cx="68407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1</a:t>
            </a:r>
            <a:r>
              <a:rPr lang="ru-RU" sz="2400" dirty="0">
                <a:latin typeface="Elektra Text Pro"/>
              </a:rPr>
              <a:t>.	Вопрос об источнике </a:t>
            </a:r>
            <a:r>
              <a:rPr lang="ru-RU" sz="2400" dirty="0" smtClean="0">
                <a:latin typeface="Elektra Text Pro"/>
              </a:rPr>
              <a:t>познания</a:t>
            </a: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dirty="0" smtClean="0">
                <a:latin typeface="Elektra Text Pro"/>
              </a:rPr>
              <a:t>Вопрос </a:t>
            </a:r>
            <a:r>
              <a:rPr lang="ru-RU" sz="2400" dirty="0">
                <a:latin typeface="Elektra Text Pro"/>
              </a:rPr>
              <a:t>о структуре акта </a:t>
            </a:r>
            <a:r>
              <a:rPr lang="ru-RU" sz="2400" dirty="0" smtClean="0">
                <a:latin typeface="Elektra Text Pro"/>
              </a:rPr>
              <a:t>познания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dirty="0" smtClean="0">
                <a:latin typeface="Elektra Text Pro"/>
              </a:rPr>
              <a:t>Вопрос </a:t>
            </a:r>
            <a:r>
              <a:rPr lang="ru-RU" sz="2400" dirty="0">
                <a:latin typeface="Elektra Text Pro"/>
              </a:rPr>
              <a:t>об определении </a:t>
            </a:r>
            <a:r>
              <a:rPr lang="ru-RU" sz="2400" dirty="0" smtClean="0">
                <a:latin typeface="Elektra Text Pro"/>
              </a:rPr>
              <a:t>знания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dirty="0" smtClean="0">
                <a:latin typeface="Elektra Text Pro"/>
              </a:rPr>
              <a:t>Вопрос </a:t>
            </a:r>
            <a:r>
              <a:rPr lang="ru-RU" sz="2400" dirty="0">
                <a:latin typeface="Elektra Text Pro"/>
              </a:rPr>
              <a:t>об </a:t>
            </a:r>
            <a:r>
              <a:rPr lang="ru-RU" sz="2400" dirty="0" smtClean="0">
                <a:latin typeface="Elektra Text Pro"/>
              </a:rPr>
              <a:t>истине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b="1" dirty="0">
                <a:latin typeface="Elektra Text Pro"/>
              </a:rPr>
              <a:t>Вопрос о доверии к процедуре познания и к результатам </a:t>
            </a:r>
            <a:r>
              <a:rPr lang="ru-RU" sz="2400" b="1" dirty="0" smtClean="0">
                <a:latin typeface="Elektra Text Pro"/>
              </a:rPr>
              <a:t>познания</a:t>
            </a:r>
            <a:endParaRPr lang="ru-RU" sz="2400" b="1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1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11960" y="1345645"/>
            <a:ext cx="460851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БЕРТРАН РАССЕЛ</a:t>
            </a:r>
          </a:p>
          <a:p>
            <a:r>
              <a:rPr lang="ru-RU" sz="2400" dirty="0" smtClean="0">
                <a:latin typeface="Elektra Text Pro"/>
              </a:rPr>
              <a:t>«ПРОБЛЕМЫ ФИЛОСОФИИ»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Знание-знакомство  ≠ </a:t>
            </a:r>
            <a:r>
              <a:rPr lang="ru-RU" sz="2400" dirty="0" smtClean="0">
                <a:latin typeface="Elektra Text Pro"/>
              </a:rPr>
              <a:t>Знание-по-описанию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21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 ДОВЕРИИ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7410" name="Picture 2" descr="https://anylang.net/sites/default/files/styles/book_image/public/covers/problems-philosophy.jpg?itok=P8HpHzg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5645"/>
            <a:ext cx="2257919" cy="36069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2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11960" y="1345645"/>
            <a:ext cx="460851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БЕРТРАН РАССЕЛ</a:t>
            </a:r>
          </a:p>
          <a:p>
            <a:r>
              <a:rPr lang="ru-RU" sz="2400" dirty="0" smtClean="0">
                <a:latin typeface="Elektra Text Pro"/>
              </a:rPr>
              <a:t>«ПРОБЛЕМЫ ФИЛОСОФИИ»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Знание-знакомство</a:t>
            </a:r>
            <a:endParaRPr lang="ru-RU" sz="2400" dirty="0">
              <a:latin typeface="Elektra Text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21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 ДОВЕРИИ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7410" name="Picture 2" descr="https://anylang.net/sites/default/files/styles/book_image/public/covers/problems-philosophy.jpg?itok=P8HpHzg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5645"/>
            <a:ext cx="2257919" cy="36069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3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11960" y="1345645"/>
            <a:ext cx="460851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БЕРТРАН РАССЕЛ</a:t>
            </a:r>
          </a:p>
          <a:p>
            <a:r>
              <a:rPr lang="ru-RU" sz="2400" dirty="0" smtClean="0">
                <a:latin typeface="Elektra Text Pro"/>
              </a:rPr>
              <a:t>«ПРОБЛЕМЫ ФИЛОСОФИИ»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Знание-по-описанию</a:t>
            </a:r>
            <a:endParaRPr lang="ru-RU" sz="2400" dirty="0">
              <a:latin typeface="Elektra Text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21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 ДОВЕРИИ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7410" name="Picture 2" descr="https://anylang.net/sites/default/files/styles/book_image/public/covers/problems-philosophy.jpg?itok=P8HpHzg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5645"/>
            <a:ext cx="2257919" cy="36069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95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ФУНДАМЕНТАЛЬНЫЕ ВОПРОСЫ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ТЕОРИИ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076" y="1871481"/>
            <a:ext cx="68407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1</a:t>
            </a:r>
            <a:r>
              <a:rPr lang="ru-RU" sz="2400" dirty="0">
                <a:latin typeface="Elektra Text Pro"/>
              </a:rPr>
              <a:t>.	Вопрос об источнике </a:t>
            </a:r>
            <a:r>
              <a:rPr lang="ru-RU" sz="2400" dirty="0" smtClean="0">
                <a:latin typeface="Elektra Text Pro"/>
              </a:rPr>
              <a:t>познания</a:t>
            </a: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dirty="0" smtClean="0">
                <a:latin typeface="Elektra Text Pro"/>
              </a:rPr>
              <a:t>Вопрос </a:t>
            </a:r>
            <a:r>
              <a:rPr lang="ru-RU" sz="2400" dirty="0">
                <a:latin typeface="Elektra Text Pro"/>
              </a:rPr>
              <a:t>о структуре акта </a:t>
            </a:r>
            <a:r>
              <a:rPr lang="ru-RU" sz="2400" dirty="0" smtClean="0">
                <a:latin typeface="Elektra Text Pro"/>
              </a:rPr>
              <a:t>познания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dirty="0" smtClean="0">
                <a:latin typeface="Elektra Text Pro"/>
              </a:rPr>
              <a:t>Вопрос </a:t>
            </a:r>
            <a:r>
              <a:rPr lang="ru-RU" sz="2400" dirty="0">
                <a:latin typeface="Elektra Text Pro"/>
              </a:rPr>
              <a:t>об определении </a:t>
            </a:r>
            <a:r>
              <a:rPr lang="ru-RU" sz="2400" dirty="0" smtClean="0">
                <a:latin typeface="Elektra Text Pro"/>
              </a:rPr>
              <a:t>знания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dirty="0" smtClean="0">
                <a:latin typeface="Elektra Text Pro"/>
              </a:rPr>
              <a:t>Вопрос </a:t>
            </a:r>
            <a:r>
              <a:rPr lang="ru-RU" sz="2400" dirty="0">
                <a:latin typeface="Elektra Text Pro"/>
              </a:rPr>
              <a:t>об </a:t>
            </a:r>
            <a:r>
              <a:rPr lang="ru-RU" sz="2400" dirty="0" smtClean="0">
                <a:latin typeface="Elektra Text Pro"/>
              </a:rPr>
              <a:t>истине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b="1" dirty="0">
                <a:latin typeface="Elektra Text Pro"/>
              </a:rPr>
              <a:t>Вопрос о доверии к процедуре познания и к результатам </a:t>
            </a:r>
            <a:r>
              <a:rPr lang="ru-RU" sz="2400" b="1" dirty="0" smtClean="0">
                <a:latin typeface="Elektra Text Pro"/>
              </a:rPr>
              <a:t>познания</a:t>
            </a:r>
            <a:endParaRPr lang="ru-RU" sz="2400" b="1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5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ФУНДАМЕНТАЛЬНЫЕ ВОПРОСЫ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ТЕОРИИ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076" y="1871481"/>
            <a:ext cx="68407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1.	Вопрос об источнике </a:t>
            </a:r>
            <a:r>
              <a:rPr lang="ru-RU" sz="2400" dirty="0" smtClean="0">
                <a:latin typeface="Elektra Text Pro"/>
              </a:rPr>
              <a:t>познания</a:t>
            </a: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2.	Вопрос о структуре акта </a:t>
            </a:r>
            <a:r>
              <a:rPr lang="ru-RU" sz="2400" dirty="0" smtClean="0">
                <a:latin typeface="Elektra Text Pro"/>
              </a:rPr>
              <a:t>познания</a:t>
            </a: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3.	Вопрос об определении </a:t>
            </a:r>
            <a:r>
              <a:rPr lang="ru-RU" sz="2400" dirty="0" smtClean="0">
                <a:latin typeface="Elektra Text Pro"/>
              </a:rPr>
              <a:t>знания </a:t>
            </a: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4.	Вопрос об </a:t>
            </a:r>
            <a:r>
              <a:rPr lang="ru-RU" sz="2400" dirty="0" smtClean="0">
                <a:latin typeface="Elektra Text Pro"/>
              </a:rPr>
              <a:t>истине</a:t>
            </a: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5.	Вопрос о доверии к процедуре познания и к результатам </a:t>
            </a:r>
            <a:r>
              <a:rPr lang="ru-RU" sz="2400" dirty="0" smtClean="0">
                <a:latin typeface="Elektra Text Pro"/>
              </a:rPr>
              <a:t>познания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1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ФУНДАМЕНТАЛЬНЫЕ ВОПРОСЫ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ТЕОРИИ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076" y="1871481"/>
            <a:ext cx="6840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Прагматическая </a:t>
            </a:r>
            <a:r>
              <a:rPr lang="ru-RU" sz="2400" dirty="0">
                <a:latin typeface="Elektra Text Pro"/>
              </a:rPr>
              <a:t>концепция истины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AutoNum type="arabicPeriod" startAt="2"/>
            </a:pPr>
            <a:endParaRPr lang="ru-RU" sz="2400" b="1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2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ФУНДАМЕНТАЛЬНЫЕ ВОПРОСЫ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ТЕОРИИ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076" y="1871481"/>
            <a:ext cx="68407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1.	Вопрос об источнике </a:t>
            </a:r>
            <a:r>
              <a:rPr lang="ru-RU" sz="2400" dirty="0" smtClean="0">
                <a:latin typeface="Elektra Text Pro"/>
              </a:rPr>
              <a:t>познания</a:t>
            </a: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3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ВОПРОС ОБ ИСТОЧНИКЕ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Эмпиризм </a:t>
            </a:r>
            <a:r>
              <a:rPr lang="ru-RU" sz="2400" dirty="0">
                <a:latin typeface="Elektra Text Pro"/>
              </a:rPr>
              <a:t>(от греч. </a:t>
            </a:r>
            <a:r>
              <a:rPr lang="ru-RU" sz="2400" dirty="0" err="1">
                <a:latin typeface="Elektra Text Pro"/>
              </a:rPr>
              <a:t>ἐμ</a:t>
            </a:r>
            <a:r>
              <a:rPr lang="ru-RU" sz="2400" dirty="0">
                <a:latin typeface="Elektra Text Pro"/>
              </a:rPr>
              <a:t>πειρία – опыт</a:t>
            </a:r>
            <a:r>
              <a:rPr lang="ru-RU" sz="2400" dirty="0" smtClean="0">
                <a:latin typeface="Elektra Text Pro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Источник </a:t>
            </a:r>
            <a:r>
              <a:rPr lang="ru-RU" sz="2400" dirty="0" smtClean="0">
                <a:latin typeface="Elektra Text Pro"/>
              </a:rPr>
              <a:t>познания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чувственный опыт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3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357670"/>
            <a:ext cx="45785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ДЖОН ЛОКК</a:t>
            </a:r>
          </a:p>
          <a:p>
            <a:r>
              <a:rPr lang="ru-RU" sz="2200" dirty="0" smtClean="0">
                <a:latin typeface="Elektra Text Pro"/>
              </a:rPr>
              <a:t>1632–1704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Elektra Text Pro"/>
              </a:rPr>
              <a:t>Nihil </a:t>
            </a:r>
            <a:r>
              <a:rPr lang="en-US" sz="2400" dirty="0" err="1">
                <a:latin typeface="Elektra Text Pro"/>
              </a:rPr>
              <a:t>est</a:t>
            </a:r>
            <a:r>
              <a:rPr lang="en-US" sz="2400" dirty="0">
                <a:latin typeface="Elektra Text Pro"/>
              </a:rPr>
              <a:t> in </a:t>
            </a:r>
            <a:r>
              <a:rPr lang="en-US" sz="2400" dirty="0" err="1">
                <a:latin typeface="Elektra Text Pro"/>
              </a:rPr>
              <a:t>intellectu</a:t>
            </a:r>
            <a:r>
              <a:rPr lang="en-US" sz="2400" dirty="0">
                <a:latin typeface="Elektra Text Pro"/>
              </a:rPr>
              <a:t>, quod non </a:t>
            </a:r>
            <a:r>
              <a:rPr lang="en-US" sz="2400" dirty="0" err="1">
                <a:latin typeface="Elektra Text Pro"/>
              </a:rPr>
              <a:t>prius</a:t>
            </a:r>
            <a:r>
              <a:rPr lang="en-US" sz="2400" dirty="0">
                <a:latin typeface="Elektra Text Pro"/>
              </a:rPr>
              <a:t> </a:t>
            </a:r>
            <a:r>
              <a:rPr lang="en-US" sz="2400" dirty="0" err="1">
                <a:latin typeface="Elektra Text Pro"/>
              </a:rPr>
              <a:t>fuerit</a:t>
            </a:r>
            <a:r>
              <a:rPr lang="en-US" sz="2400" dirty="0">
                <a:latin typeface="Elektra Text Pro"/>
              </a:rPr>
              <a:t> in </a:t>
            </a:r>
            <a:r>
              <a:rPr lang="en-US" sz="2400" dirty="0" err="1" smtClean="0">
                <a:latin typeface="Elektra Text Pro"/>
              </a:rPr>
              <a:t>sensu</a:t>
            </a:r>
            <a:r>
              <a:rPr lang="ru-RU" sz="2400" dirty="0" smtClean="0">
                <a:latin typeface="Elektra Text Pro"/>
              </a:rPr>
              <a:t> («нет </a:t>
            </a:r>
            <a:r>
              <a:rPr lang="ru-RU" sz="2400" dirty="0">
                <a:latin typeface="Elektra Text Pro"/>
              </a:rPr>
              <a:t>ничего в уме,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чего </a:t>
            </a:r>
            <a:r>
              <a:rPr lang="ru-RU" sz="2400" dirty="0">
                <a:latin typeface="Elektra Text Pro"/>
              </a:rPr>
              <a:t>бы не было раньше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ощущениях</a:t>
            </a:r>
            <a:r>
              <a:rPr lang="ru-RU" sz="2400" dirty="0" smtClean="0">
                <a:latin typeface="Elektra Text Pro"/>
              </a:rPr>
              <a:t>»)</a:t>
            </a:r>
          </a:p>
          <a:p>
            <a:pPr marL="446088" indent="-446088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 «Опыт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 </a:t>
            </a:r>
            <a:r>
              <a:rPr lang="ru-RU" sz="2400" dirty="0">
                <a:latin typeface="Elektra Text Pro"/>
              </a:rPr>
              <a:t>человеческом </a:t>
            </a:r>
            <a:r>
              <a:rPr lang="ru-RU" sz="2400" dirty="0" smtClean="0">
                <a:latin typeface="Elektra Text Pro"/>
              </a:rPr>
              <a:t>разумении», </a:t>
            </a:r>
            <a:r>
              <a:rPr lang="en-US" sz="2400" dirty="0" smtClean="0">
                <a:latin typeface="Elektra Text Pro"/>
              </a:rPr>
              <a:t>1690 </a:t>
            </a:r>
            <a:r>
              <a:rPr lang="ru-RU" sz="2400" dirty="0">
                <a:latin typeface="Elektra Text Pro"/>
              </a:rPr>
              <a:t>г.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ОБ ИСТОЧНИКЕ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5085184"/>
            <a:ext cx="2132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ДЖОН ЛОКК</a:t>
            </a:r>
          </a:p>
          <a:p>
            <a:pPr algn="ctr"/>
            <a:r>
              <a:rPr lang="ru-RU" sz="1400" dirty="0" smtClean="0">
                <a:latin typeface="Elektra Text Pro"/>
              </a:rPr>
              <a:t>Худ</a:t>
            </a:r>
            <a:r>
              <a:rPr lang="ru-RU" sz="1400" dirty="0" smtClean="0">
                <a:latin typeface="Elektra Text Pro"/>
              </a:rPr>
              <a:t>ожник</a:t>
            </a:r>
            <a:r>
              <a:rPr lang="ru-RU" sz="1400" dirty="0" smtClean="0">
                <a:latin typeface="Elektra Text Pro"/>
              </a:rPr>
              <a:t> </a:t>
            </a:r>
            <a:r>
              <a:rPr lang="ru-RU" sz="1400" dirty="0" smtClean="0">
                <a:latin typeface="Elektra Text Pro"/>
              </a:rPr>
              <a:t>Д. </a:t>
            </a:r>
            <a:r>
              <a:rPr lang="ru-RU" sz="1400" dirty="0" err="1" smtClean="0">
                <a:latin typeface="Elektra Text Pro"/>
              </a:rPr>
              <a:t>Гринхилл</a:t>
            </a:r>
            <a:endParaRPr lang="ru-RU" sz="1400" dirty="0">
              <a:latin typeface="Elektra Text Pro"/>
            </a:endParaRPr>
          </a:p>
        </p:txBody>
      </p:sp>
      <p:pic>
        <p:nvPicPr>
          <p:cNvPr id="3" name="Picture 2" descr="Портрет философа Джона Локка между 1672 и 1676 годами. Джон Гринхил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226" y="1357670"/>
            <a:ext cx="3001569" cy="364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49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ВОПРОС ОБ ИСТОЧНИКЕ ПОЗНАНИЯ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Рационализм </a:t>
            </a:r>
            <a:r>
              <a:rPr lang="ru-RU" sz="2400" dirty="0">
                <a:latin typeface="Elektra Text Pro"/>
              </a:rPr>
              <a:t>(франц. </a:t>
            </a:r>
            <a:r>
              <a:rPr lang="ru-RU" sz="2400" dirty="0" err="1">
                <a:latin typeface="Elektra Text Pro"/>
              </a:rPr>
              <a:t>rationalisme</a:t>
            </a:r>
            <a:r>
              <a:rPr lang="ru-RU" sz="2400" dirty="0">
                <a:latin typeface="Elektra Text Pro"/>
              </a:rPr>
              <a:t>, от лат. </a:t>
            </a:r>
            <a:r>
              <a:rPr lang="ru-RU" sz="2400" dirty="0" err="1">
                <a:latin typeface="Elektra Text Pro"/>
              </a:rPr>
              <a:t>rationalis</a:t>
            </a:r>
            <a:r>
              <a:rPr lang="ru-RU" sz="2400" dirty="0">
                <a:latin typeface="Elektra Text Pro"/>
              </a:rPr>
              <a:t> – разумный, от </a:t>
            </a:r>
            <a:r>
              <a:rPr lang="ru-RU" sz="2400" dirty="0" err="1">
                <a:latin typeface="Elektra Text Pro"/>
              </a:rPr>
              <a:t>ratio</a:t>
            </a:r>
            <a:r>
              <a:rPr lang="ru-RU" sz="2400" dirty="0">
                <a:latin typeface="Elektra Text Pro"/>
              </a:rPr>
              <a:t> – разум</a:t>
            </a:r>
            <a:r>
              <a:rPr lang="ru-RU" sz="2400" dirty="0" smtClean="0">
                <a:latin typeface="Elektra Text Pro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Источник познания – разум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6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7" y="1211207"/>
            <a:ext cx="503777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ГОТФРИД ВИЛЬГЕЛЬМ ЛЕЙБНИЦ</a:t>
            </a:r>
          </a:p>
          <a:p>
            <a:r>
              <a:rPr lang="ru-RU" sz="2200" dirty="0" smtClean="0">
                <a:latin typeface="Elektra Text Pro"/>
              </a:rPr>
              <a:t>1646–1716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Elektra Text Pro"/>
              </a:rPr>
              <a:t>Nihil </a:t>
            </a:r>
            <a:r>
              <a:rPr lang="en-US" sz="2400" dirty="0" err="1">
                <a:latin typeface="Elektra Text Pro"/>
              </a:rPr>
              <a:t>est</a:t>
            </a:r>
            <a:r>
              <a:rPr lang="en-US" sz="2400" dirty="0">
                <a:latin typeface="Elektra Text Pro"/>
              </a:rPr>
              <a:t> in </a:t>
            </a:r>
            <a:r>
              <a:rPr lang="en-US" sz="2400" dirty="0" err="1">
                <a:latin typeface="Elektra Text Pro"/>
              </a:rPr>
              <a:t>intellectu</a:t>
            </a:r>
            <a:r>
              <a:rPr lang="en-US" sz="2400" dirty="0">
                <a:latin typeface="Elektra Text Pro"/>
              </a:rPr>
              <a:t>, quod non </a:t>
            </a:r>
            <a:r>
              <a:rPr lang="en-US" sz="2400" dirty="0" err="1">
                <a:latin typeface="Elektra Text Pro"/>
              </a:rPr>
              <a:t>prius</a:t>
            </a:r>
            <a:r>
              <a:rPr lang="en-US" sz="2400" dirty="0">
                <a:latin typeface="Elektra Text Pro"/>
              </a:rPr>
              <a:t> </a:t>
            </a:r>
            <a:r>
              <a:rPr lang="en-US" sz="2400" dirty="0" err="1">
                <a:latin typeface="Elektra Text Pro"/>
              </a:rPr>
              <a:t>fuerit</a:t>
            </a:r>
            <a:r>
              <a:rPr lang="en-US" sz="2400" dirty="0">
                <a:latin typeface="Elektra Text Pro"/>
              </a:rPr>
              <a:t> in </a:t>
            </a:r>
            <a:r>
              <a:rPr lang="en-US" sz="2400" dirty="0" err="1">
                <a:latin typeface="Elektra Text Pro"/>
              </a:rPr>
              <a:t>sensu</a:t>
            </a:r>
            <a:r>
              <a:rPr lang="en-US" sz="2400" dirty="0">
                <a:latin typeface="Elektra Text Pro"/>
              </a:rPr>
              <a:t>, nisi </a:t>
            </a:r>
            <a:r>
              <a:rPr lang="en-US" sz="2400" dirty="0" err="1">
                <a:latin typeface="Elektra Text Pro"/>
              </a:rPr>
              <a:t>intellectus</a:t>
            </a:r>
            <a:r>
              <a:rPr lang="en-US" sz="2400" dirty="0">
                <a:latin typeface="Elektra Text Pro"/>
              </a:rPr>
              <a:t> </a:t>
            </a:r>
            <a:r>
              <a:rPr lang="en-US" sz="2400" dirty="0" smtClean="0">
                <a:latin typeface="Elektra Text Pro"/>
              </a:rPr>
              <a:t>ipse («</a:t>
            </a:r>
            <a:r>
              <a:rPr lang="ru-RU" sz="2400" dirty="0" smtClean="0">
                <a:latin typeface="Elektra Text Pro"/>
              </a:rPr>
              <a:t>нет </a:t>
            </a:r>
            <a:r>
              <a:rPr lang="ru-RU" sz="2400" dirty="0">
                <a:latin typeface="Elektra Text Pro"/>
              </a:rPr>
              <a:t>ничего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уме, чего бы не было раньше в ощущениях,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кроме </a:t>
            </a:r>
            <a:r>
              <a:rPr lang="ru-RU" sz="2400" dirty="0">
                <a:latin typeface="Elektra Text Pro"/>
              </a:rPr>
              <a:t>самого ума») </a:t>
            </a:r>
            <a:endParaRPr lang="ru-RU" sz="2400" dirty="0" smtClean="0">
              <a:latin typeface="Elektra Text Pro"/>
            </a:endParaRPr>
          </a:p>
          <a:p>
            <a:pPr marL="446088" indent="-446088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 </a:t>
            </a:r>
            <a:r>
              <a:rPr lang="ru-RU" sz="2400" dirty="0">
                <a:latin typeface="Elektra Text Pro"/>
              </a:rPr>
              <a:t>«Новые опыты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 </a:t>
            </a:r>
            <a:r>
              <a:rPr lang="ru-RU" sz="2400" dirty="0">
                <a:latin typeface="Elektra Text Pro"/>
              </a:rPr>
              <a:t>человеческом разумении</a:t>
            </a:r>
            <a:r>
              <a:rPr lang="ru-RU" sz="2400" dirty="0" smtClean="0">
                <a:latin typeface="Elektra Text Pro"/>
              </a:rPr>
              <a:t>»</a:t>
            </a:r>
            <a:r>
              <a:rPr lang="en-US" sz="2400" dirty="0" smtClean="0">
                <a:latin typeface="Elektra Text Pro"/>
              </a:rPr>
              <a:t>, </a:t>
            </a:r>
            <a:r>
              <a:rPr lang="en-US" sz="2400" dirty="0">
                <a:latin typeface="Elektra Text Pro"/>
              </a:rPr>
              <a:t>1704 </a:t>
            </a:r>
            <a:r>
              <a:rPr lang="ru-RU" sz="2400" dirty="0">
                <a:latin typeface="Elektra Text Pro"/>
              </a:rPr>
              <a:t>г.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25" y="268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ВОПРОС ОБ ИСТОЧНИКЕ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471477"/>
            <a:ext cx="2520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ГОТФРИД ВИЛЬГЕЛЬМ ЛЕЙБНИЦ</a:t>
            </a:r>
          </a:p>
          <a:p>
            <a:pPr algn="ctr"/>
            <a:r>
              <a:rPr lang="ru-RU" sz="1400" dirty="0" smtClean="0">
                <a:latin typeface="Elektra Text Pro"/>
              </a:rPr>
              <a:t>Художник </a:t>
            </a:r>
            <a:r>
              <a:rPr lang="ru-RU" sz="1400" dirty="0" smtClean="0">
                <a:latin typeface="Elektra Text Pro"/>
              </a:rPr>
              <a:t>К.Б. Франке</a:t>
            </a:r>
            <a:endParaRPr lang="ru-RU" sz="1400" dirty="0">
              <a:latin typeface="Elektra Text Pro"/>
            </a:endParaRPr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28" y="1183007"/>
            <a:ext cx="2623481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66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723</Words>
  <Application>Microsoft Office PowerPoint</Application>
  <PresentationFormat>Экран (4:3)</PresentationFormat>
  <Paragraphs>279</Paragraphs>
  <Slides>40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W</cp:lastModifiedBy>
  <cp:revision>228</cp:revision>
  <dcterms:created xsi:type="dcterms:W3CDTF">2023-04-01T06:40:15Z</dcterms:created>
  <dcterms:modified xsi:type="dcterms:W3CDTF">2024-01-10T12:59:54Z</dcterms:modified>
</cp:coreProperties>
</file>