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82" r:id="rId2"/>
    <p:sldId id="325" r:id="rId3"/>
    <p:sldId id="394" r:id="rId4"/>
    <p:sldId id="358" r:id="rId5"/>
    <p:sldId id="395" r:id="rId6"/>
    <p:sldId id="396" r:id="rId7"/>
    <p:sldId id="397" r:id="rId8"/>
    <p:sldId id="399" r:id="rId9"/>
    <p:sldId id="360" r:id="rId10"/>
    <p:sldId id="400" r:id="rId11"/>
    <p:sldId id="401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25" r:id="rId32"/>
    <p:sldId id="426" r:id="rId33"/>
    <p:sldId id="427" r:id="rId34"/>
    <p:sldId id="428" r:id="rId35"/>
    <p:sldId id="429" r:id="rId36"/>
    <p:sldId id="430" r:id="rId37"/>
    <p:sldId id="431" r:id="rId38"/>
    <p:sldId id="43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4" autoAdjust="0"/>
    <p:restoredTop sz="86207" autoAdjust="0"/>
  </p:normalViewPr>
  <p:slideViewPr>
    <p:cSldViewPr>
      <p:cViewPr varScale="1">
        <p:scale>
          <a:sx n="116" d="100"/>
          <a:sy n="116" d="100"/>
        </p:scale>
        <p:origin x="16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2DBD-AA1A-44C3-95F4-739950F5A407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C5C64-886E-4273-B25E-DBF09D774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06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10" y="908720"/>
            <a:ext cx="9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Лекция 30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b="1" kern="0" dirty="0" smtClean="0">
                <a:solidFill>
                  <a:srgbClr val="C00000"/>
                </a:solidFill>
                <a:latin typeface="Elektra Text Pro"/>
              </a:rPr>
              <a:t>Философия техники</a:t>
            </a: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Нестеров Александр Юрьевич 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доцент, доктор </a:t>
            </a: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философских 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наук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563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038" y="204336"/>
            <a:ext cx="8663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ФРИДРИХ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ДЕССАУЭР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2" name="AutoShape 2" descr="Ролан Барт. 197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Ролан Барт. 197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i.bigenc.ru/resizer/resize?sign=BwQsa7KlT7-E4N67UeZyRg&amp;filename=vault/4784ac925cbcb07a8a077e4bc5b4e39d.webp&amp;width=384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Жак Деррида в своём доме в Ри-Оранжи (Франция). 198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0284" y="1069000"/>
            <a:ext cx="2705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ЧЕЛОВЕК И КОСМОС (1949)</a:t>
            </a:r>
            <a:r>
              <a:rPr lang="de-DE" sz="2400" dirty="0">
                <a:latin typeface="Elektra Text Pro"/>
              </a:rPr>
              <a:t> </a:t>
            </a:r>
            <a:r>
              <a:rPr lang="de-DE" sz="2400" dirty="0" smtClean="0">
                <a:latin typeface="Elektra Text Pro"/>
              </a:rPr>
              <a:t>m </a:t>
            </a:r>
            <a:r>
              <a:rPr lang="de-DE" sz="2400" dirty="0">
                <a:latin typeface="Elektra Text Pro"/>
              </a:rPr>
              <a:t>die Technik», 1956) </a:t>
            </a:r>
            <a:endParaRPr lang="ru-RU" sz="2400" dirty="0" smtClean="0">
              <a:latin typeface="Elektra Text Pro"/>
            </a:endParaRPr>
          </a:p>
        </p:txBody>
      </p:sp>
      <p:pic>
        <p:nvPicPr>
          <p:cNvPr id="7170" name="Picture 2" descr="https://images.booklooker.de/s/00TQxB/Friedrich-Dessauer+Mensch-und-Kosmos-Ein-Versuc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b="4747"/>
          <a:stretch/>
        </p:blipFill>
        <p:spPr bwMode="auto">
          <a:xfrm>
            <a:off x="761438" y="1899997"/>
            <a:ext cx="2705100" cy="413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220072" y="1078278"/>
            <a:ext cx="2705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cap="all" dirty="0" smtClean="0">
                <a:latin typeface="Elektra Text Pro"/>
              </a:rPr>
              <a:t>Спор </a:t>
            </a:r>
            <a:r>
              <a:rPr lang="de-DE" sz="2400" cap="all" dirty="0">
                <a:latin typeface="Elektra Text Pro"/>
              </a:rPr>
              <a:t>о </a:t>
            </a:r>
            <a:r>
              <a:rPr lang="de-DE" sz="2400" cap="all" dirty="0" smtClean="0">
                <a:latin typeface="Elektra Text Pro"/>
              </a:rPr>
              <a:t>технике </a:t>
            </a:r>
            <a:r>
              <a:rPr lang="de-DE" sz="2400" dirty="0" smtClean="0">
                <a:latin typeface="Elektra Text Pro"/>
              </a:rPr>
              <a:t>(1956)</a:t>
            </a:r>
            <a:endParaRPr lang="ru-RU" sz="2400" dirty="0" smtClean="0">
              <a:latin typeface="Elektra Text Pro"/>
            </a:endParaRPr>
          </a:p>
          <a:p>
            <a:endParaRPr lang="ru-RU" sz="2400" dirty="0">
              <a:latin typeface="Elektra Text Pro"/>
            </a:endParaRPr>
          </a:p>
          <a:p>
            <a:pPr algn="ctr"/>
            <a:endParaRPr lang="ru-RU" sz="2400" dirty="0" smtClean="0">
              <a:latin typeface="Elektra Text Pro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18" y="1901764"/>
            <a:ext cx="2520280" cy="416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ПОНЯТИЕ «ТЕХНИКА»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085" y="1628800"/>
            <a:ext cx="68407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Техника как проективная семиотическая деятельность</a:t>
            </a:r>
            <a:endParaRPr lang="ru-RU" sz="2400" dirty="0" smtClean="0">
              <a:latin typeface="Elektra Text Pro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8965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300" y="204335"/>
            <a:ext cx="8663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ТЕХНИКА ЕСТЬ ИЗОБРЕТЕНИЕ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1823" y="1223902"/>
            <a:ext cx="2629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Elektra Text Pro"/>
              </a:rPr>
              <a:t>ПЁТР </a:t>
            </a:r>
            <a:r>
              <a:rPr lang="ru-RU" sz="2400" dirty="0" smtClean="0">
                <a:latin typeface="Elektra Text Pro"/>
              </a:rPr>
              <a:t> ЭНГЕЛЬМЕЙЕР</a:t>
            </a:r>
            <a:endParaRPr lang="ru-RU" sz="2400" dirty="0">
              <a:latin typeface="Elektra Text Pr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1171506"/>
            <a:ext cx="2436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Elektra Text Pro"/>
              </a:rPr>
              <a:t>ФРИДРИХ </a:t>
            </a:r>
            <a:r>
              <a:rPr lang="ru-RU" sz="2400" dirty="0" smtClean="0">
                <a:latin typeface="Elektra Text Pro"/>
              </a:rPr>
              <a:t>ДЕССАУЭР</a:t>
            </a:r>
          </a:p>
        </p:txBody>
      </p:sp>
      <p:sp>
        <p:nvSpPr>
          <p:cNvPr id="2" name="AutoShape 2" descr="Ролан Барт. 197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Ролан Барт. 197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i.bigenc.ru/resizer/resize?sign=BwQsa7KlT7-E4N67UeZyRg&amp;filename=vault/4784ac925cbcb07a8a077e4bc5b4e39d.webp&amp;width=384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Жак Деррида в своём доме в Ри-Оранжи (Франция). 198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13761" y="5822737"/>
            <a:ext cx="249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Elektra Text Pro"/>
              </a:rPr>
              <a:t>«</a:t>
            </a:r>
            <a:r>
              <a:rPr lang="ru-RU" sz="2400" dirty="0" err="1">
                <a:latin typeface="Elektra Text Pro"/>
              </a:rPr>
              <a:t>Трёхакт</a:t>
            </a:r>
            <a:r>
              <a:rPr lang="ru-RU" sz="2400" dirty="0" smtClean="0">
                <a:latin typeface="Elektra Text Pro"/>
              </a:rPr>
              <a:t>»</a:t>
            </a:r>
          </a:p>
        </p:txBody>
      </p:sp>
      <p:pic>
        <p:nvPicPr>
          <p:cNvPr id="14" name="Picture 2" descr="https://upload.wikimedia.org/wikipedia/ru/thumb/0/02/%D0%AD%D0%BD%D0%B3%D0%B5%D0%BB%D1%8C%D0%BC%D0%B5%D0%B9%D0%B5%D1%80%2C_%D0%9F%D1%91%D1%82%D1%80_%D0%9A%D0%BB%D0%B8%D0%BC%D0%B5%D0%BD%D1%82%D1%8C%D0%B5%D0%B2%D0%B8%D1%87.jpg/274px-%D0%AD%D0%BD%D0%B3%D0%B5%D0%BB%D1%8C%D0%BC%D0%B5%D0%B9%D0%B5%D1%80%2C_%D0%9F%D1%91%D1%82%D1%80_%D0%9A%D0%BB%D0%B8%D0%BC%D0%B5%D0%BD%D1%82%D1%8C%D0%B5%D0%B2%D0%B8%D1%8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0"/>
          <a:stretch/>
        </p:blipFill>
        <p:spPr bwMode="auto">
          <a:xfrm>
            <a:off x="1413761" y="2048726"/>
            <a:ext cx="2493707" cy="343475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encrypted-tbn0.gstatic.com/images?q=tbn:ANd9GcRCnpLtn-hqRGLV-1iSe2XGo1L6I0Q6udusgCf69BYmTvxAhsdYgpydYLCy97qTU5GYeiQ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076" y="2054899"/>
            <a:ext cx="2539876" cy="343475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140444" y="5471420"/>
            <a:ext cx="3069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Elektra Text Pro"/>
              </a:rPr>
              <a:t>«Три формообразующие способности</a:t>
            </a:r>
            <a:r>
              <a:rPr lang="ru-RU" sz="2400" dirty="0" smtClean="0">
                <a:latin typeface="Elektra Text Pro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00956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ТЕХНИКИ ЭНГЕЛЬМЕЙЕРА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5349" y="1628800"/>
            <a:ext cx="68407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Познание – </a:t>
            </a:r>
            <a:r>
              <a:rPr lang="ru-RU" sz="2400" dirty="0" err="1">
                <a:latin typeface="Elektra Text Pro"/>
              </a:rPr>
              <a:t>субъективация</a:t>
            </a:r>
            <a:endParaRPr lang="ru-RU" sz="2400" dirty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Техника - </a:t>
            </a:r>
            <a:r>
              <a:rPr lang="ru-RU" sz="2400" dirty="0" smtClean="0">
                <a:latin typeface="Elektra Text Pro"/>
              </a:rPr>
              <a:t>объективация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0270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91493"/>
            <a:ext cx="7677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ТЕХНИКИ ЭНГЕЛЬМЕЙЕРА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5349" y="1628800"/>
            <a:ext cx="68407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587232"/>
              </p:ext>
            </p:extLst>
          </p:nvPr>
        </p:nvGraphicFramePr>
        <p:xfrm>
          <a:off x="827584" y="1596501"/>
          <a:ext cx="7677651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432"/>
                <a:gridCol w="2726445"/>
                <a:gridCol w="36247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Elektra Text Pro"/>
                        </a:rPr>
                        <a:t>Этапы</a:t>
                      </a:r>
                      <a:endParaRPr lang="ru-RU" sz="2400" dirty="0">
                        <a:latin typeface="Elektra Tex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Elektra Text Pro"/>
                        </a:rPr>
                        <a:t>Познание</a:t>
                      </a:r>
                      <a:endParaRPr lang="ru-RU" sz="2400" dirty="0">
                        <a:latin typeface="Elektra Tex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Elektra Text Pro"/>
                        </a:rPr>
                        <a:t>Техника</a:t>
                      </a:r>
                      <a:endParaRPr lang="ru-RU" sz="2400" dirty="0">
                        <a:latin typeface="Elektra Text Pro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Elektra Text Pro"/>
                        </a:rPr>
                        <a:t>1.</a:t>
                      </a:r>
                      <a:endParaRPr lang="ru-RU" sz="2400" dirty="0">
                        <a:latin typeface="Elektra Tex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Elektra Text Pro"/>
                        </a:rPr>
                        <a:t>Чувственное восприятие</a:t>
                      </a:r>
                      <a:endParaRPr lang="ru-RU" sz="2400" dirty="0">
                        <a:latin typeface="Elektra Tex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Elektra Text Pro"/>
                        </a:rPr>
                        <a:t>Разум - идея</a:t>
                      </a:r>
                      <a:endParaRPr lang="ru-RU" sz="2400" dirty="0">
                        <a:latin typeface="Elektra Text Pro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Elektra Text Pro"/>
                        </a:rPr>
                        <a:t>2.</a:t>
                      </a:r>
                    </a:p>
                    <a:p>
                      <a:pPr algn="ctr"/>
                      <a:endParaRPr lang="ru-RU" sz="2400" dirty="0">
                        <a:latin typeface="Elektra Tex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Elektra Text Pro"/>
                        </a:rPr>
                        <a:t>Рассудок</a:t>
                      </a:r>
                      <a:endParaRPr lang="ru-RU" sz="2400" dirty="0">
                        <a:latin typeface="Elektra Tex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Elektra Text Pro"/>
                        </a:rPr>
                        <a:t>Рассудок - конструкция</a:t>
                      </a:r>
                      <a:endParaRPr lang="ru-RU" sz="2400" dirty="0">
                        <a:latin typeface="Elektra Text Pro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Elektra Text Pro"/>
                        </a:rPr>
                        <a:t>3.</a:t>
                      </a:r>
                      <a:endParaRPr lang="ru-RU" sz="2400" dirty="0">
                        <a:latin typeface="Elektra Tex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Elektra Text Pro"/>
                        </a:rPr>
                        <a:t>Разум</a:t>
                      </a:r>
                      <a:endParaRPr lang="ru-RU" sz="2400" dirty="0">
                        <a:latin typeface="Elektra Tex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Elektra Text Pro"/>
                        </a:rPr>
                        <a:t>Чувственное восприятие - исполнение</a:t>
                      </a:r>
                      <a:endParaRPr lang="ru-RU" sz="2400" dirty="0">
                        <a:latin typeface="Elektra Text Pro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2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5348" y="491493"/>
            <a:ext cx="6771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ТЕХНИКИ ДЕССАУЭРА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5349" y="1628800"/>
            <a:ext cx="698705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Три формообразующие </a:t>
            </a:r>
            <a:r>
              <a:rPr lang="ru-RU" sz="2400" dirty="0" smtClean="0">
                <a:latin typeface="Elektra Text Pro"/>
              </a:rPr>
              <a:t>способности: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err="1" smtClean="0">
                <a:latin typeface="Elektra Text Pro"/>
              </a:rPr>
              <a:t>Homo</a:t>
            </a:r>
            <a:r>
              <a:rPr lang="ru-RU" sz="2400" dirty="0" smtClean="0">
                <a:latin typeface="Elektra Text Pro"/>
              </a:rPr>
              <a:t> </a:t>
            </a:r>
            <a:r>
              <a:rPr lang="ru-RU" sz="2400" dirty="0" err="1">
                <a:latin typeface="Elektra Text Pro"/>
              </a:rPr>
              <a:t>investigator</a:t>
            </a:r>
            <a:r>
              <a:rPr lang="ru-RU" sz="2400" dirty="0">
                <a:latin typeface="Elektra Text Pro"/>
              </a:rPr>
              <a:t> – человек исследующий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err="1" smtClean="0">
                <a:latin typeface="Elektra Text Pro"/>
              </a:rPr>
              <a:t>Homo</a:t>
            </a:r>
            <a:r>
              <a:rPr lang="ru-RU" sz="2400" dirty="0" smtClean="0">
                <a:latin typeface="Elektra Text Pro"/>
              </a:rPr>
              <a:t> </a:t>
            </a:r>
            <a:r>
              <a:rPr lang="ru-RU" sz="2400" dirty="0" err="1">
                <a:latin typeface="Elektra Text Pro"/>
              </a:rPr>
              <a:t>inventor</a:t>
            </a:r>
            <a:r>
              <a:rPr lang="ru-RU" sz="2400" dirty="0">
                <a:latin typeface="Elektra Text Pro"/>
              </a:rPr>
              <a:t> – человек </a:t>
            </a:r>
            <a:r>
              <a:rPr lang="ru-RU" sz="2400" dirty="0" smtClean="0">
                <a:latin typeface="Elektra Text Pro"/>
              </a:rPr>
              <a:t>изобретающий, </a:t>
            </a:r>
            <a:r>
              <a:rPr lang="ru-RU" sz="2400" dirty="0">
                <a:latin typeface="Elektra Text Pro"/>
              </a:rPr>
              <a:t>конструирующий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err="1" smtClean="0">
                <a:latin typeface="Elektra Text Pro"/>
              </a:rPr>
              <a:t>Homo</a:t>
            </a:r>
            <a:r>
              <a:rPr lang="ru-RU" sz="2400" dirty="0" smtClean="0">
                <a:latin typeface="Elektra Text Pro"/>
              </a:rPr>
              <a:t> </a:t>
            </a:r>
            <a:r>
              <a:rPr lang="ru-RU" sz="2400" dirty="0" err="1">
                <a:latin typeface="Elektra Text Pro"/>
              </a:rPr>
              <a:t>faber</a:t>
            </a:r>
            <a:r>
              <a:rPr lang="ru-RU" sz="2400" dirty="0">
                <a:latin typeface="Elektra Text Pro"/>
              </a:rPr>
              <a:t> – человек делающий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3773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5348" y="491493"/>
            <a:ext cx="6771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ТЕХНИКИ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5349" y="1628800"/>
            <a:ext cx="6987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Переход </a:t>
            </a:r>
            <a:r>
              <a:rPr lang="ru-RU" sz="2400" dirty="0">
                <a:latin typeface="Elektra Text Pro"/>
              </a:rPr>
              <a:t>от познания к деятельности </a:t>
            </a:r>
            <a:r>
              <a:rPr lang="ru-RU" sz="2400" dirty="0" smtClean="0">
                <a:latin typeface="Elektra Text Pro"/>
              </a:rPr>
              <a:t>– интуиция </a:t>
            </a:r>
            <a:r>
              <a:rPr lang="ru-RU" sz="2400" dirty="0">
                <a:latin typeface="Elektra Text Pro"/>
              </a:rPr>
              <a:t>– откровение</a:t>
            </a: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7607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5348" y="491493"/>
            <a:ext cx="6771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ИНТУИЦИЯ ПО ЭНГЕЛЬМЕЙЕРУ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5349" y="1628800"/>
            <a:ext cx="6987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Интуиция – </a:t>
            </a:r>
            <a:r>
              <a:rPr lang="ru-RU" sz="2400" dirty="0" err="1">
                <a:latin typeface="Elektra Text Pro"/>
              </a:rPr>
              <a:t>пересобирание</a:t>
            </a:r>
            <a:r>
              <a:rPr lang="ru-RU" sz="2400" dirty="0">
                <a:latin typeface="Elektra Text Pro"/>
              </a:rPr>
              <a:t> опыта </a:t>
            </a: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5619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5348" y="491493"/>
            <a:ext cx="6771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ИНТУИЦИЯ </a:t>
            </a:r>
            <a:r>
              <a:rPr lang="ru-RU" sz="2800" dirty="0">
                <a:solidFill>
                  <a:srgbClr val="C00000"/>
                </a:solidFill>
                <a:latin typeface="Elektra Text Pro"/>
              </a:rPr>
              <a:t>ПО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ДЕССАУЭРУ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5349" y="1628800"/>
            <a:ext cx="6987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Интуиция – обращение к «четвёртому </a:t>
            </a:r>
            <a:r>
              <a:rPr lang="ru-RU" sz="2400" dirty="0" smtClean="0">
                <a:latin typeface="Elektra Text Pro"/>
              </a:rPr>
              <a:t>царству» </a:t>
            </a:r>
          </a:p>
        </p:txBody>
      </p:sp>
    </p:spTree>
    <p:extLst>
      <p:ext uri="{BB962C8B-B14F-4D97-AF65-F5344CB8AC3E}">
        <p14:creationId xmlns:p14="http://schemas.microsoft.com/office/powerpoint/2010/main" val="206720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5348" y="491493"/>
            <a:ext cx="6771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ИНТУИЦИЯ ПО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ДЕССАУЭРУ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5349" y="1628800"/>
            <a:ext cx="698705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«Четвёртое царство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«Потенциальный </a:t>
            </a:r>
            <a:r>
              <a:rPr lang="ru-RU" sz="2400" dirty="0">
                <a:latin typeface="Elektra Text Pro"/>
              </a:rPr>
              <a:t>космос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«Царство </a:t>
            </a:r>
            <a:r>
              <a:rPr lang="ru-RU" sz="2400" dirty="0">
                <a:latin typeface="Elektra Text Pro"/>
              </a:rPr>
              <a:t>предустановленных форм решения проблем</a:t>
            </a:r>
            <a:r>
              <a:rPr lang="ru-RU" sz="2400" dirty="0" smtClean="0">
                <a:latin typeface="Elektra Text Pro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2183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6718" y="1467580"/>
            <a:ext cx="457851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ЭРНСТ КАПП</a:t>
            </a:r>
          </a:p>
          <a:p>
            <a:r>
              <a:rPr lang="ru-RU" sz="2200" dirty="0" smtClean="0">
                <a:latin typeface="Elektra Text Pro"/>
              </a:rPr>
              <a:t>1808–1896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Н</a:t>
            </a:r>
            <a:r>
              <a:rPr lang="ru-RU" sz="2400" dirty="0" smtClean="0">
                <a:latin typeface="Elektra Text Pro"/>
              </a:rPr>
              <a:t>емецкий философ и географ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Ввел термин «философия техники»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ТЕХНИКИ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97" y="1467580"/>
            <a:ext cx="2134252" cy="3276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9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5348" y="491493"/>
            <a:ext cx="6771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ТЕХНИКИ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5349" y="1628800"/>
            <a:ext cx="6987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Технический объект</a:t>
            </a:r>
          </a:p>
        </p:txBody>
      </p:sp>
    </p:spTree>
    <p:extLst>
      <p:ext uri="{BB962C8B-B14F-4D97-AF65-F5344CB8AC3E}">
        <p14:creationId xmlns:p14="http://schemas.microsoft.com/office/powerpoint/2010/main" val="399773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5348" y="491493"/>
            <a:ext cx="6771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СВОЙСТВА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ТЕХНИЧЕСКОГО ОБЪЕКТА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988840"/>
            <a:ext cx="7605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Каузальность </a:t>
            </a:r>
            <a:r>
              <a:rPr lang="ru-RU" sz="2400" dirty="0">
                <a:latin typeface="Elektra Text Pro"/>
              </a:rPr>
              <a:t>– подчинение законам </a:t>
            </a:r>
            <a:r>
              <a:rPr lang="ru-RU" sz="2400" dirty="0" smtClean="0">
                <a:latin typeface="Elektra Text Pro"/>
              </a:rPr>
              <a:t>природы</a:t>
            </a:r>
          </a:p>
        </p:txBody>
      </p:sp>
    </p:spTree>
    <p:extLst>
      <p:ext uri="{BB962C8B-B14F-4D97-AF65-F5344CB8AC3E}">
        <p14:creationId xmlns:p14="http://schemas.microsoft.com/office/powerpoint/2010/main" val="24275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5348" y="491493"/>
            <a:ext cx="6771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СВОЙСТВА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ТЕХНИЧЕСКОГО ОБЪЕКТА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02128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ru-RU" sz="2400" dirty="0" smtClean="0">
                <a:latin typeface="Elektra Text Pro"/>
              </a:rPr>
              <a:t>Финализм </a:t>
            </a:r>
            <a:r>
              <a:rPr lang="ru-RU" sz="2400" dirty="0">
                <a:latin typeface="Elektra Text Pro"/>
              </a:rPr>
              <a:t>– </a:t>
            </a:r>
            <a:r>
              <a:rPr lang="ru-RU" sz="2400" dirty="0" err="1">
                <a:latin typeface="Elektra Text Pro"/>
              </a:rPr>
              <a:t>телеологичность</a:t>
            </a:r>
            <a:r>
              <a:rPr lang="ru-RU" sz="2400" dirty="0">
                <a:latin typeface="Elektra Text Pro"/>
              </a:rPr>
              <a:t> </a:t>
            </a:r>
            <a:r>
              <a:rPr lang="ru-RU" sz="2400" dirty="0" smtClean="0">
                <a:latin typeface="Elektra Text Pro"/>
              </a:rPr>
              <a:t>- целеустремленность</a:t>
            </a:r>
          </a:p>
        </p:txBody>
      </p:sp>
    </p:spTree>
    <p:extLst>
      <p:ext uri="{BB962C8B-B14F-4D97-AF65-F5344CB8AC3E}">
        <p14:creationId xmlns:p14="http://schemas.microsoft.com/office/powerpoint/2010/main" val="37397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5348" y="491493"/>
            <a:ext cx="6771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СВОЙСТВА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ТЕХНИЧЕСКОГО ОБЪЕКТА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2021289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ru-RU" sz="2400" dirty="0" err="1" smtClean="0">
                <a:latin typeface="Elektra Text Pro"/>
              </a:rPr>
              <a:t>Созданность</a:t>
            </a:r>
            <a:r>
              <a:rPr lang="ru-RU" sz="2400" dirty="0" smtClean="0">
                <a:latin typeface="Elektra Text Pro"/>
              </a:rPr>
              <a:t> </a:t>
            </a:r>
            <a:r>
              <a:rPr lang="ru-RU" sz="2400" dirty="0">
                <a:latin typeface="Elektra Text Pro"/>
              </a:rPr>
              <a:t>путем </a:t>
            </a:r>
            <a:r>
              <a:rPr lang="ru-RU" sz="2400" dirty="0" smtClean="0">
                <a:latin typeface="Elektra Text Pro"/>
              </a:rPr>
              <a:t>обработки</a:t>
            </a:r>
          </a:p>
        </p:txBody>
      </p:sp>
    </p:spTree>
    <p:extLst>
      <p:ext uri="{BB962C8B-B14F-4D97-AF65-F5344CB8AC3E}">
        <p14:creationId xmlns:p14="http://schemas.microsoft.com/office/powerpoint/2010/main" val="37287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5348" y="491493"/>
            <a:ext cx="67710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ПОЛНЫЙ И НЕПОЛНЫЙ ТЕХНИЧЕСКИЙ ОБЪЕКТ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2021289"/>
            <a:ext cx="705678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Художественные </a:t>
            </a:r>
            <a:r>
              <a:rPr lang="ru-RU" sz="2400" dirty="0">
                <a:latin typeface="Elektra Text Pro"/>
              </a:rPr>
              <a:t>произведения – неполные (литература) или дополненные (архитектура, скульптура) технические объекты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5731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5348" y="491493"/>
            <a:ext cx="6771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СИЛА ТЕХНИКИ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5348" y="1556792"/>
            <a:ext cx="705678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Сила техники принадлежит не изобретателю, но самому техническому </a:t>
            </a:r>
            <a:r>
              <a:rPr lang="ru-RU" sz="2400" dirty="0" smtClean="0">
                <a:latin typeface="Elektra Text Pro"/>
              </a:rPr>
              <a:t>объекту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5441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5348" y="491493"/>
            <a:ext cx="6771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СИЛА ТЕХНИКИ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5348" y="1556792"/>
            <a:ext cx="705678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Сила техники – в измененном порядке следования </a:t>
            </a:r>
            <a:r>
              <a:rPr lang="ru-RU" sz="2400" dirty="0" smtClean="0">
                <a:latin typeface="Elektra Text Pro"/>
              </a:rPr>
              <a:t>элементов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7338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5348" y="491493"/>
            <a:ext cx="6771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СИЛА ТЕХНИКИ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5348" y="1556792"/>
            <a:ext cx="705678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Техника есть сила, изменяющая облик Земли (Фр. </a:t>
            </a:r>
            <a:r>
              <a:rPr lang="ru-RU" sz="2400" dirty="0" err="1">
                <a:latin typeface="Elektra Text Pro"/>
              </a:rPr>
              <a:t>Дессауэр</a:t>
            </a:r>
            <a:r>
              <a:rPr lang="ru-RU" sz="2400" dirty="0" smtClean="0">
                <a:latin typeface="Elektra Text Pro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endParaRPr lang="ru-RU" sz="2400" dirty="0" smtClean="0">
              <a:latin typeface="Elektra Text Pro"/>
            </a:endParaRPr>
          </a:p>
        </p:txBody>
      </p:sp>
      <p:pic>
        <p:nvPicPr>
          <p:cNvPr id="5" name="Picture 2" descr="https://encrypted-tbn0.gstatic.com/images?q=tbn:ANd9GcRCnpLtn-hqRGLV-1iSe2XGo1L6I0Q6udusgCf69BYmTvxAhsdYgpydYLCy97qTU5GYeiQ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61" y="2229829"/>
            <a:ext cx="2539876" cy="343475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6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5348" y="491493"/>
            <a:ext cx="6771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СИЛА ТЕХНИКИ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5348" y="1556792"/>
            <a:ext cx="677102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Человек не приспосабливается к природе, но изменяет окружающую среду под себя (П.К. </a:t>
            </a:r>
            <a:r>
              <a:rPr lang="ru-RU" sz="2400" dirty="0" err="1">
                <a:latin typeface="Elektra Text Pro"/>
              </a:rPr>
              <a:t>Энгельмейер</a:t>
            </a:r>
            <a:r>
              <a:rPr lang="ru-RU" sz="2400" dirty="0" smtClean="0">
                <a:latin typeface="Elektra Text Pro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endParaRPr lang="ru-RU" sz="2400" dirty="0" smtClean="0">
              <a:latin typeface="Elektra Text Pro"/>
            </a:endParaRPr>
          </a:p>
        </p:txBody>
      </p:sp>
      <p:pic>
        <p:nvPicPr>
          <p:cNvPr id="5" name="Picture 2" descr="https://upload.wikimedia.org/wikipedia/ru/thumb/0/02/%D0%AD%D0%BD%D0%B3%D0%B5%D0%BB%D1%8C%D0%BC%D0%B5%D0%B9%D0%B5%D1%80%2C_%D0%9F%D1%91%D1%82%D1%80_%D0%9A%D0%BB%D0%B8%D0%BC%D0%B5%D0%BD%D1%82%D1%8C%D0%B5%D0%B2%D0%B8%D1%87.jpg/274px-%D0%AD%D0%BD%D0%B3%D0%B5%D0%BB%D1%8C%D0%BC%D0%B5%D0%B9%D0%B5%D1%80%2C_%D0%9F%D1%91%D1%82%D1%80_%D0%9A%D0%BB%D0%B8%D0%BC%D0%B5%D0%BD%D1%82%D1%8C%D0%B5%D0%B2%D0%B8%D1%8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0"/>
          <a:stretch/>
        </p:blipFill>
        <p:spPr bwMode="auto">
          <a:xfrm>
            <a:off x="4860032" y="2564904"/>
            <a:ext cx="2493707" cy="343475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15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5348" y="491493"/>
            <a:ext cx="6771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ИСКУССТВЕННЫЕ СРЕДЫ ОБИТАНИЯ ЧЕЛОВЕКА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9217" y="1844824"/>
            <a:ext cx="705678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Три типа искусственных </a:t>
            </a:r>
            <a:r>
              <a:rPr lang="ru-RU" sz="2400" dirty="0" smtClean="0">
                <a:latin typeface="Elektra Text Pro"/>
              </a:rPr>
              <a:t>сред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3247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6718" y="1467580"/>
            <a:ext cx="45785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ПЁТР КЛИМЕНТЬЕВИЧ ЭНГЕЛЬМЕЙЕР</a:t>
            </a:r>
          </a:p>
          <a:p>
            <a:r>
              <a:rPr lang="ru-RU" sz="2200" dirty="0" smtClean="0">
                <a:latin typeface="Elektra Text Pro"/>
              </a:rPr>
              <a:t>1855–1942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Русский философ, инженер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ТЕХНИКИ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2050" name="Picture 2" descr="https://upload.wikimedia.org/wikipedia/ru/thumb/0/02/%D0%AD%D0%BD%D0%B3%D0%B5%D0%BB%D1%8C%D0%BC%D0%B5%D0%B9%D0%B5%D1%80%2C_%D0%9F%D1%91%D1%82%D1%80_%D0%9A%D0%BB%D0%B8%D0%BC%D0%B5%D0%BD%D1%82%D1%8C%D0%B5%D0%B2%D0%B8%D1%87.jpg/274px-%D0%AD%D0%BD%D0%B3%D0%B5%D0%BB%D1%8C%D0%BC%D0%B5%D0%B9%D0%B5%D1%80%2C_%D0%9F%D1%91%D1%82%D1%80_%D0%9A%D0%BB%D0%B8%D0%BC%D0%B5%D0%BD%D1%82%D1%8C%D0%B5%D0%B2%D0%B8%D1%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467580"/>
            <a:ext cx="2493707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8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5348" y="491493"/>
            <a:ext cx="6771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ПЕРВАЯ ИСКУССТВЕННАЯ СРЕДА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5397" y="1484784"/>
            <a:ext cx="705678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Машины по переработке </a:t>
            </a:r>
            <a:r>
              <a:rPr lang="ru-RU" sz="2400" dirty="0" smtClean="0">
                <a:latin typeface="Elektra Text Pro"/>
              </a:rPr>
              <a:t>энергии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73348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1495" y="188640"/>
            <a:ext cx="8663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ПЕРВАЯ ИСКУССТВЕННАЯ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СРЕДА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1115" y="827426"/>
            <a:ext cx="27808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Elektra Text Pro"/>
              </a:rPr>
              <a:t>ИОСИФ САМУИЛОВИЧ ШКЛОВСКИЙ</a:t>
            </a:r>
          </a:p>
          <a:p>
            <a:pPr algn="ctr"/>
            <a:r>
              <a:rPr lang="ru-RU" sz="2200" dirty="0" smtClean="0">
                <a:latin typeface="Elektra Text Pro"/>
              </a:rPr>
              <a:t>1916-1985</a:t>
            </a:r>
            <a:r>
              <a:rPr lang="ru-RU" sz="2400" dirty="0" smtClean="0">
                <a:latin typeface="Elektra Text Pro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1012091"/>
            <a:ext cx="2943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СТАНИСЛАВ </a:t>
            </a:r>
          </a:p>
          <a:p>
            <a:pPr algn="ctr"/>
            <a:r>
              <a:rPr lang="ru-RU" sz="2400" dirty="0" smtClean="0">
                <a:latin typeface="Elektra Text Pro"/>
              </a:rPr>
              <a:t>ЛЕМ</a:t>
            </a:r>
          </a:p>
          <a:p>
            <a:pPr algn="ctr"/>
            <a:r>
              <a:rPr lang="ru-RU" sz="2400" dirty="0" smtClean="0">
                <a:latin typeface="Elektra Text Pro"/>
              </a:rPr>
              <a:t> </a:t>
            </a:r>
            <a:r>
              <a:rPr lang="ru-RU" sz="2200" dirty="0" smtClean="0">
                <a:latin typeface="Elektra Text Pro"/>
              </a:rPr>
              <a:t>1921-2006</a:t>
            </a:r>
            <a:endParaRPr lang="ru-RU" sz="2400" dirty="0" smtClean="0">
              <a:latin typeface="Elektra Text Pro"/>
            </a:endParaRPr>
          </a:p>
        </p:txBody>
      </p:sp>
      <p:pic>
        <p:nvPicPr>
          <p:cNvPr id="11" name="Picture 2" descr="https://upload.wikimedia.org/wikipedia/ru/7/77/Shklovs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51" y="2364712"/>
            <a:ext cx="2760602" cy="349557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api.culture.pl/sites/default/files/styles/1920_auto/public/2020-01/lem_stanislaw_portret_2_en.jpg?itok=yS0Ich8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r="19042"/>
          <a:stretch/>
        </p:blipFill>
        <p:spPr bwMode="auto">
          <a:xfrm>
            <a:off x="5140034" y="2397086"/>
            <a:ext cx="2987221" cy="34631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389117" y="6187261"/>
            <a:ext cx="2489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Elektra Text Pro"/>
              </a:rPr>
              <a:t>Фото</a:t>
            </a:r>
            <a:r>
              <a:rPr lang="ru-RU" sz="1400" dirty="0">
                <a:latin typeface="Elektra Text Pro"/>
              </a:rPr>
              <a:t>: </a:t>
            </a:r>
            <a:r>
              <a:rPr lang="ru-RU" sz="1400" dirty="0" err="1">
                <a:latin typeface="Elektra Text Pro"/>
              </a:rPr>
              <a:t>Люцьян</a:t>
            </a:r>
            <a:r>
              <a:rPr lang="ru-RU" sz="1400" dirty="0">
                <a:latin typeface="Elektra Text Pro"/>
              </a:rPr>
              <a:t> Фогель/</a:t>
            </a:r>
            <a:r>
              <a:rPr lang="ru-RU" sz="1400" dirty="0" err="1">
                <a:latin typeface="Elektra Text Pro"/>
              </a:rPr>
              <a:t>East</a:t>
            </a:r>
            <a:r>
              <a:rPr lang="ru-RU" sz="1400" dirty="0">
                <a:latin typeface="Elektra Text Pro"/>
              </a:rPr>
              <a:t> </a:t>
            </a:r>
            <a:r>
              <a:rPr lang="ru-RU" sz="1400" dirty="0" err="1" smtClean="0">
                <a:latin typeface="Elektra Text Pro"/>
              </a:rPr>
              <a:t>News</a:t>
            </a:r>
            <a:endParaRPr lang="ru-RU" sz="1400" dirty="0">
              <a:latin typeface="Elektra Text Pro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1039" y="6215147"/>
            <a:ext cx="2489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latin typeface="Elektra Text Pro"/>
              </a:rPr>
              <a:t>http</a:t>
            </a:r>
            <a:r>
              <a:rPr lang="en-US" sz="1400" dirty="0">
                <a:latin typeface="Elektra Text Pro"/>
              </a:rPr>
              <a:t>://</a:t>
            </a:r>
            <a:r>
              <a:rPr lang="en-US" sz="1400" dirty="0" smtClean="0">
                <a:latin typeface="Elektra Text Pro"/>
              </a:rPr>
              <a:t>www.pseudology.org/Eshelon/akadem_vybory.htm</a:t>
            </a:r>
            <a:endParaRPr lang="ru-RU" sz="1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1464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5348" y="491493"/>
            <a:ext cx="6771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ВТОРАЯ ИСКУССТВЕННАЯ СРЕДА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5397" y="1484784"/>
            <a:ext cx="705678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Машины по переработке </a:t>
            </a:r>
            <a:r>
              <a:rPr lang="ru-RU" sz="2400" dirty="0" smtClean="0">
                <a:latin typeface="Elektra Text Pro"/>
              </a:rPr>
              <a:t>информации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4956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914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ВТОРАЯ ИСКУССТВЕННАЯ СРЕДА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5526" y="1412775"/>
            <a:ext cx="647294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Машины по переработке энергии – объекты чувственного восприятия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Машины </a:t>
            </a:r>
            <a:r>
              <a:rPr lang="ru-RU" sz="2400" dirty="0">
                <a:latin typeface="Elektra Text Pro"/>
              </a:rPr>
              <a:t>по переработке информации – структуры </a:t>
            </a:r>
            <a:r>
              <a:rPr lang="ru-RU" sz="2400" dirty="0" smtClean="0">
                <a:latin typeface="Elektra Text Pro"/>
              </a:rPr>
              <a:t>рассудка</a:t>
            </a:r>
          </a:p>
        </p:txBody>
      </p:sp>
    </p:spTree>
    <p:extLst>
      <p:ext uri="{BB962C8B-B14F-4D97-AF65-F5344CB8AC3E}">
        <p14:creationId xmlns:p14="http://schemas.microsoft.com/office/powerpoint/2010/main" val="15731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6718" y="1467580"/>
            <a:ext cx="4245682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ДЖОН РОДЖЕРС СЁРЛ</a:t>
            </a:r>
          </a:p>
          <a:p>
            <a:r>
              <a:rPr lang="ru-RU" sz="2200" dirty="0">
                <a:latin typeface="Elektra Text Pro"/>
              </a:rPr>
              <a:t>р</a:t>
            </a:r>
            <a:r>
              <a:rPr lang="ru-RU" sz="2200" dirty="0" smtClean="0">
                <a:latin typeface="Elektra Text Pro"/>
              </a:rPr>
              <a:t>од. 1932 г.</a:t>
            </a: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«Сознание</a:t>
            </a:r>
            <a:r>
              <a:rPr lang="ru-RU" sz="2400" dirty="0">
                <a:latin typeface="Elektra Text Pro"/>
              </a:rPr>
              <a:t>, мозг и </a:t>
            </a:r>
            <a:r>
              <a:rPr lang="ru-RU" sz="2400" dirty="0" smtClean="0">
                <a:latin typeface="Elektra Text Pro"/>
              </a:rPr>
              <a:t>программы» </a:t>
            </a:r>
            <a:r>
              <a:rPr lang="ru-RU" sz="2400" dirty="0">
                <a:latin typeface="Elektra Text Pro"/>
              </a:rPr>
              <a:t>(</a:t>
            </a:r>
            <a:r>
              <a:rPr lang="ru-RU" sz="2400" dirty="0" err="1">
                <a:latin typeface="Elektra Text Pro"/>
              </a:rPr>
              <a:t>Minds</a:t>
            </a:r>
            <a:r>
              <a:rPr lang="ru-RU" sz="2400" dirty="0">
                <a:latin typeface="Elektra Text Pro"/>
              </a:rPr>
              <a:t>, </a:t>
            </a:r>
            <a:r>
              <a:rPr lang="ru-RU" sz="2400" dirty="0" err="1">
                <a:latin typeface="Elektra Text Pro"/>
              </a:rPr>
              <a:t>Brains</a:t>
            </a:r>
            <a:r>
              <a:rPr lang="ru-RU" sz="2400" dirty="0">
                <a:latin typeface="Elektra Text Pro"/>
              </a:rPr>
              <a:t>, </a:t>
            </a:r>
            <a:r>
              <a:rPr lang="ru-RU" sz="2400" dirty="0" err="1">
                <a:latin typeface="Elektra Text Pro"/>
              </a:rPr>
              <a:t>and</a:t>
            </a:r>
            <a:r>
              <a:rPr lang="ru-RU" sz="2400" dirty="0">
                <a:latin typeface="Elektra Text Pro"/>
              </a:rPr>
              <a:t> </a:t>
            </a:r>
            <a:r>
              <a:rPr lang="ru-RU" sz="2400" dirty="0" err="1">
                <a:latin typeface="Elektra Text Pro"/>
              </a:rPr>
              <a:t>Programs</a:t>
            </a:r>
            <a:r>
              <a:rPr lang="ru-RU" sz="2400" dirty="0">
                <a:latin typeface="Elektra Text Pro"/>
              </a:rPr>
              <a:t>, 1980</a:t>
            </a:r>
            <a:r>
              <a:rPr lang="ru-RU" sz="2400" dirty="0" smtClean="0">
                <a:latin typeface="Elektra Text Pro"/>
              </a:rPr>
              <a:t>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Машины в сфере разума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ТРЕТЬЯ ИСКУССТВЕННАЯ СРЕДА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3314" name="Picture 2" descr="https://www.koob.ru/foto/author/5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67580"/>
            <a:ext cx="2492608" cy="3276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3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914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ТРЕТЬЯ ИСКУССТВЕННАЯ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СРЕДА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5526" y="1412775"/>
            <a:ext cx="64729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Искусственное целеполагание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Искусственное воображение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Искусственная рефлексия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Искусственное </a:t>
            </a:r>
            <a:r>
              <a:rPr lang="ru-RU" sz="2400" dirty="0" smtClean="0">
                <a:latin typeface="Elektra Text Pro"/>
              </a:rPr>
              <a:t>творчество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1278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6718" y="1447719"/>
            <a:ext cx="4754434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СТАНИСЛАВ ЛЕМ</a:t>
            </a:r>
          </a:p>
          <a:p>
            <a:r>
              <a:rPr lang="ru-RU" sz="2400" dirty="0" smtClean="0">
                <a:latin typeface="Elektra Text Pro"/>
              </a:rPr>
              <a:t>«ОСМОТР НА МЕСТЕ»</a:t>
            </a: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Порог </a:t>
            </a:r>
            <a:r>
              <a:rPr lang="ru-RU" sz="2400" dirty="0" err="1">
                <a:latin typeface="Elektra Text Pro"/>
              </a:rPr>
              <a:t>Скварка</a:t>
            </a:r>
            <a:r>
              <a:rPr lang="ru-RU" sz="2400" dirty="0">
                <a:latin typeface="Elektra Text Pro"/>
              </a:rPr>
              <a:t> </a:t>
            </a:r>
            <a:r>
              <a:rPr lang="ru-RU" sz="2400" dirty="0" smtClean="0">
                <a:latin typeface="Elektra Text Pro"/>
              </a:rPr>
              <a:t>- </a:t>
            </a:r>
            <a:r>
              <a:rPr lang="ru-RU" sz="2400" dirty="0">
                <a:latin typeface="Elektra Text Pro"/>
              </a:rPr>
              <a:t>порог </a:t>
            </a:r>
            <a:r>
              <a:rPr lang="ru-RU" sz="2400" dirty="0" err="1">
                <a:latin typeface="Elektra Text Pro"/>
              </a:rPr>
              <a:t>умудрения</a:t>
            </a:r>
            <a:r>
              <a:rPr lang="ru-RU" sz="2400" dirty="0">
                <a:latin typeface="Elektra Text Pro"/>
              </a:rPr>
              <a:t> среды обитания, за которым среда становится умнее своих </a:t>
            </a:r>
            <a:r>
              <a:rPr lang="ru-RU" sz="2400" dirty="0" smtClean="0">
                <a:latin typeface="Elektra Text Pro"/>
              </a:rPr>
              <a:t>обитателей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ТРЕТЬЯ ИСКУССТВЕННАЯ СРЕДА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2" name="AutoShape 4" descr="Wizja lokalna / Осмотр на месте | Лем Станислав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Wizja lokalna / Осмотр на месте | Лем Станислав #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50" y="1461248"/>
            <a:ext cx="2175984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0819" y="4778308"/>
            <a:ext cx="2489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latin typeface="Elektra Text Pro"/>
              </a:rPr>
              <a:t>Обложка польского </a:t>
            </a:r>
            <a:r>
              <a:rPr lang="ru-RU" sz="1400" dirty="0" smtClean="0">
                <a:latin typeface="Elektra Text Pro"/>
              </a:rPr>
              <a:t>романа </a:t>
            </a:r>
            <a:r>
              <a:rPr lang="en-US" sz="1400" dirty="0" smtClean="0">
                <a:latin typeface="Elektra Text Pro"/>
              </a:rPr>
              <a:t>http</a:t>
            </a:r>
            <a:r>
              <a:rPr lang="en-US" sz="1400" dirty="0">
                <a:latin typeface="Elektra Text Pro"/>
              </a:rPr>
              <a:t>://lem.pl/lemopedia/Inspection_at_the_Scene_of_the_Crime_Polish_WL_1982</a:t>
            </a:r>
            <a:endParaRPr lang="ru-RU" sz="1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131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t>37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495" y="188640"/>
            <a:ext cx="8663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ТЕХНОЛОГИЧЕСКАЯ СИНГУЛЯРНОСТЬ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9024" y="914632"/>
            <a:ext cx="2780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ВЕРНОР </a:t>
            </a:r>
          </a:p>
          <a:p>
            <a:pPr algn="ctr"/>
            <a:r>
              <a:rPr lang="ru-RU" sz="2400" dirty="0" smtClean="0">
                <a:latin typeface="Elektra Text Pro"/>
              </a:rPr>
              <a:t>ВИНДЖ</a:t>
            </a:r>
          </a:p>
          <a:p>
            <a:pPr algn="ctr"/>
            <a:r>
              <a:rPr lang="ru-RU" sz="2200" dirty="0">
                <a:latin typeface="Elektra Text Pro"/>
              </a:rPr>
              <a:t>р</a:t>
            </a:r>
            <a:r>
              <a:rPr lang="ru-RU" sz="2200" dirty="0" smtClean="0">
                <a:latin typeface="Elektra Text Pro"/>
              </a:rPr>
              <a:t>од. 1944 г.</a:t>
            </a:r>
            <a:r>
              <a:rPr lang="ru-RU" sz="2400" dirty="0" smtClean="0">
                <a:latin typeface="Elektra Text Pro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37321" y="908720"/>
            <a:ext cx="2943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РЭЙМОНД КУРЦВЕЙЛ</a:t>
            </a:r>
          </a:p>
          <a:p>
            <a:pPr algn="ctr"/>
            <a:r>
              <a:rPr lang="ru-RU" sz="2200" dirty="0" smtClean="0">
                <a:latin typeface="Elektra Text Pro"/>
              </a:rPr>
              <a:t>род</a:t>
            </a:r>
            <a:r>
              <a:rPr lang="ru-RU" sz="2200" dirty="0">
                <a:latin typeface="Elektra Text Pro"/>
              </a:rPr>
              <a:t>. </a:t>
            </a:r>
            <a:r>
              <a:rPr lang="ru-RU" sz="2200" dirty="0" smtClean="0">
                <a:latin typeface="Elektra Text Pro"/>
              </a:rPr>
              <a:t>1948 </a:t>
            </a:r>
            <a:r>
              <a:rPr lang="ru-RU" sz="2200" dirty="0">
                <a:latin typeface="Elektra Text Pro"/>
              </a:rPr>
              <a:t>г</a:t>
            </a:r>
            <a:r>
              <a:rPr lang="ru-RU" sz="2200" dirty="0" smtClean="0">
                <a:latin typeface="Elektra Text Pro"/>
              </a:rPr>
              <a:t>.</a:t>
            </a:r>
          </a:p>
        </p:txBody>
      </p:sp>
      <p:pic>
        <p:nvPicPr>
          <p:cNvPr id="15362" name="Picture 2" descr="не определе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65" y="2115271"/>
            <a:ext cx="2749976" cy="3096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50808" y="5250820"/>
            <a:ext cx="2489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latin typeface="Elektra Text Pro"/>
              </a:rPr>
              <a:t>Photo</a:t>
            </a:r>
            <a:r>
              <a:rPr lang="ru-RU" sz="1400" dirty="0" smtClean="0">
                <a:latin typeface="Elektra Text Pro"/>
              </a:rPr>
              <a:t>. </a:t>
            </a:r>
            <a:r>
              <a:rPr lang="en-US" sz="1400" dirty="0" smtClean="0">
                <a:latin typeface="Elektra Text Pro"/>
              </a:rPr>
              <a:t>Raul654</a:t>
            </a:r>
            <a:r>
              <a:rPr lang="en-US" sz="1400" dirty="0">
                <a:latin typeface="Elektra Text Pro"/>
              </a:rPr>
              <a:t>, Maarten1980, </a:t>
            </a:r>
            <a:r>
              <a:rPr lang="en-US" sz="1400" dirty="0" err="1" smtClean="0">
                <a:latin typeface="Elektra Text Pro"/>
              </a:rPr>
              <a:t>Zanaq</a:t>
            </a:r>
            <a:endParaRPr lang="ru-RU" sz="1400" dirty="0">
              <a:latin typeface="Elektra Text Pro"/>
            </a:endParaRPr>
          </a:p>
        </p:txBody>
      </p:sp>
      <p:pic>
        <p:nvPicPr>
          <p:cNvPr id="15364" name="Picture 4" descr="undefi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306" y="2075722"/>
            <a:ext cx="2558574" cy="31750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36096" y="5257772"/>
            <a:ext cx="24890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Elektra Text Pro"/>
              </a:rPr>
              <a:t> Photo by Michael </a:t>
            </a:r>
            <a:r>
              <a:rPr lang="en-US" sz="1400" dirty="0" err="1">
                <a:latin typeface="Elektra Text Pro"/>
              </a:rPr>
              <a:t>Lutch</a:t>
            </a:r>
            <a:r>
              <a:rPr lang="en-US" sz="1400" dirty="0">
                <a:latin typeface="Elektra Text Pro"/>
              </a:rPr>
              <a:t>. Courtesy of Kurzweil Technologies, Inc</a:t>
            </a:r>
            <a:r>
              <a:rPr lang="en-US" sz="1400" dirty="0" smtClean="0">
                <a:latin typeface="Elektra Text Pro"/>
              </a:rPr>
              <a:t>.</a:t>
            </a:r>
            <a:endParaRPr lang="ru-RU" sz="1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5687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6718" y="1447719"/>
            <a:ext cx="4402603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СТАНИСЛАВ ЛЕМ</a:t>
            </a:r>
          </a:p>
          <a:p>
            <a:r>
              <a:rPr lang="vi-VN" sz="2400" dirty="0" smtClean="0">
                <a:latin typeface="Elektra Text Pro"/>
              </a:rPr>
              <a:t>«СУММА ТЕХНОЛОГИИ» </a:t>
            </a:r>
            <a:endParaRPr lang="ru-RU" sz="2400" dirty="0" smtClean="0">
              <a:latin typeface="Elektra Text Pro"/>
            </a:endParaRPr>
          </a:p>
          <a:p>
            <a:endParaRPr lang="ru-RU" sz="22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Цель технического развития – в достижении превосходства над природой, реализация с помощью природы того, что для природы </a:t>
            </a:r>
            <a:r>
              <a:rPr lang="ru-RU" sz="2400" dirty="0" smtClean="0">
                <a:latin typeface="Elektra Text Pro"/>
              </a:rPr>
              <a:t>невозможно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ТЕХНООПТИМИЗМ И ТЕХНОПЕССИМИЗМ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2" name="AutoShape 4" descr="Wizja lokalna / Осмотр на месте | Лем Станислав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Wizja lokalna / Осмотр на месте | Лем Станислав #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s://english.lem.pl/images/phocagallery/covers/SummaTechnologiae/thumbs/phoca_thumb_l_Summa_Technologiae_Polish_WL_19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60" y="1447719"/>
            <a:ext cx="2320508" cy="361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68887" y="5064095"/>
            <a:ext cx="2489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Elektra Text Pro"/>
              </a:rPr>
              <a:t>Обложка. Первое издание. 1964</a:t>
            </a:r>
            <a:endParaRPr lang="ru-RU" sz="1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4893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ТРИ ЗНАЧЕНИЯ ПОНЯТИЯ «ТЕХНИКА»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085" y="1628800"/>
            <a:ext cx="68407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1. Техника </a:t>
            </a:r>
            <a:r>
              <a:rPr lang="ru-RU" sz="2400" dirty="0">
                <a:latin typeface="Elektra Text Pro"/>
              </a:rPr>
              <a:t>как навык, мастерство, искусность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dirty="0" err="1">
                <a:latin typeface="Elektra Text Pro"/>
              </a:rPr>
              <a:t>Технэ</a:t>
            </a:r>
            <a:r>
              <a:rPr lang="ru-RU" sz="2400" dirty="0">
                <a:latin typeface="Elektra Text Pro"/>
              </a:rPr>
              <a:t>  (от др.-греч. </a:t>
            </a:r>
            <a:r>
              <a:rPr lang="ru-RU" sz="2400" dirty="0" err="1">
                <a:latin typeface="Elektra Text Pro"/>
              </a:rPr>
              <a:t>τεχνικός</a:t>
            </a:r>
            <a:r>
              <a:rPr lang="ru-RU" sz="2400" dirty="0">
                <a:latin typeface="Elektra Text Pro"/>
              </a:rPr>
              <a:t>, от </a:t>
            </a:r>
            <a:r>
              <a:rPr lang="ru-RU" sz="2400" dirty="0" err="1">
                <a:latin typeface="Elektra Text Pro"/>
              </a:rPr>
              <a:t>τέχνη</a:t>
            </a:r>
            <a:r>
              <a:rPr lang="ru-RU" sz="2400" dirty="0">
                <a:latin typeface="Elektra Text Pro"/>
              </a:rPr>
              <a:t> </a:t>
            </a:r>
            <a:r>
              <a:rPr lang="ru-RU" sz="2400" dirty="0" smtClean="0">
                <a:latin typeface="Elektra Text Pro"/>
              </a:rPr>
              <a:t>- </a:t>
            </a:r>
            <a:r>
              <a:rPr lang="ru-RU" sz="2400" dirty="0">
                <a:latin typeface="Elektra Text Pro"/>
              </a:rPr>
              <a:t>искусство, мастерство, </a:t>
            </a:r>
            <a:r>
              <a:rPr lang="ru-RU" sz="2400" dirty="0" smtClean="0">
                <a:latin typeface="Elektra Text Pro"/>
              </a:rPr>
              <a:t>умение)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5113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ТРИ ЗНАЧЕНИЯ ПОНЯТИЯ «ТЕХНИКА»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085" y="1628800"/>
            <a:ext cx="68407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ru-RU" sz="2400" dirty="0" smtClean="0">
                <a:latin typeface="Elektra Text Pro"/>
              </a:rPr>
              <a:t>Техника </a:t>
            </a:r>
            <a:r>
              <a:rPr lang="ru-RU" sz="2400" dirty="0">
                <a:latin typeface="Elektra Text Pro"/>
              </a:rPr>
              <a:t>как объективное условие возможности реализации </a:t>
            </a:r>
            <a:r>
              <a:rPr lang="ru-RU" sz="2400" dirty="0" smtClean="0">
                <a:latin typeface="Elektra Text Pro"/>
              </a:rPr>
              <a:t>желания</a:t>
            </a:r>
            <a:endParaRPr lang="ru-RU" sz="2400" dirty="0">
              <a:latin typeface="Elektra Text Pro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9641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ТРИ ЗНАЧЕНИЯ ПОНЯТИЯ «ТЕХНИКА»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085" y="1628800"/>
            <a:ext cx="68407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ru-RU" sz="2400" dirty="0" smtClean="0">
                <a:latin typeface="Elektra Text Pro"/>
              </a:rPr>
              <a:t>Техника как артефакты, искусственные объекты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4778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6718" y="1467580"/>
            <a:ext cx="457851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ЭДУАРД ФРИДРИХ МАКСИМИЛИАН АЙТ</a:t>
            </a:r>
          </a:p>
          <a:p>
            <a:r>
              <a:rPr lang="ru-RU" sz="2200" dirty="0" smtClean="0">
                <a:latin typeface="Elektra Text Pro"/>
              </a:rPr>
              <a:t>1836–1906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«Техника есть то, что придает телесную форму человеческому </a:t>
            </a:r>
            <a:r>
              <a:rPr lang="ru-RU" sz="2400" dirty="0" err="1">
                <a:latin typeface="Elektra Text Pro"/>
              </a:rPr>
              <a:t>волению</a:t>
            </a:r>
            <a:r>
              <a:rPr lang="ru-RU" sz="2400" dirty="0" smtClean="0">
                <a:latin typeface="Elektra Text Pro"/>
              </a:rPr>
              <a:t>»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ТЕХНИКИ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3074" name="Picture 2" descr="https://upload.wikimedia.org/wikipedia/commons/thumb/1/12/MaxEyth.jpg/274px-MaxEy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41" y="1467580"/>
            <a:ext cx="2657964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4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038" y="204336"/>
            <a:ext cx="8663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ПЕТР КЛИМЕНТЬЕВИЧ ЭНГЕЛЬМЕЙЕР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2" name="AutoShape 2" descr="Ролан Барт. 197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Ролан Барт. 197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i.bigenc.ru/resizer/resize?sign=BwQsa7KlT7-E4N67UeZyRg&amp;filename=vault/4784ac925cbcb07a8a077e4bc5b4e39d.webp&amp;width=384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Жак Деррида в своём доме в Ри-Оранжи (Франция). 198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0375" y="5260541"/>
            <a:ext cx="8360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Elektra Text Pro"/>
              </a:rPr>
              <a:t>«Техника – искусство исполнения желаний на основании знания законов </a:t>
            </a:r>
            <a:r>
              <a:rPr lang="ru-RU" sz="2400" dirty="0" smtClean="0">
                <a:latin typeface="Elektra Text Pro"/>
              </a:rPr>
              <a:t>природы»</a:t>
            </a:r>
          </a:p>
        </p:txBody>
      </p:sp>
      <p:pic>
        <p:nvPicPr>
          <p:cNvPr id="13" name="Picture 2" descr="https://urss.ru/covers500/1645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88615"/>
            <a:ext cx="2422095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79" y="1393392"/>
            <a:ext cx="2175016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373709" y="1388615"/>
            <a:ext cx="2265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all" dirty="0" smtClean="0">
                <a:latin typeface="Elektra Text Pro"/>
              </a:rPr>
              <a:t>Философия техники</a:t>
            </a:r>
          </a:p>
        </p:txBody>
      </p:sp>
      <p:pic>
        <p:nvPicPr>
          <p:cNvPr id="17" name="Picture 4" descr="https://icon-library.com/images/create-new-icon/create-new-icon-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09" y="2204864"/>
            <a:ext cx="2422108" cy="24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498227"/>
              </p:ext>
            </p:extLst>
          </p:nvPr>
        </p:nvGraphicFramePr>
        <p:xfrm>
          <a:off x="6159277" y="2219611"/>
          <a:ext cx="2980922" cy="2589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7" imgW="8019752" imgH="5667359" progId="AcroExch.Document.7">
                  <p:embed/>
                </p:oleObj>
              </mc:Choice>
              <mc:Fallback>
                <p:oleObj name="Acrobat Document" r:id="rId7" imgW="8019752" imgH="5667359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59277" y="2219611"/>
                        <a:ext cx="2980922" cy="2589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8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6717" y="1211207"/>
            <a:ext cx="503777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ФРИДРИХ ДЕССАУЭР</a:t>
            </a:r>
          </a:p>
          <a:p>
            <a:r>
              <a:rPr lang="ru-RU" sz="2200" dirty="0" smtClean="0">
                <a:latin typeface="Elektra Text Pro"/>
              </a:rPr>
              <a:t>1881–1963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А</a:t>
            </a:r>
            <a:r>
              <a:rPr lang="ru-RU" sz="2400" dirty="0" smtClean="0">
                <a:latin typeface="Elektra Text Pro"/>
              </a:rPr>
              <a:t>втор </a:t>
            </a:r>
            <a:r>
              <a:rPr lang="ru-RU" sz="2400" dirty="0" err="1" smtClean="0">
                <a:latin typeface="Elektra Text Pro"/>
              </a:rPr>
              <a:t>платонистской</a:t>
            </a:r>
            <a:r>
              <a:rPr lang="ru-RU" sz="2400" dirty="0" smtClean="0">
                <a:latin typeface="Elektra Text Pro"/>
              </a:rPr>
              <a:t> </a:t>
            </a:r>
            <a:r>
              <a:rPr lang="ru-RU" sz="2400" dirty="0">
                <a:latin typeface="Elektra Text Pro"/>
              </a:rPr>
              <a:t>философии </a:t>
            </a:r>
            <a:r>
              <a:rPr lang="ru-RU" sz="2400" dirty="0" smtClean="0">
                <a:latin typeface="Elektra Text Pro"/>
              </a:rPr>
              <a:t>техники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</a:t>
            </a:r>
            <a:r>
              <a:rPr lang="ru-RU" sz="2400" dirty="0">
                <a:latin typeface="Elektra Text Pro"/>
              </a:rPr>
              <a:t>Техника есть реальное бытие из идей посредством финалистского преобразования и обработки из данного природой инвентаря</a:t>
            </a:r>
            <a:r>
              <a:rPr lang="ru-RU" sz="2400" dirty="0" smtClean="0">
                <a:latin typeface="Elektra Text Pro"/>
              </a:rPr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25" y="268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ТЕХНИКИ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146" name="Picture 2" descr="https://encrypted-tbn0.gstatic.com/images?q=tbn:ANd9GcRCnpLtn-hqRGLV-1iSe2XGo1L6I0Q6udusgCf69BYmTvxAhsdYgpydYLCy97qTU5GYeiQ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50" y="1273744"/>
            <a:ext cx="2395861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6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681</Words>
  <Application>Microsoft Office PowerPoint</Application>
  <PresentationFormat>Экран (4:3)</PresentationFormat>
  <Paragraphs>227</Paragraphs>
  <Slides>38</Slides>
  <Notes>37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Elektra Medium Pro</vt:lpstr>
      <vt:lpstr>Elektra Text Pro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adm</cp:lastModifiedBy>
  <cp:revision>279</cp:revision>
  <dcterms:created xsi:type="dcterms:W3CDTF">2023-04-01T06:40:15Z</dcterms:created>
  <dcterms:modified xsi:type="dcterms:W3CDTF">2024-01-09T09:55:31Z</dcterms:modified>
</cp:coreProperties>
</file>