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354" r:id="rId3"/>
    <p:sldId id="377" r:id="rId4"/>
    <p:sldId id="370" r:id="rId5"/>
    <p:sldId id="379" r:id="rId6"/>
    <p:sldId id="380" r:id="rId7"/>
    <p:sldId id="381" r:id="rId8"/>
    <p:sldId id="382" r:id="rId9"/>
    <p:sldId id="383" r:id="rId10"/>
    <p:sldId id="384" r:id="rId11"/>
    <p:sldId id="378" r:id="rId12"/>
    <p:sldId id="385" r:id="rId13"/>
    <p:sldId id="386" r:id="rId14"/>
    <p:sldId id="371" r:id="rId15"/>
    <p:sldId id="387" r:id="rId16"/>
    <p:sldId id="388" r:id="rId17"/>
    <p:sldId id="389" r:id="rId18"/>
    <p:sldId id="3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25" autoAdjust="0"/>
    <p:restoredTop sz="94668" autoAdjust="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27B8-CA9F-4AEC-9D0A-8D47785971C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E24E-145B-49D3-BBF7-7287D9669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5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6752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31</a:t>
            </a: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Проблема социального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err="1" smtClean="0">
                <a:solidFill>
                  <a:srgbClr val="C00000"/>
                </a:solidFill>
                <a:latin typeface="Elektra Text Pro"/>
              </a:rPr>
              <a:t>Голенков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 Сергей Иванович </a:t>
            </a: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профессор, доктор философских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6011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3928" y="908720"/>
            <a:ext cx="482453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ТЕОРИЯ ОБЩЕСТВЕННОГО ДОГОВОРА Т. ГОББСА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Общественный договор – переход из естественного состояния в гражданское или общественное состояние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Условия совместного существования людей – рациональная способность человека определять меру свободы и меру безопасности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5" y="980728"/>
            <a:ext cx="2211909" cy="3528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ЧАРЛЗ РОБЕРТ ДАРВИН </a:t>
            </a:r>
          </a:p>
          <a:p>
            <a:r>
              <a:rPr lang="ru-RU" sz="2200" dirty="0" smtClean="0">
                <a:latin typeface="Elektra Text Pro"/>
              </a:rPr>
              <a:t>1908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1882 гг. </a:t>
            </a:r>
          </a:p>
          <a:p>
            <a:endParaRPr lang="ru-RU" sz="2400" dirty="0" smtClean="0">
              <a:latin typeface="Elektra Text Pro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Теория эволюции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Природа человека как </a:t>
            </a:r>
            <a:r>
              <a:rPr lang="ru-RU" sz="2400" dirty="0" smtClean="0">
                <a:latin typeface="Elektra Text Pro"/>
              </a:rPr>
              <a:t>вида </a:t>
            </a:r>
            <a:r>
              <a:rPr lang="ru-RU" sz="2400" dirty="0" smtClean="0">
                <a:latin typeface="Elektra Text Pro"/>
              </a:rPr>
              <a:t>живого существа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БИОЛОГИЧЕСКИЙ ПОДХОД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1" y="1340768"/>
            <a:ext cx="2289041" cy="331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96855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ГЕРБЕРТ СПЕНСЕР</a:t>
            </a:r>
          </a:p>
          <a:p>
            <a:r>
              <a:rPr lang="ru-RU" sz="2200" dirty="0" smtClean="0">
                <a:latin typeface="Elektra Text Pro"/>
              </a:rPr>
              <a:t>1820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1903 гг. </a:t>
            </a:r>
          </a:p>
          <a:p>
            <a:endParaRPr lang="ru-RU" sz="2400" dirty="0" smtClean="0">
              <a:latin typeface="Elektra Text Pro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«Система синтетической философии»  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Так как свойства общества сходны со свойствами живого тела, то … постоянные отношения между частями общества аналогичны постоянным отношениям между частями живого тела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ОРГАНИЧЕСКАЯ ШКОЛА В СОЦИОЛОГИИ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6" y="1340768"/>
            <a:ext cx="2173894" cy="331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07904" y="476672"/>
            <a:ext cx="51125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КАРЛ МАРКС </a:t>
            </a:r>
          </a:p>
          <a:p>
            <a:r>
              <a:rPr lang="ru-RU" sz="2400" dirty="0" smtClean="0">
                <a:latin typeface="Elektra Text Pro"/>
              </a:rPr>
              <a:t>И ФРИДРИХ ЭНГЕЛЬС</a:t>
            </a:r>
          </a:p>
          <a:p>
            <a:endParaRPr lang="ru-RU" sz="2400" dirty="0" smtClean="0">
              <a:latin typeface="Elektra Text Pro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«Немецкая идеология» (1845–1846 гг.) </a:t>
            </a:r>
          </a:p>
          <a:p>
            <a:pPr marL="457200" indent="-457200"/>
            <a:r>
              <a:rPr lang="ru-RU" sz="2400" dirty="0" smtClean="0">
                <a:latin typeface="Elektra Text Pro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«Производство жизни – как собственной, посредством труда, так и чужой, посредством деторождения – выступает сразу же в качестве двоякого отношения: с одной стороны, в качестве естественного,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а с другой – в качестве общественного отношения…»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041434" cy="266429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СОЦИАЛЬНОГО В ФИЛОСОФИИ МАРКСА И ЭНГЕЛЬСА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47851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Воспроизводство человека в акте деторождения есть акт общественной жизнедеятельности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Специфический способ человеческой жизнедеятельности - труд как целенаправленная общественная деятельность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Человеческие связи - «отношения», опосредованы предметом, по поводу которого люди совместно действуют</a:t>
            </a:r>
          </a:p>
        </p:txBody>
      </p:sp>
    </p:spTree>
    <p:extLst>
      <p:ext uri="{BB962C8B-B14F-4D97-AF65-F5344CB8AC3E}">
        <p14:creationId xmlns:p14="http://schemas.microsoft.com/office/powerpoint/2010/main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СОЦИАЛЬНОГО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ЭКЗИСТЕНЦИАЛЬНОЙ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47851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kern="0" dirty="0" err="1" smtClean="0">
                <a:solidFill>
                  <a:prstClr val="black"/>
                </a:solidFill>
                <a:latin typeface="Elektra Text Pro"/>
              </a:rPr>
              <a:t>Экзистенция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 – существование способом понимания 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Философы: Карл Ясперс, Мартин Хайдеггер, Жан-Поль Сартр, Эммануэль </a:t>
            </a:r>
            <a:r>
              <a:rPr lang="ru-RU" sz="2400" kern="0" dirty="0" err="1" smtClean="0">
                <a:solidFill>
                  <a:prstClr val="black"/>
                </a:solidFill>
                <a:latin typeface="Elektra Text Pro"/>
              </a:rPr>
              <a:t>Левинас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, </a:t>
            </a:r>
            <a:br>
              <a:rPr lang="ru-RU" sz="2400" kern="0" dirty="0" smtClean="0">
                <a:solidFill>
                  <a:prstClr val="black"/>
                </a:solidFill>
                <a:latin typeface="Elektra Text Pro"/>
              </a:rPr>
            </a:b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Жан-Люк Нанси</a:t>
            </a:r>
          </a:p>
        </p:txBody>
      </p:sp>
    </p:spTree>
    <p:extLst>
      <p:ext uri="{BB962C8B-B14F-4D97-AF65-F5344CB8AC3E}">
        <p14:creationId xmlns:p14="http://schemas.microsoft.com/office/powerpoint/2010/main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СОЦИАЛЬНОГО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ЭКЗИСТЕНЦИАЛЬНОЙ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47851"/>
            <a:ext cx="79208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Условие социального бытия людей: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err="1" smtClean="0">
                <a:solidFill>
                  <a:prstClr val="black"/>
                </a:solidFill>
                <a:latin typeface="Elektra Text Pro"/>
              </a:rPr>
              <a:t>бытие-друг-с-другом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бытие-с-другим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kern="0" dirty="0" err="1" smtClean="0">
                <a:solidFill>
                  <a:prstClr val="black"/>
                </a:solidFill>
                <a:latin typeface="Elektra Text Pro"/>
              </a:rPr>
              <a:t>со-бытие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(совместное бытие)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СОЦИАЛЬНОГО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ЭКЗИСТЕНЦИАЛЬНОЙ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47851"/>
            <a:ext cx="7920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0" algn="ctr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 indent="-571500" algn="ctr"/>
            <a:r>
              <a:rPr lang="ru-RU" sz="2400" dirty="0" smtClean="0">
                <a:latin typeface="Elektra Text Pro"/>
              </a:rPr>
              <a:t>Способность человека осознавать свое существование: </a:t>
            </a:r>
          </a:p>
          <a:p>
            <a:pPr algn="ctr"/>
            <a:r>
              <a:rPr lang="ru-RU" sz="2400" dirty="0" smtClean="0">
                <a:latin typeface="Elektra Text Pro"/>
              </a:rPr>
              <a:t>Я есть, Я существую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ВЫВОДЫ 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0768"/>
            <a:ext cx="7920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400" dirty="0" smtClean="0">
                <a:latin typeface="Elektra Text Pro"/>
              </a:rPr>
              <a:t>Каждый подход покоится на том или ином понимании человека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2400" dirty="0" smtClean="0">
                <a:latin typeface="Elektra Text Pro"/>
              </a:rPr>
              <a:t>Вопросы, занимающие социальных философов, оказывают реальное воздействие на нашу повседневную жизнь</a:t>
            </a:r>
          </a:p>
        </p:txBody>
      </p:sp>
    </p:spTree>
    <p:extLst>
      <p:ext uri="{BB962C8B-B14F-4D97-AF65-F5344CB8AC3E}">
        <p14:creationId xmlns:p14="http://schemas.microsoft.com/office/powerpoint/2010/main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СОЦИАЛЬНОГО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от лат. </a:t>
            </a:r>
            <a:r>
              <a:rPr lang="ru-RU" sz="2800" dirty="0" err="1" smtClean="0">
                <a:solidFill>
                  <a:srgbClr val="C00000"/>
                </a:solidFill>
                <a:latin typeface="Elektra Text Pro"/>
              </a:rPr>
              <a:t>socialis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– общественный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772816"/>
            <a:ext cx="7272808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Почему люди живут вместе?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Какие условия определяют совместное существование людей?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Являются ли эти условия таким же как </a:t>
            </a:r>
            <a:br>
              <a:rPr lang="ru-RU" sz="2400" kern="0" dirty="0" smtClean="0">
                <a:latin typeface="Elektra Text Pro"/>
              </a:rPr>
            </a:br>
            <a:r>
              <a:rPr lang="ru-RU" sz="2400" kern="0" dirty="0" smtClean="0">
                <a:latin typeface="Elektra Text Pro"/>
              </a:rPr>
              <a:t>у животных или они принципиально другие?</a:t>
            </a:r>
          </a:p>
          <a:p>
            <a:pPr marL="572400" indent="-572400">
              <a:spcBef>
                <a:spcPts val="600"/>
              </a:spcBef>
              <a:spcAft>
                <a:spcPts val="600"/>
              </a:spcAft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АНТИЧНАЯ ФИЛОСОФИЯ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340768"/>
            <a:ext cx="727280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kern="0" dirty="0" smtClean="0">
                <a:latin typeface="Elektra Text Pro"/>
              </a:rPr>
              <a:t>Люди – общественные существа, они могут существовать только совместно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2400" kern="0" dirty="0" smtClean="0">
              <a:latin typeface="Elektra Text Pro"/>
            </a:endParaRPr>
          </a:p>
          <a:p>
            <a:pPr marL="572400" indent="-572400">
              <a:spcBef>
                <a:spcPts val="600"/>
              </a:spcBef>
              <a:spcAft>
                <a:spcPts val="600"/>
              </a:spcAft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96855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ПЛАТОН </a:t>
            </a:r>
          </a:p>
          <a:p>
            <a:r>
              <a:rPr lang="ru-RU" sz="2200" dirty="0" smtClean="0">
                <a:latin typeface="Elektra Text Pro"/>
              </a:rPr>
              <a:t>428/427 или </a:t>
            </a:r>
            <a:br>
              <a:rPr lang="ru-RU" sz="2200" dirty="0" smtClean="0">
                <a:latin typeface="Elektra Text Pro"/>
              </a:rPr>
            </a:br>
            <a:r>
              <a:rPr lang="ru-RU" sz="2200" dirty="0" smtClean="0">
                <a:latin typeface="Elektra Text Pro"/>
              </a:rPr>
              <a:t>424/423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348/347 до н.э. 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Потребность людей оказывать друг другу помощь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28674" name="Picture 2" descr="undef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1340768"/>
            <a:ext cx="2382734" cy="33120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9685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АРИСТОТЕЛЬ </a:t>
            </a:r>
          </a:p>
          <a:p>
            <a:r>
              <a:rPr lang="ru-RU" sz="2200" dirty="0" smtClean="0">
                <a:latin typeface="Elektra Text Pro"/>
              </a:rPr>
              <a:t>384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322 годы до н.э.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Достижение благой жизни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45058" name="Picture 2" descr="Бюст Аристотеля. Римская копия греческого бронзового оригинала (после 330 г. до н. э.). Автор оригинала — Лисип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2" y="1412776"/>
            <a:ext cx="2473948" cy="33120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96855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МАРК ТУЛЛИЙ ЦИЦЕРОН </a:t>
            </a:r>
          </a:p>
          <a:p>
            <a:r>
              <a:rPr lang="ru-RU" sz="2200" dirty="0" smtClean="0">
                <a:latin typeface="Elektra Text Pro"/>
              </a:rPr>
              <a:t>106 г. до н.э.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43 года до н.э.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Врожденная способность жить вместе</a:t>
            </a:r>
            <a:r>
              <a:rPr lang="ru-RU" sz="2400" dirty="0" smtClean="0"/>
              <a:t> 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47106" name="Picture 2" descr="Бюст Цицерона из Капитолийских музеев в Ри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1412776"/>
            <a:ext cx="2208001" cy="33120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СРЕДНЕВЕКОВАЯ ФИЛОСОФИЯ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340768"/>
            <a:ext cx="727280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kern="0" dirty="0" smtClean="0">
                <a:latin typeface="Elektra Text Pro"/>
              </a:rPr>
              <a:t>Мистическая тайна устройства человеческого существа как божественного творения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2400" kern="0" dirty="0" smtClean="0">
              <a:latin typeface="Elektra Text Pro"/>
            </a:endParaRPr>
          </a:p>
          <a:p>
            <a:pPr marL="572400" indent="-572400">
              <a:spcBef>
                <a:spcPts val="600"/>
              </a:spcBef>
              <a:spcAft>
                <a:spcPts val="600"/>
              </a:spcAft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96855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ТОМАС ГОББС </a:t>
            </a:r>
          </a:p>
          <a:p>
            <a:r>
              <a:rPr lang="ru-RU" sz="2200" dirty="0" smtClean="0">
                <a:latin typeface="Elektra Text Pro"/>
              </a:rPr>
              <a:t>1588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1679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Английский 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Трактат «Левиафан, или Материя, форма и власть государства церковного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гражданского», 1651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49154" name="Picture 2" descr="Портрет Томаса Гоббса кисти Джона Майкла Рай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9590" y="1340768"/>
            <a:ext cx="2740022" cy="33120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3928" y="908720"/>
            <a:ext cx="496855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ТЕОРИЯ ОБЩЕСТВЕННОГО ДОГОВОРА Т. ГОББСА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«Естественное состояние» –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«состояние войны всех против всех»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«Человек человеку волк»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80" y="980728"/>
            <a:ext cx="2212156" cy="35283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387</Words>
  <Application>Microsoft Office PowerPoint</Application>
  <PresentationFormat>Экран (4:3)</PresentationFormat>
  <Paragraphs>130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155</cp:revision>
  <dcterms:created xsi:type="dcterms:W3CDTF">2023-04-16T07:36:17Z</dcterms:created>
  <dcterms:modified xsi:type="dcterms:W3CDTF">2024-02-05T04:58:32Z</dcterms:modified>
</cp:coreProperties>
</file>