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2" r:id="rId2"/>
    <p:sldId id="377" r:id="rId3"/>
    <p:sldId id="354" r:id="rId4"/>
    <p:sldId id="390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400" r:id="rId14"/>
    <p:sldId id="401" r:id="rId15"/>
    <p:sldId id="402" r:id="rId16"/>
    <p:sldId id="403" r:id="rId17"/>
    <p:sldId id="404" r:id="rId18"/>
    <p:sldId id="40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425" autoAdjust="0"/>
    <p:restoredTop sz="94668" autoAdjust="0"/>
  </p:normalViewPr>
  <p:slideViewPr>
    <p:cSldViewPr>
      <p:cViewPr>
        <p:scale>
          <a:sx n="80" d="100"/>
          <a:sy n="80" d="100"/>
        </p:scale>
        <p:origin x="-147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027B8-CA9F-4AEC-9D0A-8D47785971CD}" type="datetimeFigureOut">
              <a:rPr lang="ru-RU" smtClean="0"/>
              <a:pPr/>
              <a:t>сб 07.10.23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1E24E-145B-49D3-BBF7-7287D9669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15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07.10.23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07.10.23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07.10.23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07.10.23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07.10.23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07.10.23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07.10.23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07.10.23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07.10.23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07.10.23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07.10.23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сб 07.10.23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96752"/>
            <a:ext cx="9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Лекция </a:t>
            </a: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32</a:t>
            </a: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Общество как философская проблема</a:t>
            </a: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 err="1" smtClean="0">
                <a:solidFill>
                  <a:srgbClr val="C00000"/>
                </a:solidFill>
                <a:latin typeface="Elektra Text Pro"/>
              </a:rPr>
              <a:t>Голенков</a:t>
            </a: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 Сергей Иванович </a:t>
            </a:r>
          </a:p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профессор, доктор философских наук</a:t>
            </a:r>
          </a:p>
        </p:txBody>
      </p:sp>
    </p:spTree>
    <p:extLst>
      <p:ext uri="{BB962C8B-B14F-4D97-AF65-F5344CB8AC3E}">
        <p14:creationId xmlns:p14="http://schemas.microsoft.com/office/powerpoint/2010/main" xmlns="" val="6011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07904" y="1124744"/>
            <a:ext cx="4968552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ЛЮДВИГ </a:t>
            </a:r>
          </a:p>
          <a:p>
            <a:r>
              <a:rPr lang="ru-RU" sz="2400" dirty="0" smtClean="0">
                <a:latin typeface="Elektra Text Pro"/>
              </a:rPr>
              <a:t>ГУМПЛОВИЧ </a:t>
            </a:r>
          </a:p>
          <a:p>
            <a:r>
              <a:rPr lang="ru-RU" sz="2200" dirty="0" smtClean="0">
                <a:latin typeface="Elektra Text Pro"/>
              </a:rPr>
              <a:t>1838</a:t>
            </a:r>
            <a:r>
              <a:rPr lang="ru-RU" sz="24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1909 </a:t>
            </a:r>
            <a:r>
              <a:rPr lang="ru-RU" sz="2200" dirty="0" smtClean="0">
                <a:latin typeface="Elektra Text Pro"/>
              </a:rPr>
              <a:t>гг.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Социальные группы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 smtClean="0">
                <a:latin typeface="Elektra Text Pro"/>
              </a:rPr>
              <a:t>надындивидуальная реальность, целиком поглощающая индивидов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Отношения между группами носят характер постоянной борьбы за групповые интересы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Группы: господствующие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 smtClean="0">
                <a:latin typeface="Elektra Text Pro"/>
              </a:rPr>
              <a:t>подчиненные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СОЦИАЛЬНЫЙ ДАРВИНИЗМ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2320415" cy="3348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17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СОЦИАЛЬНЫЙ ДАРВИНИЗМ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268760"/>
            <a:ext cx="7272808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Elektra Text Pro"/>
              </a:rPr>
              <a:t>«</a:t>
            </a:r>
            <a:r>
              <a:rPr lang="ru-RU" sz="2400" dirty="0" err="1" smtClean="0">
                <a:latin typeface="Elektra Text Pro"/>
              </a:rPr>
              <a:t>Этноцентризм</a:t>
            </a:r>
            <a:r>
              <a:rPr lang="ru-RU" sz="2400" dirty="0" smtClean="0">
                <a:latin typeface="Elektra Text Pro"/>
              </a:rPr>
              <a:t>»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 smtClean="0">
                <a:latin typeface="Elektra Text Pro"/>
              </a:rPr>
              <a:t>вера народа, этноса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в </a:t>
            </a:r>
            <a:r>
              <a:rPr lang="ru-RU" sz="2400" dirty="0" smtClean="0">
                <a:latin typeface="Elektra Text Pro"/>
              </a:rPr>
              <a:t>свое особое место среди других народов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dirty="0" err="1" smtClean="0">
                <a:latin typeface="Elektra Text Pro"/>
              </a:rPr>
              <a:t>Этноцентризм</a:t>
            </a:r>
            <a:r>
              <a:rPr lang="ru-RU" sz="2400" dirty="0" smtClean="0">
                <a:latin typeface="Elektra Text Pro"/>
              </a:rPr>
              <a:t>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 smtClean="0">
                <a:latin typeface="Elektra Text Pro"/>
              </a:rPr>
              <a:t>причина межнациональных, межэтнических конфликтов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ru-RU" sz="2400" kern="0" dirty="0" smtClean="0">
              <a:latin typeface="Elektra Text Pro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ru-RU" sz="2400" kern="0" dirty="0" smtClean="0">
              <a:latin typeface="Elektra Text Pro"/>
            </a:endParaRPr>
          </a:p>
          <a:p>
            <a:pPr marL="572400" indent="-572400">
              <a:spcBef>
                <a:spcPts val="600"/>
              </a:spcBef>
              <a:spcAft>
                <a:spcPts val="600"/>
              </a:spcAft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5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07904" y="1124744"/>
            <a:ext cx="4968552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ГЕРБЕРТ СПЕНСЕР</a:t>
            </a:r>
          </a:p>
          <a:p>
            <a:r>
              <a:rPr lang="ru-RU" sz="2200" dirty="0" smtClean="0">
                <a:latin typeface="Elektra Text Pro"/>
              </a:rPr>
              <a:t>1820</a:t>
            </a:r>
            <a:r>
              <a:rPr lang="ru-RU" sz="24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1903 </a:t>
            </a:r>
            <a:r>
              <a:rPr lang="ru-RU" sz="2200" dirty="0" smtClean="0">
                <a:latin typeface="Elektra Text Pro"/>
              </a:rPr>
              <a:t>гг. </a:t>
            </a:r>
          </a:p>
          <a:p>
            <a:endParaRPr lang="ru-RU" sz="2200" dirty="0" smtClean="0">
              <a:latin typeface="Elektra Text Pro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Уподобление общества организму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Сходные черты между социальными общностями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 smtClean="0">
                <a:latin typeface="Elektra Text Pro"/>
              </a:rPr>
              <a:t>биологическими организмами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ОРГАНИЧЕСКАЯ ТЕОРИЯ ОБЩЕСТВА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2350232" cy="3312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17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ОРГАНИЧЕСКАЯ ТЕОРИЯ ОБЩЕСТВА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27584" y="1412776"/>
          <a:ext cx="7704856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2160240"/>
                <a:gridCol w="24482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Elektra Text Pro"/>
                        </a:rPr>
                        <a:t>Системы</a:t>
                      </a:r>
                      <a:endParaRPr lang="ru-RU" sz="2400" b="0" dirty="0">
                        <a:latin typeface="Elektra Tex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Elektra Text Pro"/>
                        </a:rPr>
                        <a:t>Живой организм</a:t>
                      </a:r>
                      <a:endParaRPr lang="ru-RU" sz="2400" b="0" dirty="0">
                        <a:latin typeface="Elektra Tex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Elektra Text Pro"/>
                        </a:rPr>
                        <a:t>Общество</a:t>
                      </a:r>
                      <a:endParaRPr lang="ru-RU" sz="2400" b="0" dirty="0">
                        <a:latin typeface="Elektra Text Pro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Elektra Text Pro"/>
                        </a:rPr>
                        <a:t>Поддерживающая</a:t>
                      </a:r>
                      <a:endParaRPr lang="ru-RU" sz="2200" dirty="0">
                        <a:latin typeface="Elektra Tex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Elektra Text Pro"/>
                        </a:rPr>
                        <a:t>Система питания</a:t>
                      </a:r>
                      <a:endParaRPr lang="ru-RU" sz="2200" dirty="0">
                        <a:latin typeface="Elektra Tex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Elektra Text Pro"/>
                        </a:rPr>
                        <a:t>Система производства</a:t>
                      </a:r>
                      <a:endParaRPr lang="ru-RU" sz="2200" dirty="0">
                        <a:latin typeface="Elektra Text Pro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Elektra Text Pro"/>
                        </a:rPr>
                        <a:t>Распределительная</a:t>
                      </a:r>
                      <a:endParaRPr lang="ru-RU" sz="2200" dirty="0">
                        <a:latin typeface="Elektra Tex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Elektra Text Pro"/>
                        </a:rPr>
                        <a:t>Система усвоения питательных веществ</a:t>
                      </a:r>
                      <a:endParaRPr lang="ru-RU" sz="2200" dirty="0">
                        <a:latin typeface="Elektra Tex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Elektra Text Pro"/>
                        </a:rPr>
                        <a:t>Система распределения труда </a:t>
                      </a:r>
                      <a:r>
                        <a:rPr lang="ru-RU" sz="2200" dirty="0" smtClean="0">
                          <a:latin typeface="Elektra Text Pro"/>
                        </a:rPr>
                        <a:t/>
                      </a:r>
                      <a:br>
                        <a:rPr lang="ru-RU" sz="2200" dirty="0" smtClean="0">
                          <a:latin typeface="Elektra Text Pro"/>
                        </a:rPr>
                      </a:br>
                      <a:r>
                        <a:rPr lang="ru-RU" sz="2200" dirty="0" smtClean="0">
                          <a:latin typeface="Elektra Text Pro"/>
                        </a:rPr>
                        <a:t>и</a:t>
                      </a:r>
                      <a:r>
                        <a:rPr lang="ru-RU" sz="2200" baseline="0" dirty="0" smtClean="0">
                          <a:latin typeface="Elektra Text Pro"/>
                        </a:rPr>
                        <a:t> </a:t>
                      </a:r>
                      <a:r>
                        <a:rPr lang="ru-RU" sz="2200" baseline="0" dirty="0" smtClean="0">
                          <a:latin typeface="Elektra Text Pro"/>
                        </a:rPr>
                        <a:t>продуктов</a:t>
                      </a:r>
                      <a:endParaRPr lang="ru-RU" sz="2200" dirty="0">
                        <a:latin typeface="Elektra Text Pro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Elektra Text Pro"/>
                        </a:rPr>
                        <a:t>Регулятивная</a:t>
                      </a:r>
                      <a:endParaRPr lang="ru-RU" sz="2200" dirty="0">
                        <a:latin typeface="Elektra Tex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Elektra Text Pro"/>
                        </a:rPr>
                        <a:t>Нервная система</a:t>
                      </a:r>
                      <a:endParaRPr lang="ru-RU" sz="2200" dirty="0">
                        <a:latin typeface="Elektra Tex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Elektra Text Pro"/>
                        </a:rPr>
                        <a:t>Система государства </a:t>
                      </a:r>
                      <a:r>
                        <a:rPr lang="ru-RU" sz="2200" dirty="0" smtClean="0">
                          <a:latin typeface="Elektra Text Pro"/>
                        </a:rPr>
                        <a:t/>
                      </a:r>
                      <a:br>
                        <a:rPr lang="ru-RU" sz="2200" dirty="0" smtClean="0">
                          <a:latin typeface="Elektra Text Pro"/>
                        </a:rPr>
                      </a:br>
                      <a:r>
                        <a:rPr lang="ru-RU" sz="2200" dirty="0" smtClean="0">
                          <a:latin typeface="Elektra Text Pro"/>
                        </a:rPr>
                        <a:t>и </a:t>
                      </a:r>
                      <a:r>
                        <a:rPr lang="ru-RU" sz="2200" dirty="0" smtClean="0">
                          <a:latin typeface="Elektra Text Pro"/>
                        </a:rPr>
                        <a:t>права</a:t>
                      </a:r>
                      <a:endParaRPr lang="ru-RU" sz="2200" dirty="0">
                        <a:latin typeface="Elektra Text Pro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275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ПОСТУЛАТЫ ТЕОРИИ СИСТЕМ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268760"/>
            <a:ext cx="727280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Elektra Text Pro"/>
              </a:rPr>
              <a:t>В системе целое больше суммы его частей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Elektra Text Pro"/>
              </a:rPr>
              <a:t>Взаимодействие целого вызывает появление новых качеств (системные качества), неприсущие самим частям системы </a:t>
            </a: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5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07904" y="1484784"/>
            <a:ext cx="4968552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КАРЛ МАРКС</a:t>
            </a:r>
          </a:p>
          <a:p>
            <a:r>
              <a:rPr lang="ru-RU" sz="2200" dirty="0" smtClean="0">
                <a:latin typeface="Elektra Text Pro"/>
              </a:rPr>
              <a:t>1818</a:t>
            </a:r>
            <a:r>
              <a:rPr lang="ru-RU" sz="24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1883 </a:t>
            </a:r>
            <a:r>
              <a:rPr lang="ru-RU" sz="2200" dirty="0" smtClean="0">
                <a:latin typeface="Elektra Text Pro"/>
              </a:rPr>
              <a:t>гг. </a:t>
            </a:r>
          </a:p>
          <a:p>
            <a:endParaRPr lang="ru-RU" sz="2200" dirty="0" smtClean="0">
              <a:latin typeface="Elektra Text Pro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Труд «Капитал»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 smtClean="0">
                <a:latin typeface="Elektra Text Pro"/>
              </a:rPr>
              <a:t>первое системное представление общества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606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ТЕОРИЯ ОБЩЕСТВЕННО-ЭКОНОМИЧЕСКОЙ ФОРМАЦИИ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2050" name="Picture 2" descr="Маркс в 1875 год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2300000" cy="3312000"/>
          </a:xfrm>
          <a:prstGeom prst="round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64" t="7539" r="6064" b="7539"/>
          <a:stretch/>
        </p:blipFill>
        <p:spPr bwMode="auto">
          <a:xfrm>
            <a:off x="6444208" y="3573016"/>
            <a:ext cx="1656184" cy="269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17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ТЕОРИЯ ОБЩЕСТВЕННО-ЭКОНОМИЧЕСКОЙ ФОРМАЦИИ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844824"/>
            <a:ext cx="727280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Elektra Text Pro"/>
              </a:rPr>
              <a:t>Общество как моноцентрическая целостность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Elektra Text Pro"/>
              </a:rPr>
              <a:t>Общественное бытие определяет общественное сознание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5275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ТЕОРИЯ ОБЩЕСТВЕННО-ЭКОНОМИЧЕСКОЙ ФОРМАЦИИ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844824"/>
            <a:ext cx="72728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Elektra Text Pro"/>
              </a:rPr>
              <a:t>Базис общества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 smtClean="0">
                <a:latin typeface="Elektra Text Pro"/>
              </a:rPr>
              <a:t>материальное производство и материальные отношения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Elektra Text Pro"/>
              </a:rPr>
              <a:t>Надстройка общества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 smtClean="0">
                <a:latin typeface="Elektra Text Pro"/>
              </a:rPr>
              <a:t>государство, формы общественного сознания, идеологические отношения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Elektra Text Pro"/>
              </a:rPr>
              <a:t>Классовая структура общества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5275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07904" y="1412776"/>
            <a:ext cx="4968552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ПИТИРИМ СОРОКИН </a:t>
            </a:r>
          </a:p>
          <a:p>
            <a:r>
              <a:rPr lang="ru-RU" sz="2200" dirty="0" smtClean="0">
                <a:latin typeface="Elektra Text Pro"/>
              </a:rPr>
              <a:t>1889</a:t>
            </a:r>
            <a:r>
              <a:rPr lang="ru-RU" sz="24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1968 </a:t>
            </a:r>
            <a:r>
              <a:rPr lang="ru-RU" sz="2200" dirty="0" smtClean="0">
                <a:latin typeface="Elektra Text Pro"/>
              </a:rPr>
              <a:t>гг. </a:t>
            </a:r>
          </a:p>
          <a:p>
            <a:endParaRPr lang="ru-RU" sz="2200" dirty="0" smtClean="0">
              <a:latin typeface="Elektra Text Pro"/>
            </a:endParaRPr>
          </a:p>
          <a:p>
            <a:pPr marL="457200" lvl="0" indent="-457200">
              <a:buFont typeface="Arial" pitchFamily="34" charset="0"/>
              <a:buChar char="•"/>
              <a:defRPr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Общество как полицентрическая целостность</a:t>
            </a:r>
          </a:p>
          <a:p>
            <a:pPr marL="457200" lvl="0" indent="-457200">
              <a:buFont typeface="Arial" pitchFamily="34" charset="0"/>
              <a:buChar char="•"/>
              <a:defRPr/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marL="457200" lvl="0" indent="-457200">
              <a:buFont typeface="Arial" pitchFamily="34" charset="0"/>
              <a:buChar char="•"/>
              <a:defRPr/>
            </a:pPr>
            <a:r>
              <a:rPr lang="ru-RU" sz="2400" kern="0" dirty="0" smtClean="0">
                <a:solidFill>
                  <a:prstClr val="black"/>
                </a:solidFill>
                <a:latin typeface="Elektra Text Pro"/>
              </a:rPr>
              <a:t>Стратификация: политическая,  экономическая, профессиональная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ТЕОРИЯ СОЦИАЛЬНОЙ СТРАТИФИКАЦИИ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7" y="1340768"/>
            <a:ext cx="2547138" cy="3348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17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ОБЩЕСТВО КАК ФИЛОСОФСКАЯ ПРОБЛЕМА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340768"/>
            <a:ext cx="7272808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kern="0" dirty="0" smtClean="0">
                <a:latin typeface="Elektra Text Pro"/>
              </a:rPr>
              <a:t>Философия пытается понять условия возникновения ритмов и структур, которые делают возможной общественную жизнь человека</a:t>
            </a:r>
          </a:p>
          <a:p>
            <a:pPr marL="457200" algn="just">
              <a:spcBef>
                <a:spcPts val="600"/>
              </a:spcBef>
              <a:spcAft>
                <a:spcPts val="600"/>
              </a:spcAft>
              <a:defRPr/>
            </a:pPr>
            <a:endParaRPr lang="ru-RU" sz="2400" kern="0" dirty="0" smtClean="0">
              <a:latin typeface="Elektra Text Pro"/>
            </a:endParaRP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ru-RU" sz="2400" kern="0" dirty="0" smtClean="0">
              <a:latin typeface="Elektra Text Pro"/>
            </a:endParaRPr>
          </a:p>
          <a:p>
            <a:pPr marL="572400" indent="-572400">
              <a:spcBef>
                <a:spcPts val="600"/>
              </a:spcBef>
              <a:spcAft>
                <a:spcPts val="600"/>
              </a:spcAft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5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ТИПЫ КОНЦЕПТУАЛЬНЫХ ПРЕДСТАВЛЕНИЙ ОБЩЕСТВА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772816"/>
            <a:ext cx="7272808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kern="0" dirty="0" smtClean="0">
                <a:latin typeface="Elektra Text Pro"/>
              </a:rPr>
              <a:t>Как механическая совокупность индивидов </a:t>
            </a: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kern="0" dirty="0" smtClean="0">
                <a:latin typeface="Elektra Text Pro"/>
              </a:rPr>
              <a:t>Как органическое единство</a:t>
            </a: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kern="0" dirty="0" smtClean="0">
                <a:latin typeface="Elektra Text Pro"/>
              </a:rPr>
              <a:t>Как системная целостность</a:t>
            </a: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kern="0" dirty="0" smtClean="0">
                <a:latin typeface="Elektra Text Pro"/>
              </a:rPr>
              <a:t>Как взаимосвязь социальных институтов</a:t>
            </a: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kern="0" dirty="0" smtClean="0">
                <a:latin typeface="Elektra Text Pro"/>
              </a:rPr>
              <a:t>Как </a:t>
            </a:r>
            <a:r>
              <a:rPr lang="ru-RU" sz="2400" kern="0" dirty="0" err="1" smtClean="0">
                <a:latin typeface="Elektra Text Pro"/>
              </a:rPr>
              <a:t>ризоматическая</a:t>
            </a:r>
            <a:r>
              <a:rPr lang="ru-RU" sz="2400" kern="0" dirty="0" smtClean="0">
                <a:latin typeface="Elektra Text Pro"/>
              </a:rPr>
              <a:t> целостность</a:t>
            </a:r>
          </a:p>
          <a:p>
            <a:pPr marL="572400" indent="-572400">
              <a:spcBef>
                <a:spcPts val="600"/>
              </a:spcBef>
              <a:spcAft>
                <a:spcPts val="600"/>
              </a:spcAft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5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8856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kern="0" dirty="0" smtClean="0">
                <a:solidFill>
                  <a:srgbClr val="C00000"/>
                </a:solidFill>
                <a:latin typeface="Elektra Text Pro"/>
              </a:rPr>
              <a:t>ОБЩЕСТВО КАК МЕХАНИЧЕСКАЯ СОВОКУПНОСТЬ ИНДИВИДОВ</a:t>
            </a:r>
            <a:endParaRPr kumimoji="0" lang="ru-RU" sz="280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7465"/>
            <a:ext cx="1910934" cy="2592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2186" y="3294100"/>
            <a:ext cx="2034494" cy="2556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12079"/>
            <a:ext cx="1918613" cy="2628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5042" y="3294100"/>
            <a:ext cx="1888991" cy="2628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3777" y="4049465"/>
            <a:ext cx="1954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ГУГО ГРОЦИЙ </a:t>
            </a:r>
            <a:endParaRPr lang="ru-RU" sz="2400" dirty="0">
              <a:latin typeface="Elektra Text Pro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26683" y="5861205"/>
            <a:ext cx="1973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ТОМАС ГОББС </a:t>
            </a:r>
            <a:endParaRPr lang="ru-RU" sz="2400" dirty="0">
              <a:latin typeface="Elektra Text Pro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4149080"/>
            <a:ext cx="18722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ДЖОН ЛОКК </a:t>
            </a:r>
            <a:endParaRPr lang="ru-RU" sz="2400" dirty="0">
              <a:latin typeface="Elektra Text Pro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20272" y="5877272"/>
            <a:ext cx="1872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ЖАН-ЖАК </a:t>
            </a:r>
          </a:p>
          <a:p>
            <a:pPr algn="ctr"/>
            <a:r>
              <a:rPr lang="ru-RU" sz="2400" dirty="0" smtClean="0">
                <a:latin typeface="Elektra Text Pro"/>
              </a:rPr>
              <a:t>РУССО 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5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ДВА СОСТОЯНИЯ В ИСТОРИИ ЧЕЛОВЕКА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772816"/>
            <a:ext cx="7272808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kern="0" dirty="0" smtClean="0">
                <a:latin typeface="Elektra Text Pro"/>
              </a:rPr>
              <a:t>Естественное состояние</a:t>
            </a: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kern="0" dirty="0" smtClean="0">
                <a:latin typeface="Elektra Text Pro"/>
              </a:rPr>
              <a:t>Гражданское состояние</a:t>
            </a:r>
          </a:p>
          <a:p>
            <a:pPr marL="572400" indent="-572400">
              <a:spcBef>
                <a:spcPts val="600"/>
              </a:spcBef>
              <a:spcAft>
                <a:spcPts val="600"/>
              </a:spcAft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5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ЕСТЕСТВЕННОЕ СОСТОЯНИЕ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412776"/>
            <a:ext cx="7272808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kern="0" dirty="0" smtClean="0">
                <a:latin typeface="Elektra Text Pro"/>
              </a:rPr>
              <a:t>Инстинкты поиска пищи, самосохранения </a:t>
            </a:r>
            <a:r>
              <a:rPr lang="ru-RU" sz="2400" kern="0" dirty="0" smtClean="0">
                <a:latin typeface="Elektra Text Pro"/>
              </a:rPr>
              <a:t/>
            </a:r>
            <a:br>
              <a:rPr lang="ru-RU" sz="2400" kern="0" dirty="0" smtClean="0">
                <a:latin typeface="Elektra Text Pro"/>
              </a:rPr>
            </a:br>
            <a:r>
              <a:rPr lang="ru-RU" sz="2400" kern="0" dirty="0" smtClean="0">
                <a:latin typeface="Elektra Text Pro"/>
              </a:rPr>
              <a:t>и </a:t>
            </a:r>
            <a:r>
              <a:rPr lang="ru-RU" sz="2400" kern="0" dirty="0" smtClean="0">
                <a:latin typeface="Elektra Text Pro"/>
              </a:rPr>
              <a:t>размножения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kern="0" dirty="0" smtClean="0">
                <a:latin typeface="Elektra Text Pro"/>
              </a:rPr>
              <a:t>Люди вступают в конкуренцию, которая приводит к «войне всех против всех»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kern="0" dirty="0" smtClean="0">
                <a:latin typeface="Elektra Text Pro"/>
              </a:rPr>
              <a:t>Человек абсолютно свободен по отношению к другому человеку</a:t>
            </a:r>
          </a:p>
          <a:p>
            <a:pPr marL="572400" indent="-572400">
              <a:spcBef>
                <a:spcPts val="600"/>
              </a:spcBef>
              <a:spcAft>
                <a:spcPts val="600"/>
              </a:spcAft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5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ГРАЖДАНСКОЕ СОСТОЯНИЕ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268760"/>
            <a:ext cx="7272808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kern="0" dirty="0" smtClean="0">
                <a:latin typeface="Elektra Text Pro"/>
              </a:rPr>
              <a:t>Люди заключают договор о правилах, гарантирующих минимальную безопасности в обмен на часть своей абсолютной свободы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kern="0" dirty="0" smtClean="0">
                <a:latin typeface="Elektra Text Pro"/>
              </a:rPr>
              <a:t>В момент заключения договора происходит переход человека из естественного состояния в состояние гражданское или общественное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kern="0" dirty="0" smtClean="0">
                <a:latin typeface="Elektra Text Pro"/>
              </a:rPr>
              <a:t> </a:t>
            </a:r>
          </a:p>
          <a:p>
            <a:pPr marL="572400" indent="-572400">
              <a:spcBef>
                <a:spcPts val="600"/>
              </a:spcBef>
              <a:spcAft>
                <a:spcPts val="600"/>
              </a:spcAft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5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ТЕОРИЯ ОБЩЕСТВЕННОГО ДОГОВОРА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268760"/>
            <a:ext cx="7272808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2400" kern="0" dirty="0" smtClean="0">
                <a:latin typeface="Elektra Text Pro"/>
              </a:rPr>
              <a:t>Общество </a:t>
            </a:r>
            <a:r>
              <a:rPr lang="ru-RU" sz="2400" kern="0" dirty="0" smtClean="0">
                <a:latin typeface="Elektra Text Pro"/>
              </a:rPr>
              <a:t>– представляет </a:t>
            </a:r>
            <a:r>
              <a:rPr lang="ru-RU" sz="2400" kern="0" dirty="0" smtClean="0">
                <a:latin typeface="Elektra Text Pro"/>
              </a:rPr>
              <a:t>собой простое механическое единство разумных </a:t>
            </a:r>
            <a:r>
              <a:rPr lang="ru-RU" sz="2400" kern="0" dirty="0" smtClean="0">
                <a:latin typeface="Elektra Text Pro"/>
              </a:rPr>
              <a:t/>
            </a:r>
            <a:br>
              <a:rPr lang="ru-RU" sz="2400" kern="0" dirty="0" smtClean="0">
                <a:latin typeface="Elektra Text Pro"/>
              </a:rPr>
            </a:br>
            <a:r>
              <a:rPr lang="ru-RU" sz="2400" kern="0" dirty="0" smtClean="0">
                <a:latin typeface="Elektra Text Pro"/>
              </a:rPr>
              <a:t>и </a:t>
            </a:r>
            <a:r>
              <a:rPr lang="ru-RU" sz="2400" kern="0" dirty="0" smtClean="0">
                <a:latin typeface="Elektra Text Pro"/>
              </a:rPr>
              <a:t>относительно свободных индивидов</a:t>
            </a:r>
          </a:p>
          <a:p>
            <a:pPr marL="572400" indent="-572400">
              <a:spcBef>
                <a:spcPts val="600"/>
              </a:spcBef>
              <a:spcAft>
                <a:spcPts val="600"/>
              </a:spcAft>
            </a:pPr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  <a:p>
            <a:pPr lvl="0"/>
            <a:endParaRPr lang="ru-RU" sz="2400" kern="0" dirty="0" smtClean="0">
              <a:solidFill>
                <a:prstClr val="black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5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96855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ЧАРЛЗ РОБЕРТ ДАРВИН </a:t>
            </a:r>
          </a:p>
          <a:p>
            <a:r>
              <a:rPr lang="ru-RU" sz="2200" dirty="0" smtClean="0">
                <a:latin typeface="Elektra Text Pro"/>
              </a:rPr>
              <a:t>1908</a:t>
            </a:r>
            <a:r>
              <a:rPr lang="ru-RU" sz="24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1882 </a:t>
            </a:r>
            <a:r>
              <a:rPr lang="ru-RU" sz="2200" dirty="0" smtClean="0">
                <a:latin typeface="Elektra Text Pro"/>
              </a:rPr>
              <a:t>гг. </a:t>
            </a:r>
          </a:p>
          <a:p>
            <a:endParaRPr lang="ru-RU" sz="2400" dirty="0" smtClean="0">
              <a:latin typeface="Elektra Text Pro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Теория эволюции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Общество - специфический общественный организм, принципы построения которого аналогичны принципам живых организмов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ОБЩЕСТВО КАК СОЦИАЛЬНЫЙ ОРГАНИЗМ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11" y="1340768"/>
            <a:ext cx="2289041" cy="3312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17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362</Words>
  <Application>Microsoft Office PowerPoint</Application>
  <PresentationFormat>Экран (4:3)</PresentationFormat>
  <Paragraphs>138</Paragraphs>
  <Slides>18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W</cp:lastModifiedBy>
  <cp:revision>179</cp:revision>
  <dcterms:created xsi:type="dcterms:W3CDTF">2023-04-16T07:36:17Z</dcterms:created>
  <dcterms:modified xsi:type="dcterms:W3CDTF">2023-10-07T19:45:10Z</dcterms:modified>
</cp:coreProperties>
</file>