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2" r:id="rId2"/>
    <p:sldId id="316" r:id="rId3"/>
    <p:sldId id="355" r:id="rId4"/>
    <p:sldId id="356" r:id="rId5"/>
    <p:sldId id="354" r:id="rId6"/>
    <p:sldId id="357" r:id="rId7"/>
    <p:sldId id="359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72" r:id="rId20"/>
    <p:sldId id="373" r:id="rId21"/>
    <p:sldId id="374" r:id="rId22"/>
    <p:sldId id="375" r:id="rId23"/>
    <p:sldId id="376" r:id="rId24"/>
    <p:sldId id="377" r:id="rId25"/>
    <p:sldId id="378" r:id="rId26"/>
    <p:sldId id="379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2784" autoAdjust="0"/>
    <p:restoredTop sz="94458" autoAdjust="0"/>
  </p:normalViewPr>
  <p:slideViewPr>
    <p:cSldViewPr>
      <p:cViewPr>
        <p:scale>
          <a:sx n="80" d="100"/>
          <a:sy n="80" d="100"/>
        </p:scale>
        <p:origin x="-2514" y="-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82DBD-AA1A-44C3-95F4-739950F5A407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C5C64-886E-4273-B25E-DBF09D774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06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8510" y="908720"/>
            <a:ext cx="9001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Лекция 34</a:t>
            </a: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r>
              <a:rPr lang="ru-RU" sz="2400" b="1" kern="0" dirty="0">
                <a:solidFill>
                  <a:srgbClr val="C00000"/>
                </a:solidFill>
                <a:latin typeface="Elektra Text Pro"/>
              </a:rPr>
              <a:t>Философия </a:t>
            </a:r>
            <a:r>
              <a:rPr lang="ru-RU" sz="2400" b="1" kern="0" dirty="0" smtClean="0">
                <a:solidFill>
                  <a:srgbClr val="C00000"/>
                </a:solidFill>
                <a:latin typeface="Elektra Text Pro"/>
              </a:rPr>
              <a:t>политики </a:t>
            </a: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r>
              <a:rPr lang="ru-RU" sz="2400" kern="0" dirty="0" err="1" smtClean="0">
                <a:solidFill>
                  <a:srgbClr val="C00000"/>
                </a:solidFill>
                <a:latin typeface="Elektra Text Pro"/>
              </a:rPr>
              <a:t>Пахолова</a:t>
            </a: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 Ирина Викторовна </a:t>
            </a: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доцент, кандидат </a:t>
            </a: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философских </a:t>
            </a: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наук</a:t>
            </a:r>
            <a:endParaRPr lang="ru-RU" sz="2400" kern="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val="15635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ПОЛИТИЧЕСКИЕ ИДЕОЛОГИИ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10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62009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Появляются в эпоху Нового времени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Нацелены </a:t>
            </a:r>
            <a:r>
              <a:rPr lang="ru-RU" sz="2400" dirty="0">
                <a:latin typeface="Elektra Text Pro"/>
              </a:rPr>
              <a:t>на мобилизацию большого количества людей для поддержки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тех </a:t>
            </a:r>
            <a:r>
              <a:rPr lang="ru-RU" sz="2400" dirty="0">
                <a:latin typeface="Elektra Text Pro"/>
              </a:rPr>
              <a:t>или иных политических </a:t>
            </a:r>
            <a:r>
              <a:rPr lang="ru-RU" sz="2400" dirty="0" smtClean="0">
                <a:latin typeface="Elektra Text Pro"/>
              </a:rPr>
              <a:t>программ </a:t>
            </a: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62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ТОТАЛИТАРИЗМ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11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6200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Тоталитаризм </a:t>
            </a:r>
            <a:r>
              <a:rPr lang="ru-RU" sz="2400" dirty="0">
                <a:latin typeface="Elektra Text Pro"/>
              </a:rPr>
              <a:t>(от лат. </a:t>
            </a:r>
            <a:r>
              <a:rPr lang="ru-RU" sz="2400" dirty="0" err="1">
                <a:latin typeface="Elektra Text Pro"/>
              </a:rPr>
              <a:t>totalitas</a:t>
            </a:r>
            <a:r>
              <a:rPr lang="ru-RU" sz="2400" dirty="0">
                <a:latin typeface="Elektra Text Pro"/>
              </a:rPr>
              <a:t> </a:t>
            </a:r>
            <a:r>
              <a:rPr lang="ru-RU" sz="2400" dirty="0" smtClean="0">
                <a:latin typeface="Elektra Text Pro"/>
              </a:rPr>
              <a:t>– </a:t>
            </a:r>
            <a:r>
              <a:rPr lang="ru-RU" sz="2400" dirty="0">
                <a:latin typeface="Elektra Text Pro"/>
              </a:rPr>
              <a:t>цельность, полнота) </a:t>
            </a:r>
            <a:r>
              <a:rPr lang="ru-RU" sz="2400" dirty="0" smtClean="0">
                <a:latin typeface="Elektra Text Pro"/>
              </a:rPr>
              <a:t>– политический режим </a:t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с </a:t>
            </a:r>
            <a:r>
              <a:rPr lang="ru-RU" sz="2400" dirty="0">
                <a:latin typeface="Elektra Text Pro"/>
              </a:rPr>
              <a:t>однопартийной системой власти, проявлявшейся в </a:t>
            </a:r>
            <a:r>
              <a:rPr lang="ru-RU" sz="2400" dirty="0" smtClean="0">
                <a:latin typeface="Elektra Text Pro"/>
              </a:rPr>
              <a:t>тотальном </a:t>
            </a:r>
            <a:r>
              <a:rPr lang="ru-RU" sz="2400" dirty="0">
                <a:latin typeface="Elektra Text Pro"/>
              </a:rPr>
              <a:t>контроле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</a:t>
            </a:r>
            <a:r>
              <a:rPr lang="ru-RU" sz="2400" dirty="0">
                <a:latin typeface="Elektra Text Pro"/>
              </a:rPr>
              <a:t>насилии, насаждении единой государственной идеологии во всех сферах </a:t>
            </a:r>
            <a:r>
              <a:rPr lang="ru-RU" sz="2400" dirty="0" smtClean="0">
                <a:latin typeface="Elektra Text Pro"/>
              </a:rPr>
              <a:t>жизни</a:t>
            </a: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24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340768"/>
            <a:ext cx="5112568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БЕНИТО МУССОЛИНИ </a:t>
            </a:r>
          </a:p>
          <a:p>
            <a:r>
              <a:rPr lang="ru-RU" sz="2200" dirty="0" smtClean="0">
                <a:latin typeface="Elektra Text Pro"/>
              </a:rPr>
              <a:t>1883</a:t>
            </a:r>
            <a:r>
              <a:rPr lang="ru-RU" sz="24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1945 гг.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Ввёл </a:t>
            </a:r>
            <a:r>
              <a:rPr lang="ru-RU" sz="2400" dirty="0">
                <a:latin typeface="Elektra Text Pro"/>
              </a:rPr>
              <a:t>термин </a:t>
            </a:r>
            <a:r>
              <a:rPr lang="ru-RU" sz="2400" dirty="0" err="1" smtClean="0">
                <a:latin typeface="Elektra Text Pro"/>
              </a:rPr>
              <a:t>термин</a:t>
            </a:r>
            <a:r>
              <a:rPr lang="ru-RU" sz="2400" dirty="0" smtClean="0">
                <a:latin typeface="Elektra Text Pro"/>
              </a:rPr>
              <a:t> </a:t>
            </a:r>
            <a:r>
              <a:rPr lang="en-US" sz="2400" dirty="0" err="1" smtClean="0">
                <a:latin typeface="Elektra Text Pro"/>
              </a:rPr>
              <a:t>Totalitario</a:t>
            </a:r>
            <a:r>
              <a:rPr lang="ru-RU" sz="2400" dirty="0" smtClean="0">
                <a:latin typeface="Elektra Text Pro"/>
              </a:rPr>
              <a:t> </a:t>
            </a:r>
            <a:r>
              <a:rPr lang="ru-RU" sz="2400" dirty="0">
                <a:latin typeface="Elektra Text Pro"/>
              </a:rPr>
              <a:t>в </a:t>
            </a:r>
            <a:r>
              <a:rPr lang="ru-RU" sz="2400" dirty="0" smtClean="0">
                <a:latin typeface="Elektra Text Pro"/>
              </a:rPr>
              <a:t>начале 1920-х гг. </a:t>
            </a:r>
            <a:r>
              <a:rPr lang="ru-RU" sz="2400" dirty="0">
                <a:latin typeface="Elektra Text Pro"/>
              </a:rPr>
              <a:t>для характеристики нового фашистского государства </a:t>
            </a:r>
            <a:r>
              <a:rPr lang="ru-RU" sz="2400" dirty="0" smtClean="0">
                <a:latin typeface="Elektra Text Pro"/>
              </a:rPr>
              <a:t>Италия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ТОТАЛИТАРИЗМ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1026" name="Picture 2" descr="Дуче фашизма Бенито Муссолин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54622"/>
            <a:ext cx="2522837" cy="32040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27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340768"/>
            <a:ext cx="4968552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КАРЛ ПОППЕР</a:t>
            </a:r>
          </a:p>
          <a:p>
            <a:r>
              <a:rPr lang="ru-RU" sz="2200" dirty="0" smtClean="0">
                <a:latin typeface="Elektra Text Pro"/>
              </a:rPr>
              <a:t>1902</a:t>
            </a:r>
            <a:r>
              <a:rPr lang="ru-RU" sz="20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1994 гг.</a:t>
            </a:r>
          </a:p>
          <a:p>
            <a:endParaRPr lang="ru-RU" sz="22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Книга «Открытое общество и его враги»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Источник </a:t>
            </a:r>
            <a:r>
              <a:rPr lang="ru-RU" sz="2400" dirty="0">
                <a:latin typeface="Elektra Text Pro"/>
              </a:rPr>
              <a:t>тоталитарной </a:t>
            </a:r>
            <a:r>
              <a:rPr lang="ru-RU" sz="2400" dirty="0" smtClean="0">
                <a:latin typeface="Elektra Text Pro"/>
              </a:rPr>
              <a:t>идеологии </a:t>
            </a:r>
            <a:r>
              <a:rPr lang="ru-RU" sz="2400" dirty="0">
                <a:latin typeface="Elektra Text Pro"/>
              </a:rPr>
              <a:t>в учениях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Гегеля </a:t>
            </a:r>
            <a:r>
              <a:rPr lang="ru-RU" sz="2400" dirty="0">
                <a:latin typeface="Elektra Text Pro"/>
              </a:rPr>
              <a:t>и </a:t>
            </a:r>
            <a:r>
              <a:rPr lang="ru-RU" sz="2400" dirty="0" smtClean="0">
                <a:latin typeface="Elektra Text Pro"/>
              </a:rPr>
              <a:t>Маркса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ТОТАЛИТАРИЗМ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2050" name="Picture 2" descr="Изображени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048" y="1329120"/>
            <a:ext cx="2389978" cy="3854569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10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340768"/>
            <a:ext cx="4968552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Elektra Text Pro"/>
              </a:rPr>
              <a:t>Ханна </a:t>
            </a:r>
            <a:r>
              <a:rPr lang="ru-RU" sz="2400" dirty="0" err="1" smtClean="0">
                <a:latin typeface="Elektra Text Pro"/>
              </a:rPr>
              <a:t>Арендт</a:t>
            </a:r>
            <a:endParaRPr lang="ru-RU" sz="2400" dirty="0" smtClean="0">
              <a:latin typeface="Elektra Text Pro"/>
            </a:endParaRPr>
          </a:p>
          <a:p>
            <a:r>
              <a:rPr lang="ru-RU" sz="2200" dirty="0" smtClean="0">
                <a:latin typeface="Elektra Text Pro"/>
              </a:rPr>
              <a:t>1906</a:t>
            </a:r>
            <a:r>
              <a:rPr lang="ru-RU" sz="20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1975 гг.</a:t>
            </a:r>
          </a:p>
          <a:p>
            <a:endParaRPr lang="ru-RU" sz="22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Немецко-американский философ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Труд «Истоки тоталитаризма</a:t>
            </a:r>
            <a:r>
              <a:rPr lang="ru-RU" sz="2400" dirty="0" smtClean="0">
                <a:latin typeface="Elektra Text Pro"/>
              </a:rPr>
              <a:t>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ТОТАЛИТАРИЗМ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3076" name="Picture 4" descr="undefin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17033"/>
            <a:ext cx="2288522" cy="32400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0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ПОЛИТИЧЕСКИЕ ИДЕОЛОГИИ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6200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Цель </a:t>
            </a:r>
            <a:r>
              <a:rPr lang="ru-RU" sz="2400" dirty="0" smtClean="0">
                <a:latin typeface="Elektra Text Pro"/>
              </a:rPr>
              <a:t>– привлечь </a:t>
            </a:r>
            <a:r>
              <a:rPr lang="ru-RU" sz="2400" dirty="0">
                <a:latin typeface="Elektra Text Pro"/>
              </a:rPr>
              <a:t>массы </a:t>
            </a:r>
            <a:r>
              <a:rPr lang="ru-RU" sz="2400" dirty="0" smtClean="0">
                <a:latin typeface="Elektra Text Pro"/>
              </a:rPr>
              <a:t>понятными </a:t>
            </a:r>
            <a:r>
              <a:rPr lang="ru-RU" sz="2400" dirty="0">
                <a:latin typeface="Elektra Text Pro"/>
              </a:rPr>
              <a:t>лозунгами, </a:t>
            </a:r>
            <a:r>
              <a:rPr lang="ru-RU" sz="2400" dirty="0" smtClean="0">
                <a:latin typeface="Elektra Text Pro"/>
              </a:rPr>
              <a:t>мифами</a:t>
            </a:r>
            <a:r>
              <a:rPr lang="ru-RU" sz="2400" dirty="0">
                <a:latin typeface="Elektra Text Pro"/>
              </a:rPr>
              <a:t>, </a:t>
            </a:r>
            <a:r>
              <a:rPr lang="ru-RU" sz="2400" dirty="0" smtClean="0">
                <a:latin typeface="Elektra Text Pro"/>
              </a:rPr>
              <a:t>символами </a:t>
            </a: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84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ПОЛИТИЧЕСКИЕ ИДЕОЛОГИИ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62009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Базируются </a:t>
            </a:r>
            <a:r>
              <a:rPr lang="ru-RU" sz="2400" dirty="0">
                <a:latin typeface="Elektra Text Pro"/>
              </a:rPr>
              <a:t>на </a:t>
            </a:r>
            <a:r>
              <a:rPr lang="ru-RU" sz="2400" dirty="0" smtClean="0">
                <a:latin typeface="Elektra Text Pro"/>
              </a:rPr>
              <a:t>политических конфликтах</a:t>
            </a:r>
            <a:endParaRPr lang="ru-RU" sz="2400" dirty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Формируют </a:t>
            </a:r>
            <a:r>
              <a:rPr lang="ru-RU" sz="2400" dirty="0">
                <a:latin typeface="Elektra Text Pro"/>
              </a:rPr>
              <a:t>образ </a:t>
            </a:r>
            <a:r>
              <a:rPr lang="ru-RU" sz="2400" dirty="0" smtClean="0">
                <a:latin typeface="Elektra Text Pro"/>
              </a:rPr>
              <a:t>врага для </a:t>
            </a:r>
            <a:r>
              <a:rPr lang="ru-RU" sz="2400" dirty="0">
                <a:latin typeface="Elektra Text Pro"/>
              </a:rPr>
              <a:t>единства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сплоченности  </a:t>
            </a: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16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340768"/>
            <a:ext cx="4968552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ПЛАТОН </a:t>
            </a:r>
          </a:p>
          <a:p>
            <a:r>
              <a:rPr lang="ru-RU" sz="2200" dirty="0" smtClean="0">
                <a:latin typeface="Elektra Text Pro"/>
              </a:rPr>
              <a:t>428/427 или </a:t>
            </a:r>
            <a:br>
              <a:rPr lang="ru-RU" sz="2200" dirty="0" smtClean="0">
                <a:latin typeface="Elektra Text Pro"/>
              </a:rPr>
            </a:br>
            <a:r>
              <a:rPr lang="ru-RU" sz="2200" dirty="0" smtClean="0">
                <a:latin typeface="Elektra Text Pro"/>
              </a:rPr>
              <a:t>424/423</a:t>
            </a:r>
            <a:r>
              <a:rPr lang="ru-RU" sz="24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348/347 до н.э. 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Труд «Государство»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Политика </a:t>
            </a:r>
            <a:r>
              <a:rPr lang="ru-RU" sz="2400" dirty="0">
                <a:latin typeface="Elektra Text Pro"/>
              </a:rPr>
              <a:t>– «это искусство приносить друзьям пользу, а врагам причинять вред</a:t>
            </a:r>
            <a:r>
              <a:rPr lang="ru-RU" sz="2400" dirty="0" smtClean="0">
                <a:latin typeface="Elektra Text Pro"/>
              </a:rPr>
              <a:t>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17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pic>
        <p:nvPicPr>
          <p:cNvPr id="28674" name="Picture 2" descr="undefin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9" y="1340768"/>
            <a:ext cx="2382734" cy="3312000"/>
          </a:xfrm>
          <a:prstGeom prst="round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ФИЛОСОФИЯ </a:t>
            </a:r>
            <a:r>
              <a:rPr lang="ru-RU" sz="2800" dirty="0">
                <a:solidFill>
                  <a:srgbClr val="C00000"/>
                </a:solidFill>
                <a:latin typeface="Elektra Text Pro"/>
              </a:rPr>
              <a:t>ПОЛИТИКИ </a:t>
            </a:r>
          </a:p>
        </p:txBody>
      </p:sp>
    </p:spTree>
    <p:extLst>
      <p:ext uri="{BB962C8B-B14F-4D97-AF65-F5344CB8AC3E}">
        <p14:creationId xmlns:p14="http://schemas.microsoft.com/office/powerpoint/2010/main" val="259083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340768"/>
            <a:ext cx="496855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КАРЛ ШМИТТ </a:t>
            </a:r>
          </a:p>
          <a:p>
            <a:r>
              <a:rPr lang="ru-RU" sz="2200" dirty="0" smtClean="0">
                <a:latin typeface="Elektra Text Pro"/>
              </a:rPr>
              <a:t>1888</a:t>
            </a:r>
            <a:r>
              <a:rPr lang="ru-RU" sz="20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1985 гг.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Немецкий философ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Концепция «друг – враг»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18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ФИЛОСОФИЯ </a:t>
            </a:r>
            <a:r>
              <a:rPr lang="ru-RU" sz="2800" dirty="0">
                <a:solidFill>
                  <a:srgbClr val="C00000"/>
                </a:solidFill>
                <a:latin typeface="Elektra Text Pro"/>
              </a:rPr>
              <a:t>ПОЛИТИКИ </a:t>
            </a:r>
          </a:p>
        </p:txBody>
      </p:sp>
      <p:pic>
        <p:nvPicPr>
          <p:cNvPr id="4098" name="Picture 2" descr="Карл Шмитт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10" y="1480200"/>
            <a:ext cx="2253276" cy="32760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61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ПОЛИТИЧЕСКИЕ ИДЕОЛОГИИ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19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1113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«Кто не с нами, тот против нас» </a:t>
            </a:r>
            <a:r>
              <a:rPr lang="ru-RU" sz="2400" dirty="0" smtClean="0">
                <a:latin typeface="Elektra Text Pro"/>
              </a:rPr>
              <a:t>– фраза употребляется </a:t>
            </a:r>
            <a:r>
              <a:rPr lang="ru-RU" sz="2400" dirty="0">
                <a:latin typeface="Elektra Text Pro"/>
              </a:rPr>
              <a:t>в качестве угрозы или предостережения тем, кто занимает нейтральную политическую </a:t>
            </a:r>
            <a:r>
              <a:rPr lang="ru-RU" sz="2400" dirty="0" smtClean="0">
                <a:latin typeface="Elektra Text Pro"/>
              </a:rPr>
              <a:t>позицию</a:t>
            </a: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40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ПОНЯТИЕ ПОЛИТИКИ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556792"/>
            <a:ext cx="728571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Политика </a:t>
            </a:r>
            <a:r>
              <a:rPr lang="ru-RU" sz="2400" dirty="0">
                <a:latin typeface="Elektra Text Pro"/>
              </a:rPr>
              <a:t>(греч. </a:t>
            </a:r>
            <a:r>
              <a:rPr lang="ru-RU" sz="2400" dirty="0" err="1">
                <a:latin typeface="Elektra Text Pro"/>
              </a:rPr>
              <a:t>πολιτιϰή, ἐπιστήμη </a:t>
            </a:r>
            <a:r>
              <a:rPr lang="ru-RU" sz="2400" dirty="0">
                <a:latin typeface="Elektra Text Pro"/>
              </a:rPr>
              <a:t>или </a:t>
            </a:r>
            <a:r>
              <a:rPr lang="ru-RU" sz="2400" dirty="0" err="1">
                <a:latin typeface="Elektra Text Pro"/>
              </a:rPr>
              <a:t>τέχνη </a:t>
            </a:r>
            <a:r>
              <a:rPr lang="ru-RU" sz="2400" dirty="0" smtClean="0">
                <a:latin typeface="Elektra Text Pro"/>
              </a:rPr>
              <a:t>– </a:t>
            </a:r>
            <a:r>
              <a:rPr lang="ru-RU" sz="2400" dirty="0">
                <a:latin typeface="Elektra Text Pro"/>
              </a:rPr>
              <a:t>государственная деятельность,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от </a:t>
            </a:r>
            <a:r>
              <a:rPr lang="ru-RU" sz="2400" dirty="0" err="1">
                <a:latin typeface="Elektra Text Pro"/>
              </a:rPr>
              <a:t>πόλις </a:t>
            </a:r>
            <a:r>
              <a:rPr lang="ru-RU" sz="2400" dirty="0" smtClean="0">
                <a:latin typeface="Elektra Text Pro"/>
              </a:rPr>
              <a:t>– </a:t>
            </a:r>
            <a:r>
              <a:rPr lang="ru-RU" sz="2400" dirty="0">
                <a:latin typeface="Elektra Text Pro"/>
              </a:rPr>
              <a:t>город, </a:t>
            </a:r>
            <a:r>
              <a:rPr lang="ru-RU" sz="2400" dirty="0" smtClean="0">
                <a:latin typeface="Elektra Text Pro"/>
              </a:rPr>
              <a:t>государство)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Сфера </a:t>
            </a:r>
            <a:r>
              <a:rPr lang="ru-RU" sz="2400" dirty="0">
                <a:latin typeface="Elektra Text Pro"/>
              </a:rPr>
              <a:t>государственной и общественной деятельности</a:t>
            </a: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val="316055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ПОЛИТИЧЕСКИЙ КОНСЕНСУС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20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11134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Консенсус </a:t>
            </a:r>
            <a:r>
              <a:rPr lang="ru-RU" sz="2400" dirty="0">
                <a:latin typeface="Elektra Text Pro"/>
              </a:rPr>
              <a:t>(лат. </a:t>
            </a:r>
            <a:r>
              <a:rPr lang="ru-RU" sz="2400" dirty="0" err="1">
                <a:latin typeface="Elektra Text Pro"/>
              </a:rPr>
              <a:t>consensus</a:t>
            </a:r>
            <a:r>
              <a:rPr lang="ru-RU" sz="2400" dirty="0">
                <a:latin typeface="Elektra Text Pro"/>
              </a:rPr>
              <a:t> – согласие, единодушие, соучастие, согласованность</a:t>
            </a:r>
            <a:r>
              <a:rPr lang="ru-RU" sz="2400" dirty="0" smtClean="0">
                <a:latin typeface="Elektra Text Pro"/>
              </a:rPr>
              <a:t>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Единство </a:t>
            </a:r>
            <a:r>
              <a:rPr lang="ru-RU" sz="2400" dirty="0">
                <a:latin typeface="Elektra Text Pro"/>
              </a:rPr>
              <a:t>между различными социальными, политическими, религиозными, культурными группами и </a:t>
            </a:r>
            <a:r>
              <a:rPr lang="ru-RU" sz="2400" dirty="0" smtClean="0">
                <a:latin typeface="Elektra Text Pro"/>
              </a:rPr>
              <a:t>интересами</a:t>
            </a: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08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340768"/>
            <a:ext cx="4968552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СЕМЁН ЛЮДВИГОВИЧ ФРАНК</a:t>
            </a:r>
          </a:p>
          <a:p>
            <a:r>
              <a:rPr lang="ru-RU" sz="2200" dirty="0" smtClean="0">
                <a:latin typeface="Elektra Text Pro"/>
              </a:rPr>
              <a:t>1877</a:t>
            </a:r>
            <a:r>
              <a:rPr lang="ru-RU" sz="20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1950 гг.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Русский философ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Труд </a:t>
            </a:r>
            <a:r>
              <a:rPr lang="ru-RU" sz="2400" dirty="0">
                <a:latin typeface="Elektra Text Pro"/>
              </a:rPr>
              <a:t>«Духовные основы </a:t>
            </a:r>
            <a:r>
              <a:rPr lang="ru-RU" sz="2400" dirty="0" smtClean="0">
                <a:latin typeface="Elektra Text Pro"/>
              </a:rPr>
              <a:t>общества»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21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ФИЛОСОФИЯ </a:t>
            </a:r>
            <a:r>
              <a:rPr lang="ru-RU" sz="2800" dirty="0">
                <a:solidFill>
                  <a:srgbClr val="C00000"/>
                </a:solidFill>
                <a:latin typeface="Elektra Text Pro"/>
              </a:rPr>
              <a:t>ПОЛИТИКИ </a:t>
            </a:r>
          </a:p>
        </p:txBody>
      </p:sp>
      <p:pic>
        <p:nvPicPr>
          <p:cNvPr id="6146" name="Picture 2" descr="undefin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2471296" cy="3312368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983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ФОРМЫ ПОЛИТИЧЕСКОЙ ЖИЗНИ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1113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Гражданское общество и правовое государство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Экономическая и политическая свобода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Демократия, частная собственность </a:t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рыночная экономика</a:t>
            </a: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67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ФОРМЫ ПОЛИТИЧЕСКОЙ ЖИЗНИ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3993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Власть</a:t>
            </a:r>
            <a:r>
              <a:rPr lang="ru-RU" sz="2400" dirty="0">
                <a:latin typeface="Elektra Text Pro"/>
              </a:rPr>
              <a:t>, государство, гражданское общество </a:t>
            </a:r>
            <a:r>
              <a:rPr lang="ru-RU" sz="2400" dirty="0" smtClean="0">
                <a:latin typeface="Elektra Text Pro"/>
              </a:rPr>
              <a:t>– это </a:t>
            </a:r>
            <a:r>
              <a:rPr lang="ru-RU" sz="2400" dirty="0">
                <a:latin typeface="Elektra Text Pro"/>
              </a:rPr>
              <a:t>категории философии </a:t>
            </a:r>
            <a:r>
              <a:rPr lang="ru-RU" sz="2400" dirty="0" smtClean="0">
                <a:latin typeface="Elektra Text Pro"/>
              </a:rPr>
              <a:t>политики воплощающиеся </a:t>
            </a:r>
            <a:r>
              <a:rPr lang="ru-RU" sz="2400" dirty="0">
                <a:latin typeface="Elektra Text Pro"/>
              </a:rPr>
              <a:t>в конкретных формах политической </a:t>
            </a:r>
            <a:r>
              <a:rPr lang="ru-RU" sz="2400" dirty="0" smtClean="0">
                <a:latin typeface="Elektra Text Pro"/>
              </a:rPr>
              <a:t>жизни</a:t>
            </a: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0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ГРЕЧЕСКИЙ ПОЛИС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42015" y="1599392"/>
            <a:ext cx="2070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ПЛАТОН</a:t>
            </a: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2" descr="undefin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6040" y="2191777"/>
            <a:ext cx="2382734" cy="3312000"/>
          </a:xfrm>
          <a:prstGeom prst="roundRect">
            <a:avLst/>
          </a:prstGeom>
          <a:noFill/>
        </p:spPr>
      </p:pic>
      <p:pic>
        <p:nvPicPr>
          <p:cNvPr id="9" name="Picture 2" descr="Бюст Аристотеля. Римская копия греческого бронзового оригинала (после 330 г. до н. э.). Автор оригинала — Лисипп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1584" y="2204864"/>
            <a:ext cx="2473948" cy="3312000"/>
          </a:xfrm>
          <a:prstGeom prst="round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5197976" y="1599391"/>
            <a:ext cx="2410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АРИСТОТЕЛЬ</a:t>
            </a:r>
          </a:p>
        </p:txBody>
      </p:sp>
    </p:spTree>
    <p:extLst>
      <p:ext uri="{BB962C8B-B14F-4D97-AF65-F5344CB8AC3E}">
        <p14:creationId xmlns:p14="http://schemas.microsoft.com/office/powerpoint/2010/main" val="169668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923928" y="1752144"/>
            <a:ext cx="4968552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ТОМАС ГОББС </a:t>
            </a:r>
          </a:p>
          <a:p>
            <a:r>
              <a:rPr lang="ru-RU" sz="2200" dirty="0" smtClean="0">
                <a:latin typeface="Elektra Text Pro"/>
              </a:rPr>
              <a:t>1588</a:t>
            </a:r>
            <a:r>
              <a:rPr lang="ru-RU" sz="24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1679 гг.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Английский философ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Трактат «Левиафан, или Материя, форма и власть государства церковного </a:t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гражданского», 1651 г.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pic>
        <p:nvPicPr>
          <p:cNvPr id="49154" name="Picture 2" descr="Портрет Томаса Гоббса кисти Джона Майкла Райт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99590" y="1772816"/>
            <a:ext cx="2740022" cy="3312000"/>
          </a:xfrm>
          <a:prstGeom prst="round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9024" y="38666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АНГЛИЙСКИЙ АБСОЛЮТИЗМ XVII В.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val="426785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ВЫВОДЫ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1113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П</a:t>
            </a:r>
            <a:r>
              <a:rPr lang="ru-RU" sz="2400" dirty="0" smtClean="0">
                <a:latin typeface="Elektra Text Pro"/>
              </a:rPr>
              <a:t>олитикой </a:t>
            </a:r>
            <a:r>
              <a:rPr lang="ru-RU" sz="2400" dirty="0">
                <a:latin typeface="Elektra Text Pro"/>
              </a:rPr>
              <a:t>пронизано все </a:t>
            </a:r>
            <a:r>
              <a:rPr lang="ru-RU" sz="2400" dirty="0" smtClean="0">
                <a:latin typeface="Elektra Text Pro"/>
              </a:rPr>
              <a:t>общество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Политика </a:t>
            </a:r>
            <a:r>
              <a:rPr lang="ru-RU" sz="2400" dirty="0">
                <a:latin typeface="Elektra Text Pro"/>
              </a:rPr>
              <a:t>направлена на достижение единства </a:t>
            </a:r>
            <a:r>
              <a:rPr lang="ru-RU" sz="2400" dirty="0" smtClean="0">
                <a:latin typeface="Elektra Text Pro"/>
              </a:rPr>
              <a:t>общества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Политическое </a:t>
            </a:r>
            <a:r>
              <a:rPr lang="ru-RU" sz="2400" dirty="0">
                <a:latin typeface="Elektra Text Pro"/>
              </a:rPr>
              <a:t>в обществе проявляется тогда, когда учитываются интересы самых разных социальных групп</a:t>
            </a: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54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340768"/>
            <a:ext cx="4968552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ПЛАТОН </a:t>
            </a:r>
          </a:p>
          <a:p>
            <a:r>
              <a:rPr lang="ru-RU" sz="2200" dirty="0" smtClean="0">
                <a:latin typeface="Elektra Text Pro"/>
              </a:rPr>
              <a:t>428/427 или </a:t>
            </a:r>
            <a:br>
              <a:rPr lang="ru-RU" sz="2200" dirty="0" smtClean="0">
                <a:latin typeface="Elektra Text Pro"/>
              </a:rPr>
            </a:br>
            <a:r>
              <a:rPr lang="ru-RU" sz="2200" dirty="0" smtClean="0">
                <a:latin typeface="Elektra Text Pro"/>
              </a:rPr>
              <a:t>424/423</a:t>
            </a:r>
            <a:r>
              <a:rPr lang="ru-RU" sz="24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348/347 до н.э. 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У</a:t>
            </a:r>
            <a:r>
              <a:rPr lang="ru-RU" sz="2400" dirty="0" smtClean="0">
                <a:latin typeface="Elektra Text Pro"/>
              </a:rPr>
              <a:t>правление </a:t>
            </a:r>
            <a:r>
              <a:rPr lang="ru-RU" sz="2400" dirty="0">
                <a:latin typeface="Elektra Text Pro"/>
              </a:rPr>
              <a:t>государством невозможно без знания </a:t>
            </a:r>
            <a:r>
              <a:rPr lang="ru-RU" sz="2400" dirty="0" smtClean="0">
                <a:latin typeface="Elektra Text Pro"/>
              </a:rPr>
              <a:t>философии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pic>
        <p:nvPicPr>
          <p:cNvPr id="28674" name="Picture 2" descr="undefin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9" y="1340768"/>
            <a:ext cx="2382734" cy="3312000"/>
          </a:xfrm>
          <a:prstGeom prst="round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ФИЛОСОФИЯ </a:t>
            </a:r>
            <a:r>
              <a:rPr lang="ru-RU" sz="2800" dirty="0">
                <a:solidFill>
                  <a:srgbClr val="C00000"/>
                </a:solidFill>
                <a:latin typeface="Elektra Text Pro"/>
              </a:rPr>
              <a:t>ПОЛИТИКИ </a:t>
            </a:r>
          </a:p>
        </p:txBody>
      </p:sp>
    </p:spTree>
    <p:extLst>
      <p:ext uri="{BB962C8B-B14F-4D97-AF65-F5344CB8AC3E}">
        <p14:creationId xmlns:p14="http://schemas.microsoft.com/office/powerpoint/2010/main" val="189314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340768"/>
            <a:ext cx="4968552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АРИСТОТЕЛЬ </a:t>
            </a:r>
          </a:p>
          <a:p>
            <a:r>
              <a:rPr lang="ru-RU" sz="2200" dirty="0" smtClean="0">
                <a:latin typeface="Elektra Text Pro"/>
              </a:rPr>
              <a:t>384</a:t>
            </a:r>
            <a:r>
              <a:rPr lang="ru-RU" sz="24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322 годы до н.э.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Трактат о государстве «Политика»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«Человек по природе своей существо политическое»</a:t>
            </a:r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pic>
        <p:nvPicPr>
          <p:cNvPr id="45058" name="Picture 2" descr="Бюст Аристотеля. Римская копия греческого бронзового оригинала (после 330 г. до н. э.). Автор оригинала — Лисипп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2" y="1412776"/>
            <a:ext cx="2473948" cy="3312000"/>
          </a:xfrm>
          <a:prstGeom prst="round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ФИЛОСОФИЯ </a:t>
            </a:r>
            <a:r>
              <a:rPr lang="ru-RU" sz="2800" dirty="0">
                <a:solidFill>
                  <a:srgbClr val="C00000"/>
                </a:solidFill>
                <a:latin typeface="Elektra Text Pro"/>
              </a:rPr>
              <a:t>ПОЛИТИКИ </a:t>
            </a:r>
          </a:p>
        </p:txBody>
      </p:sp>
    </p:spTree>
    <p:extLst>
      <p:ext uri="{BB962C8B-B14F-4D97-AF65-F5344CB8AC3E}">
        <p14:creationId xmlns:p14="http://schemas.microsoft.com/office/powerpoint/2010/main" val="322160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ПРЕДМЕТ ПОЛИТИЧЕСКОЙ ФИЛОСОФИИ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706032"/>
            <a:ext cx="762009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П</a:t>
            </a:r>
            <a:r>
              <a:rPr lang="ru-RU" sz="2400" dirty="0" smtClean="0">
                <a:latin typeface="Elektra Text Pro"/>
              </a:rPr>
              <a:t>рирода </a:t>
            </a:r>
            <a:r>
              <a:rPr lang="ru-RU" sz="2400" dirty="0">
                <a:latin typeface="Elektra Text Pro"/>
              </a:rPr>
              <a:t>государства и власти, права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</a:t>
            </a:r>
            <a:r>
              <a:rPr lang="ru-RU" sz="2400" dirty="0">
                <a:latin typeface="Elektra Text Pro"/>
              </a:rPr>
              <a:t>обязанности человека как </a:t>
            </a:r>
            <a:r>
              <a:rPr lang="ru-RU" sz="2400" dirty="0" smtClean="0">
                <a:latin typeface="Elektra Text Pro"/>
              </a:rPr>
              <a:t>гражданина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65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ОСНОВНЫЕ ПОНЯТИЯ ПОЛИТИЧЕСКОЙ ФИЛОСОФИИ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706032"/>
            <a:ext cx="762009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Свобода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Справедливость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Государство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Власть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Легитимность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Политика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19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ЛЕГИТИМНОСТЬ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7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62009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Легитимность </a:t>
            </a:r>
            <a:r>
              <a:rPr lang="ru-RU" sz="2400" dirty="0">
                <a:latin typeface="Elektra Text Pro"/>
              </a:rPr>
              <a:t>(от лат. </a:t>
            </a:r>
            <a:r>
              <a:rPr lang="ru-RU" sz="2400" dirty="0" err="1">
                <a:latin typeface="Elektra Text Pro"/>
              </a:rPr>
              <a:t>legitimus</a:t>
            </a:r>
            <a:r>
              <a:rPr lang="ru-RU" sz="2400" dirty="0">
                <a:latin typeface="Elektra Text Pro"/>
              </a:rPr>
              <a:t> «согласный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с </a:t>
            </a:r>
            <a:r>
              <a:rPr lang="ru-RU" sz="2400" dirty="0">
                <a:latin typeface="Elektra Text Pro"/>
              </a:rPr>
              <a:t>законами, законный, правомерный») </a:t>
            </a:r>
            <a:r>
              <a:rPr lang="ru-RU" sz="2400" dirty="0" smtClean="0">
                <a:latin typeface="Elektra Text Pro"/>
              </a:rPr>
              <a:t>– </a:t>
            </a:r>
            <a:r>
              <a:rPr lang="ru-RU" sz="2400" dirty="0">
                <a:latin typeface="Elektra Text Pro"/>
              </a:rPr>
              <a:t>согласие народа с государственной властью, его добровольное признание за ней права принимать обязательные </a:t>
            </a:r>
            <a:r>
              <a:rPr lang="ru-RU" sz="2400" dirty="0" smtClean="0">
                <a:latin typeface="Elektra Text Pro"/>
              </a:rPr>
              <a:t>решения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latin typeface="Elektra Text Pro"/>
              </a:rPr>
              <a:t>Легитимизация</a:t>
            </a:r>
            <a:r>
              <a:rPr lang="ru-RU" sz="2400" dirty="0" smtClean="0">
                <a:latin typeface="Elektra Text Pro"/>
              </a:rPr>
              <a:t> – акт обеспечения легитимности</a:t>
            </a:r>
            <a:endParaRPr lang="ru-RU" sz="2400" dirty="0">
              <a:latin typeface="Elektra Text Pro"/>
            </a:endParaRP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99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ПОЛИТИЧЕСКАЯ ИДЕОЛОГИЯ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8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6200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Политическая </a:t>
            </a:r>
            <a:r>
              <a:rPr lang="ru-RU" sz="2400" dirty="0">
                <a:latin typeface="Elektra Text Pro"/>
              </a:rPr>
              <a:t>идеология – это система убеждений, где представлены взгляды больших социальных групп на общество, на его цели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перспективы</a:t>
            </a: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59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ПОЛИТИЧЕСКАЯ ИДЕОЛОГИЯ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9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056" y="1484784"/>
            <a:ext cx="762009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Миф </a:t>
            </a:r>
            <a:r>
              <a:rPr lang="ru-RU" sz="2400" dirty="0">
                <a:latin typeface="Elektra Text Pro"/>
              </a:rPr>
              <a:t>(от др.-греч. </a:t>
            </a:r>
            <a:r>
              <a:rPr lang="ru-RU" sz="2400" dirty="0" err="1">
                <a:latin typeface="Elektra Text Pro"/>
              </a:rPr>
              <a:t>μῦθος </a:t>
            </a:r>
            <a:r>
              <a:rPr lang="ru-RU" sz="2400" dirty="0" smtClean="0">
                <a:latin typeface="Elektra Text Pro"/>
              </a:rPr>
              <a:t>– </a:t>
            </a:r>
            <a:r>
              <a:rPr lang="ru-RU" sz="2400" dirty="0">
                <a:latin typeface="Elektra Text Pro"/>
              </a:rPr>
              <a:t>сказание, </a:t>
            </a:r>
            <a:r>
              <a:rPr lang="ru-RU" sz="2400" dirty="0" smtClean="0">
                <a:latin typeface="Elektra Text Pro"/>
              </a:rPr>
              <a:t>предание) – </a:t>
            </a:r>
            <a:r>
              <a:rPr lang="ru-RU" sz="2400" dirty="0">
                <a:latin typeface="Elektra Text Pro"/>
              </a:rPr>
              <a:t>повествование, представление, лежащее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в </a:t>
            </a:r>
            <a:r>
              <a:rPr lang="ru-RU" sz="2400" dirty="0">
                <a:latin typeface="Elektra Text Pro"/>
              </a:rPr>
              <a:t>основе </a:t>
            </a:r>
            <a:r>
              <a:rPr lang="ru-RU" sz="2400" dirty="0" smtClean="0">
                <a:latin typeface="Elektra Text Pro"/>
              </a:rPr>
              <a:t>миропонимания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Утопия (греч</a:t>
            </a:r>
            <a:r>
              <a:rPr lang="ru-RU" sz="2400" dirty="0">
                <a:latin typeface="Elektra Text Pro"/>
              </a:rPr>
              <a:t>. </a:t>
            </a:r>
            <a:r>
              <a:rPr lang="ru-RU" sz="2400" dirty="0" err="1">
                <a:latin typeface="Elektra Text Pro"/>
              </a:rPr>
              <a:t>οὐ  </a:t>
            </a:r>
            <a:r>
              <a:rPr lang="ru-RU" sz="2400" dirty="0">
                <a:latin typeface="Elektra Text Pro"/>
              </a:rPr>
              <a:t>– не, нет и </a:t>
            </a:r>
            <a:r>
              <a:rPr lang="ru-RU" sz="2400" dirty="0" err="1">
                <a:latin typeface="Elektra Text Pro"/>
              </a:rPr>
              <a:t>τόπος </a:t>
            </a:r>
            <a:r>
              <a:rPr lang="ru-RU" sz="2400" dirty="0">
                <a:latin typeface="Elektra Text Pro"/>
              </a:rPr>
              <a:t>– место,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т</a:t>
            </a:r>
            <a:r>
              <a:rPr lang="ru-RU" sz="2400" dirty="0">
                <a:latin typeface="Elektra Text Pro"/>
              </a:rPr>
              <a:t>. е. место, которого </a:t>
            </a:r>
            <a:r>
              <a:rPr lang="ru-RU" sz="2400" dirty="0" smtClean="0">
                <a:latin typeface="Elektra Text Pro"/>
              </a:rPr>
              <a:t>нет) – описание идеального, </a:t>
            </a:r>
            <a:r>
              <a:rPr lang="ru-RU" sz="2400" dirty="0">
                <a:latin typeface="Elektra Text Pro"/>
              </a:rPr>
              <a:t>несуществующего </a:t>
            </a:r>
            <a:r>
              <a:rPr lang="ru-RU" sz="2400" dirty="0" smtClean="0">
                <a:latin typeface="Elektra Text Pro"/>
              </a:rPr>
              <a:t>общества, государства</a:t>
            </a:r>
          </a:p>
        </p:txBody>
      </p:sp>
      <p:sp>
        <p:nvSpPr>
          <p:cNvPr id="3" name="AutoShape 2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2.bp.blogspot.com/-LgM7Ja4fb-M/WUjX_FInKvI/AAAAAAAACJE/OVph-rP4nKwllUpbdU3b_-FVsonrT8JpACLcBGAs/w1200-h630-p-k-no-nu/slow-foo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82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443</Words>
  <Application>Microsoft Office PowerPoint</Application>
  <PresentationFormat>Экран (4:3)</PresentationFormat>
  <Paragraphs>160</Paragraphs>
  <Slides>26</Slides>
  <Notes>25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Юля</cp:lastModifiedBy>
  <cp:revision>188</cp:revision>
  <dcterms:created xsi:type="dcterms:W3CDTF">2023-04-01T06:40:15Z</dcterms:created>
  <dcterms:modified xsi:type="dcterms:W3CDTF">2024-01-23T14:20:12Z</dcterms:modified>
</cp:coreProperties>
</file>