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31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35" r:id="rId13"/>
    <p:sldId id="336" r:id="rId14"/>
    <p:sldId id="337" r:id="rId15"/>
    <p:sldId id="339" r:id="rId16"/>
    <p:sldId id="340" r:id="rId17"/>
    <p:sldId id="341" r:id="rId18"/>
    <p:sldId id="343" r:id="rId19"/>
    <p:sldId id="344" r:id="rId20"/>
    <p:sldId id="342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3" r:id="rId29"/>
    <p:sldId id="352" r:id="rId30"/>
    <p:sldId id="35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86207" autoAdjust="0"/>
  </p:normalViewPr>
  <p:slideViewPr>
    <p:cSldViewPr>
      <p:cViewPr>
        <p:scale>
          <a:sx n="90" d="100"/>
          <a:sy n="90" d="100"/>
        </p:scale>
        <p:origin x="-237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35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Философия культуры: </a:t>
            </a:r>
            <a:endParaRPr lang="ru-RU" sz="2400" b="1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основные </a:t>
            </a: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проблемы и </a:t>
            </a: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направления 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err="1" smtClean="0">
                <a:solidFill>
                  <a:srgbClr val="C00000"/>
                </a:solidFill>
                <a:latin typeface="Elektra Text Pro"/>
              </a:rPr>
              <a:t>Пахолова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 Ирина Викторовна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кандидат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ПОДХОДЫ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К ПОНИМАНИЮ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684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1. Культура как </a:t>
            </a:r>
            <a:r>
              <a:rPr lang="ru-RU" sz="2400" dirty="0">
                <a:latin typeface="Elektra Text Pro"/>
              </a:rPr>
              <a:t>«вторая природа», как мир, созданный </a:t>
            </a:r>
            <a:r>
              <a:rPr lang="ru-RU" sz="2400" dirty="0" smtClean="0">
                <a:latin typeface="Elektra Text Pro"/>
              </a:rPr>
              <a:t>человеком</a:t>
            </a:r>
          </a:p>
        </p:txBody>
      </p:sp>
    </p:spTree>
    <p:extLst>
      <p:ext uri="{BB962C8B-B14F-4D97-AF65-F5344CB8AC3E}">
        <p14:creationId xmlns:p14="http://schemas.microsoft.com/office/powerpoint/2010/main" val="21977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ПОДХОДЫ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К ПОНИМАНИЮ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2. Культура как </a:t>
            </a:r>
            <a:r>
              <a:rPr lang="ru-RU" sz="2400" dirty="0">
                <a:latin typeface="Elektra Text Pro"/>
              </a:rPr>
              <a:t>деятельность, совокупность норм, правил, </a:t>
            </a:r>
            <a:r>
              <a:rPr lang="ru-RU" sz="2400" dirty="0" smtClean="0">
                <a:latin typeface="Elektra Text Pro"/>
              </a:rPr>
              <a:t>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2972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ПОДХОДЫ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К ПОНИМАНИЮ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3. Культура </a:t>
            </a:r>
            <a:r>
              <a:rPr lang="ru-RU" sz="2400" dirty="0">
                <a:latin typeface="Elektra Text Pro"/>
              </a:rPr>
              <a:t>как способность к творческой </a:t>
            </a:r>
            <a:r>
              <a:rPr lang="ru-RU" sz="2400" dirty="0" smtClean="0">
                <a:latin typeface="Elektra Text Pro"/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553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ОСВАЛЬД ШПЕНГЛЕР</a:t>
            </a:r>
          </a:p>
          <a:p>
            <a:r>
              <a:rPr lang="ru-RU" sz="2200" dirty="0" smtClean="0">
                <a:latin typeface="Elektra Text Pro"/>
              </a:rPr>
              <a:t>1880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1936 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«Закат Запада»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Прафеномен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культуры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Цивилизация – смерть, </a:t>
            </a:r>
            <a:r>
              <a:rPr lang="ru-RU" sz="2400" dirty="0">
                <a:latin typeface="Elektra Text Pro"/>
              </a:rPr>
              <a:t>умирание </a:t>
            </a:r>
            <a:r>
              <a:rPr lang="ru-RU" sz="2400" dirty="0" smtClean="0">
                <a:latin typeface="Elektra Text Pro"/>
              </a:rPr>
              <a:t>культуры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ОСНОВНЫЕ ПОДХОДЫ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 К ПОНИМАНИЮ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КУЛЬТУРЫ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170" name="Picture 2" descr="https://upload.wikimedia.org/wikipedia/commons/a/ae/Bundesarchiv_Bild_183-R06610%2C_Oswald_Speng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4766"/>
            <a:ext cx="2385001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228840"/>
            <a:ext cx="2385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Elektra Text Pro"/>
              </a:rPr>
              <a:t>https://commons.wikimedia.org/wiki/File:Bundesarchiv_Bild_183-R06610,_</a:t>
            </a:r>
            <a:r>
              <a:rPr lang="en-US" sz="1200" dirty="0" smtClean="0">
                <a:latin typeface="Elektra Text Pro"/>
              </a:rPr>
              <a:t>Oswald_Spengler.jpg</a:t>
            </a:r>
            <a:endParaRPr lang="ru-RU" sz="12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7562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ПОДХОДЫ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К ПОНИМАНИЮ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4</a:t>
            </a:r>
            <a:r>
              <a:rPr lang="ru-RU" sz="2400" dirty="0" smtClean="0">
                <a:latin typeface="Elektra Text Pro"/>
              </a:rPr>
              <a:t>. </a:t>
            </a:r>
            <a:r>
              <a:rPr lang="ru-RU" sz="2400" dirty="0">
                <a:latin typeface="Elektra Text Pro"/>
              </a:rPr>
              <a:t>Культура как знаковая система,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совокупность текстов, культурных </a:t>
            </a:r>
            <a:r>
              <a:rPr lang="ru-RU" sz="2400" dirty="0" smtClean="0">
                <a:latin typeface="Elektra Text Pro"/>
              </a:rPr>
              <a:t>кодов</a:t>
            </a:r>
          </a:p>
        </p:txBody>
      </p:sp>
    </p:spTree>
    <p:extLst>
      <p:ext uri="{BB962C8B-B14F-4D97-AF65-F5344CB8AC3E}">
        <p14:creationId xmlns:p14="http://schemas.microsoft.com/office/powerpoint/2010/main" val="35752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43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СТРУКТУРАЛИЗМ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025" y="1052736"/>
            <a:ext cx="2514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Elektra Text Pro"/>
              </a:rPr>
              <a:t>ЛЕВИ-СТРОС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7237" y="1079312"/>
            <a:ext cx="2112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РОЛАН БАРТ</a:t>
            </a:r>
          </a:p>
        </p:txBody>
      </p:sp>
      <p:pic>
        <p:nvPicPr>
          <p:cNvPr id="9" name="Picture 2" descr="https://old.bigenc.ru/media/2016/10/27/1235206791/19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65" y="1514401"/>
            <a:ext cx="2288679" cy="35125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56" y="1629293"/>
            <a:ext cx="2490479" cy="339764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43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СЕМИОТИКА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5394" y="1052736"/>
            <a:ext cx="2514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ЮРИЙ МИХАЙЛОВИЧ ЛОТМАН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Юрий Михайлович Лотм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41" y="2253065"/>
            <a:ext cx="2646294" cy="352839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43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ПОСТСТРУКТУРАЛИЗМ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025" y="1052736"/>
            <a:ext cx="2514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ЖАК </a:t>
            </a:r>
          </a:p>
          <a:p>
            <a:pPr algn="ctr"/>
            <a:r>
              <a:rPr lang="ru-RU" sz="2400" dirty="0" smtClean="0">
                <a:latin typeface="Elektra Text Pro"/>
              </a:rPr>
              <a:t>ДЕРРИДА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1079312"/>
            <a:ext cx="2481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ЮЛИЯ КРИСТЕВА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r="18373"/>
          <a:stretch/>
        </p:blipFill>
        <p:spPr bwMode="auto">
          <a:xfrm>
            <a:off x="1456167" y="2002594"/>
            <a:ext cx="2258455" cy="309634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Юлия Кристева, 2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8" y="2024050"/>
            <a:ext cx="2239763" cy="318862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772816"/>
            <a:ext cx="475252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ВЛАДИМИР АЛЕКСАНДРОВИЧ КОНЕВ </a:t>
            </a:r>
            <a:endParaRPr lang="ru-RU" sz="2200" dirty="0" smtClean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Труд «Человек </a:t>
            </a:r>
            <a:r>
              <a:rPr lang="ru-RU" sz="2400" dirty="0">
                <a:latin typeface="Elektra Text Pro"/>
              </a:rPr>
              <a:t>в мире культуры (Культура, человек, образование</a:t>
            </a:r>
            <a:r>
              <a:rPr lang="ru-RU" sz="2400" dirty="0" smtClean="0">
                <a:latin typeface="Elektra Text Pro"/>
              </a:rPr>
              <a:t>)»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УНИВЕРСАЛЬНЫЕ КУЛЬТУРНЫЕ ФОРМЫ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https://sun9-27.userapi.com/impg/eIz3-YlLSQ4o-HRYIlcMIG_B6SHjmmjy_JVQmA/BBIi1I_L_cI.jpg?size=462x604&amp;quality=96&amp;sign=6c418715060a520bddab9ac527851c7a&amp;c_uniq_tag=ISj5KqDERLOuwDMt1IE2gTV92Qu4NLD-yL5mQB0PHQ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47828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УНИВЕРСАЛЬНЫЕ КУЛЬТУРНЫЕ ФОРМЫ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 – акты деятельности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Уровень К-1 – </a:t>
            </a:r>
            <a:r>
              <a:rPr lang="ru-RU" sz="2400" dirty="0">
                <a:latin typeface="Elektra Text Pro"/>
              </a:rPr>
              <a:t>культурный опыт, который </a:t>
            </a:r>
            <a:r>
              <a:rPr lang="ru-RU" sz="2400" dirty="0" smtClean="0">
                <a:latin typeface="Elektra Text Pro"/>
              </a:rPr>
              <a:t>обеспечивает непрерывность </a:t>
            </a:r>
            <a:r>
              <a:rPr lang="ru-RU" sz="2400" dirty="0">
                <a:latin typeface="Elektra Text Pro"/>
              </a:rPr>
              <a:t>культурной </a:t>
            </a:r>
            <a:r>
              <a:rPr lang="ru-RU" sz="2400" dirty="0" smtClean="0">
                <a:latin typeface="Elektra Text Pro"/>
              </a:rPr>
              <a:t>деятельности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К</a:t>
            </a:r>
            <a:r>
              <a:rPr lang="ru-RU" dirty="0" smtClean="0">
                <a:latin typeface="Elektra Text Pro"/>
              </a:rPr>
              <a:t>1</a:t>
            </a:r>
            <a:endParaRPr lang="ru-RU" sz="2400" dirty="0" smtClean="0">
              <a:latin typeface="Elektra Text Pro"/>
            </a:endParaRP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</a:t>
            </a:r>
          </a:p>
          <a:p>
            <a:pPr lvl="5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Elektra Text Pro"/>
              </a:rPr>
              <a:t>Схема 1.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86116" y="3929066"/>
            <a:ext cx="78581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286116" y="4500570"/>
            <a:ext cx="78581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«КУЛЬТУРА»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28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Культура </a:t>
            </a:r>
            <a:r>
              <a:rPr lang="ru-RU" sz="2400" dirty="0" smtClean="0">
                <a:latin typeface="Elektra Text Pro"/>
              </a:rPr>
              <a:t>(от </a:t>
            </a:r>
            <a:r>
              <a:rPr lang="ru-RU" sz="2400" dirty="0">
                <a:latin typeface="Elektra Text Pro"/>
              </a:rPr>
              <a:t>лат. </a:t>
            </a:r>
            <a:r>
              <a:rPr lang="ru-RU" sz="2400" dirty="0" err="1">
                <a:latin typeface="Elektra Text Pro"/>
              </a:rPr>
              <a:t>cultura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–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возделываю, обрабатываю </a:t>
            </a:r>
            <a:r>
              <a:rPr lang="ru-RU" sz="2400" dirty="0" smtClean="0">
                <a:latin typeface="Elektra Text Pro"/>
              </a:rPr>
              <a:t>землю») </a:t>
            </a:r>
          </a:p>
        </p:txBody>
      </p:sp>
    </p:spTree>
    <p:extLst>
      <p:ext uri="{BB962C8B-B14F-4D97-AF65-F5344CB8AC3E}">
        <p14:creationId xmlns:p14="http://schemas.microsoft.com/office/powerpoint/2010/main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УНИВЕРСАЛЬНЫЕ КУЛЬТУРНЫЕ ФОРМЫ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Уровень К-2 – система универсальных </a:t>
            </a:r>
            <a:r>
              <a:rPr lang="ru-RU" sz="2400" dirty="0">
                <a:latin typeface="Elektra Text Pro"/>
              </a:rPr>
              <a:t>форм </a:t>
            </a:r>
            <a:r>
              <a:rPr lang="ru-RU" sz="2400" dirty="0" smtClean="0">
                <a:latin typeface="Elektra Text Pro"/>
              </a:rPr>
              <a:t>хранения </a:t>
            </a:r>
            <a:r>
              <a:rPr lang="ru-RU" sz="2400" dirty="0">
                <a:latin typeface="Elektra Text Pro"/>
              </a:rPr>
              <a:t>и трансляции </a:t>
            </a:r>
            <a:r>
              <a:rPr lang="ru-RU" sz="2400" dirty="0" smtClean="0">
                <a:latin typeface="Elektra Text Pro"/>
              </a:rPr>
              <a:t>культурного опыта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            К</a:t>
            </a:r>
            <a:r>
              <a:rPr lang="ru-RU" dirty="0" smtClean="0">
                <a:latin typeface="Elektra Text Pro"/>
              </a:rPr>
              <a:t>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Д                                       К</a:t>
            </a:r>
            <a:r>
              <a:rPr lang="ru-RU" dirty="0" smtClean="0">
                <a:latin typeface="Elektra Text Pro"/>
              </a:rPr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                    К</a:t>
            </a:r>
            <a:r>
              <a:rPr lang="ru-RU" dirty="0" smtClean="0">
                <a:latin typeface="Elektra Text Pro"/>
              </a:rPr>
              <a:t>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     Д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Elektra Text Pro"/>
              </a:rPr>
              <a:t>Схема 2.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3071810"/>
            <a:ext cx="135732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643314"/>
            <a:ext cx="135732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28794" y="3643314"/>
            <a:ext cx="135732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28794" y="4572008"/>
            <a:ext cx="135732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643306" y="4143380"/>
            <a:ext cx="1428760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УНИВЕРСАЛЬНЫЕ КУЛЬТУРНЫЕ ФОРМЫ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9939"/>
              </p:ext>
            </p:extLst>
          </p:nvPr>
        </p:nvGraphicFramePr>
        <p:xfrm>
          <a:off x="1203472" y="1772816"/>
          <a:ext cx="68219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773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Elektra Text Pro"/>
                        </a:rPr>
                        <a:t>Универсальные</a:t>
                      </a:r>
                      <a:r>
                        <a:rPr lang="ru-RU" baseline="0" dirty="0" smtClean="0">
                          <a:latin typeface="Elektra Text Pro"/>
                        </a:rPr>
                        <a:t> формы культуры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Elektra Text Pro"/>
                        </a:rPr>
                        <a:t>К ним относятся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Elektra Text Pro"/>
                        </a:rPr>
                        <a:t>Остенсивные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Elektra Text Pro"/>
                        </a:rPr>
                        <a:t>Примеры, образцы, эталоны, каноны, прецеденты, парадигмы, привычки, обычаи, ритуалы 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Elektra Text Pro"/>
                        </a:rPr>
                        <a:t>Императивные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Elektra Text Pro"/>
                          <a:ea typeface="+mn-ea"/>
                          <a:cs typeface="+mn-cs"/>
                        </a:rPr>
                        <a:t>Нормы, запреты, догматы, лозунги, призывы, законы, указы 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Elektra Text Pro"/>
                          <a:ea typeface="+mn-ea"/>
                          <a:cs typeface="+mn-cs"/>
                        </a:rPr>
                        <a:t>Аксиологические</a:t>
                      </a:r>
                      <a:endParaRPr lang="ru-RU" b="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Elektra Text Pro"/>
                        </a:rPr>
                        <a:t>Добро </a:t>
                      </a:r>
                      <a:r>
                        <a:rPr lang="ru-RU" sz="1800" dirty="0" smtClean="0">
                          <a:latin typeface="Elektra Text Pro"/>
                        </a:rPr>
                        <a:t>–</a:t>
                      </a:r>
                      <a:r>
                        <a:rPr lang="ru-RU" dirty="0" smtClean="0">
                          <a:latin typeface="Elektra Text Pro"/>
                        </a:rPr>
                        <a:t> зло, красота </a:t>
                      </a:r>
                      <a:r>
                        <a:rPr lang="ru-RU" sz="1800" dirty="0" smtClean="0">
                          <a:latin typeface="Elektra Text Pro"/>
                        </a:rPr>
                        <a:t>–</a:t>
                      </a:r>
                      <a:r>
                        <a:rPr lang="ru-RU" dirty="0" smtClean="0">
                          <a:latin typeface="Elektra Text Pro"/>
                        </a:rPr>
                        <a:t> безобразие, справедливость </a:t>
                      </a:r>
                      <a:r>
                        <a:rPr lang="ru-RU" sz="1800" dirty="0" smtClean="0">
                          <a:latin typeface="Elektra Text Pro"/>
                        </a:rPr>
                        <a:t>–</a:t>
                      </a:r>
                      <a:r>
                        <a:rPr lang="ru-RU" dirty="0" smtClean="0">
                          <a:latin typeface="Elektra Text Pro"/>
                        </a:rPr>
                        <a:t> несправедливость 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Elektra Text Pro"/>
                          <a:ea typeface="+mn-ea"/>
                          <a:cs typeface="+mn-cs"/>
                        </a:rPr>
                        <a:t>Формы-принципы </a:t>
                      </a:r>
                      <a:endParaRPr lang="ru-RU" b="0" dirty="0">
                        <a:latin typeface="Elektra Tex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Elektra Text Pro"/>
                        </a:rPr>
                        <a:t>Принципы морали, нравственности, принципы научной деятельности</a:t>
                      </a:r>
                      <a:endParaRPr lang="ru-RU" dirty="0">
                        <a:latin typeface="Elektra Text Pro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5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18332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УНИВЕРСАЛЬНЫЕ КУЛЬТУРНЫЕ ФОРМЫ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160206"/>
            <a:ext cx="782870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Уровень </a:t>
            </a:r>
            <a:r>
              <a:rPr lang="ru-RU" sz="2400" dirty="0">
                <a:latin typeface="Elektra Text Pro"/>
              </a:rPr>
              <a:t>К-3 в культуре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это работа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>
                <a:latin typeface="Elektra Text Pro"/>
              </a:rPr>
              <a:t>культурными формами, в ходе которой культурные формы создаются, упорядочиваются и </a:t>
            </a:r>
            <a:r>
              <a:rPr lang="ru-RU" sz="2400" dirty="0" smtClean="0">
                <a:latin typeface="Elektra Text Pro"/>
              </a:rPr>
              <a:t>осознаются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Д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                 К</a:t>
            </a:r>
            <a:r>
              <a:rPr lang="ru-RU" sz="1600" dirty="0" smtClean="0">
                <a:latin typeface="Elektra Text Pro"/>
              </a:rPr>
              <a:t>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Д                                   К</a:t>
            </a:r>
            <a:r>
              <a:rPr lang="ru-RU" sz="1600" dirty="0" smtClean="0">
                <a:latin typeface="Elektra Text Pro"/>
              </a:rPr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                 К</a:t>
            </a:r>
            <a:r>
              <a:rPr lang="ru-RU" sz="1600" dirty="0" smtClean="0">
                <a:latin typeface="Elektra Text Pro"/>
              </a:rPr>
              <a:t>1</a:t>
            </a:r>
            <a:r>
              <a:rPr lang="ru-RU" sz="2200" dirty="0" smtClean="0">
                <a:latin typeface="Elektra Text Pro"/>
              </a:rPr>
              <a:t>                                      К</a:t>
            </a:r>
            <a:r>
              <a:rPr lang="ru-RU" sz="1600" dirty="0" smtClean="0">
                <a:latin typeface="Elektra Text Pro"/>
              </a:rPr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Д                                   К</a:t>
            </a:r>
            <a:r>
              <a:rPr lang="ru-RU" sz="1600" dirty="0" smtClean="0">
                <a:latin typeface="Elektra Text Pro"/>
              </a:rPr>
              <a:t>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                 К</a:t>
            </a:r>
            <a:r>
              <a:rPr lang="ru-RU" sz="1600" dirty="0" smtClean="0">
                <a:latin typeface="Elektra Text Pro"/>
              </a:rPr>
              <a:t>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latin typeface="Elektra Text Pro"/>
              </a:rPr>
              <a:t>Д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Elektra Text Pro"/>
              </a:rPr>
              <a:t>Схема 3.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57290" y="2643182"/>
            <a:ext cx="100013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86050" y="3214686"/>
            <a:ext cx="114300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57686" y="3714752"/>
            <a:ext cx="1285884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357290" y="3286124"/>
            <a:ext cx="1000132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357290" y="4286256"/>
            <a:ext cx="100013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357290" y="5214950"/>
            <a:ext cx="1071570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857488" y="3786190"/>
            <a:ext cx="1071570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857488" y="4714884"/>
            <a:ext cx="1071570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357686" y="4214818"/>
            <a:ext cx="121444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9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192" y="1916832"/>
            <a:ext cx="762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1) Проблема </a:t>
            </a:r>
            <a:r>
              <a:rPr lang="ru-RU" sz="2400" dirty="0">
                <a:latin typeface="Elektra Text Pro"/>
              </a:rPr>
              <a:t>самоопределения </a:t>
            </a:r>
            <a:r>
              <a:rPr lang="ru-RU" sz="2400" dirty="0" smtClean="0">
                <a:latin typeface="Elektra Text Pro"/>
              </a:rPr>
              <a:t>человека</a:t>
            </a:r>
          </a:p>
        </p:txBody>
      </p:sp>
      <p:pic>
        <p:nvPicPr>
          <p:cNvPr id="4098" name="Picture 2" descr="https://pic.rutubelist.ru/video/f3/85/f385ca09ec219d829a097d0f68eaa2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71" y="2689736"/>
            <a:ext cx="4335169" cy="37594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192" y="1916832"/>
            <a:ext cx="762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</a:t>
            </a:r>
            <a:r>
              <a:rPr lang="ru-RU" sz="2400" dirty="0" smtClean="0">
                <a:latin typeface="Elektra Text Pro"/>
              </a:rPr>
              <a:t>) </a:t>
            </a:r>
            <a:r>
              <a:rPr lang="ru-RU" sz="2400" dirty="0">
                <a:latin typeface="Elektra Text Pro"/>
              </a:rPr>
              <a:t>Проблема </a:t>
            </a:r>
            <a:r>
              <a:rPr lang="ru-RU" sz="2400" dirty="0" smtClean="0">
                <a:latin typeface="Elektra Text Pro"/>
              </a:rPr>
              <a:t>самобытности</a:t>
            </a:r>
          </a:p>
        </p:txBody>
      </p:sp>
      <p:pic>
        <p:nvPicPr>
          <p:cNvPr id="7170" name="Picture 2" descr="https://i.pinimg.com/originals/17/c6/54/17c65457e9d78906cdbd715f96e196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79" y="2511796"/>
            <a:ext cx="5657353" cy="40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192" y="1916832"/>
            <a:ext cx="762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Глобализация – </a:t>
            </a:r>
            <a:r>
              <a:rPr lang="ru-RU" sz="2400" dirty="0">
                <a:latin typeface="Elektra Text Pro"/>
              </a:rPr>
              <a:t>процесс всемирной экономической, политической, культурной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религиозной интеграции и </a:t>
            </a:r>
            <a:r>
              <a:rPr lang="ru-RU" sz="2400" dirty="0" smtClean="0">
                <a:latin typeface="Elektra Text Pro"/>
              </a:rPr>
              <a:t>унификации</a:t>
            </a:r>
          </a:p>
        </p:txBody>
      </p:sp>
      <p:pic>
        <p:nvPicPr>
          <p:cNvPr id="8194" name="Picture 2" descr="https://gas-kvas.com/uploads/posts/2023-01/1674028442_gas-kvas-com-p-risunok-na-temu-globalizatsiya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80" y="3284984"/>
            <a:ext cx="4473149" cy="29373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192" y="1916832"/>
            <a:ext cx="7620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Переселенческая политика советского государства 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9222" name="Picture 6" descr="http://pressa-nv.ru/wp-content/uploads/2022/10/2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20" y="2982242"/>
            <a:ext cx="5008469" cy="33441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706032"/>
            <a:ext cx="762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Слоуфуд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(англ. </a:t>
            </a:r>
            <a:r>
              <a:rPr lang="ru-RU" sz="2400" dirty="0" err="1">
                <a:latin typeface="Elektra Text Pro"/>
              </a:rPr>
              <a:t>slow</a:t>
            </a:r>
            <a:r>
              <a:rPr lang="ru-RU" sz="2400" dirty="0">
                <a:latin typeface="Elektra Text Pro"/>
              </a:rPr>
              <a:t> «медленный» </a:t>
            </a: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 err="1">
                <a:latin typeface="Elektra Text Pro"/>
              </a:rPr>
              <a:t>food</a:t>
            </a:r>
            <a:r>
              <a:rPr lang="ru-RU" sz="2400" dirty="0">
                <a:latin typeface="Elektra Text Pro"/>
              </a:rPr>
              <a:t> «пища»)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движение, противостоящее системе быстрого </a:t>
            </a:r>
            <a:r>
              <a:rPr lang="ru-RU" sz="2400" dirty="0" smtClean="0">
                <a:latin typeface="Elektra Text Pro"/>
              </a:rPr>
              <a:t>питания</a:t>
            </a:r>
          </a:p>
        </p:txBody>
      </p:sp>
      <p:sp>
        <p:nvSpPr>
          <p:cNvPr id="3" name="AutoShape 2" descr="https://2.bp.blogspot.com/-LgM7Ja4fb-M/WUjX_FInKvI/AAAAAAAACJE/OVph-rP4nKwllUpbdU3b_-FVsonrT8JpACLcBGAs/w1200-h630-p-k-no-nu/slow-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2.bp.blogspot.com/-LgM7Ja4fb-M/WUjX_FInKvI/AAAAAAAACJE/OVph-rP4nKwllUpbdU3b_-FVsonrT8JpACLcBGAs/w1200-h630-p-k-no-nu/slow-foo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39" y="3063097"/>
            <a:ext cx="5961634" cy="31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192" y="1916832"/>
            <a:ext cx="762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3</a:t>
            </a:r>
            <a:r>
              <a:rPr lang="ru-RU" sz="2400" dirty="0" smtClean="0">
                <a:latin typeface="Elektra Text Pro"/>
              </a:rPr>
              <a:t>) </a:t>
            </a:r>
            <a:r>
              <a:rPr lang="ru-RU" sz="2400" dirty="0">
                <a:latin typeface="Elektra Text Pro"/>
              </a:rPr>
              <a:t>Проблема </a:t>
            </a:r>
            <a:r>
              <a:rPr lang="ru-RU" sz="2400" dirty="0" smtClean="0">
                <a:latin typeface="Elektra Text Pro"/>
              </a:rPr>
              <a:t>ответственности</a:t>
            </a:r>
          </a:p>
        </p:txBody>
      </p:sp>
      <p:pic>
        <p:nvPicPr>
          <p:cNvPr id="11268" name="Picture 4" descr="https://a.d-cd.net/ccf8f4a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36" y="2696909"/>
            <a:ext cx="42020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1" y="1612870"/>
            <a:ext cx="7894189" cy="49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5683" y="1958007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МАРК ТУЛЛИЙ ЦИЦЕРОН</a:t>
            </a:r>
          </a:p>
          <a:p>
            <a:r>
              <a:rPr lang="ru-RU" sz="2200" dirty="0" smtClean="0">
                <a:latin typeface="Elektra Text Pro"/>
              </a:rPr>
              <a:t>106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43 гг. до н.э.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Elektra Text Pro"/>
              </a:rPr>
              <a:t>«</a:t>
            </a:r>
            <a:r>
              <a:rPr lang="en-US" sz="2400" dirty="0" err="1">
                <a:latin typeface="Elektra Text Pro"/>
              </a:rPr>
              <a:t>Cultura</a:t>
            </a:r>
            <a:r>
              <a:rPr lang="en-US" sz="2400" dirty="0">
                <a:latin typeface="Elektra Text Pro"/>
              </a:rPr>
              <a:t> animi </a:t>
            </a:r>
            <a:r>
              <a:rPr lang="en-US" sz="2400" dirty="0" err="1">
                <a:latin typeface="Elektra Text Pro"/>
              </a:rPr>
              <a:t>philosophia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err="1">
                <a:latin typeface="Elektra Text Pro"/>
              </a:rPr>
              <a:t>est</a:t>
            </a:r>
            <a:r>
              <a:rPr lang="en-US" sz="2400" dirty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en-US" sz="2400" dirty="0" smtClean="0">
                <a:latin typeface="Elektra Text Pro"/>
              </a:rPr>
              <a:t> </a:t>
            </a:r>
            <a:r>
              <a:rPr lang="en-US" sz="2400" dirty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Философия </a:t>
            </a:r>
            <a:r>
              <a:rPr lang="ru-RU" sz="2400" dirty="0" smtClean="0">
                <a:latin typeface="Elektra Text Pro"/>
              </a:rPr>
              <a:t>–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это </a:t>
            </a:r>
            <a:r>
              <a:rPr lang="ru-RU" sz="2400" dirty="0">
                <a:latin typeface="Elektra Text Pro"/>
              </a:rPr>
              <a:t>возделывание души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Бюст Цицерона из Капитолийских музеев в Рим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58007"/>
            <a:ext cx="2132790" cy="31991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160103"/>
            <a:ext cx="21327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Бюст Цицерона 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Из Капитолийских музеев в Риме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ПРОБЛЕМЫ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СОВРЕМЕННОЙ КУЛЬТУРЫ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706032"/>
            <a:ext cx="7620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Принимая </a:t>
            </a:r>
            <a:r>
              <a:rPr lang="ru-RU" sz="2400" dirty="0">
                <a:latin typeface="Elektra Text Pro"/>
              </a:rPr>
              <a:t>решение сейчас, люди должны помнить не только о своей </a:t>
            </a:r>
            <a:r>
              <a:rPr lang="ru-RU" sz="2400" dirty="0" smtClean="0">
                <a:latin typeface="Elektra Text Pro"/>
              </a:rPr>
              <a:t>ответственности </a:t>
            </a:r>
            <a:r>
              <a:rPr lang="ru-RU" sz="2400" dirty="0">
                <a:latin typeface="Elektra Text Pro"/>
              </a:rPr>
              <a:t>перед современниками, но и перед далекими потомками, на жизнь которых они могут повлиять прямо </a:t>
            </a:r>
            <a:r>
              <a:rPr lang="ru-RU" sz="2400" dirty="0" smtClean="0">
                <a:latin typeface="Elektra Text Pro"/>
              </a:rPr>
              <a:t>сейчас</a:t>
            </a:r>
            <a:endParaRPr lang="ru-RU" sz="2400" dirty="0">
              <a:latin typeface="Elektra Text Pro"/>
            </a:endParaRPr>
          </a:p>
        </p:txBody>
      </p:sp>
      <p:sp>
        <p:nvSpPr>
          <p:cNvPr id="3" name="AutoShape 2" descr="https://2.bp.blogspot.com/-LgM7Ja4fb-M/WUjX_FInKvI/AAAAAAAACJE/OVph-rP4nKwllUpbdU3b_-FVsonrT8JpACLcBGAs/w1200-h630-p-k-no-nu/slow-foo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2.bp.blogspot.com/-LgM7Ja4fb-M/WUjX_FInKvI/AAAAAAAACJE/OVph-rP4nKwllUpbdU3b_-FVsonrT8JpACLcBGAs/w1200-h630-p-k-no-nu/slow-foo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«КУЛЬТУРА»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056" y="1916832"/>
            <a:ext cx="76200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Античность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п</a:t>
            </a:r>
            <a:r>
              <a:rPr lang="ru-RU" sz="2400" dirty="0" err="1" smtClean="0">
                <a:latin typeface="Elektra Text Pro"/>
              </a:rPr>
              <a:t>айдейя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(др.-греч. </a:t>
            </a:r>
            <a:r>
              <a:rPr lang="ru-RU" sz="2400" dirty="0" err="1">
                <a:latin typeface="Elektra Text Pro"/>
              </a:rPr>
              <a:t>παιδεία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«воспитание </a:t>
            </a:r>
            <a:r>
              <a:rPr lang="ru-RU" sz="2400" dirty="0" smtClean="0">
                <a:latin typeface="Elektra Text Pro"/>
              </a:rPr>
              <a:t>детей») – учение</a:t>
            </a:r>
            <a:r>
              <a:rPr lang="ru-RU" sz="2400" dirty="0">
                <a:latin typeface="Elektra Text Pro"/>
              </a:rPr>
              <a:t>, </a:t>
            </a:r>
            <a:r>
              <a:rPr lang="ru-RU" sz="2400" dirty="0" smtClean="0">
                <a:latin typeface="Elektra Text Pro"/>
              </a:rPr>
              <a:t>образование, образованность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137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Elektra Text Pro"/>
              </a:rPr>
              <a:t>ВУЛЬГАТА</a:t>
            </a:r>
            <a:endParaRPr lang="ru-RU" sz="2400" dirty="0" smtClean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Слово </a:t>
            </a:r>
            <a:r>
              <a:rPr lang="ru-RU" sz="2400" dirty="0" err="1" smtClean="0">
                <a:latin typeface="Elektra Text Pro"/>
              </a:rPr>
              <a:t>cultura</a:t>
            </a:r>
            <a:r>
              <a:rPr lang="ru-RU" sz="2400" dirty="0" smtClean="0">
                <a:latin typeface="Elektra Text Pro"/>
              </a:rPr>
              <a:t> употребляется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синоним культа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культуры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как </a:t>
            </a:r>
            <a:r>
              <a:rPr lang="ru-RU" sz="2400" dirty="0">
                <a:latin typeface="Elektra Text Pro"/>
              </a:rPr>
              <a:t>слово Бога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2" name="Picture 4" descr="Послание Иеронима, открывающее Библию Гутенберга — первое печатное издание Вульгаты. Из собрания Центра Гарри Рэнсома, Техасский университет в Остин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5" b="12376"/>
          <a:stretch/>
        </p:blipFill>
        <p:spPr bwMode="auto">
          <a:xfrm>
            <a:off x="857464" y="1867198"/>
            <a:ext cx="2554376" cy="366289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304" y="5530097"/>
            <a:ext cx="2592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Послание </a:t>
            </a:r>
            <a:r>
              <a:rPr lang="ru-RU" sz="1400" dirty="0" smtClean="0">
                <a:latin typeface="Elektra Text Pro"/>
              </a:rPr>
              <a:t>Иеронима. Первое </a:t>
            </a:r>
            <a:r>
              <a:rPr lang="ru-RU" sz="1400" dirty="0">
                <a:latin typeface="Elektra Text Pro"/>
              </a:rPr>
              <a:t>печатное издание </a:t>
            </a:r>
            <a:r>
              <a:rPr lang="ru-RU" sz="1400" dirty="0" smtClean="0">
                <a:latin typeface="Elektra Text Pro"/>
              </a:rPr>
              <a:t>Вульгаты.</a:t>
            </a:r>
          </a:p>
          <a:p>
            <a:pPr algn="ctr"/>
            <a:r>
              <a:rPr lang="ru-RU" sz="1400" dirty="0" smtClean="0">
                <a:latin typeface="Elektra Text Pro"/>
              </a:rPr>
              <a:t>Из </a:t>
            </a:r>
            <a:r>
              <a:rPr lang="ru-RU" sz="1400" dirty="0">
                <a:latin typeface="Elektra Text Pro"/>
              </a:rPr>
              <a:t>собрания Центра </a:t>
            </a:r>
            <a:r>
              <a:rPr lang="ru-RU" sz="1400" dirty="0" smtClean="0">
                <a:latin typeface="Elektra Text Pro"/>
              </a:rPr>
              <a:t/>
            </a:r>
            <a:br>
              <a:rPr lang="ru-RU" sz="1400" dirty="0" smtClean="0">
                <a:latin typeface="Elektra Text Pro"/>
              </a:rPr>
            </a:br>
            <a:r>
              <a:rPr lang="ru-RU" sz="1400" dirty="0" smtClean="0">
                <a:latin typeface="Elektra Text Pro"/>
              </a:rPr>
              <a:t>Гарри </a:t>
            </a:r>
            <a:r>
              <a:rPr lang="ru-RU" sz="1400" dirty="0" err="1" smtClean="0">
                <a:latin typeface="Elektra Text Pro"/>
              </a:rPr>
              <a:t>Рэнсома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7689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ГУМАНИЗМ </a:t>
            </a:r>
          </a:p>
          <a:p>
            <a:r>
              <a:rPr lang="ru-RU" sz="2400" dirty="0" smtClean="0">
                <a:latin typeface="Elektra Text Pro"/>
              </a:rPr>
              <a:t>ЭПОХИ ВОЗРОЖДЕНИЯ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Культура как </a:t>
            </a:r>
            <a:r>
              <a:rPr lang="ru-RU" sz="2400" dirty="0">
                <a:latin typeface="Elektra Text Pro"/>
              </a:rPr>
              <a:t>умственное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духовное </a:t>
            </a:r>
            <a:r>
              <a:rPr lang="ru-RU" sz="2400" dirty="0" smtClean="0">
                <a:latin typeface="Elektra Text Pro"/>
              </a:rPr>
              <a:t>совершенствование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Предмет </a:t>
            </a:r>
            <a:r>
              <a:rPr lang="ru-RU" sz="2400" dirty="0">
                <a:latin typeface="Elektra Text Pro"/>
              </a:rPr>
              <a:t>культуры </a:t>
            </a:r>
            <a:r>
              <a:rPr lang="ru-RU" sz="2400" dirty="0" smtClean="0">
                <a:latin typeface="Elektra Text Pro"/>
              </a:rPr>
              <a:t>– словесность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040234"/>
            <a:ext cx="2843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Фреска Рафаэля 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«</a:t>
            </a:r>
            <a:r>
              <a:rPr lang="ru-RU" sz="1400" dirty="0">
                <a:latin typeface="Elektra Text Pro"/>
              </a:rPr>
              <a:t>Афинская </a:t>
            </a:r>
            <a:r>
              <a:rPr lang="ru-RU" sz="1400" dirty="0" smtClean="0">
                <a:latin typeface="Elektra Text Pro"/>
              </a:rPr>
              <a:t>школа»</a:t>
            </a:r>
          </a:p>
          <a:p>
            <a:pPr algn="ctr"/>
            <a:r>
              <a:rPr lang="ru-RU" sz="1400" dirty="0" smtClean="0">
                <a:latin typeface="Elektra Text Pro"/>
              </a:rPr>
              <a:t> (фрагмент)</a:t>
            </a:r>
            <a:endParaRPr lang="ru-RU" sz="1400" dirty="0">
              <a:latin typeface="Elektra Text Pro"/>
            </a:endParaRPr>
          </a:p>
        </p:txBody>
      </p:sp>
      <p:pic>
        <p:nvPicPr>
          <p:cNvPr id="3083" name="Picture 11" descr="https://stihi.ru/pics/2023/05/03/2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3975"/>
            <a:ext cx="2843055" cy="32162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ЭПОХА ВОЗРОЖДЕНИЯ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Первый печатный станок (1440 г.)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Возникают </a:t>
            </a:r>
            <a:r>
              <a:rPr lang="ru-RU" sz="2400" dirty="0">
                <a:latin typeface="Elektra Text Pro"/>
              </a:rPr>
              <a:t>национальные европейские </a:t>
            </a:r>
            <a:r>
              <a:rPr lang="ru-RU" sz="2400" dirty="0" smtClean="0">
                <a:latin typeface="Elektra Text Pro"/>
              </a:rPr>
              <a:t>языки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</a:t>
            </a:r>
            <a:r>
              <a:rPr lang="ru-RU" sz="2400" dirty="0" smtClean="0">
                <a:latin typeface="Elektra Text Pro"/>
              </a:rPr>
              <a:t>оздаются </a:t>
            </a:r>
            <a:r>
              <a:rPr lang="ru-RU" sz="2400" dirty="0">
                <a:latin typeface="Elektra Text Pro"/>
              </a:rPr>
              <a:t>литературные </a:t>
            </a:r>
            <a:r>
              <a:rPr lang="ru-RU" sz="2400" dirty="0" smtClean="0">
                <a:latin typeface="Elektra Text Pro"/>
              </a:rPr>
              <a:t>тексты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6981" y="5289126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Elektra Text Pro"/>
              </a:rPr>
              <a:t>Печатный станок </a:t>
            </a:r>
            <a:r>
              <a:rPr lang="ru-RU" sz="1400" dirty="0" err="1">
                <a:latin typeface="Elektra Text Pro"/>
              </a:rPr>
              <a:t>Гутенберга</a:t>
            </a:r>
            <a:r>
              <a:rPr lang="ru-RU" sz="1400" dirty="0">
                <a:latin typeface="Elektra Text Pro"/>
              </a:rPr>
              <a:t> (</a:t>
            </a:r>
            <a:r>
              <a:rPr lang="ru-RU" sz="1400" dirty="0" smtClean="0">
                <a:latin typeface="Elektra Text Pro"/>
              </a:rPr>
              <a:t>реконструкция)</a:t>
            </a:r>
            <a:endParaRPr lang="ru-RU" sz="1400" dirty="0">
              <a:latin typeface="Elektra Text Pro"/>
            </a:endParaRPr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1" y="1894766"/>
            <a:ext cx="2016224" cy="33847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САМУЭЛЬ ФОН ПУФЕНДОРФ</a:t>
            </a:r>
          </a:p>
          <a:p>
            <a:r>
              <a:rPr lang="ru-RU" sz="2200" dirty="0" smtClean="0">
                <a:latin typeface="Elektra Text Pro"/>
              </a:rPr>
              <a:t>1632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1694 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«Культурное состояние» человека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немецкий юрист-международ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7" y="1902014"/>
            <a:ext cx="269133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2708" y="1894766"/>
            <a:ext cx="475252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ГОТФРИД ГЕРДЕР</a:t>
            </a:r>
          </a:p>
          <a:p>
            <a:r>
              <a:rPr lang="ru-RU" sz="2200" dirty="0" smtClean="0">
                <a:latin typeface="Elektra Text Pro"/>
              </a:rPr>
              <a:t>1744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1803 гг.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«Культура</a:t>
            </a:r>
            <a:r>
              <a:rPr lang="ru-RU" sz="2400" dirty="0">
                <a:latin typeface="Elektra Text Pro"/>
              </a:rPr>
              <a:t>» как </a:t>
            </a:r>
            <a:r>
              <a:rPr lang="ru-RU" sz="2400" dirty="0" smtClean="0">
                <a:latin typeface="Elektra Text Pro"/>
              </a:rPr>
              <a:t>мир </a:t>
            </a:r>
            <a:r>
              <a:rPr lang="ru-RU" sz="2400" dirty="0">
                <a:latin typeface="Elektra Text Pro"/>
              </a:rPr>
              <a:t>подлинно человеческой </a:t>
            </a:r>
            <a:r>
              <a:rPr lang="ru-RU" sz="2400" dirty="0" smtClean="0">
                <a:latin typeface="Elektra Text Pro"/>
              </a:rPr>
              <a:t>жизни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ПРОБЛЕМА ОПРЕДЕЛЕНИЯ </a:t>
            </a:r>
            <a:endParaRPr lang="ru-RU" sz="2800" dirty="0" smtClean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«КУЛЬТУРА»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64" y="1907838"/>
            <a:ext cx="2510150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610</Words>
  <Application>Microsoft Office PowerPoint</Application>
  <PresentationFormat>Экран (4:3)</PresentationFormat>
  <Paragraphs>214</Paragraphs>
  <Slides>30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177</cp:revision>
  <dcterms:created xsi:type="dcterms:W3CDTF">2023-04-01T06:40:15Z</dcterms:created>
  <dcterms:modified xsi:type="dcterms:W3CDTF">2024-01-23T14:35:06Z</dcterms:modified>
</cp:coreProperties>
</file>