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95" r:id="rId3"/>
    <p:sldId id="353" r:id="rId4"/>
    <p:sldId id="370" r:id="rId5"/>
    <p:sldId id="359" r:id="rId6"/>
    <p:sldId id="372" r:id="rId7"/>
    <p:sldId id="371" r:id="rId8"/>
    <p:sldId id="374" r:id="rId9"/>
    <p:sldId id="373" r:id="rId10"/>
    <p:sldId id="375" r:id="rId11"/>
    <p:sldId id="376" r:id="rId12"/>
    <p:sldId id="377" r:id="rId13"/>
    <p:sldId id="379" r:id="rId14"/>
    <p:sldId id="381" r:id="rId15"/>
    <p:sldId id="382" r:id="rId16"/>
    <p:sldId id="383" r:id="rId17"/>
    <p:sldId id="3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000" y="1052736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38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Основания существования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человека</a:t>
            </a: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Голенков Сергей Иванович 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профессор, доктор 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534166"/>
            <a:ext cx="648072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Человеческое </a:t>
            </a:r>
            <a:r>
              <a:rPr lang="ru-RU" sz="2400" dirty="0">
                <a:latin typeface="Elektra Text Pro"/>
              </a:rPr>
              <a:t>в себе человек рождает сам и несет за то, что породил личную </a:t>
            </a:r>
            <a:r>
              <a:rPr lang="ru-RU" sz="2400" dirty="0" smtClean="0">
                <a:latin typeface="Elektra Text Pro"/>
              </a:rPr>
              <a:t>ответственность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Человеческое </a:t>
            </a:r>
            <a:r>
              <a:rPr lang="ru-RU" sz="2400" dirty="0">
                <a:latin typeface="Elektra Text Pro"/>
              </a:rPr>
              <a:t>в человеке возникает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Ничто, из </a:t>
            </a:r>
            <a:r>
              <a:rPr lang="ru-RU" sz="2400" dirty="0" smtClean="0">
                <a:latin typeface="Elektra Text Pro"/>
              </a:rPr>
              <a:t>Небытия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РОЖДЕНИЕ ЧЕЛОВЕЧЕСКИХ СОСТОЯНИЙ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6830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534166"/>
            <a:ext cx="648072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Вопрос </a:t>
            </a:r>
            <a:r>
              <a:rPr lang="ru-RU" sz="2400" dirty="0">
                <a:latin typeface="Elektra Text Pro"/>
              </a:rPr>
              <a:t>связи небытия с человеческим существованием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есть Бог как начало мира? </a:t>
            </a:r>
            <a:endParaRPr lang="ru-RU" sz="2400" dirty="0" smtClean="0">
              <a:latin typeface="Elektra Text Pro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СРЕДНЕВЕКОВАЯ ФИЛОСОФИЯ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6495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заика в Осиос Лука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1412776"/>
            <a:ext cx="2744203" cy="3313621"/>
          </a:xfrm>
          <a:prstGeom prst="roundRect">
            <a:avLst>
              <a:gd name="adj" fmla="val 82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67944" y="1340768"/>
            <a:ext cx="47525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ДИОНИСИЙ АРЕОПАГИТ</a:t>
            </a:r>
          </a:p>
          <a:p>
            <a:r>
              <a:rPr lang="en-US" sz="2200" dirty="0" smtClean="0">
                <a:latin typeface="Elektra Text Pro"/>
              </a:rPr>
              <a:t>I </a:t>
            </a:r>
            <a:r>
              <a:rPr lang="ru-RU" sz="2200" dirty="0" smtClean="0">
                <a:latin typeface="Elektra Text Pro"/>
              </a:rPr>
              <a:t>век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«О </a:t>
            </a:r>
            <a:r>
              <a:rPr lang="ru-RU" sz="2400" dirty="0">
                <a:latin typeface="Elektra Text Pro"/>
              </a:rPr>
              <a:t>мистическом </a:t>
            </a:r>
            <a:r>
              <a:rPr lang="ru-RU" sz="2400" dirty="0" smtClean="0">
                <a:latin typeface="Elektra Text Pro"/>
              </a:rPr>
              <a:t>богословии»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Бог – причина </a:t>
            </a:r>
            <a:r>
              <a:rPr lang="ru-RU" sz="2400" dirty="0">
                <a:latin typeface="Elektra Text Pro"/>
              </a:rPr>
              <a:t>всего чувственного и всего </a:t>
            </a:r>
            <a:r>
              <a:rPr lang="ru-RU" sz="2400" dirty="0" smtClean="0">
                <a:latin typeface="Elektra Text Pro"/>
              </a:rPr>
              <a:t>умственного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Трактовка </a:t>
            </a:r>
            <a:r>
              <a:rPr lang="ru-RU" sz="2400" dirty="0">
                <a:latin typeface="Elektra Text Pro"/>
              </a:rPr>
              <a:t>Бога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как «Ничто»</a:t>
            </a: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СРЕДНЕВЕКОВАЯ ФИЛОСОФИЯ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58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36684" y="1038868"/>
            <a:ext cx="496855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МАЙСТЕР ЭКХАРТ</a:t>
            </a:r>
          </a:p>
          <a:p>
            <a:r>
              <a:rPr lang="ru-RU" sz="2200" dirty="0" err="1">
                <a:latin typeface="Elektra Text Pro"/>
              </a:rPr>
              <a:t>о</a:t>
            </a:r>
            <a:r>
              <a:rPr lang="ru-RU" sz="2200" dirty="0" err="1" smtClean="0">
                <a:latin typeface="Elektra Text Pro"/>
              </a:rPr>
              <a:t>к</a:t>
            </a:r>
            <a:r>
              <a:rPr lang="ru-RU" sz="2200" dirty="0" smtClean="0">
                <a:latin typeface="Elektra Text Pro"/>
              </a:rPr>
              <a:t>. 1260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ок.1328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Бог, чтобы сделать нас своим подобием, не мог нас сделать ни из чего лучшего, как из «Ничто</a:t>
            </a:r>
            <a:r>
              <a:rPr lang="ru-RU" sz="2400" dirty="0" smtClean="0">
                <a:latin typeface="Elektra Text Pro"/>
              </a:rPr>
              <a:t>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422792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Андреа</a:t>
            </a:r>
            <a:r>
              <a:rPr lang="ru-RU" sz="1100" dirty="0"/>
              <a:t> </a:t>
            </a:r>
            <a:r>
              <a:rPr lang="ru-RU" sz="1100" dirty="0" err="1" smtClean="0"/>
              <a:t>Бонайути</a:t>
            </a:r>
            <a:r>
              <a:rPr lang="ru-RU" sz="1100" dirty="0" smtClean="0"/>
              <a:t>.</a:t>
            </a:r>
            <a:r>
              <a:rPr lang="ru-RU" sz="1100" dirty="0"/>
              <a:t> https://commons.wikimedia.org/wiki/Category:Andrea_di_Bonaiuto_-_Cappellone_degli_Spagnoli_-_Via_Veritas#/media/File:Andrea_di_Bonaiuto_fresco_01.jpg</a:t>
            </a: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2" y="980728"/>
            <a:ext cx="2535683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60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СРЕДНЕВЕКОВАЯ ФИЛОСОФИЯ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7219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36684" y="1038868"/>
            <a:ext cx="49685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МАРТИН </a:t>
            </a:r>
            <a:r>
              <a:rPr lang="ru-RU" sz="2400" dirty="0" smtClean="0">
                <a:latin typeface="Elektra Text Pro"/>
              </a:rPr>
              <a:t>ХАЙДЕГГЕР</a:t>
            </a:r>
          </a:p>
          <a:p>
            <a:r>
              <a:rPr lang="ru-RU" sz="2400" dirty="0" smtClean="0">
                <a:latin typeface="Elektra Text Pro"/>
              </a:rPr>
              <a:t>1889–1976 </a:t>
            </a:r>
            <a:r>
              <a:rPr lang="ru-RU" sz="2400" dirty="0">
                <a:latin typeface="Elektra Text Pro"/>
              </a:rPr>
              <a:t>гг</a:t>
            </a:r>
            <a:r>
              <a:rPr lang="ru-RU" sz="2400" dirty="0" smtClean="0">
                <a:latin typeface="Elektra Text Pro"/>
              </a:rPr>
              <a:t>.</a:t>
            </a:r>
            <a:endParaRPr lang="ru-RU" sz="2200" dirty="0" smtClean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Суть человеческого </a:t>
            </a:r>
            <a:r>
              <a:rPr lang="ru-RU" sz="2400" dirty="0" smtClean="0">
                <a:latin typeface="Elektra Text Pro"/>
              </a:rPr>
              <a:t>существования </a:t>
            </a:r>
            <a:r>
              <a:rPr lang="ru-RU" sz="2400" dirty="0">
                <a:latin typeface="Elektra Text Pro"/>
              </a:rPr>
              <a:t>есть «</a:t>
            </a:r>
            <a:r>
              <a:rPr lang="ru-RU" sz="2400" dirty="0" err="1">
                <a:latin typeface="Elektra Text Pro"/>
              </a:rPr>
              <a:t>выдвинутость</a:t>
            </a:r>
            <a:r>
              <a:rPr lang="ru-RU" sz="2400" dirty="0">
                <a:latin typeface="Elektra Text Pro"/>
              </a:rPr>
              <a:t> в Ничто</a:t>
            </a:r>
            <a:r>
              <a:rPr lang="ru-RU" sz="2400" dirty="0" smtClean="0">
                <a:latin typeface="Elektra Text Pro"/>
              </a:rPr>
              <a:t>» 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Человек </a:t>
            </a:r>
            <a:r>
              <a:rPr lang="ru-RU" sz="2400" dirty="0">
                <a:latin typeface="Elektra Text Pro"/>
              </a:rPr>
              <a:t>– это «заместитель Ничто» в мире </a:t>
            </a:r>
            <a:r>
              <a:rPr lang="ru-RU" sz="2400" dirty="0" smtClean="0">
                <a:latin typeface="Elektra Text Pro"/>
              </a:rPr>
              <a:t>сущего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ХХ ВЕКА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2" descr="фото 10 мая 1960 го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5088" r="27273" b="36454"/>
          <a:stretch/>
        </p:blipFill>
        <p:spPr bwMode="auto">
          <a:xfrm>
            <a:off x="619608" y="1038868"/>
            <a:ext cx="2790668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8798" y="4387038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Авторство: </a:t>
            </a:r>
            <a:r>
              <a:rPr lang="en-US" sz="1100" dirty="0"/>
              <a:t>Willy </a:t>
            </a:r>
            <a:r>
              <a:rPr lang="en-US" sz="1100" dirty="0" err="1"/>
              <a:t>Pragher</a:t>
            </a:r>
            <a:r>
              <a:rPr lang="en-US" sz="1100" dirty="0"/>
              <a:t>. </a:t>
            </a:r>
            <a:r>
              <a:rPr lang="en-US" sz="1100" dirty="0" err="1"/>
              <a:t>Landesarchiv</a:t>
            </a:r>
            <a:r>
              <a:rPr lang="en-US" sz="1100" dirty="0"/>
              <a:t> </a:t>
            </a:r>
            <a:endParaRPr lang="ru-RU" sz="1100" dirty="0" smtClean="0"/>
          </a:p>
          <a:p>
            <a:r>
              <a:rPr lang="en-US" sz="1100" dirty="0" smtClean="0"/>
              <a:t>Baden-</a:t>
            </a:r>
            <a:r>
              <a:rPr lang="en-US" sz="1100" dirty="0" err="1" smtClean="0"/>
              <a:t>Württenberg</a:t>
            </a:r>
            <a:r>
              <a:rPr lang="en-US" sz="1100" dirty="0"/>
              <a:t>, CC BY-SA </a:t>
            </a:r>
            <a:r>
              <a:rPr lang="en-US" sz="1100" dirty="0" smtClean="0"/>
              <a:t>3.0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67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9129" y="1124744"/>
            <a:ext cx="648072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(от латинского </a:t>
            </a:r>
            <a:r>
              <a:rPr lang="ru-RU" sz="2400" dirty="0" err="1">
                <a:latin typeface="Elektra Text Pro"/>
              </a:rPr>
              <a:t>transcendere</a:t>
            </a:r>
            <a:r>
              <a:rPr lang="ru-RU" sz="2400" dirty="0">
                <a:latin typeface="Elektra Text Pro"/>
              </a:rPr>
              <a:t> – переходить; переходить через, переступать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Переход </a:t>
            </a:r>
            <a:r>
              <a:rPr lang="ru-RU" sz="2400" dirty="0">
                <a:latin typeface="Elektra Text Pro"/>
              </a:rPr>
              <a:t>из мира эмпирического, данного нам в ощущениях, в мир, доступный лишь </a:t>
            </a:r>
            <a:r>
              <a:rPr lang="ru-RU" sz="2400" dirty="0" smtClean="0">
                <a:latin typeface="Elektra Text Pro"/>
              </a:rPr>
              <a:t>разуму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ереход </a:t>
            </a:r>
            <a:r>
              <a:rPr lang="ru-RU" sz="2400" dirty="0">
                <a:latin typeface="Elektra Text Pro"/>
              </a:rPr>
              <a:t>из естественного, природного  состояния в состояние сверхъестественное, </a:t>
            </a:r>
            <a:r>
              <a:rPr lang="ru-RU" sz="2400" dirty="0" smtClean="0">
                <a:latin typeface="Elektra Text Pro"/>
              </a:rPr>
              <a:t>разумное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ТРАНСЦЕНДИРОВАНИЕ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297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534166"/>
            <a:ext cx="648072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озволяет </a:t>
            </a:r>
            <a:r>
              <a:rPr lang="ru-RU" sz="2400" dirty="0">
                <a:latin typeface="Elektra Text Pro"/>
              </a:rPr>
              <a:t>человеку </a:t>
            </a:r>
            <a:r>
              <a:rPr lang="ru-RU" sz="2400" dirty="0" smtClean="0">
                <a:latin typeface="Elektra Text Pro"/>
              </a:rPr>
              <a:t>отделить себя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не только </a:t>
            </a:r>
            <a:r>
              <a:rPr lang="ru-RU" sz="2400" dirty="0">
                <a:latin typeface="Elektra Text Pro"/>
              </a:rPr>
              <a:t>от мира </a:t>
            </a:r>
            <a:r>
              <a:rPr lang="ru-RU" sz="2400" dirty="0" smtClean="0">
                <a:latin typeface="Elektra Text Pro"/>
              </a:rPr>
              <a:t>сущего, но и </a:t>
            </a:r>
            <a:r>
              <a:rPr lang="ru-RU" sz="2400" dirty="0">
                <a:latin typeface="Elektra Text Pro"/>
              </a:rPr>
              <a:t>себя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от </a:t>
            </a:r>
            <a:r>
              <a:rPr lang="ru-RU" sz="2400" dirty="0">
                <a:latin typeface="Elektra Text Pro"/>
              </a:rPr>
              <a:t>самого </a:t>
            </a:r>
            <a:r>
              <a:rPr lang="ru-RU" sz="2400" dirty="0" smtClean="0">
                <a:latin typeface="Elektra Text Pro"/>
              </a:rPr>
              <a:t>себя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Позволяет встать в рефлексивную позицию по отношению к себе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Позволяет </a:t>
            </a:r>
            <a:r>
              <a:rPr lang="ru-RU" sz="2400" dirty="0">
                <a:latin typeface="Elektra Text Pro"/>
              </a:rPr>
              <a:t>человеку быть самостью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ТРАНСЦЕНДИРОВАНИЕ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970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196752"/>
            <a:ext cx="69976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Основаниями </a:t>
            </a:r>
            <a:r>
              <a:rPr lang="ru-RU" sz="2400" dirty="0">
                <a:latin typeface="Elektra Text Pro"/>
              </a:rPr>
              <a:t>человеческого существования выступают Небытие и сам человек, который </a:t>
            </a:r>
            <a:r>
              <a:rPr lang="ru-RU" sz="2400" dirty="0" err="1">
                <a:latin typeface="Elektra Text Pro"/>
              </a:rPr>
              <a:t>трансцендированием</a:t>
            </a:r>
            <a:r>
              <a:rPr lang="ru-RU" sz="2400" dirty="0">
                <a:latin typeface="Elektra Text Pro"/>
              </a:rPr>
              <a:t> «черпает» из Небытия свои </a:t>
            </a:r>
            <a:r>
              <a:rPr lang="ru-RU" sz="2400" dirty="0" smtClean="0">
                <a:latin typeface="Elektra Text Pro"/>
              </a:rPr>
              <a:t>свойства, </a:t>
            </a:r>
            <a:r>
              <a:rPr lang="ru-RU" sz="2400" dirty="0" smtClean="0">
                <a:latin typeface="Elektra Text Pro"/>
              </a:rPr>
              <a:t>творя </a:t>
            </a:r>
            <a:r>
              <a:rPr lang="ru-RU" sz="2400" dirty="0">
                <a:latin typeface="Elektra Text Pro"/>
              </a:rPr>
              <a:t>тем самым свою уникальную сущность, свое индивидуальное </a:t>
            </a:r>
            <a:r>
              <a:rPr lang="ru-RU" sz="2400" dirty="0" smtClean="0">
                <a:latin typeface="Elektra Text Pro"/>
              </a:rPr>
              <a:t>существование 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ВЫВОД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8700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213301"/>
            <a:ext cx="66247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 </a:t>
            </a:r>
            <a:r>
              <a:rPr lang="ru-RU" sz="2400" dirty="0">
                <a:latin typeface="Elektra Text Pro"/>
              </a:rPr>
              <a:t>каких условиях и каким способом </a:t>
            </a:r>
            <a:r>
              <a:rPr lang="ru-RU" sz="2400" dirty="0" smtClean="0">
                <a:latin typeface="Elektra Text Pro"/>
              </a:rPr>
              <a:t>возможный </a:t>
            </a:r>
            <a:r>
              <a:rPr lang="ru-RU" sz="2400" dirty="0">
                <a:latin typeface="Elektra Text Pro"/>
              </a:rPr>
              <a:t>человек становится </a:t>
            </a:r>
            <a:r>
              <a:rPr lang="ru-RU" sz="2400" dirty="0" smtClean="0">
                <a:latin typeface="Elektra Text Pro"/>
              </a:rPr>
              <a:t>действительным?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На каких основаниях и как возникает «человеческое в человеке»?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074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ЧЕЛОВЕК КАК ПРЕДМЕТ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60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36684" y="1038868"/>
            <a:ext cx="496855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МАЙСТЕР ЭКХАРТ</a:t>
            </a:r>
          </a:p>
          <a:p>
            <a:r>
              <a:rPr lang="ru-RU" sz="2200" dirty="0" err="1">
                <a:latin typeface="Elektra Text Pro"/>
              </a:rPr>
              <a:t>о</a:t>
            </a:r>
            <a:r>
              <a:rPr lang="ru-RU" sz="2200" dirty="0" err="1" smtClean="0">
                <a:latin typeface="Elektra Text Pro"/>
              </a:rPr>
              <a:t>к</a:t>
            </a:r>
            <a:r>
              <a:rPr lang="ru-RU" sz="2200" dirty="0" smtClean="0">
                <a:latin typeface="Elektra Text Pro"/>
              </a:rPr>
              <a:t>. 1260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ок.1328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«Утренняя звезда»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</a:t>
            </a:r>
            <a:r>
              <a:rPr lang="ru-RU" sz="2400" dirty="0" smtClean="0">
                <a:latin typeface="Elektra Text Pro"/>
              </a:rPr>
              <a:t>ое </a:t>
            </a:r>
            <a:r>
              <a:rPr lang="ru-RU" sz="2400" dirty="0">
                <a:latin typeface="Elektra Text Pro"/>
              </a:rPr>
              <a:t>существование, мое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Я есть» открывается мне лишь в знании о том,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Я </a:t>
            </a:r>
            <a:r>
              <a:rPr lang="ru-RU" sz="2400" dirty="0" smtClean="0">
                <a:latin typeface="Elektra Text Pro"/>
              </a:rPr>
              <a:t>есть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Я </a:t>
            </a:r>
            <a:r>
              <a:rPr lang="ru-RU" sz="2400" dirty="0">
                <a:latin typeface="Elektra Text Pro"/>
              </a:rPr>
              <a:t>есть, Я существую –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так </a:t>
            </a:r>
            <a:r>
              <a:rPr lang="ru-RU" sz="2400" dirty="0">
                <a:latin typeface="Elektra Text Pro"/>
              </a:rPr>
              <a:t>как Я знаю, что Я </a:t>
            </a:r>
            <a:r>
              <a:rPr lang="ru-RU" sz="2400" dirty="0" smtClean="0">
                <a:latin typeface="Elektra Text Pro"/>
              </a:rPr>
              <a:t>есть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294708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Андреа</a:t>
            </a:r>
            <a:r>
              <a:rPr lang="ru-RU" sz="1100" dirty="0"/>
              <a:t> </a:t>
            </a:r>
            <a:r>
              <a:rPr lang="ru-RU" sz="1100" dirty="0" err="1" smtClean="0"/>
              <a:t>Бонайути</a:t>
            </a:r>
            <a:r>
              <a:rPr lang="ru-RU" sz="1100" dirty="0" smtClean="0"/>
              <a:t>.</a:t>
            </a:r>
            <a:r>
              <a:rPr lang="ru-RU" sz="1100" dirty="0"/>
              <a:t> https://commons.wikimedia.org/wiki/Category:Andrea_di_Bonaiuto_-_Cappellone_degli_Spagnoli_-_Via_Veritas#/media/File:Andrea_di_Bonaiuto_fresco_01.jpg</a:t>
            </a: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2" y="980728"/>
            <a:ext cx="2535683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98894" y="713651"/>
            <a:ext cx="483042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РЕНЕ ДЕКАРТ</a:t>
            </a:r>
          </a:p>
          <a:p>
            <a:r>
              <a:rPr lang="ru-RU" sz="2200" dirty="0" smtClean="0">
                <a:latin typeface="Elektra Text Pro"/>
              </a:rPr>
              <a:t>1596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1650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«Размышления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первой </a:t>
            </a:r>
            <a:r>
              <a:rPr lang="ru-RU" sz="2400" dirty="0" smtClean="0">
                <a:latin typeface="Elektra Text Pro"/>
              </a:rPr>
              <a:t>философии»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Elektra Text Pro"/>
              </a:rPr>
              <a:t>Cogito </a:t>
            </a:r>
            <a:r>
              <a:rPr lang="en-US" sz="2400" dirty="0">
                <a:latin typeface="Elektra Text Pro"/>
              </a:rPr>
              <a:t>ergo </a:t>
            </a:r>
            <a:r>
              <a:rPr lang="en-US" sz="2400" dirty="0" smtClean="0">
                <a:latin typeface="Elektra Text Pro"/>
              </a:rPr>
              <a:t>sum</a:t>
            </a:r>
            <a:r>
              <a:rPr lang="ru-RU" sz="2400" dirty="0" smtClean="0">
                <a:latin typeface="Elektra Text Pro"/>
              </a:rPr>
              <a:t> – мыслю</a:t>
            </a:r>
            <a:r>
              <a:rPr lang="ru-RU" sz="2400" dirty="0">
                <a:latin typeface="Elektra Text Pro"/>
              </a:rPr>
              <a:t>, следовательно, </a:t>
            </a:r>
            <a:r>
              <a:rPr lang="ru-RU" sz="2400" dirty="0" smtClean="0">
                <a:latin typeface="Elektra Text Pro"/>
              </a:rPr>
              <a:t>существую </a:t>
            </a:r>
            <a:r>
              <a:rPr lang="en-US" sz="2400" dirty="0" smtClean="0">
                <a:latin typeface="Elektra Text Pro"/>
              </a:rPr>
              <a:t> 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8" y="630210"/>
            <a:ext cx="2677017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17" y="3591639"/>
            <a:ext cx="1862381" cy="31484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ЗНАНИЕ «Я ЕСТЬ»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340768"/>
            <a:ext cx="66247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Знание </a:t>
            </a:r>
            <a:r>
              <a:rPr lang="ru-RU" sz="2400" dirty="0">
                <a:latin typeface="Elektra Text Pro"/>
              </a:rPr>
              <a:t>о моем существовании как уникальном и индивидуальном </a:t>
            </a:r>
            <a:r>
              <a:rPr lang="ru-RU" sz="2400" dirty="0" smtClean="0">
                <a:latin typeface="Elektra Text Pro"/>
              </a:rPr>
              <a:t>существе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Это знание принадлежит </a:t>
            </a:r>
            <a:r>
              <a:rPr lang="ru-RU" sz="2400" dirty="0" smtClean="0">
                <a:latin typeface="Elektra Text Pro"/>
              </a:rPr>
              <a:t>миру трансцендентальному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1257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9926" y="548680"/>
            <a:ext cx="2767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МАРТИН ХАЙДЕГГЕР</a:t>
            </a:r>
          </a:p>
          <a:p>
            <a:pPr algn="ctr"/>
            <a:r>
              <a:rPr lang="ru-RU" sz="2200" dirty="0" smtClean="0">
                <a:latin typeface="Elektra Text Pro"/>
              </a:rPr>
              <a:t>1889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1976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9520" y="548680"/>
            <a:ext cx="2682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КАРЛ</a:t>
            </a:r>
          </a:p>
          <a:p>
            <a:pPr algn="ctr"/>
            <a:r>
              <a:rPr lang="ru-RU" sz="2400" dirty="0" smtClean="0">
                <a:latin typeface="Elektra Text Pro"/>
              </a:rPr>
              <a:t>ЯСПЕРС</a:t>
            </a:r>
          </a:p>
          <a:p>
            <a:pPr algn="ctr"/>
            <a:r>
              <a:rPr lang="ru-RU" sz="2200" dirty="0" smtClean="0">
                <a:latin typeface="Elektra Text Pro"/>
              </a:rPr>
              <a:t>1883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1969 гг.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2050" name="Picture 2" descr="фото 10 мая 1960 го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5088" r="27273" b="36454"/>
          <a:stretch/>
        </p:blipFill>
        <p:spPr bwMode="auto">
          <a:xfrm>
            <a:off x="1449982" y="1732263"/>
            <a:ext cx="2225441" cy="26124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9982" y="4437112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Авторство: </a:t>
            </a:r>
            <a:r>
              <a:rPr lang="en-US" sz="1100" dirty="0"/>
              <a:t>Willy </a:t>
            </a:r>
            <a:r>
              <a:rPr lang="en-US" sz="1100" dirty="0" err="1"/>
              <a:t>Pragher</a:t>
            </a:r>
            <a:r>
              <a:rPr lang="en-US" sz="1100" dirty="0"/>
              <a:t>. </a:t>
            </a:r>
            <a:r>
              <a:rPr lang="en-US" sz="1100" dirty="0" err="1"/>
              <a:t>Landesarchiv</a:t>
            </a:r>
            <a:r>
              <a:rPr lang="en-US" sz="1100" dirty="0"/>
              <a:t> </a:t>
            </a:r>
            <a:endParaRPr lang="ru-RU" sz="1100" dirty="0" smtClean="0"/>
          </a:p>
          <a:p>
            <a:r>
              <a:rPr lang="en-US" sz="1100" dirty="0" smtClean="0"/>
              <a:t>Baden-</a:t>
            </a:r>
            <a:r>
              <a:rPr lang="en-US" sz="1100" dirty="0" err="1" smtClean="0"/>
              <a:t>Württenberg</a:t>
            </a:r>
            <a:r>
              <a:rPr lang="en-US" sz="1100" dirty="0"/>
              <a:t>, CC BY-SA </a:t>
            </a:r>
            <a:r>
              <a:rPr lang="en-US" sz="1100" dirty="0" smtClean="0"/>
              <a:t>3.0</a:t>
            </a:r>
            <a:endParaRPr lang="ru-RU" sz="1100" dirty="0"/>
          </a:p>
        </p:txBody>
      </p:sp>
      <p:pic>
        <p:nvPicPr>
          <p:cNvPr id="3074" name="Picture 2" descr="Карл Ясперс в 1910 год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750"/>
          <a:stretch/>
        </p:blipFill>
        <p:spPr bwMode="auto">
          <a:xfrm>
            <a:off x="5376913" y="1732263"/>
            <a:ext cx="2295671" cy="27048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ЭКЗИСТЕНЦИЯ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534166"/>
            <a:ext cx="648072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Существование </a:t>
            </a:r>
            <a:r>
              <a:rPr lang="ru-RU" sz="2400" dirty="0">
                <a:latin typeface="Elektra Text Pro"/>
              </a:rPr>
              <a:t>способом </a:t>
            </a:r>
            <a:r>
              <a:rPr lang="ru-RU" sz="2400" dirty="0" smtClean="0">
                <a:latin typeface="Elektra Text Pro"/>
              </a:rPr>
              <a:t>понимания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Способ</a:t>
            </a:r>
            <a:r>
              <a:rPr lang="ru-RU" sz="2400" dirty="0">
                <a:latin typeface="Elektra Text Pro"/>
              </a:rPr>
              <a:t>, которым в живом существе производятся человеческие состояния</a:t>
            </a:r>
            <a:endParaRPr lang="ru-RU" sz="2400" dirty="0" smtClean="0">
              <a:latin typeface="Elektra Text Pro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2944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39" y="1534166"/>
            <a:ext cx="648072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На каких основаниях рождается человеческое в человеке</a:t>
            </a:r>
            <a:r>
              <a:rPr lang="ru-RU" sz="2400" dirty="0" smtClean="0">
                <a:latin typeface="Elektra Text Pro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81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ЧЕЛОВЕЧЕСКОЕ СОСТОЯНИЕ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1181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98894" y="1734232"/>
            <a:ext cx="483042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РЕНЕ ДЕКАРТ</a:t>
            </a:r>
          </a:p>
          <a:p>
            <a:r>
              <a:rPr lang="ru-RU" sz="2200" dirty="0" smtClean="0">
                <a:latin typeface="Elektra Text Pro"/>
              </a:rPr>
              <a:t>1596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1650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Человек </a:t>
            </a:r>
            <a:r>
              <a:rPr lang="ru-RU" sz="2400" dirty="0">
                <a:latin typeface="Elektra Text Pro"/>
              </a:rPr>
              <a:t>рождается </a:t>
            </a:r>
            <a:r>
              <a:rPr lang="ru-RU" sz="2400" dirty="0" smtClean="0">
                <a:latin typeface="Elektra Text Pro"/>
              </a:rPr>
              <a:t>дважды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Вначале от </a:t>
            </a:r>
            <a:r>
              <a:rPr lang="ru-RU" sz="2400" dirty="0" smtClean="0">
                <a:latin typeface="Elektra Text Pro"/>
              </a:rPr>
              <a:t>родителей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живое существо,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а </a:t>
            </a:r>
            <a:r>
              <a:rPr lang="ru-RU" sz="2400" dirty="0">
                <a:latin typeface="Elektra Text Pro"/>
              </a:rPr>
              <a:t>затем должен родиться </a:t>
            </a: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существо </a:t>
            </a:r>
            <a:r>
              <a:rPr lang="ru-RU" sz="2400" dirty="0" smtClean="0">
                <a:latin typeface="Elektra Text Pro"/>
              </a:rPr>
              <a:t>человеческое 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8" y="1694059"/>
            <a:ext cx="2706435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РОЖДЕНИЕ ЧЕЛОВЕЧЕСКИХ СОСТОЯНИЙ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6211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380</Words>
  <Application>Microsoft Office PowerPoint</Application>
  <PresentationFormat>Экран (4:3)</PresentationFormat>
  <Paragraphs>113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120</cp:revision>
  <dcterms:created xsi:type="dcterms:W3CDTF">2023-04-16T07:36:17Z</dcterms:created>
  <dcterms:modified xsi:type="dcterms:W3CDTF">2024-02-05T04:59:58Z</dcterms:modified>
</cp:coreProperties>
</file>