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3" r:id="rId2"/>
    <p:sldId id="284" r:id="rId3"/>
    <p:sldId id="285" r:id="rId4"/>
    <p:sldId id="309" r:id="rId5"/>
    <p:sldId id="286" r:id="rId6"/>
    <p:sldId id="287" r:id="rId7"/>
    <p:sldId id="288" r:id="rId8"/>
    <p:sldId id="305" r:id="rId9"/>
    <p:sldId id="274" r:id="rId10"/>
    <p:sldId id="289" r:id="rId11"/>
    <p:sldId id="290" r:id="rId12"/>
    <p:sldId id="306" r:id="rId13"/>
    <p:sldId id="291" r:id="rId14"/>
    <p:sldId id="292" r:id="rId15"/>
    <p:sldId id="293" r:id="rId16"/>
    <p:sldId id="307" r:id="rId17"/>
    <p:sldId id="294" r:id="rId18"/>
    <p:sldId id="295" r:id="rId19"/>
    <p:sldId id="277" r:id="rId20"/>
    <p:sldId id="296" r:id="rId21"/>
    <p:sldId id="297" r:id="rId22"/>
    <p:sldId id="298" r:id="rId23"/>
    <p:sldId id="299" r:id="rId24"/>
    <p:sldId id="300" r:id="rId25"/>
    <p:sldId id="301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F592-F63F-4DA4-85DD-25297B1BE5A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8A9F-CA6B-4DC4-B965-BB4A1902A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9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4524" y="76470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40</a:t>
            </a: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Понятие морали и основные проблемы </a:t>
            </a:r>
            <a:endParaRPr lang="ru-RU" sz="2400" b="1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этики </a:t>
            </a: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как философской дисциплины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Казанцева Светлана Генриховна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Кандидат исторических наук,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340768"/>
            <a:ext cx="5328592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АРИСТОТЕЛЬ</a:t>
            </a:r>
          </a:p>
          <a:p>
            <a:r>
              <a:rPr lang="ru-RU" sz="2200" dirty="0" smtClean="0">
                <a:latin typeface="Elektra Text Pro"/>
              </a:rPr>
              <a:t>384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322 </a:t>
            </a:r>
            <a:r>
              <a:rPr lang="ru-RU" sz="2200" dirty="0">
                <a:latin typeface="Elektra Text Pro"/>
              </a:rPr>
              <a:t>годы до </a:t>
            </a:r>
            <a:r>
              <a:rPr lang="ru-RU" sz="2200" dirty="0" smtClean="0">
                <a:latin typeface="Elektra Text Pro"/>
              </a:rPr>
              <a:t>н.э.</a:t>
            </a: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Ввёл </a:t>
            </a:r>
            <a:r>
              <a:rPr lang="ru-RU" sz="2400" dirty="0">
                <a:latin typeface="Elektra Text Pro"/>
              </a:rPr>
              <a:t>термин «этика»</a:t>
            </a: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</a:t>
            </a:r>
            <a:r>
              <a:rPr lang="ru-RU" sz="2400" dirty="0" err="1" smtClean="0">
                <a:latin typeface="Elektra Text Pro"/>
              </a:rPr>
              <a:t>Никомахова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       этика</a:t>
            </a:r>
            <a:r>
              <a:rPr lang="ru-RU" sz="2400" dirty="0">
                <a:latin typeface="Elektra Text Pro"/>
              </a:rPr>
              <a:t>» </a:t>
            </a: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</a:t>
            </a:r>
            <a:r>
              <a:rPr lang="ru-RU" sz="2400" dirty="0" err="1" smtClean="0">
                <a:latin typeface="Elektra Text Pro"/>
              </a:rPr>
              <a:t>Евдемова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этика»</a:t>
            </a: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«Большая </a:t>
            </a:r>
            <a:r>
              <a:rPr lang="ru-RU" sz="2400" dirty="0">
                <a:latin typeface="Elektra Text Pro"/>
              </a:rPr>
              <a:t>этика»</a:t>
            </a:r>
          </a:p>
          <a:p>
            <a:endParaRPr lang="ru-RU" sz="20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АРИСТОТЕЛЬ – «ОТЕЦ» ЭТИКИ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67" y="1418942"/>
            <a:ext cx="2299088" cy="307790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352114"/>
            <a:ext cx="453650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4495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Добродетель – </a:t>
            </a:r>
            <a:r>
              <a:rPr lang="ru-RU" sz="2400" dirty="0">
                <a:latin typeface="Elektra Text Pro"/>
              </a:rPr>
              <a:t>это умение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желание находить середину между двумя крайностями: недостатком </a:t>
            </a:r>
            <a:r>
              <a:rPr lang="ru-RU" sz="2400" dirty="0" smtClean="0">
                <a:latin typeface="Elektra Text Pro"/>
              </a:rPr>
              <a:t>какого-то </a:t>
            </a:r>
            <a:r>
              <a:rPr lang="ru-RU" sz="2400" dirty="0">
                <a:latin typeface="Elektra Text Pro"/>
              </a:rPr>
              <a:t>качества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его </a:t>
            </a:r>
            <a:r>
              <a:rPr lang="ru-RU" sz="2400" dirty="0" smtClean="0">
                <a:latin typeface="Elektra Text Pro"/>
              </a:rPr>
              <a:t>избытком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– «НАУКА О ДОБРОДЕТЕЛИ»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78" y="1352113"/>
            <a:ext cx="1667199" cy="42371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dirty="0">
                <a:solidFill>
                  <a:srgbClr val="C00000"/>
                </a:solidFill>
                <a:latin typeface="Elektra Text Pro"/>
              </a:rPr>
              <a:t>ДОБРОДЕТЕЛЬ </a:t>
            </a:r>
            <a:r>
              <a:rPr lang="ru-RU" altLang="en-US" sz="2800" dirty="0" smtClean="0">
                <a:solidFill>
                  <a:srgbClr val="C00000"/>
                </a:solidFill>
                <a:latin typeface="Elektra Text Pro"/>
              </a:rPr>
              <a:t>– ЭТО ЗОЛОТАЯ СЕРЕДИНА МЕЖДУ КРАЙНОСТЯМИ</a:t>
            </a:r>
            <a:endParaRPr lang="ru-RU" altLang="en-US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400" dirty="0" smtClean="0">
                <a:latin typeface="Elektra Text Pro"/>
              </a:rPr>
              <a:t> Например,</a:t>
            </a:r>
          </a:p>
          <a:p>
            <a:r>
              <a:rPr lang="ru-RU" altLang="en-US" sz="2400" dirty="0" smtClean="0">
                <a:latin typeface="Elektra Text Pro"/>
              </a:rPr>
              <a:t>Мужество – </a:t>
            </a:r>
            <a:r>
              <a:rPr lang="ru-RU" altLang="en-US" sz="2400" dirty="0">
                <a:latin typeface="Elektra Text Pro"/>
              </a:rPr>
              <a:t>это золотая середина между безумной отвагой и </a:t>
            </a:r>
            <a:r>
              <a:rPr lang="ru-RU" altLang="en-US" sz="2400" dirty="0" smtClean="0">
                <a:latin typeface="Elektra Text Pro"/>
              </a:rPr>
              <a:t>страхом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Благоразумие (воздержанность) </a:t>
            </a:r>
            <a:r>
              <a:rPr lang="ru-RU" altLang="en-US" sz="2400" dirty="0" smtClean="0">
                <a:latin typeface="Elektra Text Pro"/>
              </a:rPr>
              <a:t>– </a:t>
            </a:r>
            <a:r>
              <a:rPr lang="ru-RU" altLang="en-US" sz="2400" dirty="0">
                <a:latin typeface="Elektra Text Pro"/>
              </a:rPr>
              <a:t>между распущенностью и нечувствительностью к </a:t>
            </a:r>
            <a:r>
              <a:rPr lang="ru-RU" altLang="en-US" sz="2400" dirty="0" smtClean="0">
                <a:latin typeface="Elektra Text Pro"/>
              </a:rPr>
              <a:t>удовольствиям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Щедрость </a:t>
            </a:r>
            <a:r>
              <a:rPr lang="ru-RU" altLang="en-US" sz="2400" dirty="0" smtClean="0">
                <a:latin typeface="Elektra Text Pro"/>
              </a:rPr>
              <a:t>– </a:t>
            </a:r>
            <a:r>
              <a:rPr lang="ru-RU" altLang="en-US" sz="2400" dirty="0">
                <a:latin typeface="Elektra Text Pro"/>
              </a:rPr>
              <a:t>между мотовством и </a:t>
            </a:r>
            <a:r>
              <a:rPr lang="ru-RU" altLang="en-US" sz="2400" dirty="0" smtClean="0">
                <a:latin typeface="Elektra Text Pro"/>
              </a:rPr>
              <a:t>скупостью</a:t>
            </a:r>
          </a:p>
          <a:p>
            <a:r>
              <a:rPr lang="ru-RU" altLang="en-US" sz="2400" dirty="0">
                <a:latin typeface="Elektra Text Pro"/>
              </a:rPr>
              <a:t>Честь – между честолюбием и </a:t>
            </a:r>
            <a:r>
              <a:rPr lang="ru-RU" altLang="en-US" sz="2400" dirty="0" smtClean="0">
                <a:latin typeface="Elektra Text Pro"/>
              </a:rPr>
              <a:t>бесчестностью</a:t>
            </a:r>
          </a:p>
          <a:p>
            <a:r>
              <a:rPr lang="ru-RU" altLang="en-US" sz="2400" dirty="0">
                <a:latin typeface="Elektra Text Pro"/>
              </a:rPr>
              <a:t>Дружелюбие –между угодничеством и </a:t>
            </a:r>
            <a:r>
              <a:rPr lang="ru-RU" altLang="en-US" sz="2400" dirty="0" smtClean="0">
                <a:latin typeface="Elektra Text Pro"/>
              </a:rPr>
              <a:t>вредностью</a:t>
            </a:r>
          </a:p>
          <a:p>
            <a:r>
              <a:rPr lang="ru-RU" altLang="en-US" sz="2400" dirty="0">
                <a:latin typeface="Elektra Text Pro"/>
              </a:rPr>
              <a:t>Стыдливость – между робостью и беззастенчивостью</a:t>
            </a:r>
          </a:p>
          <a:p>
            <a:endParaRPr lang="ru-RU" altLang="en-US" sz="2400" dirty="0">
              <a:latin typeface="Elektra Text Pro"/>
            </a:endParaRPr>
          </a:p>
          <a:p>
            <a:endParaRPr lang="ru-RU" altLang="en-US" sz="2400" dirty="0">
              <a:latin typeface="Elektra Text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Добро </a:t>
            </a:r>
            <a:r>
              <a:rPr lang="ru-RU" sz="2400" dirty="0">
                <a:latin typeface="Elektra Text Pro"/>
              </a:rPr>
              <a:t>и зло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Справедливость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Долг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Совесть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Ответственность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Достоинство </a:t>
            </a:r>
            <a:r>
              <a:rPr lang="ru-RU" sz="2400" dirty="0">
                <a:latin typeface="Elektra Text Pro"/>
              </a:rPr>
              <a:t>и честь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Счастье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Л</a:t>
            </a:r>
            <a:r>
              <a:rPr lang="ru-RU" sz="2400" dirty="0" smtClean="0">
                <a:latin typeface="Elektra Text Pro"/>
              </a:rPr>
              <a:t>юбовь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ЭТИЧЕСКИЕ КАТЕГОРИИ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сякая </a:t>
            </a:r>
            <a:r>
              <a:rPr lang="ru-RU" sz="2400" dirty="0">
                <a:latin typeface="Elektra Text Pro"/>
              </a:rPr>
              <a:t>религия </a:t>
            </a:r>
            <a:r>
              <a:rPr lang="ru-RU" sz="2400" dirty="0" smtClean="0">
                <a:latin typeface="Elektra Text Pro"/>
              </a:rPr>
              <a:t>содержит, </a:t>
            </a:r>
            <a:r>
              <a:rPr lang="ru-RU" sz="2400" dirty="0">
                <a:latin typeface="Elektra Text Pro"/>
              </a:rPr>
              <a:t>как один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своих </a:t>
            </a:r>
            <a:r>
              <a:rPr lang="ru-RU" sz="2400" dirty="0" smtClean="0">
                <a:latin typeface="Elektra Text Pro"/>
              </a:rPr>
              <a:t>аспектов, этику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требует дополнительного рационального обоснования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РЕЛИГИОЗНАЯ 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352113"/>
            <a:ext cx="532859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ТОРА (ПЯТИКНИЖИЕ МОИСЕЕВО)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Десять главных этических заповедей (Декалог) в ней переданы как слова Бога, сказанные Моисею на горе </a:t>
            </a:r>
            <a:r>
              <a:rPr lang="ru-RU" sz="2400" dirty="0" err="1">
                <a:latin typeface="Elektra Text Pro"/>
              </a:rPr>
              <a:t>Синай</a:t>
            </a:r>
            <a:endParaRPr lang="ru-RU" sz="2400" dirty="0" smtClean="0">
              <a:latin typeface="Elektra Text Pro"/>
            </a:endParaRP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В ИУДАИЗМЕ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10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2113"/>
            <a:ext cx="2487812" cy="3268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954120"/>
            <a:ext cx="3923947" cy="17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147248" cy="864096"/>
          </a:xfrm>
        </p:spPr>
        <p:txBody>
          <a:bodyPr>
            <a:normAutofit/>
          </a:bodyPr>
          <a:lstStyle/>
          <a:p>
            <a:r>
              <a:rPr lang="ru-RU" altLang="en-US" sz="2800" dirty="0" smtClean="0">
                <a:solidFill>
                  <a:srgbClr val="C00000"/>
                </a:solidFill>
                <a:latin typeface="Elektra Text Pro"/>
              </a:rPr>
              <a:t>ЗАКОН МОИСЕЯ</a:t>
            </a:r>
            <a:endParaRPr lang="ru-RU" altLang="en-US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altLang="en-US" sz="2400" dirty="0">
                <a:latin typeface="Elektra Text Pro"/>
              </a:rPr>
              <a:t>С</a:t>
            </a:r>
            <a:r>
              <a:rPr lang="ru-RU" altLang="en-US" sz="2400" dirty="0" smtClean="0">
                <a:latin typeface="Elektra Text Pro"/>
              </a:rPr>
              <a:t>трогое единобожие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апрещено </a:t>
            </a:r>
            <a:r>
              <a:rPr lang="ru-RU" altLang="en-US" sz="2400" dirty="0">
                <a:latin typeface="Elektra Text Pro"/>
              </a:rPr>
              <a:t>поклонение другим богам и </a:t>
            </a:r>
            <a:r>
              <a:rPr lang="ru-RU" altLang="en-US" sz="2400" dirty="0" smtClean="0">
                <a:latin typeface="Elektra Text Pro"/>
              </a:rPr>
              <a:t>кумирам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Н</a:t>
            </a:r>
            <a:r>
              <a:rPr lang="ru-RU" altLang="en-US" sz="2400" dirty="0" smtClean="0">
                <a:latin typeface="Elektra Text Pro"/>
              </a:rPr>
              <a:t>е </a:t>
            </a:r>
            <a:r>
              <a:rPr lang="ru-RU" altLang="en-US" sz="2400" dirty="0">
                <a:latin typeface="Elektra Text Pro"/>
              </a:rPr>
              <a:t>упоминать имени Бога </a:t>
            </a:r>
            <a:r>
              <a:rPr lang="ru-RU" altLang="en-US" sz="2400" dirty="0" smtClean="0">
                <a:latin typeface="Elektra Text Pro"/>
              </a:rPr>
              <a:t>всуе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С</a:t>
            </a:r>
            <a:r>
              <a:rPr lang="ru-RU" altLang="en-US" sz="2400" dirty="0" smtClean="0">
                <a:latin typeface="Elektra Text Pro"/>
              </a:rPr>
              <a:t>облюдать субботы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П</a:t>
            </a:r>
            <a:r>
              <a:rPr lang="ru-RU" altLang="en-US" sz="2400" dirty="0" smtClean="0">
                <a:latin typeface="Elektra Text Pro"/>
              </a:rPr>
              <a:t>очитать родителей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апрещено убийство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 разврат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апрещено воровство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апрещена клевета</a:t>
            </a:r>
            <a:endParaRPr lang="ru-RU" altLang="en-US" sz="2400" dirty="0">
              <a:latin typeface="Elektra Text Pro"/>
            </a:endParaRPr>
          </a:p>
          <a:p>
            <a:r>
              <a:rPr lang="ru-RU" altLang="en-US" sz="2400" dirty="0">
                <a:latin typeface="Elektra Text Pro"/>
              </a:rPr>
              <a:t>З</a:t>
            </a:r>
            <a:r>
              <a:rPr lang="ru-RU" altLang="en-US" sz="2400" dirty="0" smtClean="0">
                <a:latin typeface="Elektra Text Pro"/>
              </a:rPr>
              <a:t>апрещена зависть</a:t>
            </a:r>
            <a:endParaRPr lang="ru-RU" altLang="en-US" sz="2400" dirty="0">
              <a:latin typeface="Elektra Text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4590" y="1619250"/>
            <a:ext cx="6336704" cy="5238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400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Любовь и милосердие</a:t>
            </a:r>
          </a:p>
          <a:p>
            <a:pPr marL="5400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Высшие добродетели </a:t>
            </a:r>
            <a:r>
              <a:rPr lang="ru-RU" sz="2400" dirty="0" smtClean="0">
                <a:latin typeface="Elektra Text Pro"/>
                <a:ea typeface="+Основной текст (восточно-азиат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это смирение  и сострадание. От них идет трудолюбие, терпение, мужество</a:t>
            </a:r>
          </a:p>
          <a:p>
            <a:pPr marL="5400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В христианской морали подчеркивается первенство духа  перед плотью. С духом и аскетизмом связано представление о добродетелях</a:t>
            </a:r>
          </a:p>
          <a:p>
            <a:pPr marL="5400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Христианство считает свою религию воплощением человеколюбия и гуманности </a:t>
            </a:r>
            <a:r>
              <a:rPr lang="ru-RU" sz="2400" dirty="0" smtClean="0">
                <a:latin typeface="Elektra Text Pro"/>
                <a:ea typeface="+Основной текст (восточно-азиат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uFillTx/>
                <a:latin typeface="Elektra Text Pro"/>
                <a:ea typeface="+Основной текст (восточно-азиат" charset="0"/>
              </a:rPr>
              <a:t>«возлюби ближнего своего, как самого себя»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ЭТИЧЕСКИЕ ПРИНЦИПЫ ХРИСТИАНСТВА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250"/>
            <a:ext cx="2469485" cy="2771997"/>
          </a:xfrm>
          <a:prstGeom prst="roundRect">
            <a:avLst>
              <a:gd name="adj" fmla="val 512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9" y="4391247"/>
            <a:ext cx="2469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К.Г</a:t>
            </a:r>
            <a:r>
              <a:rPr lang="ru-RU" sz="1400" dirty="0">
                <a:latin typeface="Elektra Text Pro"/>
              </a:rPr>
              <a:t>. Блох. «Нагорная проповедь». </a:t>
            </a:r>
            <a:r>
              <a:rPr lang="ru-RU" sz="1400" dirty="0" smtClean="0">
                <a:latin typeface="Elektra Text Pro"/>
              </a:rPr>
              <a:t>1877 </a:t>
            </a:r>
            <a:endParaRPr lang="ru-RU" sz="1400" dirty="0" smtClean="0"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7353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Т</a:t>
            </a:r>
            <a:r>
              <a:rPr lang="ru-RU" sz="2400" dirty="0" smtClean="0">
                <a:latin typeface="Elektra Text Pro"/>
              </a:rPr>
              <a:t>ребует </a:t>
            </a:r>
            <a:r>
              <a:rPr lang="ru-RU" sz="2400" dirty="0">
                <a:latin typeface="Elektra Text Pro"/>
              </a:rPr>
              <a:t>аргументированного </a:t>
            </a:r>
            <a:r>
              <a:rPr lang="ru-RU" sz="2400" dirty="0" smtClean="0">
                <a:latin typeface="Elektra Text Pro"/>
              </a:rPr>
              <a:t>рационального </a:t>
            </a:r>
            <a:r>
              <a:rPr lang="ru-RU" sz="2400" dirty="0">
                <a:latin typeface="Elektra Text Pro"/>
              </a:rPr>
              <a:t>объяснения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экон на портрете кисти Д. Вандерба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4" y="1890706"/>
            <a:ext cx="1443047" cy="1800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ans Hals - Portret van René 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1921528"/>
            <a:ext cx="1470464" cy="17994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ртрет Томаса Гоббса кисти Джона Майкла Рай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03" y="1921528"/>
            <a:ext cx="1475383" cy="17833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pino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2" y="1875169"/>
            <a:ext cx="1589377" cy="18476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ртрет Дэвида Юма, автор Аллан Рэмзи, 1766, Национальная портретная галерея Шотланд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13" y="1886969"/>
            <a:ext cx="1517507" cy="18039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518" y="4077072"/>
            <a:ext cx="8499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Elektra Text Pro"/>
              </a:rPr>
              <a:t>Человеческая рациональность </a:t>
            </a:r>
            <a:endParaRPr lang="ru-RU" sz="2400" dirty="0" smtClean="0">
              <a:solidFill>
                <a:prstClr val="black"/>
              </a:solidFill>
              <a:latin typeface="Elektra Text Pro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Elektra Text Pro"/>
              </a:rPr>
              <a:t>как </a:t>
            </a:r>
            <a:r>
              <a:rPr lang="ru-RU" sz="2400" dirty="0">
                <a:solidFill>
                  <a:prstClr val="black"/>
                </a:solidFill>
                <a:latin typeface="Elektra Text Pro"/>
              </a:rPr>
              <a:t>основа </a:t>
            </a:r>
            <a:r>
              <a:rPr lang="ru-RU" sz="2400" dirty="0" smtClean="0">
                <a:solidFill>
                  <a:prstClr val="black"/>
                </a:solidFill>
                <a:latin typeface="Elektra Text Pro"/>
              </a:rPr>
              <a:t>нравственности</a:t>
            </a:r>
            <a:endParaRPr lang="ru-RU" sz="2400" dirty="0">
              <a:solidFill>
                <a:prstClr val="black"/>
              </a:solidFill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518" y="1202738"/>
            <a:ext cx="151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ФРЭНСИС БЭКОН</a:t>
            </a:r>
            <a:endParaRPr lang="ru-RU" dirty="0">
              <a:solidFill>
                <a:prstClr val="black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4583" y="1240638"/>
            <a:ext cx="1068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РЕНЕ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ДЕКАРТ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2546" y="1244375"/>
            <a:ext cx="1066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ТОМАС </a:t>
            </a:r>
          </a:p>
          <a:p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ГОББС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02995" y="1244374"/>
            <a:ext cx="147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БЕНЕДИКТ </a:t>
            </a:r>
          </a:p>
          <a:p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СПИНОЗА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82150" y="1198113"/>
            <a:ext cx="1050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ДЭВИД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ЮМ</a:t>
            </a:r>
            <a:endParaRPr lang="ru-RU" dirty="0">
              <a:solidFill>
                <a:prstClr val="black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Происхождение </a:t>
            </a:r>
            <a:r>
              <a:rPr lang="ru-RU" sz="2400" dirty="0">
                <a:latin typeface="Elektra Text Pro"/>
              </a:rPr>
              <a:t>и варианты значения термина «этика». Этика Аристотеля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 Религиозная этика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 Философская этика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ИММАНУИЛ КАНТ</a:t>
            </a:r>
          </a:p>
          <a:p>
            <a:r>
              <a:rPr lang="ru-RU" sz="2200" dirty="0" smtClean="0">
                <a:latin typeface="Elektra Text Pro"/>
              </a:rPr>
              <a:t>1724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18304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«В морали человек подчиняется своему собственному </a:t>
            </a: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тем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менее всеобщему законодательству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098" name="Picture 2" descr="Кант на картине Иоганна Готлиба Беккера (17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1498"/>
            <a:ext cx="2408862" cy="31435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ГЕОРГ ВИЛЬГЕЛЬМ </a:t>
            </a:r>
          </a:p>
          <a:p>
            <a:r>
              <a:rPr lang="ru-RU" sz="2400" dirty="0" smtClean="0">
                <a:latin typeface="Elektra Text Pro"/>
              </a:rPr>
              <a:t>ФРИДРИХ ГЕГЕЛЬ</a:t>
            </a:r>
          </a:p>
          <a:p>
            <a:r>
              <a:rPr lang="ru-RU" sz="2200" dirty="0" smtClean="0">
                <a:latin typeface="Elektra Text Pro"/>
              </a:rPr>
              <a:t>1770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1831гг.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Нравственность </a:t>
            </a:r>
            <a:r>
              <a:rPr lang="ru-RU" sz="2400" dirty="0">
                <a:latin typeface="Elektra Text Pro"/>
              </a:rPr>
              <a:t>подчинена праву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добровольному служению </a:t>
            </a:r>
            <a:r>
              <a:rPr lang="ru-RU" sz="2400" dirty="0" smtClean="0">
                <a:latin typeface="Elektra Text Pro"/>
              </a:rPr>
              <a:t>государству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 descr="Гегель. Портрет кисти Шлезингера[d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" y="793550"/>
            <a:ext cx="2535572" cy="3211514"/>
          </a:xfrm>
          <a:prstGeom prst="roundRect">
            <a:avLst>
              <a:gd name="adj" fmla="val 571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867" y="31533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СОЦИАЛЬНО-ПСИХОЛОГИЧЕСКАЯ ИНТЕРПРЕТАЦИЯ ЭТИКИ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6796" y="1632559"/>
            <a:ext cx="151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ФРИДРИХ НИЦШЕ</a:t>
            </a:r>
            <a:endParaRPr lang="ru-RU" dirty="0">
              <a:solidFill>
                <a:prstClr val="black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4212" y="1632558"/>
            <a:ext cx="13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ЗИГМУНД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ФРЕЙД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7539" y="1632559"/>
            <a:ext cx="177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АРТУР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ШОПЕНГАУЭР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9000" y="1632557"/>
            <a:ext cx="1072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ЭРИХ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ФРОММ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728192" cy="220776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81" y="2336638"/>
            <a:ext cx="1645897" cy="22322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90" y="2348880"/>
            <a:ext cx="1637558" cy="230425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Файл:Erich Fro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52" y="2403101"/>
            <a:ext cx="1679996" cy="23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09496" y="1446953"/>
            <a:ext cx="4752528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МАКС ВЕБЕР</a:t>
            </a:r>
          </a:p>
          <a:p>
            <a:r>
              <a:rPr lang="ru-RU" sz="2200" dirty="0" smtClean="0">
                <a:latin typeface="Elektra Text Pro"/>
              </a:rPr>
              <a:t>1864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1920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Протестантская этика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дух капитализма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Роль </a:t>
            </a:r>
            <a:r>
              <a:rPr lang="ru-RU" sz="2400" dirty="0">
                <a:latin typeface="Elektra Text Pro"/>
              </a:rPr>
              <a:t>моральных факторов в реальных социальных процессах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218" name="Picture 2" descr="Макс Вебер в 1894 го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45" y="1340768"/>
            <a:ext cx="2409181" cy="32161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867" y="3153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СОЦИОЛОГИЯ МОРАЛИ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867" y="3153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ЭКЗИСТЕНЦИАЛИЗМ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183" y="3323464"/>
            <a:ext cx="151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КАРЛ ЯСПЕРС</a:t>
            </a:r>
            <a:endParaRPr lang="ru-RU" dirty="0">
              <a:solidFill>
                <a:prstClr val="black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39" y="3323464"/>
            <a:ext cx="151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ЖАН-ПОЛЬ САРТР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473" y="3300046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МАРТИН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ХАЙДЕГГЕР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18012" y="3292454"/>
            <a:ext cx="16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Elektra Text Pro"/>
              </a:rPr>
              <a:t>АЛЬБЕР КАМЮ</a:t>
            </a:r>
          </a:p>
        </p:txBody>
      </p:sp>
      <p:pic>
        <p:nvPicPr>
          <p:cNvPr id="12" name="Picture 4" descr="Карл Ясперс в 1910 г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83" y="3969795"/>
            <a:ext cx="1517457" cy="20491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то 10 мая 1960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9" y="3905840"/>
            <a:ext cx="1465670" cy="20667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952" y="980728"/>
            <a:ext cx="8346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Обращение к внутреннему миру человека,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«вечным» проблемам человеческого существования: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одиночество </a:t>
            </a:r>
            <a:endParaRPr lang="ru-RU" sz="2400" dirty="0">
              <a:latin typeface="Elektra Text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любовь </a:t>
            </a:r>
            <a:endParaRPr lang="ru-RU" sz="2400" dirty="0">
              <a:latin typeface="Elektra Text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смерть</a:t>
            </a:r>
            <a:endParaRPr lang="ru-RU" sz="2400" dirty="0">
              <a:latin typeface="Elektra Text Pro"/>
            </a:endParaRPr>
          </a:p>
        </p:txBody>
      </p:sp>
      <p:pic>
        <p:nvPicPr>
          <p:cNvPr id="1032" name="Picture 8" descr="Жан-Поль Сартр в 1967 год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r="10605"/>
          <a:stretch>
            <a:fillRect/>
          </a:stretch>
        </p:blipFill>
        <p:spPr bwMode="auto">
          <a:xfrm>
            <a:off x="4864963" y="3963199"/>
            <a:ext cx="1581282" cy="20146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льбер Камю. Фотопортрет. UPI, 19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68" y="3969794"/>
            <a:ext cx="1695573" cy="2035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867" y="3153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ПРИКЛАДНАЯ 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9675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С</a:t>
            </a:r>
            <a:r>
              <a:rPr lang="ru-RU" sz="2400" dirty="0" smtClean="0">
                <a:latin typeface="Elektra Text Pro"/>
              </a:rPr>
              <a:t>овокупность </a:t>
            </a:r>
            <a:r>
              <a:rPr lang="ru-RU" sz="2400" dirty="0">
                <a:latin typeface="Elektra Text Pro"/>
              </a:rPr>
              <a:t>принципов, норм и правил, выполняющих практическую функцию обучения людей определенному поведению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определенных областях их жизнедеятельности и в конкретных </a:t>
            </a:r>
            <a:r>
              <a:rPr lang="ru-RU" sz="2400" dirty="0" smtClean="0">
                <a:latin typeface="Elektra Text Pro"/>
              </a:rPr>
              <a:t>ситуациях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1124744"/>
            <a:ext cx="5904656" cy="4536504"/>
          </a:xfrm>
          <a:prstGeom prst="roundRect">
            <a:avLst>
              <a:gd name="adj" fmla="val 6749"/>
            </a:avLst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5661248"/>
            <a:ext cx="1976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A"/>
                </a:solidFill>
                <a:latin typeface="Elektra Text Pro"/>
                <a:ea typeface="Andale Sans UI"/>
                <a:cs typeface="Tahoma" panose="020B0604030504040204"/>
              </a:rPr>
              <a:t>https://ppt-online.org/119584</a:t>
            </a:r>
            <a:endParaRPr lang="ru-RU" sz="1100" dirty="0"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867" y="3153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ПРОФЕССИОНАЛЬНОЙ ЭТИКИ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77408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Этика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философская наука, </a:t>
            </a:r>
            <a:r>
              <a:rPr lang="ru-RU" sz="2400" dirty="0" smtClean="0">
                <a:latin typeface="Elektra Text Pro"/>
              </a:rPr>
              <a:t>объект ее </a:t>
            </a:r>
            <a:r>
              <a:rPr lang="ru-RU" sz="2400" dirty="0">
                <a:latin typeface="Elektra Text Pro"/>
              </a:rPr>
              <a:t>изучения </a:t>
            </a:r>
            <a:r>
              <a:rPr lang="ru-RU" sz="2400" dirty="0" smtClean="0">
                <a:latin typeface="Elektra Text Pro"/>
              </a:rPr>
              <a:t>– мораль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667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latin typeface="Elektra Text Pro"/>
              </a:rPr>
              <a:t>Этос</a:t>
            </a:r>
            <a:r>
              <a:rPr lang="ru-RU" sz="2400" dirty="0">
                <a:latin typeface="Elektra Text Pro"/>
              </a:rPr>
              <a:t> (греч) – это местопребывание, устойчивая природа явлений, </a:t>
            </a:r>
            <a:r>
              <a:rPr lang="ru-RU" sz="2400" dirty="0" smtClean="0">
                <a:latin typeface="Elektra Text Pro"/>
              </a:rPr>
              <a:t>характер</a:t>
            </a:r>
            <a:r>
              <a:rPr lang="ru-RU" sz="2400" dirty="0">
                <a:latin typeface="Elektra Text Pro"/>
              </a:rPr>
              <a:t>, нрав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8376" y="188640"/>
            <a:ext cx="8219256" cy="9409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Elektra Text Pro"/>
              </a:rPr>
              <a:t>ЭТОС</a:t>
            </a:r>
            <a:endParaRPr lang="ru-RU" sz="2800" dirty="0">
              <a:solidFill>
                <a:schemeClr val="accent2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1528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72017" y="1268760"/>
            <a:ext cx="6768752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Мораль </a:t>
            </a:r>
            <a:r>
              <a:rPr lang="ru-RU" sz="2400" dirty="0">
                <a:latin typeface="Elektra Text Pro"/>
              </a:rPr>
              <a:t>(от лат. </a:t>
            </a:r>
            <a:r>
              <a:rPr lang="ru-RU" sz="2400" dirty="0" err="1">
                <a:latin typeface="Elektra Text Pro"/>
              </a:rPr>
              <a:t>моs)</a:t>
            </a:r>
            <a:r>
              <a:rPr lang="ru-RU" sz="2400" dirty="0">
                <a:latin typeface="Elektra Text Pro"/>
              </a:rPr>
              <a:t>: нрав, обычай, мода, устойчивый порядок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МОРАЛЬ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Нравственность </a:t>
            </a:r>
            <a:r>
              <a:rPr lang="ru-RU" sz="2400" dirty="0">
                <a:latin typeface="Elektra Text Pro"/>
              </a:rPr>
              <a:t>(от слова «нравы»): поведение согласно обычаям, традициям, </a:t>
            </a:r>
            <a:r>
              <a:rPr lang="ru-RU" sz="2400" dirty="0" smtClean="0">
                <a:latin typeface="Elektra Text Pro"/>
              </a:rPr>
              <a:t>нормам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НРАВСТВЕННОСТЬ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70207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Появляется </a:t>
            </a:r>
            <a:r>
              <a:rPr lang="ru-RU" sz="2400" dirty="0">
                <a:latin typeface="Elektra Text Pro"/>
              </a:rPr>
              <a:t>с развитием индивидуального </a:t>
            </a:r>
            <a:r>
              <a:rPr lang="ru-RU" sz="2400" dirty="0" smtClean="0">
                <a:latin typeface="Elektra Text Pro"/>
              </a:rPr>
              <a:t>самосознания, личностного</a:t>
            </a:r>
            <a:r>
              <a:rPr lang="ru-RU" sz="2400" dirty="0">
                <a:latin typeface="Elektra Text Pro"/>
              </a:rPr>
              <a:t>, самостоятельного начала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не просто то, что </a:t>
            </a:r>
            <a:r>
              <a:rPr lang="ru-RU" sz="2400" dirty="0" smtClean="0">
                <a:latin typeface="Elektra Text Pro"/>
              </a:rPr>
              <a:t>есть, это </a:t>
            </a:r>
            <a:r>
              <a:rPr lang="ru-RU" sz="2400" dirty="0">
                <a:latin typeface="Elektra Text Pro"/>
              </a:rPr>
              <a:t>то,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должно </a:t>
            </a:r>
            <a:r>
              <a:rPr lang="ru-RU" sz="2400" dirty="0" smtClean="0">
                <a:latin typeface="Elektra Text Pro"/>
              </a:rPr>
              <a:t>быть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МОРАЛЬ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en-US" sz="2800" dirty="0" smtClean="0">
                <a:solidFill>
                  <a:srgbClr val="C00000"/>
                </a:solidFill>
                <a:latin typeface="Elektra Text Pro"/>
              </a:rPr>
              <a:t>СООТНОШЕНИЕ МОРАЛИ И ЭТИКИ</a:t>
            </a:r>
            <a:endParaRPr lang="ru-RU" altLang="en-US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https://estestvoznanye.ru/sites/default/files/nauchnaja-etik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3328" r="1928"/>
          <a:stretch/>
        </p:blipFill>
        <p:spPr bwMode="auto">
          <a:xfrm>
            <a:off x="1390634" y="1268760"/>
            <a:ext cx="6570732" cy="44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390634" y="6162255"/>
            <a:ext cx="65707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Elektra Text Pro"/>
              </a:rPr>
              <a:t>https://mserh.ru/raznoe/sootnoshenie-etiki-morali-i-nravstvennosti-etika-moral-nravstvennost-etiket-studopediya.html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908720"/>
            <a:ext cx="6336704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4815160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Elektra Text Pro"/>
              </a:rPr>
              <a:t>https://terme.ru/termin/moral-nravstvennost.html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492</Words>
  <Application>Microsoft Office PowerPoint</Application>
  <PresentationFormat>Экран (4:3)</PresentationFormat>
  <Paragraphs>160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ЭТОС</vt:lpstr>
      <vt:lpstr>Презентация PowerPoint</vt:lpstr>
      <vt:lpstr>Презентация PowerPoint</vt:lpstr>
      <vt:lpstr>Презентация PowerPoint</vt:lpstr>
      <vt:lpstr>СООТНОШЕНИЕ МОРАЛИ И ЭТИКИ</vt:lpstr>
      <vt:lpstr>Презентация PowerPoint</vt:lpstr>
      <vt:lpstr>Презентация PowerPoint</vt:lpstr>
      <vt:lpstr>Презентация PowerPoint</vt:lpstr>
      <vt:lpstr>ДОБРОДЕТЕЛЬ – ЭТО ЗОЛОТАЯ СЕРЕДИНА МЕЖДУ КРАЙНОСТЯМИ</vt:lpstr>
      <vt:lpstr>Презентация PowerPoint</vt:lpstr>
      <vt:lpstr>Презентация PowerPoint</vt:lpstr>
      <vt:lpstr>Презентация PowerPoint</vt:lpstr>
      <vt:lpstr>ЗАКОН МОИСЕЯ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83</cp:revision>
  <dcterms:created xsi:type="dcterms:W3CDTF">2023-04-01T06:40:00Z</dcterms:created>
  <dcterms:modified xsi:type="dcterms:W3CDTF">2024-02-01T13:49:15Z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5C21DB2582834B0C9465E84EC03837E0_12</vt:lpwstr>
  </property>
  <property fmtid="{D5CDD505-2E9C-101B-9397-08002B2CF9AE}" pid="3" name="KSOProductBuildVer">
    <vt:lpwstr>1049-12.2.0.13431</vt:lpwstr>
  </property>
</Properties>
</file>