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3" r:id="rId2"/>
    <p:sldId id="256" r:id="rId3"/>
    <p:sldId id="283" r:id="rId4"/>
    <p:sldId id="284" r:id="rId5"/>
    <p:sldId id="285" r:id="rId6"/>
    <p:sldId id="257" r:id="rId7"/>
    <p:sldId id="296" r:id="rId8"/>
    <p:sldId id="286" r:id="rId9"/>
    <p:sldId id="287" r:id="rId10"/>
    <p:sldId id="295" r:id="rId11"/>
    <p:sldId id="288" r:id="rId12"/>
    <p:sldId id="275" r:id="rId13"/>
    <p:sldId id="289" r:id="rId14"/>
    <p:sldId id="298" r:id="rId15"/>
    <p:sldId id="297" r:id="rId16"/>
    <p:sldId id="290" r:id="rId17"/>
    <p:sldId id="277" r:id="rId18"/>
    <p:sldId id="291" r:id="rId19"/>
    <p:sldId id="278" r:id="rId20"/>
    <p:sldId id="300" r:id="rId21"/>
    <p:sldId id="279" r:id="rId22"/>
    <p:sldId id="293" r:id="rId23"/>
    <p:sldId id="280" r:id="rId24"/>
    <p:sldId id="294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4693" autoAdjust="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44CFB-DD5B-4071-9A0B-80057DDEFF71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C9330-0B8A-4AF7-9501-E06FDC081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2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3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Лекция 41</a:t>
            </a:r>
          </a:p>
          <a:p>
            <a:pPr algn="ctr">
              <a:defRPr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algn="ctr"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Elektra Text Pro"/>
              </a:rPr>
              <a:t>ЭТИКО-НОРМАТИВНЫЕ СИСТЕМЫ ДРЕВНОСТИ</a:t>
            </a:r>
          </a:p>
          <a:p>
            <a:pPr algn="ctr">
              <a:defRPr/>
            </a:pPr>
            <a:endParaRPr lang="ru-RU" sz="2400" b="1" kern="0" dirty="0">
              <a:solidFill>
                <a:prstClr val="black"/>
              </a:solidFill>
              <a:latin typeface="Elektra Text Pro"/>
            </a:endParaRPr>
          </a:p>
          <a:p>
            <a:pPr algn="ctr">
              <a:defRPr/>
            </a:pPr>
            <a:endParaRPr lang="ru-RU" sz="2400" kern="0" dirty="0">
              <a:solidFill>
                <a:prstClr val="black"/>
              </a:solidFill>
              <a:latin typeface="Elektra Text Pro"/>
            </a:endParaRPr>
          </a:p>
          <a:p>
            <a:pPr algn="ctr">
              <a:defRPr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algn="ctr"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Казанцева </a:t>
            </a: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Светлана </a:t>
            </a: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Генриховна</a:t>
            </a:r>
          </a:p>
          <a:p>
            <a:pPr algn="ctr"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Кандидат исторических наук, доцент</a:t>
            </a:r>
            <a:endParaRPr lang="ru-RU" sz="2400" kern="0" dirty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1751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1225209"/>
            <a:ext cx="4823834" cy="335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Elektra Text Pro"/>
              </a:rPr>
              <a:t>德 </a:t>
            </a:r>
            <a:r>
              <a:rPr lang="en-US" altLang="ja-JP" sz="2400" dirty="0">
                <a:latin typeface="Elektra Text Pro"/>
              </a:rPr>
              <a:t>(</a:t>
            </a:r>
            <a:r>
              <a:rPr lang="en-US" altLang="ja-JP" sz="2400" dirty="0" err="1">
                <a:latin typeface="Elektra Text Pro"/>
              </a:rPr>
              <a:t>dé</a:t>
            </a:r>
            <a:r>
              <a:rPr lang="en-US" sz="2400" dirty="0" smtClean="0">
                <a:latin typeface="Elektra Text Pro"/>
              </a:rPr>
              <a:t>) 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en-US" sz="2400" dirty="0" smtClean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Дэ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Elektra Text Pro"/>
              </a:rPr>
              <a:t>仁 </a:t>
            </a:r>
            <a:r>
              <a:rPr lang="en-US" altLang="ja-JP" sz="2400" dirty="0">
                <a:latin typeface="Elektra Text Pro"/>
              </a:rPr>
              <a:t>(</a:t>
            </a:r>
            <a:r>
              <a:rPr lang="ru-RU" sz="2400" dirty="0" err="1">
                <a:latin typeface="Elektra Text Pro"/>
              </a:rPr>
              <a:t>жэнь</a:t>
            </a:r>
            <a:r>
              <a:rPr lang="ru-RU" sz="2400" dirty="0">
                <a:latin typeface="Elektra Text Pro"/>
              </a:rPr>
              <a:t>) </a:t>
            </a:r>
            <a:r>
              <a:rPr lang="ru-RU" sz="2400" dirty="0" smtClean="0">
                <a:latin typeface="Elektra Text Pro"/>
              </a:rPr>
              <a:t>– человеколюбие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Elektra Text Pro"/>
              </a:rPr>
              <a:t>道 </a:t>
            </a:r>
            <a:r>
              <a:rPr lang="en-US" altLang="ja-JP" sz="2400" dirty="0">
                <a:latin typeface="Elektra Text Pro"/>
              </a:rPr>
              <a:t>(</a:t>
            </a:r>
            <a:r>
              <a:rPr lang="en-US" sz="2400" dirty="0" err="1">
                <a:latin typeface="Elektra Text Pro"/>
              </a:rPr>
              <a:t>dào</a:t>
            </a:r>
            <a:r>
              <a:rPr lang="en-US" sz="2400" dirty="0">
                <a:latin typeface="Elektra Text Pro"/>
              </a:rPr>
              <a:t>) 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en-US" sz="2400" dirty="0" smtClean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Дао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Elektra Text Pro"/>
              </a:rPr>
              <a:t>禮 </a:t>
            </a:r>
            <a:r>
              <a:rPr lang="en-US" altLang="ja-JP" sz="2400" dirty="0">
                <a:latin typeface="Elektra Text Pro"/>
              </a:rPr>
              <a:t>(</a:t>
            </a:r>
            <a:r>
              <a:rPr lang="ru-RU" sz="2400" dirty="0">
                <a:latin typeface="Elektra Text Pro"/>
              </a:rPr>
              <a:t>ли) </a:t>
            </a:r>
            <a:r>
              <a:rPr lang="ru-RU" sz="2400" dirty="0" smtClean="0">
                <a:latin typeface="Elektra Text Pro"/>
              </a:rPr>
              <a:t>– ритуал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Elektra Text Pro"/>
              </a:rPr>
              <a:t>義 </a:t>
            </a:r>
            <a:r>
              <a:rPr lang="en-US" altLang="ja-JP" sz="2400" dirty="0">
                <a:latin typeface="Elektra Text Pro"/>
              </a:rPr>
              <a:t>(</a:t>
            </a:r>
            <a:r>
              <a:rPr lang="ru-RU" sz="2400" dirty="0">
                <a:latin typeface="Elektra Text Pro"/>
              </a:rPr>
              <a:t>и</a:t>
            </a:r>
            <a:r>
              <a:rPr lang="ru-RU" sz="2400" dirty="0" smtClean="0">
                <a:latin typeface="Elektra Text Pro"/>
              </a:rPr>
              <a:t>) – долг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Elektra Text Pro"/>
              </a:rPr>
              <a:t>孝 </a:t>
            </a:r>
            <a:r>
              <a:rPr lang="ru-RU" sz="2400" dirty="0">
                <a:latin typeface="Elektra Text Pro"/>
              </a:rPr>
              <a:t>(</a:t>
            </a:r>
            <a:r>
              <a:rPr lang="ru-RU" sz="2400" dirty="0" err="1">
                <a:latin typeface="Elektra Text Pro"/>
              </a:rPr>
              <a:t>xiào</a:t>
            </a:r>
            <a:r>
              <a:rPr lang="ru-RU" sz="2400" dirty="0">
                <a:latin typeface="Elektra Text Pro"/>
              </a:rPr>
              <a:t>) </a:t>
            </a:r>
            <a:r>
              <a:rPr lang="ru-RU" sz="2400" dirty="0" smtClean="0">
                <a:latin typeface="Elektra Text Pro"/>
              </a:rPr>
              <a:t>– почитание родителей </a:t>
            </a:r>
            <a:endParaRPr lang="ru-RU" sz="2400" dirty="0">
              <a:latin typeface="Elektra Text Pr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spcAft>
                <a:spcPts val="1400"/>
              </a:spcAft>
            </a:pP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КОНФУЦИАНСТВО И ДАОСИЗМ</a:t>
            </a:r>
            <a:endParaRPr lang="ru-RU" sz="3000" kern="100" dirty="0">
              <a:solidFill>
                <a:srgbClr val="C00000"/>
              </a:solidFill>
              <a:latin typeface="Elektra Text Pro"/>
              <a:ea typeface="Andale Sans UI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1285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283237"/>
            <a:ext cx="4680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«</a:t>
            </a:r>
            <a:r>
              <a:rPr lang="ru-RU" sz="2400" kern="100" dirty="0" err="1">
                <a:latin typeface="Elektra Text Pro"/>
                <a:ea typeface="Andale Sans UI"/>
                <a:cs typeface="Tahoma"/>
              </a:rPr>
              <a:t>Цзы-гун</a:t>
            </a:r>
            <a:r>
              <a:rPr lang="ru-RU" sz="2400" kern="100" dirty="0">
                <a:latin typeface="Elektra Text Pro"/>
                <a:ea typeface="Andale Sans UI"/>
                <a:cs typeface="Tahoma"/>
              </a:rPr>
              <a:t> хотел положить конец обычаю принесения в жертву барана в первый день месяца. </a:t>
            </a: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Учитель </a:t>
            </a:r>
            <a:r>
              <a:rPr lang="ru-RU" sz="2400" kern="100" dirty="0">
                <a:latin typeface="Elektra Text Pro"/>
                <a:ea typeface="Andale Sans UI"/>
                <a:cs typeface="Tahoma"/>
              </a:rPr>
              <a:t>сказал: </a:t>
            </a:r>
            <a:endParaRPr lang="ru-RU" sz="2400" kern="100" dirty="0" smtClean="0">
              <a:latin typeface="Elektra Text Pro"/>
              <a:ea typeface="Andale Sans UI"/>
              <a:cs typeface="Tahoma"/>
            </a:endParaRPr>
          </a:p>
          <a:p>
            <a:pPr hangingPunct="0">
              <a:spcAft>
                <a:spcPts val="0"/>
              </a:spcAft>
            </a:pP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"</a:t>
            </a:r>
            <a:r>
              <a:rPr lang="ru-RU" sz="2400" kern="100" dirty="0" err="1">
                <a:latin typeface="Elektra Text Pro"/>
                <a:ea typeface="Andale Sans UI"/>
                <a:cs typeface="Tahoma"/>
              </a:rPr>
              <a:t>Сы</a:t>
            </a:r>
            <a:r>
              <a:rPr lang="ru-RU" sz="2400" kern="100" dirty="0">
                <a:latin typeface="Elektra Text Pro"/>
                <a:ea typeface="Andale Sans UI"/>
                <a:cs typeface="Tahoma"/>
              </a:rPr>
              <a:t>! Ты заботишься о баране, </a:t>
            </a:r>
            <a:endParaRPr lang="ru-RU" sz="2400" kern="100" dirty="0" smtClean="0">
              <a:latin typeface="Elektra Text Pro"/>
              <a:ea typeface="Andale Sans UI"/>
              <a:cs typeface="Tahoma"/>
            </a:endParaRPr>
          </a:p>
          <a:p>
            <a:pPr hangingPunct="0">
              <a:spcAft>
                <a:spcPts val="0"/>
              </a:spcAft>
            </a:pP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а </a:t>
            </a:r>
            <a:r>
              <a:rPr lang="ru-RU" sz="2400" kern="100" dirty="0">
                <a:latin typeface="Elektra Text Pro"/>
                <a:ea typeface="Andale Sans UI"/>
                <a:cs typeface="Tahoma"/>
              </a:rPr>
              <a:t>я забочусь о </a:t>
            </a: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ритуале"»</a:t>
            </a:r>
            <a:endParaRPr lang="ru-RU" sz="2400" kern="100" dirty="0">
              <a:latin typeface="Elektra Text Pro"/>
              <a:ea typeface="Andale Sans UI"/>
              <a:cs typeface="Tahoma"/>
            </a:endParaRPr>
          </a:p>
          <a:p>
            <a:endParaRPr lang="ru-RU" sz="2800" dirty="0" smtClean="0">
              <a:latin typeface="Elektra Text Pro"/>
              <a:ea typeface="Andale Sans UI"/>
              <a:cs typeface="Tahoma"/>
            </a:endParaRPr>
          </a:p>
          <a:p>
            <a:endParaRPr lang="ru-RU" sz="2800" dirty="0">
              <a:latin typeface="Elektra Text Pro"/>
              <a:ea typeface="Andale Sans UI"/>
              <a:cs typeface="Tahoma"/>
            </a:endParaRPr>
          </a:p>
        </p:txBody>
      </p:sp>
      <p:pic>
        <p:nvPicPr>
          <p:cNvPr id="2052" name="Picture 4" descr="https://anashina.com/wp-content/uploads/2021/01/Lun-yu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3355245"/>
            <a:ext cx="2842273" cy="1894849"/>
          </a:xfrm>
          <a:prstGeom prst="roundRect">
            <a:avLst>
              <a:gd name="adj" fmla="val 872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68044" y="5299461"/>
            <a:ext cx="42844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dirty="0" smtClean="0">
                <a:latin typeface="Elektra Text Pro"/>
                <a:ea typeface="Andale Sans UI"/>
                <a:cs typeface="Tahoma"/>
              </a:rPr>
              <a:t>Беседы </a:t>
            </a:r>
            <a:r>
              <a:rPr lang="ru-RU" sz="2200" dirty="0">
                <a:latin typeface="Elektra Text Pro"/>
                <a:ea typeface="Andale Sans UI"/>
                <a:cs typeface="Tahoma"/>
              </a:rPr>
              <a:t>и </a:t>
            </a:r>
            <a:r>
              <a:rPr lang="ru-RU" sz="2200" dirty="0" smtClean="0">
                <a:latin typeface="Elektra Text Pro"/>
                <a:ea typeface="Andale Sans UI"/>
                <a:cs typeface="Tahoma"/>
              </a:rPr>
              <a:t>суждения </a:t>
            </a:r>
          </a:p>
          <a:p>
            <a:pPr lvl="0" algn="ctr"/>
            <a:r>
              <a:rPr lang="ru-RU" sz="2200" dirty="0" smtClean="0">
                <a:latin typeface="Elektra Text Pro"/>
                <a:ea typeface="Andale Sans UI"/>
                <a:cs typeface="Tahoma"/>
              </a:rPr>
              <a:t>«Лунь </a:t>
            </a:r>
            <a:r>
              <a:rPr lang="ru-RU" sz="2200" dirty="0" err="1" smtClean="0">
                <a:latin typeface="Elektra Text Pro"/>
                <a:ea typeface="Andale Sans UI"/>
                <a:cs typeface="Tahoma"/>
              </a:rPr>
              <a:t>Юй</a:t>
            </a:r>
            <a:r>
              <a:rPr lang="ru-RU" sz="2200" dirty="0" smtClean="0">
                <a:latin typeface="Elektra Text Pro"/>
                <a:ea typeface="Andale Sans UI"/>
                <a:cs typeface="Tahoma"/>
              </a:rPr>
              <a:t>» </a:t>
            </a:r>
            <a:endParaRPr lang="ru-RU" sz="2200" kern="100" dirty="0">
              <a:latin typeface="Elektra Text Pro"/>
              <a:ea typeface="Andale Sans UI"/>
              <a:cs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39021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СУТЬ КОНФУЦИАНСТВА – гармонизация </a:t>
            </a:r>
            <a:r>
              <a:rPr lang="ru-RU" sz="2400" dirty="0">
                <a:latin typeface="Elektra Text Pro"/>
              </a:rPr>
              <a:t>жизни </a:t>
            </a:r>
            <a:endParaRPr lang="ru-RU" sz="2400" dirty="0" smtClean="0">
              <a:latin typeface="Elektra Text Pro"/>
            </a:endParaRPr>
          </a:p>
          <a:p>
            <a:pPr algn="ctr"/>
            <a:r>
              <a:rPr lang="ru-RU" sz="2400" dirty="0" smtClean="0">
                <a:latin typeface="Elektra Text Pro"/>
              </a:rPr>
              <a:t>на </a:t>
            </a:r>
            <a:r>
              <a:rPr lang="ru-RU" sz="2400" dirty="0">
                <a:latin typeface="Elektra Text Pro"/>
              </a:rPr>
              <a:t>пути культуры и </a:t>
            </a:r>
            <a:r>
              <a:rPr lang="ru-RU" sz="2400" dirty="0" smtClean="0">
                <a:latin typeface="Elektra Text Pro"/>
              </a:rPr>
              <a:t>цивилизации</a:t>
            </a:r>
          </a:p>
          <a:p>
            <a:pPr algn="ctr"/>
            <a:endParaRPr lang="ru-RU" sz="2400" dirty="0">
              <a:latin typeface="Elektra Text Pro"/>
            </a:endParaRPr>
          </a:p>
          <a:p>
            <a:pPr algn="ctr"/>
            <a:r>
              <a:rPr lang="ru-RU" sz="2400" dirty="0" smtClean="0">
                <a:latin typeface="Elektra Text Pro"/>
              </a:rPr>
              <a:t>ОСНОВНОЕ СРЕДСТВО – соблюдение ритуалов</a:t>
            </a:r>
            <a:endParaRPr lang="ru-RU" sz="2400" dirty="0"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7667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spcAft>
                <a:spcPts val="1400"/>
              </a:spcAft>
            </a:pP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КОНФУЦИАНСТВО И ДАОСИЗМ</a:t>
            </a:r>
            <a:endParaRPr lang="ru-RU" sz="3000" kern="100" dirty="0">
              <a:solidFill>
                <a:srgbClr val="C00000"/>
              </a:solidFill>
              <a:latin typeface="Elektra Text Pro"/>
              <a:ea typeface="Andale Sans UI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356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7667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ДАОСИЗМ</a:t>
            </a:r>
            <a:endParaRPr lang="ru-RU" sz="3000" kern="100" dirty="0">
              <a:solidFill>
                <a:srgbClr val="C00000"/>
              </a:solidFill>
              <a:latin typeface="Elektra Text Pro"/>
              <a:ea typeface="Andale Sans UI"/>
              <a:cs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273332"/>
            <a:ext cx="13131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err="1" smtClean="0">
                <a:latin typeface="Elektra Text Pro"/>
              </a:rPr>
              <a:t>Лао-цзы</a:t>
            </a:r>
            <a:endParaRPr lang="ru-RU" sz="2200" i="0" dirty="0">
              <a:effectLst/>
              <a:latin typeface="Elektra Text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5417348"/>
            <a:ext cx="2736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dirty="0" smtClean="0">
                <a:latin typeface="Elektra Text Pro"/>
                <a:ea typeface="Andale Sans UI"/>
                <a:cs typeface="Tahoma"/>
              </a:rPr>
              <a:t>Дао </a:t>
            </a:r>
            <a:r>
              <a:rPr lang="ru-RU" sz="2200" dirty="0">
                <a:latin typeface="Elektra Text Pro"/>
                <a:ea typeface="Andale Sans UI"/>
                <a:cs typeface="Tahoma"/>
              </a:rPr>
              <a:t>дэ </a:t>
            </a:r>
            <a:r>
              <a:rPr lang="ru-RU" sz="2200" dirty="0" err="1">
                <a:latin typeface="Elektra Text Pro"/>
                <a:ea typeface="Andale Sans UI"/>
                <a:cs typeface="Tahoma"/>
              </a:rPr>
              <a:t>цзин</a:t>
            </a:r>
            <a:r>
              <a:rPr lang="ru-RU" sz="2200" dirty="0">
                <a:latin typeface="Elektra Text Pro"/>
                <a:ea typeface="Andale Sans UI"/>
                <a:cs typeface="Tahoma"/>
              </a:rPr>
              <a:t> </a:t>
            </a:r>
          </a:p>
          <a:p>
            <a:pPr lvl="0" algn="ctr"/>
            <a:r>
              <a:rPr lang="ru-RU" sz="2200" dirty="0" smtClean="0">
                <a:latin typeface="Elektra Text Pro"/>
                <a:ea typeface="Andale Sans UI"/>
                <a:cs typeface="Tahoma"/>
              </a:rPr>
              <a:t>«</a:t>
            </a:r>
            <a:r>
              <a:rPr lang="ru-RU" sz="2200" dirty="0">
                <a:latin typeface="Elektra Text Pro"/>
              </a:rPr>
              <a:t>Книга пути </a:t>
            </a:r>
            <a:endParaRPr lang="ru-RU" sz="2200" dirty="0" smtClean="0">
              <a:latin typeface="Elektra Text Pro"/>
            </a:endParaRPr>
          </a:p>
          <a:p>
            <a:pPr lvl="0" algn="ctr"/>
            <a:r>
              <a:rPr lang="ru-RU" sz="2200" dirty="0" smtClean="0">
                <a:latin typeface="Elektra Text Pro"/>
              </a:rPr>
              <a:t>и </a:t>
            </a:r>
            <a:r>
              <a:rPr lang="ru-RU" sz="2200" dirty="0">
                <a:latin typeface="Elektra Text Pro"/>
              </a:rPr>
              <a:t>достоинства</a:t>
            </a:r>
            <a:r>
              <a:rPr lang="ru-RU" sz="2200" dirty="0" smtClean="0">
                <a:latin typeface="Elektra Text Pro"/>
                <a:ea typeface="Andale Sans UI"/>
                <a:cs typeface="Tahoma"/>
              </a:rPr>
              <a:t>»</a:t>
            </a:r>
            <a:endParaRPr lang="ru-RU" sz="2200" kern="100" dirty="0">
              <a:latin typeface="Elektra Text Pro"/>
              <a:ea typeface="Andale Sans UI"/>
              <a:cs typeface="Tahoma"/>
            </a:endParaRPr>
          </a:p>
        </p:txBody>
      </p:sp>
      <p:pic>
        <p:nvPicPr>
          <p:cNvPr id="3076" name="Picture 4" descr="Mawangdui LaoTsu M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84900"/>
            <a:ext cx="1944216" cy="3960440"/>
          </a:xfrm>
          <a:prstGeom prst="roundRect">
            <a:avLst>
              <a:gd name="adj" fmla="val 950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308244"/>
            <a:ext cx="403244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Цивилизация </a:t>
            </a:r>
            <a:r>
              <a:rPr lang="ru-RU" sz="2400" dirty="0">
                <a:latin typeface="Elektra Text Pro"/>
              </a:rPr>
              <a:t>нарушила естественный миропорядок </a:t>
            </a:r>
            <a:r>
              <a:rPr lang="ru-RU" sz="2400" dirty="0" smtClean="0">
                <a:latin typeface="Elektra Text Pro"/>
              </a:rPr>
              <a:t>Дао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Нужно вернуться </a:t>
            </a:r>
            <a:r>
              <a:rPr lang="ru-RU" sz="2400" dirty="0">
                <a:latin typeface="Elektra Text Pro"/>
              </a:rPr>
              <a:t>в исходное гармоничное состояние и оттуда начать развиваться естественным </a:t>
            </a:r>
            <a:r>
              <a:rPr lang="ru-RU" sz="2400" dirty="0" smtClean="0">
                <a:latin typeface="Elektra Text Pro"/>
              </a:rPr>
              <a:t>путём </a:t>
            </a:r>
          </a:p>
        </p:txBody>
      </p:sp>
      <p:pic>
        <p:nvPicPr>
          <p:cNvPr id="11" name="Picture 2" descr="Лао-цзы, изображённый как божество даосиз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8571"/>
          <a:stretch>
            <a:fillRect/>
          </a:stretch>
        </p:blipFill>
        <p:spPr bwMode="auto">
          <a:xfrm>
            <a:off x="323528" y="1384900"/>
            <a:ext cx="2242396" cy="3816424"/>
          </a:xfrm>
          <a:prstGeom prst="roundRect">
            <a:avLst>
              <a:gd name="adj" fmla="val 773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240011"/>
            <a:ext cx="432048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Деяние </a:t>
            </a:r>
            <a:r>
              <a:rPr lang="ru-RU" sz="2400" dirty="0" err="1" smtClean="0">
                <a:latin typeface="Elektra Text Pro"/>
              </a:rPr>
              <a:t>недеяния</a:t>
            </a:r>
            <a:r>
              <a:rPr lang="ru-RU" sz="2400" dirty="0">
                <a:latin typeface="Elektra Text Pro"/>
              </a:rPr>
              <a:t> </a:t>
            </a:r>
            <a:endParaRPr lang="ru-RU" sz="2400" dirty="0" smtClean="0">
              <a:latin typeface="Elektra Text Pro"/>
            </a:endParaRPr>
          </a:p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Движение </a:t>
            </a:r>
            <a:r>
              <a:rPr lang="ru-RU" sz="2400" dirty="0" err="1" smtClean="0">
                <a:latin typeface="Elektra Text Pro"/>
              </a:rPr>
              <a:t>недвижения</a:t>
            </a:r>
            <a:r>
              <a:rPr lang="ru-RU" sz="2400" dirty="0">
                <a:latin typeface="Elektra Text Pro"/>
              </a:rPr>
              <a:t> </a:t>
            </a:r>
            <a:endParaRPr lang="ru-RU" sz="2400" dirty="0" smtClean="0">
              <a:latin typeface="Elektra Text Pro"/>
            </a:endParaRPr>
          </a:p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Учение </a:t>
            </a:r>
            <a:r>
              <a:rPr lang="ru-RU" sz="2400" dirty="0" err="1" smtClean="0">
                <a:latin typeface="Elektra Text Pro"/>
              </a:rPr>
              <a:t>неучения</a:t>
            </a:r>
            <a:r>
              <a:rPr lang="ru-RU" sz="2400" dirty="0">
                <a:latin typeface="Elektra Text Pro"/>
              </a:rPr>
              <a:t> </a:t>
            </a:r>
            <a:endParaRPr lang="ru-RU" sz="2400" dirty="0" smtClean="0">
              <a:latin typeface="Elektra Text Pro"/>
            </a:endParaRPr>
          </a:p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Служение </a:t>
            </a:r>
            <a:r>
              <a:rPr lang="ru-RU" sz="2400" dirty="0" err="1" smtClean="0">
                <a:latin typeface="Elektra Text Pro"/>
              </a:rPr>
              <a:t>неслужения</a:t>
            </a:r>
            <a:r>
              <a:rPr lang="ru-RU" sz="2400" dirty="0">
                <a:latin typeface="Elektra Text Pro"/>
              </a:rPr>
              <a:t> </a:t>
            </a:r>
            <a:endParaRPr lang="ru-RU" sz="2400" dirty="0" smtClean="0">
              <a:latin typeface="Elektra Text Pro"/>
            </a:endParaRPr>
          </a:p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Знание незнания</a:t>
            </a:r>
            <a:r>
              <a:rPr lang="ru-RU" sz="2400" dirty="0">
                <a:latin typeface="Elektra Text Pro"/>
              </a:rPr>
              <a:t> </a:t>
            </a:r>
            <a:endParaRPr lang="ru-RU" sz="2400" dirty="0" smtClean="0">
              <a:latin typeface="Elektra Text Pro"/>
            </a:endParaRPr>
          </a:p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Говорение </a:t>
            </a:r>
            <a:r>
              <a:rPr lang="ru-RU" sz="2400" dirty="0" err="1" smtClean="0">
                <a:latin typeface="Elektra Text Pro"/>
              </a:rPr>
              <a:t>неговорения</a:t>
            </a:r>
            <a:endParaRPr lang="ru-RU" sz="2400" dirty="0">
              <a:latin typeface="Elektra Text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667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ПРИНЦИПЫ ДАОСИЗМА</a:t>
            </a:r>
            <a:endParaRPr lang="ru-RU" sz="3000" kern="100" dirty="0">
              <a:solidFill>
                <a:srgbClr val="C00000"/>
              </a:solidFill>
              <a:latin typeface="Elektra Text Pro"/>
              <a:ea typeface="Andale Sans UI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85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1" y="1340768"/>
            <a:ext cx="418936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СОКРАТ</a:t>
            </a:r>
          </a:p>
          <a:p>
            <a:r>
              <a:rPr lang="ru-RU" sz="2200" dirty="0" err="1">
                <a:latin typeface="Elektra Text Pro"/>
              </a:rPr>
              <a:t>о</a:t>
            </a:r>
            <a:r>
              <a:rPr lang="ru-RU" sz="2200" dirty="0" err="1" smtClean="0">
                <a:latin typeface="Elektra Text Pro"/>
              </a:rPr>
              <a:t>к</a:t>
            </a:r>
            <a:r>
              <a:rPr lang="ru-RU" sz="2200" dirty="0" smtClean="0">
                <a:latin typeface="Elektra Text Pro"/>
              </a:rPr>
              <a:t>. 469 г. до н.э. – 399 г. до н.э.</a:t>
            </a:r>
            <a:r>
              <a:rPr lang="ru-RU" sz="2200" dirty="0">
                <a:latin typeface="Elektra Text Pro"/>
              </a:rPr>
              <a:t/>
            </a:r>
            <a:br>
              <a:rPr lang="ru-RU" sz="2200" dirty="0">
                <a:latin typeface="Elektra Text Pro"/>
              </a:rPr>
            </a:br>
            <a:endParaRPr lang="ru-RU" sz="2200" dirty="0"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Древнегреческий философ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СОКРАТ И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СОКРАТИКИ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026" name="Picture 2" descr="Римская копия бюста Сократа работы Лисиппа. Лувр, Париж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2435424" cy="32482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595389"/>
            <a:ext cx="24354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Elektra Text Pro"/>
              </a:rPr>
              <a:t>Римская копия бюста Сократа </a:t>
            </a:r>
            <a:r>
              <a:rPr lang="ru-RU" sz="1400" dirty="0" smtClean="0">
                <a:latin typeface="Elektra Text Pro"/>
              </a:rPr>
              <a:t>работы </a:t>
            </a:r>
            <a:r>
              <a:rPr lang="ru-RU" sz="1400" dirty="0" err="1" smtClean="0">
                <a:latin typeface="Elektra Text Pro"/>
              </a:rPr>
              <a:t>Лисиппа</a:t>
            </a:r>
            <a:r>
              <a:rPr lang="ru-RU" sz="1400" dirty="0" smtClean="0">
                <a:latin typeface="Elektra Text Pro"/>
              </a:rPr>
              <a:t>. Лувр, Париж.</a:t>
            </a:r>
          </a:p>
          <a:p>
            <a:pPr algn="ctr"/>
            <a:r>
              <a:rPr lang="en-US" sz="1400" dirty="0">
                <a:latin typeface="Elektra Text Pro"/>
              </a:rPr>
              <a:t>Sting, CC BY-SA 2.5, via Wikimedia Commons</a:t>
            </a:r>
            <a:endParaRPr lang="ru-RU" sz="1400" dirty="0" smtClean="0">
              <a:latin typeface="Elektra Text Pr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7667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СОКРАТ И СОКРАТИКИ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269921"/>
            <a:ext cx="7416824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hangingPunct="0">
              <a:spcAft>
                <a:spcPts val="0"/>
              </a:spcAft>
              <a:buAutoNum type="arabicPeriod"/>
            </a:pP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Для людей естественно </a:t>
            </a:r>
            <a:r>
              <a:rPr lang="ru-RU" sz="2400" kern="100" dirty="0">
                <a:latin typeface="Elektra Text Pro"/>
                <a:ea typeface="Andale Sans UI"/>
                <a:cs typeface="Tahoma"/>
              </a:rPr>
              <a:t>стремление к счастью, пользе и </a:t>
            </a: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удовольствиям </a:t>
            </a:r>
          </a:p>
          <a:p>
            <a:pPr marL="457200" indent="-457200" hangingPunct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Добродетель 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 знание, ведущее </a:t>
            </a:r>
            <a:r>
              <a:rPr lang="ru-RU" sz="2400" kern="100" dirty="0">
                <a:latin typeface="Elektra Text Pro"/>
                <a:ea typeface="Andale Sans UI"/>
                <a:cs typeface="Tahoma"/>
              </a:rPr>
              <a:t>к </a:t>
            </a: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счастью </a:t>
            </a:r>
            <a:endParaRPr lang="ru-RU" sz="2400" kern="100" dirty="0">
              <a:latin typeface="Elektra Text Pro"/>
              <a:ea typeface="Andale Sans UI"/>
              <a:cs typeface="Tahoma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endParaRPr lang="ru-RU" sz="2400" kern="100" dirty="0" smtClean="0">
              <a:solidFill>
                <a:srgbClr val="00000A"/>
              </a:solidFill>
              <a:latin typeface="Elektra Text Pro"/>
              <a:ea typeface="Andale Sans UI"/>
              <a:cs typeface="Tahoma"/>
            </a:endParaRPr>
          </a:p>
          <a:p>
            <a:pPr hangingPunct="0">
              <a:lnSpc>
                <a:spcPct val="150000"/>
              </a:lnSpc>
              <a:spcAft>
                <a:spcPts val="0"/>
              </a:spcAft>
            </a:pPr>
            <a:endParaRPr lang="ru-RU" sz="2400" kern="100" dirty="0" smtClean="0">
              <a:solidFill>
                <a:srgbClr val="00000A"/>
              </a:solidFill>
              <a:latin typeface="Elektra Text Pro"/>
              <a:ea typeface="Andale Sans UI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412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7784" y="1268467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ЧЕТЫРЕ ДОБРОДЕТЕЛИ </a:t>
            </a:r>
          </a:p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мужество </a:t>
            </a:r>
            <a:r>
              <a:rPr lang="ru-RU" sz="2400" dirty="0">
                <a:latin typeface="Elektra Text Pro"/>
              </a:rPr>
              <a:t> </a:t>
            </a:r>
            <a:endParaRPr lang="ru-RU" sz="2400" dirty="0" smtClean="0">
              <a:latin typeface="Elektra Text Pro"/>
            </a:endParaRPr>
          </a:p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благоразумие </a:t>
            </a:r>
            <a:r>
              <a:rPr lang="ru-RU" sz="2400" dirty="0">
                <a:latin typeface="Elektra Text Pro"/>
              </a:rPr>
              <a:t> </a:t>
            </a:r>
            <a:endParaRPr lang="ru-RU" sz="2400" dirty="0" smtClean="0">
              <a:latin typeface="Elektra Text Pro"/>
            </a:endParaRPr>
          </a:p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справедливость </a:t>
            </a:r>
            <a:r>
              <a:rPr lang="ru-RU" sz="2400" dirty="0">
                <a:latin typeface="Elektra Text Pro"/>
              </a:rPr>
              <a:t> </a:t>
            </a:r>
            <a:endParaRPr lang="ru-RU" sz="2400" dirty="0" smtClean="0">
              <a:latin typeface="Elektra Text Pro"/>
            </a:endParaRPr>
          </a:p>
          <a:p>
            <a:pPr marL="266700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мудрость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7667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СОКРАТ И СОКРАТИКИ</a:t>
            </a:r>
          </a:p>
        </p:txBody>
      </p:sp>
    </p:spTree>
    <p:extLst>
      <p:ext uri="{BB962C8B-B14F-4D97-AF65-F5344CB8AC3E}">
        <p14:creationId xmlns:p14="http://schemas.microsoft.com/office/powerpoint/2010/main" val="23202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3937"/>
            <a:ext cx="2325803" cy="3488705"/>
          </a:xfrm>
          <a:prstGeom prst="roundRect">
            <a:avLst>
              <a:gd name="adj" fmla="val 645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8812" y="4942329"/>
            <a:ext cx="15552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err="1">
                <a:solidFill>
                  <a:srgbClr val="000000"/>
                </a:solidFill>
                <a:latin typeface="Elektra Text Pro"/>
              </a:rPr>
              <a:t>Антисфен</a:t>
            </a:r>
            <a:endParaRPr lang="ru-RU" sz="2200" i="0" dirty="0">
              <a:solidFill>
                <a:srgbClr val="000000"/>
              </a:solidFill>
              <a:effectLst/>
              <a:latin typeface="Elektra Text Pr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269921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«Достаточно </a:t>
            </a:r>
            <a:r>
              <a:rPr lang="ru-RU" sz="2400" dirty="0">
                <a:latin typeface="Elektra Text Pro"/>
              </a:rPr>
              <a:t>быть добродетельным, чтобы быть </a:t>
            </a:r>
            <a:r>
              <a:rPr lang="ru-RU" sz="2400" dirty="0" smtClean="0">
                <a:latin typeface="Elektra Text Pro"/>
              </a:rPr>
              <a:t>счастливым: для </a:t>
            </a:r>
            <a:r>
              <a:rPr lang="ru-RU" sz="2400" dirty="0">
                <a:latin typeface="Elektra Text Pro"/>
              </a:rPr>
              <a:t>этого ничего </a:t>
            </a:r>
            <a:endParaRPr lang="ru-RU" sz="2400" dirty="0" smtClean="0">
              <a:latin typeface="Elektra Text Pro"/>
            </a:endParaRPr>
          </a:p>
          <a:p>
            <a:r>
              <a:rPr lang="ru-RU" sz="2400" dirty="0" smtClean="0">
                <a:latin typeface="Elektra Text Pro"/>
              </a:rPr>
              <a:t>не </a:t>
            </a:r>
            <a:r>
              <a:rPr lang="ru-RU" sz="2400" dirty="0">
                <a:latin typeface="Elektra Text Pro"/>
              </a:rPr>
              <a:t>нужно, кроме </a:t>
            </a:r>
            <a:r>
              <a:rPr lang="ru-RU" sz="2400" dirty="0" err="1">
                <a:latin typeface="Elektra Text Pro"/>
              </a:rPr>
              <a:t>Сократовой</a:t>
            </a:r>
            <a:r>
              <a:rPr lang="ru-RU" sz="2400" dirty="0">
                <a:latin typeface="Elektra Text Pro"/>
              </a:rPr>
              <a:t> силы…»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7667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КИНИКИ</a:t>
            </a:r>
            <a:endParaRPr lang="ru-RU" sz="3000" kern="100" dirty="0">
              <a:solidFill>
                <a:srgbClr val="C00000"/>
              </a:solidFill>
              <a:effectLst/>
              <a:latin typeface="Elektra Text Pro"/>
              <a:ea typeface="Andale Sans UI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975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3937"/>
            <a:ext cx="3382582" cy="2484084"/>
          </a:xfrm>
          <a:prstGeom prst="roundRect">
            <a:avLst>
              <a:gd name="adj" fmla="val 567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5936" y="1269921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Д</a:t>
            </a:r>
            <a:r>
              <a:rPr lang="ru-RU" sz="2400" dirty="0" smtClean="0">
                <a:latin typeface="Elektra Text Pro"/>
              </a:rPr>
              <a:t>обродетель </a:t>
            </a:r>
            <a:r>
              <a:rPr lang="ru-RU" sz="2400" dirty="0">
                <a:latin typeface="Elektra Text Pro"/>
              </a:rPr>
              <a:t>благоразумия </a:t>
            </a:r>
            <a:endParaRPr lang="ru-RU" sz="2400" dirty="0" smtClean="0">
              <a:latin typeface="Elektra Text Pro"/>
            </a:endParaRPr>
          </a:p>
          <a:p>
            <a:r>
              <a:rPr lang="ru-RU" sz="2400" dirty="0" smtClean="0">
                <a:latin typeface="Elektra Text Pro"/>
              </a:rPr>
              <a:t>как </a:t>
            </a:r>
            <a:r>
              <a:rPr lang="ru-RU" sz="2400" dirty="0">
                <a:latin typeface="Elektra Text Pro"/>
              </a:rPr>
              <a:t>отказ от удовольствий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581128"/>
            <a:ext cx="5894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Elektra Text Pro"/>
                <a:ea typeface="Andale Sans UI"/>
                <a:cs typeface="Tahoma"/>
              </a:rPr>
              <a:t>«Лучше умереть, чем наслаждаться!» </a:t>
            </a:r>
            <a:endParaRPr lang="ru-RU" sz="2400" dirty="0">
              <a:latin typeface="Elektra Text Pro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4006225"/>
            <a:ext cx="11657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Elektra Text Pro"/>
              </a:rPr>
              <a:t>Диоген</a:t>
            </a:r>
            <a:endParaRPr lang="ru-RU" sz="2200" i="0" dirty="0">
              <a:effectLst/>
              <a:latin typeface="Elektra Text Pro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7667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КИНИКИ</a:t>
            </a:r>
            <a:endParaRPr lang="ru-RU" sz="3000" kern="100" dirty="0">
              <a:solidFill>
                <a:srgbClr val="C00000"/>
              </a:solidFill>
              <a:effectLst/>
              <a:latin typeface="Elektra Text Pro"/>
              <a:ea typeface="Andale Sans UI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67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47667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КИРЕНАИКИ</a:t>
            </a:r>
          </a:p>
        </p:txBody>
      </p:sp>
      <p:pic>
        <p:nvPicPr>
          <p:cNvPr id="6146" name="Picture 2" descr="Aristipp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3937"/>
            <a:ext cx="2874152" cy="4037684"/>
          </a:xfrm>
          <a:prstGeom prst="roundRect">
            <a:avLst>
              <a:gd name="adj" fmla="val 592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446385"/>
            <a:ext cx="15039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Elektra Text Pro"/>
              </a:rPr>
              <a:t>Аристипп</a:t>
            </a:r>
            <a:endParaRPr lang="ru-RU" sz="2200" dirty="0">
              <a:latin typeface="Elektra Text Pr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7619" y="1341928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  <a:ea typeface="Andale Sans UI"/>
                <a:cs typeface="Tahoma"/>
              </a:rPr>
              <a:t>ГЕДОНИЗМ </a:t>
            </a:r>
          </a:p>
          <a:p>
            <a:r>
              <a:rPr lang="ru-RU" sz="2400" dirty="0" smtClean="0">
                <a:latin typeface="Elektra Text Pro"/>
                <a:ea typeface="Andale Sans UI"/>
                <a:cs typeface="Tahoma"/>
              </a:rPr>
              <a:t>от греческого </a:t>
            </a:r>
            <a:r>
              <a:rPr lang="ru-RU" sz="2400" b="1" dirty="0" err="1">
                <a:latin typeface="Elektra Text Pro"/>
                <a:ea typeface="Andale Sans UI"/>
                <a:cs typeface="Tahoma"/>
              </a:rPr>
              <a:t>ἡδονή</a:t>
            </a:r>
            <a:r>
              <a:rPr lang="ru-RU" sz="2400" dirty="0" err="1">
                <a:latin typeface="Elektra Text Pro"/>
                <a:ea typeface="Andale Sans UI"/>
                <a:cs typeface="Tahoma"/>
              </a:rPr>
              <a:t> </a:t>
            </a:r>
            <a:r>
              <a:rPr lang="ru-RU" sz="2400" dirty="0">
                <a:latin typeface="Elektra Text Pro"/>
                <a:ea typeface="Andale Sans UI"/>
                <a:cs typeface="Tahoma"/>
              </a:rPr>
              <a:t>– 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удовольствие</a:t>
            </a:r>
            <a:endParaRPr lang="ru-RU" sz="2400" dirty="0">
              <a:latin typeface="Elektra Text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2566065"/>
            <a:ext cx="42787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  <a:ea typeface="Andale Sans UI"/>
                <a:cs typeface="Tahoma"/>
              </a:rPr>
              <a:t>«Чем </a:t>
            </a:r>
            <a:r>
              <a:rPr lang="ru-RU" sz="2400" dirty="0">
                <a:latin typeface="Elektra Text Pro"/>
                <a:ea typeface="Andale Sans UI"/>
                <a:cs typeface="Tahoma"/>
              </a:rPr>
              <a:t>больше наслаждений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,</a:t>
            </a:r>
          </a:p>
          <a:p>
            <a:pPr algn="ctr"/>
            <a:r>
              <a:rPr lang="ru-RU" sz="2400" dirty="0" smtClean="0">
                <a:latin typeface="Elektra Text Pro"/>
                <a:ea typeface="Andale Sans UI"/>
                <a:cs typeface="Tahoma"/>
              </a:rPr>
              <a:t> </a:t>
            </a:r>
            <a:r>
              <a:rPr lang="ru-RU" sz="2400" dirty="0">
                <a:latin typeface="Elektra Text Pro"/>
                <a:ea typeface="Andale Sans UI"/>
                <a:cs typeface="Tahoma"/>
              </a:rPr>
              <a:t>тем 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лучше!» 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4887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5"/>
            <a:ext cx="6840760" cy="581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hangingPunct="0">
              <a:spcBef>
                <a:spcPts val="600"/>
              </a:spcBef>
              <a:spcAft>
                <a:spcPts val="600"/>
              </a:spcAft>
            </a:pPr>
            <a:endParaRPr lang="ru-RU" sz="2400" kern="100" dirty="0" smtClean="0">
              <a:latin typeface="Times New Roman"/>
              <a:ea typeface="Andale Sans UI"/>
              <a:cs typeface="Tahoma"/>
            </a:endParaRPr>
          </a:p>
          <a:p>
            <a:pPr marL="450850" indent="-450850" hangingPunct="0">
              <a:spcBef>
                <a:spcPts val="600"/>
              </a:spcBef>
              <a:spcAft>
                <a:spcPts val="1000"/>
              </a:spcAft>
            </a:pP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1.</a:t>
            </a:r>
            <a:r>
              <a:rPr lang="en-US" sz="2400" kern="100" dirty="0" smtClean="0">
                <a:latin typeface="Elektra Text Pro"/>
                <a:ea typeface="Andale Sans UI"/>
                <a:cs typeface="Tahoma"/>
              </a:rPr>
              <a:t>	</a:t>
            </a: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Этика первоначального буддизма </a:t>
            </a:r>
            <a:r>
              <a:rPr lang="en-US" sz="2400" kern="100" dirty="0" smtClean="0">
                <a:latin typeface="Elektra Text Pro"/>
                <a:ea typeface="Andale Sans UI"/>
                <a:cs typeface="Tahoma"/>
              </a:rPr>
              <a:t/>
            </a:r>
            <a:br>
              <a:rPr lang="en-US" sz="2400" kern="100" dirty="0" smtClean="0">
                <a:latin typeface="Elektra Text Pro"/>
                <a:ea typeface="Andale Sans UI"/>
                <a:cs typeface="Tahoma"/>
              </a:rPr>
            </a:b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и освобождение от страдания</a:t>
            </a:r>
          </a:p>
          <a:p>
            <a:pPr marL="450850" indent="-450850" hangingPunct="0">
              <a:spcBef>
                <a:spcPts val="600"/>
              </a:spcBef>
              <a:spcAft>
                <a:spcPts val="1000"/>
              </a:spcAft>
            </a:pP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2.</a:t>
            </a:r>
            <a:r>
              <a:rPr lang="en-US" sz="2400" kern="100" dirty="0" smtClean="0">
                <a:latin typeface="Elektra Text Pro"/>
                <a:ea typeface="Andale Sans UI"/>
                <a:cs typeface="Tahoma"/>
              </a:rPr>
              <a:t>	</a:t>
            </a: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Конфуцианство и даосизм как пути гармонизации жизни</a:t>
            </a:r>
          </a:p>
          <a:p>
            <a:pPr marL="450850" indent="-450850" hangingPunct="0">
              <a:spcBef>
                <a:spcPts val="600"/>
              </a:spcBef>
              <a:spcAft>
                <a:spcPts val="1000"/>
              </a:spcAft>
            </a:pP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3.</a:t>
            </a:r>
            <a:r>
              <a:rPr lang="en-US" sz="2400" kern="100" dirty="0" smtClean="0">
                <a:latin typeface="Elektra Text Pro"/>
                <a:ea typeface="Andale Sans UI"/>
                <a:cs typeface="Tahoma"/>
              </a:rPr>
              <a:t>	</a:t>
            </a: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Этика </a:t>
            </a:r>
            <a:r>
              <a:rPr lang="ru-RU" sz="2400" kern="100" dirty="0">
                <a:latin typeface="Elektra Text Pro"/>
                <a:ea typeface="Andale Sans UI"/>
                <a:cs typeface="Tahoma"/>
              </a:rPr>
              <a:t>Сократа и </a:t>
            </a:r>
            <a:r>
              <a:rPr lang="ru-RU" sz="2400" kern="100" dirty="0" err="1">
                <a:latin typeface="Elektra Text Pro"/>
                <a:ea typeface="Andale Sans UI"/>
                <a:cs typeface="Tahoma"/>
              </a:rPr>
              <a:t>сократиков</a:t>
            </a:r>
            <a:r>
              <a:rPr lang="ru-RU" sz="2400" kern="100" dirty="0">
                <a:latin typeface="Elektra Text Pro"/>
                <a:ea typeface="Andale Sans UI"/>
                <a:cs typeface="Tahoma"/>
              </a:rPr>
              <a:t>: споры о том, как достичь счастья</a:t>
            </a:r>
          </a:p>
          <a:p>
            <a:pPr marL="450850" indent="-450850" hangingPunct="0">
              <a:spcBef>
                <a:spcPts val="600"/>
              </a:spcBef>
              <a:spcAft>
                <a:spcPts val="1000"/>
              </a:spcAft>
            </a:pPr>
            <a:r>
              <a:rPr lang="ru-RU" sz="2400" kern="100" dirty="0">
                <a:latin typeface="Elektra Text Pro"/>
                <a:ea typeface="Andale Sans UI"/>
                <a:cs typeface="Tahoma"/>
              </a:rPr>
              <a:t>4</a:t>
            </a: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.</a:t>
            </a:r>
            <a:r>
              <a:rPr lang="en-US" sz="2400" kern="100" dirty="0" smtClean="0">
                <a:latin typeface="Elektra Text Pro"/>
                <a:ea typeface="Andale Sans UI"/>
                <a:cs typeface="Tahoma"/>
              </a:rPr>
              <a:t>	</a:t>
            </a: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Идеал </a:t>
            </a:r>
            <a:r>
              <a:rPr lang="ru-RU" sz="2400" kern="100" dirty="0">
                <a:latin typeface="Elektra Text Pro"/>
                <a:ea typeface="Andale Sans UI"/>
                <a:cs typeface="Tahoma"/>
              </a:rPr>
              <a:t>бесстрастия и безмятежности в этике стоиков, эпикурейцев, скептиков</a:t>
            </a:r>
          </a:p>
          <a:p>
            <a:pPr marL="450850" indent="-450850">
              <a:spcBef>
                <a:spcPts val="600"/>
              </a:spcBef>
              <a:spcAft>
                <a:spcPts val="1000"/>
              </a:spcAft>
            </a:pPr>
            <a:r>
              <a:rPr lang="ru-RU" sz="2400" dirty="0">
                <a:latin typeface="Elektra Text Pro"/>
                <a:ea typeface="Andale Sans UI"/>
                <a:cs typeface="Tahoma"/>
              </a:rPr>
              <a:t>5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.</a:t>
            </a:r>
            <a:r>
              <a:rPr lang="en-US" sz="2400" dirty="0" smtClean="0">
                <a:latin typeface="Elektra Text Pro"/>
                <a:ea typeface="Andale Sans UI"/>
                <a:cs typeface="Tahoma"/>
              </a:rPr>
              <a:t>	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Этика </a:t>
            </a:r>
            <a:r>
              <a:rPr lang="ru-RU" sz="2400" dirty="0">
                <a:latin typeface="Elektra Text Pro"/>
                <a:ea typeface="Andale Sans UI"/>
                <a:cs typeface="Tahoma"/>
              </a:rPr>
              <a:t>Нового завета: подражание Христу и заповедь 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любви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826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7667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УСЛОВИЕ СЧАСТЬЯ – РАЗУМ И СВОБОДА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0921" y="1772816"/>
            <a:ext cx="7416824" cy="253915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КИНИКИ</a:t>
            </a: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endParaRPr lang="ru-RU" sz="2400" kern="100" dirty="0" smtClean="0">
              <a:latin typeface="Elektra Text Pro"/>
              <a:ea typeface="Andale Sans UI"/>
              <a:cs typeface="Tahoma"/>
            </a:endParaRPr>
          </a:p>
          <a:p>
            <a:pPr marL="342900" indent="-342900" algn="ctr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kern="100" dirty="0">
                <a:latin typeface="Elektra Text Pro"/>
                <a:ea typeface="Andale Sans UI"/>
                <a:cs typeface="Tahoma"/>
              </a:rPr>
              <a:t>о</a:t>
            </a: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тказ от удовольствия ради достижения свободы </a:t>
            </a: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endParaRPr lang="ru-RU" sz="2400" kern="100" dirty="0" smtClean="0">
              <a:solidFill>
                <a:srgbClr val="00000A"/>
              </a:solidFill>
              <a:latin typeface="Elektra Text Pro"/>
              <a:ea typeface="Andale Sans UI"/>
              <a:cs typeface="Tahoma"/>
            </a:endParaRP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ru-RU" sz="2400" kern="100" dirty="0" smtClean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  <a:t>КИРЕНАИКИ</a:t>
            </a:r>
          </a:p>
          <a:p>
            <a:pPr algn="ctr" hangingPunct="0">
              <a:spcBef>
                <a:spcPts val="600"/>
              </a:spcBef>
              <a:spcAft>
                <a:spcPts val="0"/>
              </a:spcAft>
            </a:pPr>
            <a:endParaRPr lang="ru-RU" sz="2400" kern="100" dirty="0" smtClean="0">
              <a:solidFill>
                <a:srgbClr val="00000A"/>
              </a:solidFill>
              <a:latin typeface="Elektra Text Pro"/>
              <a:ea typeface="Andale Sans UI"/>
              <a:cs typeface="Tahoma"/>
            </a:endParaRPr>
          </a:p>
          <a:p>
            <a:pPr marL="342900" indent="-342900" algn="ctr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kern="100" dirty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  <a:t>с</a:t>
            </a:r>
            <a:r>
              <a:rPr lang="ru-RU" sz="2400" kern="100" dirty="0" smtClean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  <a:t>тремление к удовольствию</a:t>
            </a:r>
          </a:p>
        </p:txBody>
      </p:sp>
    </p:spTree>
    <p:extLst>
      <p:ext uri="{BB962C8B-B14F-4D97-AF65-F5344CB8AC3E}">
        <p14:creationId xmlns:p14="http://schemas.microsoft.com/office/powerpoint/2010/main" val="21747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47667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СТОИЦИЗМ</a:t>
            </a:r>
            <a:endParaRPr lang="ru-RU" sz="3000" kern="100" dirty="0">
              <a:solidFill>
                <a:srgbClr val="C00000"/>
              </a:solidFill>
              <a:effectLst/>
              <a:latin typeface="Elektra Text Pro"/>
              <a:ea typeface="Andale Sans UI"/>
              <a:cs typeface="Tahom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5075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  <a:ea typeface="Andale Sans UI"/>
                <a:cs typeface="Tahoma"/>
              </a:rPr>
              <a:t>ЗЕНОН  КИТИЙСКИЙ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основоположник </a:t>
            </a:r>
          </a:p>
          <a:p>
            <a:pPr algn="ctr"/>
            <a:r>
              <a:rPr lang="ru-RU" sz="2400" dirty="0" smtClean="0">
                <a:latin typeface="Elektra Text Pro"/>
                <a:ea typeface="Andale Sans UI"/>
                <a:cs typeface="Tahoma"/>
              </a:rPr>
              <a:t>стоической школы</a:t>
            </a:r>
            <a:endParaRPr lang="ru-RU" sz="2400" dirty="0">
              <a:latin typeface="Elektra Text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5596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Мудрец </a:t>
            </a:r>
            <a:r>
              <a:rPr lang="ru-RU" sz="2400" dirty="0">
                <a:latin typeface="Elektra Text Pro"/>
              </a:rPr>
              <a:t>должен жить разумом (в этом благо), </a:t>
            </a:r>
            <a:endParaRPr lang="ru-RU" sz="2400" dirty="0" smtClean="0">
              <a:latin typeface="Elektra Text Pro"/>
            </a:endParaRPr>
          </a:p>
          <a:p>
            <a:pPr algn="ctr"/>
            <a:r>
              <a:rPr lang="ru-RU" sz="2400" dirty="0" smtClean="0">
                <a:latin typeface="Elektra Text Pro"/>
              </a:rPr>
              <a:t>а </a:t>
            </a:r>
            <a:r>
              <a:rPr lang="ru-RU" sz="2400" dirty="0">
                <a:latin typeface="Elektra Text Pro"/>
              </a:rPr>
              <a:t>не страстями (в этом зло, </a:t>
            </a:r>
            <a:r>
              <a:rPr lang="ru-RU" sz="2400" dirty="0" smtClean="0">
                <a:latin typeface="Elektra Text Pro"/>
              </a:rPr>
              <a:t>порок)</a:t>
            </a:r>
            <a:endParaRPr lang="ru-RU" sz="2400" dirty="0">
              <a:latin typeface="Elektra Text Pro"/>
            </a:endParaRPr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03503"/>
            <a:ext cx="3672408" cy="2754307"/>
          </a:xfrm>
          <a:prstGeom prst="roundRect">
            <a:avLst>
              <a:gd name="adj" fmla="val 494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3410997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Стоицизм </a:t>
            </a:r>
            <a:r>
              <a:rPr lang="ru-RU" sz="2400" dirty="0">
                <a:latin typeface="Elektra Text Pro"/>
              </a:rPr>
              <a:t>происходит от слова СТОЯ (</a:t>
            </a:r>
            <a:r>
              <a:rPr lang="ru-RU" sz="2400" dirty="0" err="1">
                <a:latin typeface="Elektra Text Pro"/>
              </a:rPr>
              <a:t>Stoa</a:t>
            </a:r>
            <a:r>
              <a:rPr lang="ru-RU" sz="2400" dirty="0">
                <a:latin typeface="Elektra Text Pro"/>
              </a:rPr>
              <a:t>), то есть крыльцо, портик, где Зенон беседовал с </a:t>
            </a:r>
            <a:r>
              <a:rPr lang="ru-RU" sz="2400" dirty="0" smtClean="0">
                <a:latin typeface="Elektra Text Pro"/>
              </a:rPr>
              <a:t>учениками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8855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1249590"/>
            <a:ext cx="75608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  <a:ea typeface="Andale Sans UI"/>
                <a:cs typeface="Tahoma"/>
              </a:rPr>
              <a:t>Мудрость </a:t>
            </a:r>
            <a:r>
              <a:rPr lang="en-US" sz="2400" dirty="0" smtClean="0">
                <a:latin typeface="Elektra Text Pro"/>
                <a:ea typeface="Andale Sans UI"/>
                <a:cs typeface="Tahoma"/>
              </a:rPr>
              <a:t>vs</a:t>
            </a:r>
            <a:r>
              <a:rPr lang="ru-RU" sz="2400" dirty="0">
                <a:latin typeface="Elektra Text Pro"/>
                <a:ea typeface="Andale Sans UI"/>
                <a:cs typeface="Tahoma"/>
              </a:rPr>
              <a:t> 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желание</a:t>
            </a:r>
            <a:endParaRPr lang="ru-RU" sz="2400" dirty="0" smtClean="0">
              <a:latin typeface="Elektra Text Pro"/>
              <a:ea typeface="Andale Sans UI"/>
              <a:cs typeface="Tahoma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  <a:ea typeface="Andale Sans UI"/>
                <a:cs typeface="Tahoma"/>
              </a:rPr>
              <a:t>Мужество </a:t>
            </a:r>
            <a:r>
              <a:rPr lang="en-US" sz="2400" dirty="0">
                <a:latin typeface="Elektra Text Pro"/>
                <a:ea typeface="Andale Sans UI"/>
                <a:cs typeface="Tahoma"/>
              </a:rPr>
              <a:t>vs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 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страх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  <a:ea typeface="Andale Sans UI"/>
                <a:cs typeface="Tahoma"/>
              </a:rPr>
              <a:t>Благоразумие </a:t>
            </a:r>
            <a:r>
              <a:rPr lang="en-US" sz="2400" dirty="0">
                <a:latin typeface="Elektra Text Pro"/>
                <a:ea typeface="Andale Sans UI"/>
                <a:cs typeface="Tahoma"/>
              </a:rPr>
              <a:t>vs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 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наслаждение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  <a:ea typeface="Andale Sans UI"/>
                <a:cs typeface="Tahoma"/>
              </a:rPr>
              <a:t>Справедливость </a:t>
            </a:r>
            <a:r>
              <a:rPr lang="en-US" sz="2400" dirty="0">
                <a:latin typeface="Elektra Text Pro"/>
                <a:ea typeface="Andale Sans UI"/>
                <a:cs typeface="Tahoma"/>
              </a:rPr>
              <a:t>vs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 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скорбь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  <a:ea typeface="Andale Sans UI"/>
              <a:cs typeface="Tahom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  <a:ea typeface="Andale Sans UI"/>
                <a:cs typeface="Tahoma"/>
              </a:rPr>
              <a:t>Всё остальное – сфера безразличного.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  <a:ea typeface="Andale Sans UI"/>
                <a:cs typeface="Tahoma"/>
              </a:rPr>
              <a:t>«Предпочитаемое</a:t>
            </a:r>
            <a:r>
              <a:rPr lang="ru-RU" sz="2400" dirty="0">
                <a:latin typeface="Elektra Text Pro"/>
                <a:ea typeface="Andale Sans UI"/>
                <a:cs typeface="Tahoma"/>
              </a:rPr>
              <a:t>», «</a:t>
            </a:r>
            <a:r>
              <a:rPr lang="ru-RU" sz="2400" dirty="0" err="1">
                <a:latin typeface="Elektra Text Pro"/>
                <a:ea typeface="Andale Sans UI"/>
                <a:cs typeface="Tahoma"/>
              </a:rPr>
              <a:t>непредпочитаемое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» </a:t>
            </a:r>
            <a:endParaRPr lang="ru-RU" sz="2400" dirty="0">
              <a:latin typeface="Elektra Text Pro"/>
              <a:ea typeface="Andale Sans UI"/>
              <a:cs typeface="Tahoma"/>
            </a:endParaRP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A"/>
              </a:solidFill>
              <a:latin typeface="Elektra Text Pro"/>
              <a:ea typeface="Andale Sans UI"/>
              <a:cs typeface="Tahoma"/>
            </a:endParaRP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000A"/>
              </a:solidFill>
              <a:latin typeface="Elektra Text Pro"/>
              <a:ea typeface="Andale Sans UI"/>
              <a:cs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667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СТОИЦИЗМ</a:t>
            </a:r>
            <a:endParaRPr lang="ru-RU" sz="3000" kern="100" dirty="0">
              <a:solidFill>
                <a:srgbClr val="C00000"/>
              </a:solidFill>
              <a:effectLst/>
              <a:latin typeface="Elektra Text Pro"/>
              <a:ea typeface="Andale Sans UI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129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7667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ЭПИКУРЕЙСТВО</a:t>
            </a:r>
            <a:endParaRPr lang="ru-RU" sz="3000" kern="100" dirty="0">
              <a:solidFill>
                <a:srgbClr val="C00000"/>
              </a:solidFill>
              <a:effectLst/>
              <a:latin typeface="Elektra Text Pro"/>
              <a:ea typeface="Andale Sans UI"/>
              <a:cs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1318697"/>
            <a:ext cx="568976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  <a:ea typeface="Andale Sans UI"/>
                <a:cs typeface="Tahoma"/>
              </a:rPr>
              <a:t>Счастье </a:t>
            </a:r>
            <a:r>
              <a:rPr lang="ru-RU" sz="2400" dirty="0">
                <a:latin typeface="Elektra Text Pro"/>
                <a:ea typeface="Andale Sans UI"/>
                <a:cs typeface="Tahoma"/>
              </a:rPr>
              <a:t>как безмятежность (</a:t>
            </a:r>
            <a:r>
              <a:rPr lang="ru-RU" sz="2400" b="1" dirty="0" err="1">
                <a:latin typeface="Elektra Text Pro"/>
                <a:ea typeface="Andale Sans UI"/>
                <a:cs typeface="Tahoma"/>
              </a:rPr>
              <a:t>ἀταραξία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)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  <a:ea typeface="Andale Sans UI"/>
                <a:cs typeface="Tahoma"/>
              </a:rPr>
              <a:t>Отсутствие </a:t>
            </a:r>
            <a:r>
              <a:rPr lang="ru-RU" sz="2400" dirty="0">
                <a:latin typeface="Elektra Text Pro"/>
                <a:ea typeface="Andale Sans UI"/>
                <a:cs typeface="Tahoma"/>
              </a:rPr>
              <a:t>страха </a:t>
            </a:r>
            <a:endParaRPr lang="ru-RU" sz="2400" dirty="0" smtClean="0">
              <a:latin typeface="Elektra Text Pro"/>
              <a:ea typeface="Andale Sans UI"/>
              <a:cs typeface="Tahoma"/>
            </a:endParaRPr>
          </a:p>
          <a:p>
            <a:pPr marL="273050" indent="-273050">
              <a:spcAft>
                <a:spcPts val="1200"/>
              </a:spcAft>
            </a:pPr>
            <a:r>
              <a:rPr lang="ru-RU" sz="2400" dirty="0" smtClean="0">
                <a:latin typeface="Elektra Text Pro"/>
                <a:ea typeface="Andale Sans UI"/>
                <a:cs typeface="Tahoma"/>
              </a:rPr>
              <a:t>	</a:t>
            </a:r>
            <a:r>
              <a:rPr lang="ru-RU" sz="2400" dirty="0" err="1" smtClean="0">
                <a:latin typeface="Elektra Text Pro"/>
                <a:ea typeface="Andale Sans UI"/>
                <a:cs typeface="Tahoma"/>
              </a:rPr>
              <a:t>(</a:t>
            </a:r>
            <a:r>
              <a:rPr lang="ru-RU" sz="2400" b="1" dirty="0" err="1">
                <a:latin typeface="Elektra Text Pro"/>
                <a:ea typeface="Andale Sans UI"/>
                <a:cs typeface="Tahoma"/>
              </a:rPr>
              <a:t>ἀφοβία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)</a:t>
            </a:r>
          </a:p>
          <a:p>
            <a:pPr marL="273050" indent="-2730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  <a:ea typeface="Andale Sans UI"/>
                <a:cs typeface="Tahoma"/>
              </a:rPr>
              <a:t>Отсутствие боли и страдания (</a:t>
            </a:r>
            <a:r>
              <a:rPr lang="ru-RU" sz="2400" b="1" dirty="0" err="1" smtClean="0">
                <a:latin typeface="Elektra Text Pro"/>
                <a:ea typeface="Andale Sans UI"/>
                <a:cs typeface="Tahoma"/>
              </a:rPr>
              <a:t>ἀπονία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)</a:t>
            </a:r>
            <a:endParaRPr lang="ru-RU" sz="2400" dirty="0">
              <a:latin typeface="Elektra Text Pro"/>
            </a:endParaRPr>
          </a:p>
        </p:txBody>
      </p:sp>
      <p:pic>
        <p:nvPicPr>
          <p:cNvPr id="8194" name="Picture 2" descr="https://upload.wikimedia.org/wikipedia/commons/8/88/Epikouros_BM_1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3937"/>
            <a:ext cx="2736304" cy="4104996"/>
          </a:xfrm>
          <a:prstGeom prst="roundRect">
            <a:avLst>
              <a:gd name="adj" fmla="val 71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5590401"/>
            <a:ext cx="11336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Elektra Text Pro"/>
              </a:rPr>
              <a:t>Эпикур</a:t>
            </a:r>
          </a:p>
        </p:txBody>
      </p:sp>
    </p:spTree>
    <p:extLst>
      <p:ext uri="{BB962C8B-B14F-4D97-AF65-F5344CB8AC3E}">
        <p14:creationId xmlns:p14="http://schemas.microsoft.com/office/powerpoint/2010/main" val="20063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1" y="1350054"/>
            <a:ext cx="9144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Elektra Text Pro"/>
                <a:ea typeface="Andale Sans UI"/>
                <a:cs typeface="Tahoma"/>
              </a:rPr>
              <a:t>ВЫСШЕЕ ЭПИКУРЕЙСКОЕ НАСЛАЖДЕНИЕ – 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Elektra Text Pro"/>
                <a:ea typeface="Andale Sans UI"/>
                <a:cs typeface="Tahoma"/>
              </a:rPr>
              <a:t>это </a:t>
            </a:r>
            <a:r>
              <a:rPr lang="ru-RU" sz="2400" dirty="0">
                <a:latin typeface="Elektra Text Pro"/>
                <a:ea typeface="Andale Sans UI"/>
                <a:cs typeface="Tahoma"/>
              </a:rPr>
              <a:t>дружеские философские 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беседы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endParaRPr lang="ru-RU" sz="2400" dirty="0">
              <a:latin typeface="Elektra Text Pro"/>
              <a:cs typeface="Tahoma"/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ru-RU" sz="2400" dirty="0" smtClean="0">
                <a:latin typeface="Elektra Text Pro"/>
              </a:rPr>
              <a:t>Философия </a:t>
            </a:r>
            <a:r>
              <a:rPr lang="ru-RU" sz="2400" dirty="0">
                <a:latin typeface="Elektra Text Pro"/>
              </a:rPr>
              <a:t>освобождает </a:t>
            </a:r>
            <a:r>
              <a:rPr lang="ru-RU" sz="2400" dirty="0" smtClean="0">
                <a:latin typeface="Elektra Text Pro"/>
              </a:rPr>
              <a:t>человека от страхов:</a:t>
            </a:r>
          </a:p>
          <a:p>
            <a:pPr marL="161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перед богами</a:t>
            </a:r>
          </a:p>
          <a:p>
            <a:pPr marL="161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перед </a:t>
            </a:r>
            <a:r>
              <a:rPr lang="ru-RU" sz="2400" dirty="0" smtClean="0">
                <a:latin typeface="Elektra Text Pro"/>
              </a:rPr>
              <a:t>судьбой и необходимостью </a:t>
            </a:r>
            <a:endParaRPr lang="ru-RU" sz="2400" dirty="0" smtClean="0">
              <a:latin typeface="Elektra Text Pro"/>
            </a:endParaRPr>
          </a:p>
          <a:p>
            <a:pPr marL="161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перед смертью</a:t>
            </a:r>
            <a:endParaRPr lang="ru-RU" sz="2400" dirty="0">
              <a:latin typeface="Elektra Text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7667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ЭПИКУРЕЙСТВО</a:t>
            </a:r>
            <a:endParaRPr lang="ru-RU" sz="3000" kern="100" dirty="0">
              <a:solidFill>
                <a:srgbClr val="C00000"/>
              </a:solidFill>
              <a:effectLst/>
              <a:latin typeface="Elektra Text Pro"/>
              <a:ea typeface="Andale Sans UI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537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667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СКЕПТИЦИЗМ</a:t>
            </a:r>
            <a:endParaRPr lang="ru-RU" sz="3000" kern="100" dirty="0">
              <a:solidFill>
                <a:srgbClr val="C00000"/>
              </a:solidFill>
              <a:effectLst/>
              <a:latin typeface="Elektra Text Pro"/>
              <a:ea typeface="Andale Sans UI"/>
              <a:cs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1341929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СЧАСТЬЕ </a:t>
            </a:r>
            <a:r>
              <a:rPr lang="ru-RU" sz="2400" dirty="0" smtClean="0">
                <a:latin typeface="Elektra Text Pro"/>
                <a:ea typeface="Andale Sans UI"/>
                <a:cs typeface="Tahoma"/>
              </a:rPr>
              <a:t>– </a:t>
            </a:r>
            <a:r>
              <a:rPr lang="ru-RU" sz="2400" dirty="0" smtClean="0">
                <a:latin typeface="Elektra Text Pro"/>
              </a:rPr>
              <a:t>это </a:t>
            </a:r>
            <a:r>
              <a:rPr lang="ru-RU" sz="2400" dirty="0">
                <a:latin typeface="Elektra Text Pro"/>
              </a:rPr>
              <a:t>безмятежность, </a:t>
            </a:r>
            <a:r>
              <a:rPr lang="ru-RU" sz="2400" dirty="0" smtClean="0">
                <a:latin typeface="Elektra Text Pro"/>
              </a:rPr>
              <a:t>которая </a:t>
            </a:r>
            <a:r>
              <a:rPr lang="ru-RU" sz="2400" dirty="0">
                <a:latin typeface="Elektra Text Pro"/>
              </a:rPr>
              <a:t>«как тень» </a:t>
            </a:r>
            <a:r>
              <a:rPr lang="ru-RU" sz="2400" dirty="0" smtClean="0">
                <a:latin typeface="Elektra Text Pro"/>
              </a:rPr>
              <a:t>следует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за </a:t>
            </a:r>
            <a:r>
              <a:rPr lang="ru-RU" sz="2400" dirty="0">
                <a:latin typeface="Elektra Text Pro"/>
              </a:rPr>
              <a:t>тем, кто воздерживается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от </a:t>
            </a:r>
            <a:r>
              <a:rPr lang="ru-RU" sz="2400" dirty="0">
                <a:latin typeface="Elektra Text Pro"/>
              </a:rPr>
              <a:t>суждений о </a:t>
            </a:r>
            <a:r>
              <a:rPr lang="ru-RU" sz="2400" dirty="0" smtClean="0">
                <a:latin typeface="Elektra Text Pro"/>
              </a:rPr>
              <a:t>нём</a:t>
            </a:r>
            <a:endParaRPr lang="ru-RU" sz="2400" dirty="0">
              <a:latin typeface="Elektra Text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590401"/>
            <a:ext cx="12426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Elektra Text Pro"/>
                <a:cs typeface="Tahoma"/>
              </a:rPr>
              <a:t>Пиррон</a:t>
            </a:r>
            <a:endParaRPr lang="ru-RU" sz="2200" dirty="0"/>
          </a:p>
        </p:txBody>
      </p:sp>
      <p:pic>
        <p:nvPicPr>
          <p:cNvPr id="9218" name="Picture 2" descr="Pyrrho in Thomas Stanley History of Philosop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1464" r="3490" b="4968"/>
          <a:stretch>
            <a:fillRect/>
          </a:stretch>
        </p:blipFill>
        <p:spPr bwMode="auto">
          <a:xfrm>
            <a:off x="323528" y="1413937"/>
            <a:ext cx="2664296" cy="4104456"/>
          </a:xfrm>
          <a:prstGeom prst="roundRect">
            <a:avLst>
              <a:gd name="adj" fmla="val 80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3186" y="1340768"/>
            <a:ext cx="48342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Этика подражания Христу,</a:t>
            </a:r>
          </a:p>
          <a:p>
            <a:r>
              <a:rPr lang="ru-RU" sz="2400" dirty="0" smtClean="0">
                <a:latin typeface="Elektra Text Pro"/>
              </a:rPr>
              <a:t>этика </a:t>
            </a:r>
            <a:r>
              <a:rPr lang="ru-RU" sz="2400" dirty="0">
                <a:latin typeface="Elektra Text Pro"/>
              </a:rPr>
              <a:t>любви, самопожертвования, </a:t>
            </a:r>
            <a:r>
              <a:rPr lang="ru-RU" sz="2400" dirty="0" smtClean="0">
                <a:latin typeface="Elektra Text Pro"/>
              </a:rPr>
              <a:t>страдания </a:t>
            </a:r>
            <a:r>
              <a:rPr lang="ru-RU" sz="2400" dirty="0">
                <a:latin typeface="Elektra Text Pro"/>
              </a:rPr>
              <a:t>и сострадания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земной жизни,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которые ведут </a:t>
            </a:r>
            <a:r>
              <a:rPr lang="ru-RU" sz="2400" dirty="0">
                <a:latin typeface="Elektra Text Pro"/>
              </a:rPr>
              <a:t>к спасению после </a:t>
            </a:r>
            <a:r>
              <a:rPr lang="ru-RU" sz="2400" dirty="0" smtClean="0">
                <a:latin typeface="Elektra Text Pro"/>
              </a:rPr>
              <a:t>смерти </a:t>
            </a:r>
            <a:endParaRPr lang="ru-RU" sz="2400" dirty="0">
              <a:latin typeface="Elektra Text Pro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601181" cy="4042326"/>
          </a:xfrm>
          <a:prstGeom prst="roundRect">
            <a:avLst>
              <a:gd name="adj" fmla="val 512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5491" y="5467871"/>
            <a:ext cx="3007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 smtClean="0">
                <a:latin typeface="Elektra Text Pro"/>
              </a:rPr>
              <a:t>Нагорная проповедь</a:t>
            </a:r>
          </a:p>
          <a:p>
            <a:pPr algn="ctr"/>
            <a:r>
              <a:rPr lang="ru-RU" sz="2200" dirty="0" smtClean="0">
                <a:latin typeface="Elektra Text Pro"/>
              </a:rPr>
              <a:t>Иисуса Христа </a:t>
            </a:r>
            <a:endParaRPr lang="ru-RU" sz="2200" dirty="0"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7667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ХРИСТИАНСТВО</a:t>
            </a:r>
            <a:endParaRPr lang="ru-RU" sz="3000" kern="100" dirty="0">
              <a:solidFill>
                <a:srgbClr val="C00000"/>
              </a:solidFill>
              <a:effectLst/>
              <a:latin typeface="Elektra Text Pro"/>
              <a:ea typeface="Andale Sans UI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04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	</a:t>
            </a:r>
            <a:r>
              <a:rPr lang="ru-RU" sz="3000" dirty="0" smtClean="0">
                <a:solidFill>
                  <a:srgbClr val="C00000"/>
                </a:solidFill>
                <a:latin typeface="Elektra Text Pro"/>
              </a:rPr>
              <a:t>БРАХМАНЫ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	</a:t>
            </a:r>
            <a:r>
              <a:rPr lang="ru-RU" sz="2400" dirty="0" smtClean="0">
                <a:latin typeface="Elektra Text Pro"/>
              </a:rPr>
              <a:t>члены </a:t>
            </a:r>
            <a:r>
              <a:rPr lang="ru-RU" sz="2400" dirty="0">
                <a:latin typeface="Elektra Text Pro"/>
              </a:rPr>
              <a:t>высшей </a:t>
            </a:r>
            <a:r>
              <a:rPr lang="ru-RU" sz="2400" dirty="0" err="1">
                <a:latin typeface="Elektra Text Pro"/>
              </a:rPr>
              <a:t>варны</a:t>
            </a:r>
            <a:r>
              <a:rPr lang="ru-RU" sz="2400" dirty="0">
                <a:latin typeface="Elektra Text Pro"/>
              </a:rPr>
              <a:t> индуистского </a:t>
            </a:r>
            <a:r>
              <a:rPr lang="ru-RU" sz="2400" dirty="0" smtClean="0">
                <a:latin typeface="Elektra Text Pro"/>
              </a:rPr>
              <a:t>общества, жрецы</a:t>
            </a:r>
            <a:r>
              <a:rPr lang="ru-RU" sz="2400" dirty="0">
                <a:latin typeface="Elektra Text Pro"/>
              </a:rPr>
              <a:t>, знатоки и толкователи </a:t>
            </a:r>
            <a:r>
              <a:rPr lang="ru-RU" sz="2400" dirty="0" smtClean="0">
                <a:latin typeface="Elektra Text Pro"/>
              </a:rPr>
              <a:t>Вед</a:t>
            </a:r>
          </a:p>
          <a:p>
            <a:endParaRPr lang="ru-RU" sz="2400" dirty="0" smtClean="0">
              <a:latin typeface="Elektra Text Pro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	</a:t>
            </a:r>
            <a:r>
              <a:rPr lang="ru-RU" sz="3000" dirty="0" smtClean="0">
                <a:solidFill>
                  <a:srgbClr val="C00000"/>
                </a:solidFill>
                <a:latin typeface="Elektra Text Pro"/>
              </a:rPr>
              <a:t>ВЕДЫ </a:t>
            </a:r>
          </a:p>
          <a:p>
            <a:pPr>
              <a:buNone/>
            </a:pPr>
            <a:r>
              <a:rPr lang="ru-RU" sz="2400" dirty="0" smtClean="0">
                <a:latin typeface="Elektra Text Pro"/>
              </a:rPr>
              <a:t>	сборник </a:t>
            </a:r>
            <a:r>
              <a:rPr lang="ru-RU" sz="2400" dirty="0">
                <a:latin typeface="Elektra Text Pro"/>
              </a:rPr>
              <a:t>самых древних священных писаний индуизма на </a:t>
            </a:r>
            <a:r>
              <a:rPr lang="ru-RU" sz="2400" dirty="0" smtClean="0">
                <a:latin typeface="Elektra Text Pro"/>
              </a:rPr>
              <a:t>санскрите</a:t>
            </a:r>
          </a:p>
          <a:p>
            <a:pPr>
              <a:buNone/>
            </a:pPr>
            <a:r>
              <a:rPr lang="ru-RU" sz="2400" dirty="0" smtClean="0">
                <a:latin typeface="Elektra Text Pro"/>
              </a:rPr>
              <a:t>	(санскрит वेद, IAST: </a:t>
            </a:r>
            <a:r>
              <a:rPr lang="ru-RU" sz="2400" dirty="0" err="1" smtClean="0">
                <a:latin typeface="Elektra Text Pro"/>
              </a:rPr>
              <a:t>véda</a:t>
            </a:r>
            <a:r>
              <a:rPr lang="ru-RU" sz="2400" dirty="0" smtClean="0">
                <a:latin typeface="Elektra Text Pro"/>
              </a:rPr>
              <a:t> – «знание», «учение»)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06954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667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3000" kern="100" dirty="0" smtClean="0">
                <a:solidFill>
                  <a:srgbClr val="C00000"/>
                </a:solidFill>
                <a:effectLst/>
                <a:latin typeface="Elektra Text Pro"/>
                <a:ea typeface="Andale Sans UI"/>
                <a:cs typeface="Tahoma"/>
              </a:rPr>
              <a:t>БУДДИЗМ</a:t>
            </a:r>
            <a:endParaRPr lang="ru-RU" sz="3000" kern="100" dirty="0">
              <a:solidFill>
                <a:srgbClr val="C00000"/>
              </a:solidFill>
              <a:effectLst/>
              <a:latin typeface="Elektra Text Pro"/>
              <a:ea typeface="Andale Sans UI"/>
              <a:cs typeface="Tahom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07899"/>
            <a:ext cx="9144000" cy="168905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Elektra Text Pro"/>
              </a:rPr>
              <a:t>Мировая религия, </a:t>
            </a:r>
          </a:p>
          <a:p>
            <a:pPr marL="0" indent="0" algn="ctr">
              <a:buNone/>
            </a:pPr>
            <a:r>
              <a:rPr lang="ru-RU" sz="2400" dirty="0" smtClean="0">
                <a:latin typeface="Elektra Text Pro"/>
              </a:rPr>
              <a:t>неортодоксальное </a:t>
            </a:r>
          </a:p>
          <a:p>
            <a:pPr marL="0" indent="0" algn="ctr">
              <a:buNone/>
            </a:pPr>
            <a:r>
              <a:rPr lang="ru-RU" sz="2400" dirty="0" smtClean="0">
                <a:latin typeface="Elektra Text Pro"/>
              </a:rPr>
              <a:t>религиозно-философское </a:t>
            </a:r>
            <a:r>
              <a:rPr lang="ru-RU" sz="2400" dirty="0">
                <a:latin typeface="Elektra Text Pro"/>
              </a:rPr>
              <a:t>учение</a:t>
            </a:r>
          </a:p>
        </p:txBody>
      </p:sp>
    </p:spTree>
    <p:extLst>
      <p:ext uri="{BB962C8B-B14F-4D97-AF65-F5344CB8AC3E}">
        <p14:creationId xmlns:p14="http://schemas.microsoft.com/office/powerpoint/2010/main" val="349432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5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Elektra Text Pro"/>
            </a:endParaRPr>
          </a:p>
          <a:p>
            <a:pPr marL="0" indent="0">
              <a:buNone/>
            </a:pPr>
            <a:endParaRPr lang="ru-RU" dirty="0">
              <a:latin typeface="Elektra Text Pro"/>
            </a:endParaRPr>
          </a:p>
          <a:p>
            <a:pPr marL="0" indent="0">
              <a:buNone/>
            </a:pPr>
            <a:endParaRPr lang="ru-RU" dirty="0">
              <a:latin typeface="Elektra Text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650068" cy="4392488"/>
          </a:xfrm>
          <a:prstGeom prst="roundRect">
            <a:avLst>
              <a:gd name="adj" fmla="val 546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1340768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СИДДХАРТХА ГАУТАМА – </a:t>
            </a:r>
          </a:p>
          <a:p>
            <a:r>
              <a:rPr lang="ru-RU" sz="2400" dirty="0" smtClean="0">
                <a:latin typeface="Elektra Text Pro"/>
              </a:rPr>
              <a:t>БУДДА </a:t>
            </a:r>
          </a:p>
          <a:p>
            <a:r>
              <a:rPr lang="ru-RU" sz="2400" dirty="0" smtClean="0">
                <a:latin typeface="Elektra Text Pro"/>
              </a:rPr>
              <a:t>(санскрит </a:t>
            </a:r>
            <a:r>
              <a:rPr lang="ru-RU" sz="2400" dirty="0">
                <a:latin typeface="Elektra Text Pro"/>
              </a:rPr>
              <a:t>– «Просветлённый</a:t>
            </a:r>
            <a:r>
              <a:rPr lang="ru-RU" sz="2400" dirty="0" smtClean="0">
                <a:latin typeface="Elektra Text Pro"/>
              </a:rPr>
              <a:t>»)</a:t>
            </a:r>
          </a:p>
          <a:p>
            <a:endParaRPr lang="ru-RU" sz="2400" dirty="0">
              <a:latin typeface="Elektra Text Pro"/>
            </a:endParaRPr>
          </a:p>
          <a:p>
            <a:r>
              <a:rPr lang="ru-RU" sz="2400" dirty="0" smtClean="0">
                <a:latin typeface="Elektra Text Pro"/>
              </a:rPr>
              <a:t>Жил </a:t>
            </a:r>
            <a:r>
              <a:rPr lang="ru-RU" sz="2400" dirty="0">
                <a:latin typeface="Elektra Text Pro"/>
              </a:rPr>
              <a:t>в </a:t>
            </a:r>
            <a:r>
              <a:rPr lang="ru-RU" sz="2400" dirty="0" smtClean="0">
                <a:latin typeface="Elektra Text Pro"/>
              </a:rPr>
              <a:t>период </a:t>
            </a:r>
            <a:r>
              <a:rPr lang="ru-RU" sz="2400" dirty="0">
                <a:latin typeface="Elektra Text Pro"/>
              </a:rPr>
              <a:t>с VII в. по IV в. </a:t>
            </a:r>
            <a:endParaRPr lang="ru-RU" sz="2400" dirty="0" smtClean="0">
              <a:latin typeface="Elektra Text Pro"/>
            </a:endParaRPr>
          </a:p>
          <a:p>
            <a:r>
              <a:rPr lang="ru-RU" sz="2400" dirty="0" smtClean="0">
                <a:latin typeface="Elektra Text Pro"/>
              </a:rPr>
              <a:t>до нашей </a:t>
            </a:r>
            <a:r>
              <a:rPr lang="ru-RU" sz="2400" dirty="0">
                <a:latin typeface="Elektra Text Pro"/>
              </a:rPr>
              <a:t>эры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7667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sz="3000" kern="100" dirty="0" smtClean="0">
                <a:solidFill>
                  <a:srgbClr val="C00000"/>
                </a:solidFill>
                <a:effectLst/>
                <a:latin typeface="Elektra Text Pro"/>
                <a:ea typeface="Andale Sans UI"/>
                <a:cs typeface="Tahoma"/>
              </a:rPr>
              <a:t>БУДДИЗМ</a:t>
            </a:r>
            <a:endParaRPr lang="ru-RU" sz="3000" kern="100" dirty="0">
              <a:solidFill>
                <a:srgbClr val="C00000"/>
              </a:solidFill>
              <a:effectLst/>
              <a:latin typeface="Elektra Text Pro"/>
              <a:ea typeface="Andale Sans UI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765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7667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spcAft>
                <a:spcPts val="1400"/>
              </a:spcAft>
            </a:pP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ЧЕТЫРЕ </a:t>
            </a:r>
            <a:r>
              <a:rPr lang="ru-RU" sz="3000" kern="100" dirty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БЛАГОРОДНЫХ </a:t>
            </a: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ИСТИНЫ</a:t>
            </a:r>
            <a:endParaRPr lang="ru-RU" sz="3200" kern="100" dirty="0">
              <a:solidFill>
                <a:srgbClr val="FF0000"/>
              </a:solidFill>
              <a:effectLst/>
              <a:latin typeface="Elektra Text Pro"/>
              <a:ea typeface="Andale Sans UI"/>
              <a:cs typeface="Tahoma"/>
            </a:endParaRPr>
          </a:p>
        </p:txBody>
      </p:sp>
      <p:pic>
        <p:nvPicPr>
          <p:cNvPr id="5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861015" cy="3744416"/>
          </a:xfrm>
          <a:prstGeom prst="roundRect">
            <a:avLst>
              <a:gd name="adj" fmla="val 671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5149061"/>
            <a:ext cx="28803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Elektra Text Pro"/>
              </a:rPr>
              <a:t>Будда </a:t>
            </a:r>
            <a:r>
              <a:rPr lang="ru-RU" sz="2200" dirty="0" smtClean="0">
                <a:latin typeface="Elektra Text Pro"/>
              </a:rPr>
              <a:t>Шакьямуни</a:t>
            </a:r>
          </a:p>
          <a:p>
            <a:endParaRPr lang="ru-RU" sz="2400" dirty="0">
              <a:latin typeface="Elektra Text Pr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350635"/>
            <a:ext cx="5400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hangingPunct="0">
              <a:spcAft>
                <a:spcPts val="1000"/>
              </a:spcAft>
            </a:pPr>
            <a:r>
              <a:rPr lang="ru-RU" sz="2400" kern="100" dirty="0" smtClean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  <a:t>1</a:t>
            </a:r>
            <a:r>
              <a:rPr lang="ru-RU" sz="2400" kern="100" dirty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  <a:t>. Всеобщая изменчивость вызывает страдания всего </a:t>
            </a:r>
            <a:r>
              <a:rPr lang="ru-RU" sz="2400" kern="100" dirty="0" smtClean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  <a:t>живого </a:t>
            </a:r>
            <a:endParaRPr lang="ru-RU" sz="2400" kern="100" dirty="0">
              <a:solidFill>
                <a:srgbClr val="00000A"/>
              </a:solidFill>
              <a:latin typeface="Elektra Text Pro"/>
              <a:ea typeface="Andale Sans UI"/>
              <a:cs typeface="Tahoma"/>
            </a:endParaRPr>
          </a:p>
          <a:p>
            <a:pPr marL="358775" indent="-358775" hangingPunct="0">
              <a:spcBef>
                <a:spcPts val="600"/>
              </a:spcBef>
              <a:spcAft>
                <a:spcPts val="1000"/>
              </a:spcAft>
            </a:pPr>
            <a:r>
              <a:rPr lang="ru-RU" sz="2400" kern="100" dirty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  <a:t>2. У страдания есть своя причина – </a:t>
            </a:r>
            <a:r>
              <a:rPr lang="ru-RU" sz="2400" kern="100" dirty="0" smtClean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  <a:t>желание</a:t>
            </a:r>
            <a:endParaRPr lang="ru-RU" sz="2400" kern="100" dirty="0">
              <a:solidFill>
                <a:srgbClr val="00000A"/>
              </a:solidFill>
              <a:latin typeface="Elektra Text Pro"/>
              <a:ea typeface="Andale Sans UI"/>
              <a:cs typeface="Tahoma"/>
            </a:endParaRPr>
          </a:p>
          <a:p>
            <a:pPr marL="358775" indent="-358775" hangingPunct="0">
              <a:spcBef>
                <a:spcPts val="600"/>
              </a:spcBef>
              <a:spcAft>
                <a:spcPts val="1000"/>
              </a:spcAft>
            </a:pPr>
            <a:r>
              <a:rPr lang="ru-RU" sz="2400" kern="100" dirty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  <a:t>3. Эту причину можно </a:t>
            </a:r>
            <a:r>
              <a:rPr lang="ru-RU" sz="2400" kern="100" dirty="0" smtClean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  <a:t>устранить</a:t>
            </a:r>
            <a:endParaRPr lang="ru-RU" sz="2400" kern="100" dirty="0">
              <a:solidFill>
                <a:srgbClr val="00000A"/>
              </a:solidFill>
              <a:latin typeface="Elektra Text Pro"/>
              <a:ea typeface="Andale Sans UI"/>
              <a:cs typeface="Tahoma"/>
            </a:endParaRPr>
          </a:p>
          <a:p>
            <a:pPr marL="358775" indent="-358775">
              <a:spcBef>
                <a:spcPts val="600"/>
              </a:spcBef>
              <a:spcAft>
                <a:spcPts val="1000"/>
              </a:spcAft>
            </a:pPr>
            <a:r>
              <a:rPr lang="ru-RU" sz="2400" dirty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  <a:t>4. Существует восьмеричный путь </a:t>
            </a:r>
            <a:r>
              <a:rPr lang="en-US" sz="2400" dirty="0" smtClean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  <a:t/>
            </a:r>
            <a:br>
              <a:rPr lang="en-US" sz="2400" dirty="0" smtClean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</a:br>
            <a:r>
              <a:rPr lang="ru-RU" sz="2400" dirty="0" smtClean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  <a:t>к </a:t>
            </a:r>
            <a:r>
              <a:rPr lang="ru-RU" sz="2400" dirty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  <a:t>устранению </a:t>
            </a:r>
            <a:r>
              <a:rPr lang="ru-RU" sz="2400" dirty="0" smtClean="0">
                <a:solidFill>
                  <a:srgbClr val="00000A"/>
                </a:solidFill>
                <a:latin typeface="Elektra Text Pro"/>
                <a:ea typeface="Andale Sans UI"/>
                <a:cs typeface="Tahoma"/>
              </a:rPr>
              <a:t>страдания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6996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3989" y="1268760"/>
            <a:ext cx="626469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Истинное воззрение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Истинное намерение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Истинная речь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Истинные поступки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Истинный </a:t>
            </a:r>
            <a:r>
              <a:rPr lang="ru-RU" sz="2400" dirty="0">
                <a:latin typeface="Elektra Text Pro"/>
              </a:rPr>
              <a:t>образ </a:t>
            </a:r>
            <a:r>
              <a:rPr lang="ru-RU" sz="2400" dirty="0" smtClean="0">
                <a:latin typeface="Elektra Text Pro"/>
              </a:rPr>
              <a:t>жизни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Истинное усилие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Истинное памятование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Истинное сосредоточение </a:t>
            </a:r>
            <a:endParaRPr lang="ru-RU" sz="2400" dirty="0">
              <a:latin typeface="Elektra Text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667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  <a:latin typeface="Elektra Text Pro"/>
              </a:rPr>
              <a:t>ВОСЬМЕРИЧНЫЙ ПУТЬ В БУДДИЗМЕ</a:t>
            </a:r>
            <a:endParaRPr lang="ru-RU" sz="30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9991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667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spcAft>
                <a:spcPts val="1400"/>
              </a:spcAft>
            </a:pP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КОНФУЦИАНСТВО И ДАОСИЗМ</a:t>
            </a:r>
            <a:endParaRPr lang="ru-RU" sz="3000" kern="100" dirty="0">
              <a:solidFill>
                <a:srgbClr val="C00000"/>
              </a:solidFill>
              <a:latin typeface="Elektra Text Pro"/>
              <a:ea typeface="Andale Sans UI"/>
              <a:cs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1327408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ДАО (китайский </a:t>
            </a:r>
            <a:r>
              <a:rPr lang="ja-JP" altLang="en-US" sz="2400" dirty="0" smtClean="0">
                <a:latin typeface="Elektra Text Pro"/>
              </a:rPr>
              <a:t>道</a:t>
            </a:r>
            <a:r>
              <a:rPr lang="ru-RU" altLang="ja-JP" sz="2400" dirty="0" smtClean="0">
                <a:latin typeface="Elektra Text Pro"/>
              </a:rPr>
              <a:t>,</a:t>
            </a:r>
            <a:r>
              <a:rPr lang="ja-JP" altLang="en-US" sz="2400" dirty="0" smtClean="0">
                <a:latin typeface="Elektra Text Pro"/>
              </a:rPr>
              <a:t> </a:t>
            </a:r>
            <a:endParaRPr lang="ru-RU" altLang="ja-JP" sz="2400" dirty="0" smtClean="0">
              <a:latin typeface="Elektra Text Pro"/>
            </a:endParaRPr>
          </a:p>
          <a:p>
            <a:r>
              <a:rPr lang="ru-RU" sz="2400" dirty="0" smtClean="0">
                <a:latin typeface="Elektra Text Pro"/>
              </a:rPr>
              <a:t>буквально </a:t>
            </a:r>
            <a:r>
              <a:rPr lang="ru-RU" sz="2400" dirty="0">
                <a:latin typeface="Elektra Text Pro"/>
              </a:rPr>
              <a:t>«путь</a:t>
            </a:r>
            <a:r>
              <a:rPr lang="ru-RU" sz="2400" dirty="0" smtClean="0">
                <a:latin typeface="Elektra Text Pro"/>
              </a:rPr>
              <a:t>») </a:t>
            </a: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–</a:t>
            </a:r>
            <a:r>
              <a:rPr lang="ru-RU" sz="2400" dirty="0" smtClean="0">
                <a:latin typeface="Elektra Text Pro"/>
              </a:rPr>
              <a:t> </a:t>
            </a:r>
          </a:p>
          <a:p>
            <a:r>
              <a:rPr lang="ru-RU" sz="2400" dirty="0" smtClean="0">
                <a:latin typeface="Elektra Text Pro"/>
              </a:rPr>
              <a:t>сущность </a:t>
            </a:r>
            <a:r>
              <a:rPr lang="ru-RU" sz="2400" dirty="0">
                <a:latin typeface="Elektra Text Pro"/>
              </a:rPr>
              <a:t>жизни, порожденной взаимодействием двух противоположных </a:t>
            </a:r>
            <a:endParaRPr lang="ru-RU" sz="2400" dirty="0" smtClean="0">
              <a:latin typeface="Elektra Text Pro"/>
            </a:endParaRPr>
          </a:p>
          <a:p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взаимодополняющих начал: </a:t>
            </a:r>
            <a:endParaRPr lang="ru-RU" sz="2400" dirty="0" smtClean="0">
              <a:latin typeface="Elektra Text Pro"/>
            </a:endParaRPr>
          </a:p>
          <a:p>
            <a:r>
              <a:rPr lang="ru-RU" sz="2400" dirty="0" smtClean="0">
                <a:latin typeface="Elektra Text Pro"/>
              </a:rPr>
              <a:t>ИНЬ и ЯН (китайский  </a:t>
            </a:r>
            <a:r>
              <a:rPr lang="ja-JP" altLang="en-US" sz="2400" dirty="0">
                <a:latin typeface="Elektra Text Pro"/>
              </a:rPr>
              <a:t>陰陽</a:t>
            </a:r>
            <a:r>
              <a:rPr lang="en-US" altLang="ja-JP" sz="2400" dirty="0">
                <a:latin typeface="Elektra Text Pro"/>
              </a:rPr>
              <a:t>)</a:t>
            </a:r>
            <a:endParaRPr lang="ru-RU" sz="2400" dirty="0">
              <a:latin typeface="Elektra Text Pro"/>
            </a:endParaRPr>
          </a:p>
        </p:txBody>
      </p:sp>
      <p:pic>
        <p:nvPicPr>
          <p:cNvPr id="2050" name="Picture 2" descr="Тайцз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520280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onfuzius-1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3937"/>
            <a:ext cx="2664296" cy="3766648"/>
          </a:xfrm>
          <a:prstGeom prst="roundRect">
            <a:avLst>
              <a:gd name="adj" fmla="val 518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12368" y="134192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Elektra Text Pro"/>
              </a:rPr>
              <a:t>ПОДНЕБЕСНАЯ </a:t>
            </a:r>
            <a:r>
              <a:rPr lang="ru-RU" sz="2400" kern="100" dirty="0" smtClean="0">
                <a:latin typeface="Elektra Text Pro"/>
                <a:ea typeface="Andale Sans UI"/>
                <a:cs typeface="Tahoma"/>
              </a:rPr>
              <a:t>–</a:t>
            </a:r>
          </a:p>
          <a:p>
            <a:r>
              <a:rPr lang="ru-RU" sz="2400" dirty="0" smtClean="0">
                <a:latin typeface="Elektra Text Pro"/>
              </a:rPr>
              <a:t>это </a:t>
            </a:r>
            <a:r>
              <a:rPr lang="ru-RU" sz="2400" dirty="0">
                <a:latin typeface="Elektra Text Pro"/>
              </a:rPr>
              <a:t>одна семья, которая должна быть соединена отношениями </a:t>
            </a:r>
            <a:r>
              <a:rPr lang="ru-RU" sz="2400" dirty="0" smtClean="0">
                <a:latin typeface="Elektra Text Pro"/>
              </a:rPr>
              <a:t>сыновней почтительности </a:t>
            </a:r>
          </a:p>
          <a:p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братской </a:t>
            </a:r>
            <a:r>
              <a:rPr lang="ru-RU" sz="2400" dirty="0" smtClean="0">
                <a:latin typeface="Elektra Text Pro"/>
              </a:rPr>
              <a:t>любви</a:t>
            </a:r>
            <a:endParaRPr lang="ru-RU" sz="2400" dirty="0"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7667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spcAft>
                <a:spcPts val="1400"/>
              </a:spcAft>
            </a:pPr>
            <a:r>
              <a:rPr lang="ru-RU" sz="3000" kern="100" dirty="0" smtClean="0">
                <a:solidFill>
                  <a:srgbClr val="C00000"/>
                </a:solidFill>
                <a:latin typeface="Elektra Text Pro"/>
                <a:ea typeface="Andale Sans UI"/>
                <a:cs typeface="Tahoma"/>
              </a:rPr>
              <a:t>КОНФУЦИАНСТВО И ДАОСИЗМ</a:t>
            </a:r>
            <a:endParaRPr lang="ru-RU" sz="3000" kern="100" dirty="0">
              <a:solidFill>
                <a:srgbClr val="C00000"/>
              </a:solidFill>
              <a:latin typeface="Elektra Text Pro"/>
              <a:ea typeface="Andale Sans UI"/>
              <a:cs typeface="Tahom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230361"/>
            <a:ext cx="2664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Elektra Text Pro"/>
              </a:rPr>
              <a:t>Конфуций</a:t>
            </a:r>
            <a:endParaRPr lang="ru-RU" sz="2200" i="0" dirty="0">
              <a:solidFill>
                <a:srgbClr val="000000"/>
              </a:solidFill>
              <a:effectLst/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41031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552</Words>
  <Application>Microsoft Office PowerPoint</Application>
  <PresentationFormat>Экран (4:3)</PresentationFormat>
  <Paragraphs>165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139</cp:revision>
  <dcterms:created xsi:type="dcterms:W3CDTF">2023-04-01T06:40:15Z</dcterms:created>
  <dcterms:modified xsi:type="dcterms:W3CDTF">2024-02-11T08:54:12Z</dcterms:modified>
</cp:coreProperties>
</file>