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427" r:id="rId2"/>
    <p:sldId id="406" r:id="rId3"/>
    <p:sldId id="428" r:id="rId4"/>
    <p:sldId id="407" r:id="rId5"/>
    <p:sldId id="408" r:id="rId6"/>
    <p:sldId id="429" r:id="rId7"/>
    <p:sldId id="441" r:id="rId8"/>
    <p:sldId id="442" r:id="rId9"/>
    <p:sldId id="443" r:id="rId10"/>
    <p:sldId id="444" r:id="rId11"/>
    <p:sldId id="445" r:id="rId12"/>
    <p:sldId id="446" r:id="rId13"/>
    <p:sldId id="447" r:id="rId14"/>
    <p:sldId id="430" r:id="rId15"/>
    <p:sldId id="417" r:id="rId16"/>
    <p:sldId id="418" r:id="rId17"/>
    <p:sldId id="434" r:id="rId18"/>
    <p:sldId id="431" r:id="rId19"/>
    <p:sldId id="433" r:id="rId20"/>
    <p:sldId id="440" r:id="rId21"/>
    <p:sldId id="435" r:id="rId22"/>
    <p:sldId id="436" r:id="rId23"/>
    <p:sldId id="437" r:id="rId24"/>
    <p:sldId id="420" r:id="rId25"/>
    <p:sldId id="421" r:id="rId26"/>
    <p:sldId id="422" r:id="rId27"/>
    <p:sldId id="423" r:id="rId28"/>
    <p:sldId id="438" r:id="rId29"/>
    <p:sldId id="424" r:id="rId30"/>
    <p:sldId id="425" r:id="rId31"/>
    <p:sldId id="43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8986" autoAdjust="0"/>
    <p:restoredTop sz="86207" autoAdjust="0"/>
  </p:normalViewPr>
  <p:slideViewPr>
    <p:cSldViewPr snapToObjects="1">
      <p:cViewPr varScale="1">
        <p:scale>
          <a:sx n="122" d="100"/>
          <a:sy n="122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2DBD-AA1A-44C3-95F4-739950F5A407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5C64-886E-4273-B25E-DBF09D7749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0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289E-2F4B-4BDB-9E3D-307BE649A8B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91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908720"/>
            <a:ext cx="80010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 pitchFamily="50" charset="-52"/>
              </a:rPr>
              <a:t>Лекция 4</a:t>
            </a: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Text Pro" pitchFamily="50" charset="-52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Elektra Text Pro" pitchFamily="50" charset="-52"/>
              </a:rPr>
              <a:t>ФИЛОСОФСКИЕ УЧЕНИЯ ДРЕВНЕГО ВОСТОКА</a:t>
            </a: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endParaRPr lang="ru-RU" sz="2400" kern="0" dirty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endParaRPr lang="ru-RU" sz="2400" kern="0" dirty="0" smtClean="0">
              <a:solidFill>
                <a:srgbClr val="C00000"/>
              </a:solidFill>
              <a:latin typeface="Elektra Pro"/>
            </a:endParaRPr>
          </a:p>
          <a:p>
            <a:pPr lvl="0" algn="ctr">
              <a:defRPr/>
            </a:pPr>
            <a:r>
              <a:rPr lang="ru-RU" sz="2400" kern="0" dirty="0" err="1" smtClean="0">
                <a:solidFill>
                  <a:srgbClr val="C00000"/>
                </a:solidFill>
                <a:latin typeface="Elektra Text Pro"/>
              </a:rPr>
              <a:t>Разинов</a:t>
            </a: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 Юрий Анатольевич </a:t>
            </a:r>
          </a:p>
          <a:p>
            <a:pPr lvl="0" algn="ctr">
              <a:defRPr/>
            </a:pPr>
            <a:r>
              <a:rPr lang="ru-RU" sz="2400" kern="0" dirty="0" smtClean="0">
                <a:solidFill>
                  <a:srgbClr val="C00000"/>
                </a:solidFill>
                <a:latin typeface="Elektra Text Pro"/>
              </a:rPr>
              <a:t>профессор, доктор философских наук</a:t>
            </a:r>
          </a:p>
        </p:txBody>
      </p:sp>
    </p:spTree>
    <p:extLst>
      <p:ext uri="{BB962C8B-B14F-4D97-AF65-F5344CB8AC3E}">
        <p14:creationId xmlns:p14="http://schemas.microsoft.com/office/powerpoint/2010/main" xmlns="" val="1563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162" y="18864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«ЧЕТЫРЕ БЛАГОРОДНЫЕ ИСТИНЫ»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9009" y="836712"/>
            <a:ext cx="800543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1. Жизнь есть </a:t>
            </a:r>
            <a:r>
              <a:rPr lang="ru-RU" sz="2400" dirty="0" smtClean="0">
                <a:latin typeface="Elektra Text Pro"/>
              </a:rPr>
              <a:t>страдание</a:t>
            </a:r>
            <a:endParaRPr lang="ru-RU" sz="2400" dirty="0">
              <a:latin typeface="Elektra Text Pro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2. Корень (причина) страдания – жажда удовольствий (желания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3. Существует возможность полного и бесследного уничтожения </a:t>
            </a:r>
            <a:r>
              <a:rPr lang="ru-RU" sz="2400" dirty="0" smtClean="0">
                <a:latin typeface="Elektra Text Pro"/>
              </a:rPr>
              <a:t>желаний</a:t>
            </a:r>
            <a:endParaRPr lang="ru-RU" sz="2400" dirty="0">
              <a:latin typeface="Elektra Text Pro"/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4. Путь, ведущий к освобождению от страдания, – праведная жизнь («восьмеричный путь добродетели</a:t>
            </a:r>
            <a:r>
              <a:rPr lang="ru-RU" sz="2400" dirty="0" smtClean="0">
                <a:latin typeface="Elektra Text Pro"/>
              </a:rPr>
              <a:t>»)</a:t>
            </a:r>
            <a:endParaRPr lang="ru-RU" sz="2400" dirty="0">
              <a:latin typeface="Elektra Text Pro"/>
            </a:endParaRPr>
          </a:p>
        </p:txBody>
      </p:sp>
      <p:pic>
        <p:nvPicPr>
          <p:cNvPr id="5" name="Рисунок 4" descr="Budda-mediczi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107818"/>
            <a:ext cx="4606046" cy="25919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594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4839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«ВОСЬМЕРИЧНЫЙ ПУТЬ ДОБРОДЕТЕЛИ»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9880" y="1340768"/>
            <a:ext cx="7609831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1. Осознание «четырех благородных истин»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2. Правильное волевое усилие (решимость)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3. Правильная речь (речевой контроль)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4. Правильное действие (не причинение вреда)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5. Правильный образ </a:t>
            </a:r>
            <a:r>
              <a:rPr lang="ru-RU" sz="2400" dirty="0" smtClean="0">
                <a:latin typeface="Elektra Text Pro"/>
              </a:rPr>
              <a:t>жизни </a:t>
            </a:r>
            <a:r>
              <a:rPr lang="ru-RU" sz="2400" dirty="0">
                <a:latin typeface="Elektra Text Pro"/>
              </a:rPr>
              <a:t>(воздержание и труд)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6. Правильное усилие (борьба с соблазнами)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7. Правильное направление мысли (отрешенность)</a:t>
            </a:r>
          </a:p>
          <a:p>
            <a:pPr marL="361950" indent="-361950"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8. Правильное сосредоточение духа (медитация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14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968" y="381000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НИРВАНА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5404" y="1212687"/>
            <a:ext cx="760983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Нирвана (санскр.) – «затухание», «угасание», «покой»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Мокша </a:t>
            </a:r>
            <a:r>
              <a:rPr lang="ru-RU" sz="2400" dirty="0">
                <a:latin typeface="Elektra Text Pro"/>
              </a:rPr>
              <a:t>(санскр.) – «избавление», «избегание», «спасение</a:t>
            </a:r>
            <a:r>
              <a:rPr lang="ru-RU" sz="2400" dirty="0" smtClean="0">
                <a:latin typeface="Elektra Text Pro"/>
              </a:rPr>
              <a:t>»</a:t>
            </a:r>
            <a:endParaRPr lang="ru-RU" sz="2400" dirty="0">
              <a:latin typeface="Elektra Text Pro"/>
            </a:endParaRPr>
          </a:p>
        </p:txBody>
      </p:sp>
      <p:pic>
        <p:nvPicPr>
          <p:cNvPr id="5" name="Рисунок 4" descr="scale_1200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5531" y="3140968"/>
            <a:ext cx="5357850" cy="301379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874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668795" y="1312928"/>
            <a:ext cx="496855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Elektra Text Pro"/>
              </a:rPr>
              <a:t>КУН ФУ-ЦЗЫ – «УЧИТЕЛЬ КУН»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>
                <a:latin typeface="Elektra Text Pro"/>
              </a:rPr>
              <a:t>. 551 до </a:t>
            </a:r>
            <a:r>
              <a:rPr lang="ru-RU" sz="2200" dirty="0" smtClean="0">
                <a:latin typeface="Elektra Text Pro"/>
              </a:rPr>
              <a:t>н.э. – 479 </a:t>
            </a:r>
            <a:r>
              <a:rPr lang="ru-RU" sz="2200" dirty="0">
                <a:latin typeface="Elektra Text Pro"/>
              </a:rPr>
              <a:t>до </a:t>
            </a:r>
            <a:r>
              <a:rPr lang="ru-RU" sz="2200" dirty="0" smtClean="0">
                <a:latin typeface="Elektra Text Pro"/>
              </a:rPr>
              <a:t>н.э.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latin typeface="Elektra Text Pro"/>
              </a:rPr>
              <a:t>Канонический трактат – </a:t>
            </a:r>
            <a:r>
              <a:rPr lang="ru-RU" sz="2400" dirty="0" smtClean="0">
                <a:latin typeface="Elektra Text Pro"/>
              </a:rPr>
              <a:t>     «</a:t>
            </a:r>
            <a:r>
              <a:rPr lang="ru-RU" sz="2400" dirty="0" err="1">
                <a:latin typeface="Elektra Text Pro"/>
              </a:rPr>
              <a:t>Лунь-юй</a:t>
            </a:r>
            <a:r>
              <a:rPr lang="ru-RU" sz="2400" dirty="0">
                <a:latin typeface="Elektra Text Pro"/>
              </a:rPr>
              <a:t>» </a:t>
            </a:r>
            <a:r>
              <a:rPr lang="ru-RU" sz="2400" dirty="0" smtClean="0">
                <a:latin typeface="Elektra Text Pro"/>
              </a:rPr>
              <a:t>(«</a:t>
            </a:r>
            <a:r>
              <a:rPr lang="ru-RU" sz="2400" dirty="0">
                <a:latin typeface="Elektra Text Pro"/>
              </a:rPr>
              <a:t>Беседы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</a:t>
            </a:r>
            <a:r>
              <a:rPr lang="ru-RU" sz="2400" dirty="0">
                <a:latin typeface="Elektra Text Pro"/>
              </a:rPr>
              <a:t>суждения</a:t>
            </a:r>
            <a:r>
              <a:rPr lang="ru-RU" sz="2400" dirty="0" smtClean="0">
                <a:latin typeface="Elektra Text Pro"/>
              </a:rPr>
              <a:t>»)</a:t>
            </a: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33" y="3326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КОНФУЦИЙ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 descr="275px-Konfuzius-1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3" y="1309472"/>
            <a:ext cx="2443187" cy="3456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34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09118" y="1423164"/>
            <a:ext cx="4572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Противопоставление «низкого» и «благородного» мужа соответствует разделению Земли и Неба, энергий Инь и Ян</a:t>
            </a:r>
          </a:p>
          <a:p>
            <a:pPr marL="342000" indent="-342900">
              <a:buFont typeface="Arial" panose="020B0604020202020204" pitchFamily="34" charset="0"/>
              <a:buChar char="•"/>
            </a:pPr>
            <a:endParaRPr lang="ru-RU" sz="2400" dirty="0" smtClean="0">
              <a:latin typeface="Elektra Pro"/>
            </a:endParaRPr>
          </a:p>
          <a:p>
            <a:pPr marL="3420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Воля неба – судьба и путь «благородного мужа » – Дао</a:t>
            </a:r>
            <a:endParaRPr lang="ru-RU" sz="2400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178" y="332656"/>
            <a:ext cx="8176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КОСМОЛОГИЯ ЗЕМЛИ И НЕБА</a:t>
            </a:r>
          </a:p>
        </p:txBody>
      </p:sp>
      <p:pic>
        <p:nvPicPr>
          <p:cNvPr id="59394" name="Picture 2" descr="Инь-ян / Символизм-символы - Значение символа Инь-ян - Что символизирует Инь -ян? / Тай цзы - Великий Предел - Да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7091"/>
            <a:ext cx="2868845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689" y="50004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ИНЬ И ЯН («КНИГА ПЕРЕМЕН»)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7512314"/>
              </p:ext>
            </p:extLst>
          </p:nvPr>
        </p:nvGraphicFramePr>
        <p:xfrm>
          <a:off x="3686046" y="1403389"/>
          <a:ext cx="5134426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2802"/>
                <a:gridCol w="2451624"/>
              </a:tblGrid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Elektra Pro"/>
                        </a:rPr>
                        <a:t>Ян</a:t>
                      </a:r>
                      <a:endParaRPr lang="ru-RU" sz="2400" dirty="0">
                        <a:solidFill>
                          <a:schemeClr val="tx1"/>
                        </a:solidFill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solidFill>
                            <a:schemeClr val="tx1"/>
                          </a:solidFill>
                          <a:latin typeface="Elektra Pro"/>
                        </a:rPr>
                        <a:t>Инь</a:t>
                      </a:r>
                      <a:endParaRPr lang="ru-RU" sz="2400" dirty="0">
                        <a:solidFill>
                          <a:schemeClr val="tx1"/>
                        </a:solidFill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Свет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Тьма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Небесное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Земное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Мужское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Женское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Пассивное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Активное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Отрицательное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Положительное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Твердое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Мягкое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Внешнее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Внутреннее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Огонь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Вода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404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Солнце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Elektra Pro"/>
                        </a:rPr>
                        <a:t>Луна</a:t>
                      </a:r>
                      <a:endParaRPr lang="ru-RU" sz="2400" dirty="0">
                        <a:latin typeface="Elektra Pro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pic>
        <p:nvPicPr>
          <p:cNvPr id="7" name="Рисунок 6" descr="Yin_and_Yang_symbol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92895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00364" y="2000747"/>
            <a:ext cx="5328956" cy="3305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«Одни напрягают свой ум. Другие напрягают мускулы. Те, кто напрягает свой ум, управляют людьми. Управляемые содержат тех, кто ими управляет. Таков всеобщий закон Поднебесной»</a:t>
            </a: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Конфуций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81274"/>
            <a:ext cx="5143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ИЕРОГЛИФ «ДАО»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124744"/>
            <a:ext cx="5314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Elektra Pro"/>
              </a:rPr>
              <a:t>Дао – «путь» (закон, истина, добро)</a:t>
            </a:r>
            <a:endParaRPr lang="ru-RU" sz="2400" dirty="0">
              <a:latin typeface="Elektra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034082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</a:rPr>
              <a:t> </a:t>
            </a:r>
            <a:r>
              <a:rPr lang="ja-JP" altLang="en-US" sz="9600" dirty="0" smtClean="0">
                <a:solidFill>
                  <a:srgbClr val="C00000"/>
                </a:solidFill>
                <a:latin typeface="Elektra Pro"/>
              </a:rPr>
              <a:t>道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1544" y="1386733"/>
            <a:ext cx="7399225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Жень – «человеколюбие», «милосердие», «взаимность», «согласие»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Ли – «ритуал» (этикет)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Pro"/>
              </a:rPr>
              <a:t>Сяо</a:t>
            </a:r>
            <a:r>
              <a:rPr lang="ru-RU" sz="2400" dirty="0" smtClean="0">
                <a:latin typeface="Elektra Pro"/>
              </a:rPr>
              <a:t> – «сыновняя почтительность»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Pro"/>
              </a:rPr>
              <a:t>Чжен</a:t>
            </a:r>
            <a:r>
              <a:rPr lang="ru-RU" sz="2400" dirty="0" smtClean="0">
                <a:latin typeface="Elektra Pro"/>
              </a:rPr>
              <a:t> мин – «исправление имен»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Pro"/>
              </a:rPr>
              <a:t>Вэнь</a:t>
            </a:r>
            <a:r>
              <a:rPr lang="ru-RU" sz="2400" dirty="0" smtClean="0">
                <a:latin typeface="Elektra Pro"/>
              </a:rPr>
              <a:t> – «воспитанность», «образованность»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9" y="500042"/>
            <a:ext cx="78216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ПРИНЦИПЫ КОНФУЦИАНСКОЙ ДОКТРИНЫ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8891" y="1725287"/>
            <a:ext cx="6797656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Жень – иероглиф, состоящий из двух знаков, означающих человека и цифру «2»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О значении «</a:t>
            </a:r>
            <a:r>
              <a:rPr lang="ru-RU" sz="2400" dirty="0" err="1" smtClean="0">
                <a:latin typeface="Elektra Pro"/>
              </a:rPr>
              <a:t>жэнь</a:t>
            </a:r>
            <a:r>
              <a:rPr lang="ru-RU" sz="2400" dirty="0" smtClean="0">
                <a:latin typeface="Elektra Pro"/>
              </a:rPr>
              <a:t>» Конфуций говорит: «Это слово взаимность, не делай другим того, чего не желаешь себе»</a:t>
            </a:r>
          </a:p>
          <a:p>
            <a:pPr>
              <a:spcBef>
                <a:spcPts val="1200"/>
              </a:spcBef>
            </a:pPr>
            <a:r>
              <a:rPr lang="ru-RU" sz="2400" dirty="0" smtClean="0">
                <a:latin typeface="Elektra Pro"/>
              </a:rPr>
              <a:t>    («Золотое правило нравственности»)</a:t>
            </a:r>
            <a:endParaRPr lang="ru-RU" sz="2400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332656"/>
            <a:ext cx="66437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ЧЕЛОВЕКОЛЮБИЯ (ЖЕНЬ)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19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4414" y="1785926"/>
            <a:ext cx="678661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Ли – ритуал – универсальная форма согласия людей, находящихся на разных ступенях сословного общества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ПРИНЦИП РИТУАЛИЗИРОВАННОГО ДЕЙСТВИЯ (ЛИ)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  <p:pic>
        <p:nvPicPr>
          <p:cNvPr id="75778" name="Picture 2" descr="Реконструкцию торжественной конфуцианской церемонии провели в Цуйф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7901" y="3253400"/>
            <a:ext cx="5119636" cy="308316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476888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СПЕЦИФИКА ВОСТОЧНОЙ ФИЛОСОФИИ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76889" y="1484784"/>
            <a:ext cx="7628346" cy="3659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Восточная философия в отличие от греческой носит не аналитическо-синтетический,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а синкретический характер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В ней тесно переплетены мифологические, этические и мистико-религиозные представления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2400" dirty="0">
              <a:latin typeface="Elektra Pro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endParaRPr lang="ru-RU" sz="2400" dirty="0" smtClean="0"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1314406"/>
            <a:ext cx="7245448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Жень – «человеколюбие», «милосердие», «взаимность», «согласие»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Ли – «ритуал» (этикет)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Сяо</a:t>
            </a:r>
            <a:r>
              <a:rPr lang="ru-RU" sz="2400" dirty="0" smtClean="0">
                <a:latin typeface="Elektra Text Pro"/>
              </a:rPr>
              <a:t> – «сыновняя почтительность»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Чжен</a:t>
            </a:r>
            <a:r>
              <a:rPr lang="ru-RU" sz="2400" dirty="0" smtClean="0">
                <a:latin typeface="Elektra Text Pro"/>
              </a:rPr>
              <a:t> мин – «исправление имен»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err="1" smtClean="0">
                <a:latin typeface="Elektra Text Pro"/>
              </a:rPr>
              <a:t>Вэнь</a:t>
            </a:r>
            <a:r>
              <a:rPr lang="ru-RU" sz="2400" dirty="0" smtClean="0">
                <a:latin typeface="Elektra Text Pro"/>
              </a:rPr>
              <a:t> – «воспитанность», «образованность»</a:t>
            </a:r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2656"/>
            <a:ext cx="78936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ПРИНЦИПЫ КОНФУЦИАНСКОЙ ДОКТРИНЫ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1617" y="177281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Text Pro"/>
              </a:rPr>
              <a:t>Сяо</a:t>
            </a:r>
            <a:r>
              <a:rPr lang="ru-RU" sz="2400" dirty="0" smtClean="0">
                <a:latin typeface="Elektra Text Pro"/>
              </a:rPr>
              <a:t> – «сыновья почтительность»  –  этическая норма иерархического разделения ролей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в традиционном обществе, где младший почитает старшего, женщина почитает мужчину,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а подчиненный – начальника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1515" y="500041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ПОЧТИТЕЛЬНОСТИ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(СЯО)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22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1538" y="1928802"/>
            <a:ext cx="725778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Pro"/>
              </a:rPr>
              <a:t>Чжен</a:t>
            </a:r>
            <a:r>
              <a:rPr lang="ru-RU" sz="2400" dirty="0" smtClean="0">
                <a:latin typeface="Elektra Pro"/>
              </a:rPr>
              <a:t> мин – принцип соответствия означающего имени и означаемой сущности: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«Государь должен быть государем»;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«Сановник должен быть сановником, </a:t>
            </a:r>
            <a:br>
              <a:rPr lang="ru-RU" sz="2400" dirty="0" smtClean="0">
                <a:latin typeface="Elektra Pro"/>
              </a:rPr>
            </a:br>
            <a:r>
              <a:rPr lang="ru-RU" sz="2400" dirty="0" smtClean="0">
                <a:latin typeface="Elektra Pro"/>
              </a:rPr>
              <a:t>отец – отцом, сын – сыном»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    («Лунь </a:t>
            </a:r>
            <a:r>
              <a:rPr lang="ru-RU" sz="2400" dirty="0" err="1" smtClean="0">
                <a:latin typeface="Elektra Pro"/>
              </a:rPr>
              <a:t>Юй</a:t>
            </a:r>
            <a:r>
              <a:rPr lang="ru-RU" sz="2400" dirty="0" smtClean="0">
                <a:latin typeface="Elektra Pro"/>
              </a:rPr>
              <a:t>»)</a:t>
            </a:r>
            <a:endParaRPr lang="ru-RU" sz="2400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3581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ПРИНЦИП ИСПРАВЛЕНИЯ ИМЁН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(ЧЖЕН МИН)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7223" y="1340768"/>
            <a:ext cx="76480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 smtClean="0">
                <a:latin typeface="Elektra Pro"/>
              </a:rPr>
              <a:t>Вэнь</a:t>
            </a:r>
            <a:r>
              <a:rPr lang="ru-RU" sz="2400" dirty="0" smtClean="0">
                <a:latin typeface="Elektra Pro"/>
              </a:rPr>
              <a:t> – принцип воспитания «благородного мужа»  – совершенной личности, духовного аристократа</a:t>
            </a:r>
            <a:endParaRPr lang="ru-RU" sz="2400" i="1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00042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ПРИНЦИП ОБРАЗОВАННОСТИ (</a:t>
            </a:r>
            <a:r>
              <a:rPr lang="ru-RU" sz="2800" i="1" dirty="0" smtClean="0">
                <a:solidFill>
                  <a:srgbClr val="C00000"/>
                </a:solidFill>
                <a:latin typeface="Elektra Pro"/>
              </a:rPr>
              <a:t>ВЕНЬ</a:t>
            </a:r>
            <a:r>
              <a:rPr lang="ru-RU" sz="2800" dirty="0" smtClean="0">
                <a:solidFill>
                  <a:srgbClr val="C00000"/>
                </a:solidFill>
                <a:latin typeface="Elektra Pro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307181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C00000"/>
                </a:solidFill>
                <a:latin typeface="Elektra Pro"/>
              </a:rPr>
              <a:t> </a:t>
            </a:r>
            <a:endParaRPr lang="ru-RU" sz="9600" dirty="0">
              <a:solidFill>
                <a:srgbClr val="C00000"/>
              </a:solidFill>
              <a:latin typeface="Elektra Pro"/>
            </a:endParaRPr>
          </a:p>
        </p:txBody>
      </p:sp>
      <p:pic>
        <p:nvPicPr>
          <p:cNvPr id="6" name="Рисунок 5" descr="Imperator-TSyanlun-v-svoyom-kabine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9843" y="2492896"/>
            <a:ext cx="3952876" cy="342912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1415" y="1340768"/>
            <a:ext cx="4392488" cy="29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2400" dirty="0" smtClean="0">
                <a:latin typeface="Elektra Pro"/>
              </a:rPr>
              <a:t>ЛАО-ЦЗЫ – 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Elektra Pro"/>
              </a:rPr>
              <a:t>«МУДРЫЙ РЕБЁНОК»</a:t>
            </a:r>
          </a:p>
          <a:p>
            <a:pPr>
              <a:lnSpc>
                <a:spcPct val="110000"/>
              </a:lnSpc>
            </a:pPr>
            <a:r>
              <a:rPr lang="ru-RU" sz="2400" dirty="0" smtClean="0">
                <a:latin typeface="Elektra Pro"/>
              </a:rPr>
              <a:t> </a:t>
            </a:r>
            <a:r>
              <a:rPr lang="ru-RU" sz="2200" dirty="0" smtClean="0">
                <a:latin typeface="Elektra Pro"/>
              </a:rPr>
              <a:t>VI-V века до н.э.</a:t>
            </a:r>
          </a:p>
          <a:p>
            <a:pPr>
              <a:lnSpc>
                <a:spcPct val="110000"/>
              </a:lnSpc>
            </a:pPr>
            <a:endParaRPr lang="ru-RU" sz="2400" dirty="0" smtClean="0">
              <a:latin typeface="Elektra Pro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Канонический трактат – «Дао-де </a:t>
            </a:r>
            <a:r>
              <a:rPr lang="ru-RU" sz="2400" dirty="0" err="1" smtClean="0">
                <a:latin typeface="Elektra Pro"/>
              </a:rPr>
              <a:t>цзин</a:t>
            </a:r>
            <a:r>
              <a:rPr lang="ru-RU" sz="2400" dirty="0" smtClean="0">
                <a:latin typeface="Elektra Pro"/>
              </a:rPr>
              <a:t>» («Книга </a:t>
            </a:r>
            <a:br>
              <a:rPr lang="ru-RU" sz="2400" dirty="0" smtClean="0">
                <a:latin typeface="Elektra Pro"/>
              </a:rPr>
            </a:br>
            <a:r>
              <a:rPr lang="ru-RU" sz="2400" dirty="0" smtClean="0">
                <a:latin typeface="Elektra Pro"/>
              </a:rPr>
              <a:t>об осуществлении Дао»)</a:t>
            </a:r>
            <a:endParaRPr lang="ru-RU" sz="2400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71749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ЛАО-ЦЗЫ</a:t>
            </a:r>
          </a:p>
        </p:txBody>
      </p:sp>
      <p:pic>
        <p:nvPicPr>
          <p:cNvPr id="7" name="Рисунок 6" descr="Lao_Tzu_-_Project_Gutenberg_eText_15250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340768"/>
            <a:ext cx="2335220" cy="3312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16801" y="1124744"/>
            <a:ext cx="51040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Дао – первоначало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всеобщий закон мироздания. Из него всё возникает,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и к нему всё возвращается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«Дао – мать всех вещей»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Дао – источник и финальная цель мироздания, единство бытия и небытия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Дао – не просто путь к истине, а истина, понятая как путь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2378" y="260648"/>
            <a:ext cx="7757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ПОНЯТИЕ ДАО В ДАОСИЗМЕ</a:t>
            </a:r>
          </a:p>
        </p:txBody>
      </p:sp>
      <p:pic>
        <p:nvPicPr>
          <p:cNvPr id="9" name="Рисунок 8" descr="Lao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7501" y="1124744"/>
            <a:ext cx="2354088" cy="3384000"/>
          </a:xfrm>
          <a:prstGeom prst="round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3568" y="5526961"/>
            <a:ext cx="767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«Вставший на путь никуда не идет» </a:t>
            </a:r>
          </a:p>
          <a:p>
            <a:pPr algn="ctr"/>
            <a:r>
              <a:rPr lang="ru-RU" sz="2400" dirty="0" smtClean="0">
                <a:latin typeface="Elektra Text Pro"/>
              </a:rPr>
              <a:t>(</a:t>
            </a:r>
            <a:r>
              <a:rPr lang="ru-RU" sz="2400" dirty="0" err="1" smtClean="0">
                <a:latin typeface="Elektra Text Pro"/>
              </a:rPr>
              <a:t>Лао-цзы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68117" y="1080592"/>
            <a:ext cx="53578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«Великое совершенство похоже на несовершенство»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«Великая полнота похожа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пустоту»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«Великая прямота похожа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кривизну»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«Великое остроумие похоже </a:t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на глупость»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«Путь к победе кажется отступлением»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65978" y="238432"/>
            <a:ext cx="4857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ДАОССКАЯ ДИАЛЕКТИКА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8661" y="5572140"/>
            <a:ext cx="8425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Elektra Text Pro"/>
              </a:rPr>
              <a:t>«Превращение в противоположное – это движение Дао</a:t>
            </a:r>
            <a:r>
              <a:rPr lang="ru-RU" sz="2400" dirty="0">
                <a:latin typeface="Elektra Text Pro"/>
              </a:rPr>
              <a:t>» </a:t>
            </a:r>
            <a:endParaRPr lang="ru-RU" sz="2400" dirty="0" smtClean="0">
              <a:latin typeface="Elektra Text Pro"/>
            </a:endParaRPr>
          </a:p>
          <a:p>
            <a:pPr algn="ctr"/>
            <a:r>
              <a:rPr lang="ru-RU" sz="2400" dirty="0" smtClean="0">
                <a:latin typeface="Elektra Text Pro"/>
              </a:rPr>
              <a:t>(</a:t>
            </a:r>
            <a:r>
              <a:rPr lang="ru-RU" sz="2400" dirty="0" err="1" smtClean="0">
                <a:latin typeface="Elektra Text Pro"/>
              </a:rPr>
              <a:t>Лао-цзы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</p:txBody>
      </p:sp>
      <p:pic>
        <p:nvPicPr>
          <p:cNvPr id="13" name="Рисунок 12" descr="Yin_yang_laoz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80592"/>
            <a:ext cx="2134860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51920" y="1556792"/>
            <a:ext cx="47149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Явленный путь не является истинным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Прямой путь – не самый короткий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«В сокровенном есть еще более сокровенное»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794" y="466684"/>
            <a:ext cx="814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ДИАЛЕКТИКА ПОЗНАНИЯ В ДАОСИЗМЕ</a:t>
            </a:r>
          </a:p>
        </p:txBody>
      </p:sp>
      <p:pic>
        <p:nvPicPr>
          <p:cNvPr id="10" name="Рисунок 9" descr="19000_1227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628800"/>
            <a:ext cx="23907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9937" y="188640"/>
            <a:ext cx="7219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РАВНОВЕСИЯ В ДАОСИЗМЕ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09937" y="1124744"/>
            <a:ext cx="739529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Elektra Pro"/>
              </a:rPr>
              <a:t>«Нет большего воровства, чем когда совершенство становится предметом знания» (</a:t>
            </a:r>
            <a:r>
              <a:rPr lang="ru-RU" sz="2400" dirty="0" err="1" smtClean="0">
                <a:solidFill>
                  <a:prstClr val="black"/>
                </a:solidFill>
                <a:latin typeface="Elektra Pro"/>
              </a:rPr>
              <a:t>Люй</a:t>
            </a:r>
            <a:r>
              <a:rPr lang="ru-RU" sz="2400" dirty="0" smtClean="0">
                <a:solidFill>
                  <a:prstClr val="black"/>
                </a:solidFill>
                <a:latin typeface="Elektra Pro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Elektra Pro"/>
              </a:rPr>
              <a:t>Хуэйцин</a:t>
            </a:r>
            <a:r>
              <a:rPr lang="ru-RU" sz="2400" dirty="0" smtClean="0">
                <a:solidFill>
                  <a:prstClr val="black"/>
                </a:solidFill>
                <a:latin typeface="Elektra Pro"/>
              </a:rPr>
              <a:t>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«Тайная гармония лучше явной» (Гераклит)</a:t>
            </a:r>
            <a:endParaRPr lang="ru-RU" sz="2400" dirty="0" smtClean="0">
              <a:solidFill>
                <a:prstClr val="black"/>
              </a:solidFill>
              <a:latin typeface="Elektra Pro"/>
            </a:endParaRPr>
          </a:p>
        </p:txBody>
      </p:sp>
      <p:pic>
        <p:nvPicPr>
          <p:cNvPr id="65540" name="Picture 4" descr="Premium Photo | Harmony in Balance Isolated Balancing Stone T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5" y="3082476"/>
            <a:ext cx="4552961" cy="3418358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29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0561" y="1635578"/>
            <a:ext cx="4004673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«Мудр тот, кто имеет знания но делает вид, что не знает. Глуп тот, кто, не имея знания, делает вид, что знает»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«Говорящий не знает, знающий не говорит»</a:t>
            </a:r>
          </a:p>
          <a:p>
            <a:r>
              <a:rPr lang="ru-RU" sz="2400" dirty="0">
                <a:latin typeface="Elektra Text Pro"/>
              </a:rPr>
              <a:t> </a:t>
            </a:r>
            <a:r>
              <a:rPr lang="ru-RU" sz="2400" dirty="0" smtClean="0">
                <a:latin typeface="Elektra Text Pro"/>
              </a:rPr>
              <a:t>   (</a:t>
            </a:r>
            <a:r>
              <a:rPr lang="ru-RU" sz="2400" dirty="0" err="1" smtClean="0">
                <a:latin typeface="Elektra Text Pro"/>
              </a:rPr>
              <a:t>Лао-цзы</a:t>
            </a:r>
            <a:r>
              <a:rPr lang="ru-RU" sz="2400" dirty="0" smtClean="0">
                <a:latin typeface="Elektra Text Pro"/>
              </a:rPr>
              <a:t>)</a:t>
            </a:r>
            <a:endParaRPr lang="ru-RU" sz="2400" dirty="0">
              <a:latin typeface="Elektra Text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1" y="476209"/>
            <a:ext cx="78936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ДИАЛЕКТИКА ПОЗНАНИЯ В ДАОСИЗМЕ</a:t>
            </a:r>
          </a:p>
        </p:txBody>
      </p:sp>
      <p:pic>
        <p:nvPicPr>
          <p:cNvPr id="11" name="Рисунок 10" descr="scale_1200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356" y="1700808"/>
            <a:ext cx="3440032" cy="226755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213" y="188640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ОБЩЕЕ МЕЖДУ ГРЕЧЕСКОЙ </a:t>
            </a:r>
            <a:br>
              <a:rPr lang="ru-RU" sz="2800" dirty="0" smtClean="0">
                <a:solidFill>
                  <a:srgbClr val="C00000"/>
                </a:solidFill>
                <a:latin typeface="Elektra Text Pro"/>
              </a:rPr>
            </a:b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И ВОСТОЧНОЙ МУДРОСТЬЮ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38032" y="1484784"/>
            <a:ext cx="79431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Ранняя философия представляет собой совокупность нравственно-политических наставлений, имеющих жизненно-практический смысл</a:t>
            </a:r>
          </a:p>
        </p:txBody>
      </p:sp>
      <p:pic>
        <p:nvPicPr>
          <p:cNvPr id="9" name="Рисунок 8" descr="Lao-TSzyi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140968"/>
            <a:ext cx="4387754" cy="328614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30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1536" y="1628800"/>
            <a:ext cx="485778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«Дао постоянно осуществляет </a:t>
            </a:r>
            <a:r>
              <a:rPr lang="ru-RU" sz="2400" dirty="0" err="1" smtClean="0">
                <a:latin typeface="Elektra Pro"/>
              </a:rPr>
              <a:t>недеяние</a:t>
            </a:r>
            <a:r>
              <a:rPr lang="ru-RU" sz="2400" dirty="0" smtClean="0">
                <a:latin typeface="Elektra Pro"/>
              </a:rPr>
              <a:t>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err="1" smtClean="0">
                <a:latin typeface="Elektra Pro"/>
              </a:rPr>
              <a:t>Совершенномудрый</a:t>
            </a:r>
            <a:r>
              <a:rPr lang="ru-RU" sz="2400" dirty="0" smtClean="0">
                <a:latin typeface="Elektra Pro"/>
              </a:rPr>
              <a:t> (</a:t>
            </a:r>
            <a:r>
              <a:rPr lang="ru-RU" sz="2400" dirty="0" err="1" smtClean="0">
                <a:latin typeface="Elektra Pro"/>
              </a:rPr>
              <a:t>шэнжень</a:t>
            </a:r>
            <a:r>
              <a:rPr lang="ru-RU" sz="2400" dirty="0" smtClean="0">
                <a:latin typeface="Elektra Pro"/>
              </a:rPr>
              <a:t>) не действует, </a:t>
            </a:r>
            <a:br>
              <a:rPr lang="ru-RU" sz="2400" dirty="0" smtClean="0">
                <a:latin typeface="Elektra Pro"/>
              </a:rPr>
            </a:br>
            <a:r>
              <a:rPr lang="ru-RU" sz="2400" dirty="0" smtClean="0">
                <a:latin typeface="Elektra Pro"/>
              </a:rPr>
              <a:t>но присоединяется </a:t>
            </a:r>
            <a:br>
              <a:rPr lang="ru-RU" sz="2400" dirty="0" smtClean="0">
                <a:latin typeface="Elektra Pro"/>
              </a:rPr>
            </a:br>
            <a:r>
              <a:rPr lang="ru-RU" sz="2400" dirty="0" smtClean="0">
                <a:latin typeface="Elektra Pro"/>
              </a:rPr>
              <a:t>к действию и добивается успеха, он «не борется, </a:t>
            </a:r>
            <a:br>
              <a:rPr lang="ru-RU" sz="2400" dirty="0" smtClean="0">
                <a:latin typeface="Elektra Pro"/>
              </a:rPr>
            </a:br>
            <a:r>
              <a:rPr lang="ru-RU" sz="2400" dirty="0" smtClean="0">
                <a:latin typeface="Elektra Pro"/>
              </a:rPr>
              <a:t>но умеет побеждать»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Дао само осуществляет закон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32656"/>
            <a:ext cx="65008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«ВЕЛИКОГО НЕДЕЯНИЯ» (У-ВЭЙ)</a:t>
            </a:r>
          </a:p>
        </p:txBody>
      </p:sp>
      <p:pic>
        <p:nvPicPr>
          <p:cNvPr id="10" name="Рисунок 9" descr="osnovatel_daosizma_lao_czy_laozi_statuetka_kita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628800"/>
            <a:ext cx="2286016" cy="379192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31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91880" y="1337324"/>
            <a:ext cx="528641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«Высшая добродетель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400" dirty="0" smtClean="0">
                <a:latin typeface="Elektra Pro"/>
              </a:rPr>
              <a:t>  подобна воде. Вода приносит  пользу всем существам и ничему не противоборствует»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Мудрость </a:t>
            </a:r>
            <a:r>
              <a:rPr lang="ru-RU" sz="2400" dirty="0" smtClean="0">
                <a:latin typeface="Elektra Text Pro"/>
              </a:rPr>
              <a:t>–</a:t>
            </a:r>
            <a:r>
              <a:rPr lang="ru-RU" sz="2400" dirty="0" smtClean="0">
                <a:latin typeface="Elektra Pro"/>
              </a:rPr>
              <a:t> это форма принятия мира, что предполагает открытость человека миру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Pro"/>
              </a:rPr>
              <a:t>«Смотри на мир исходя из мира» </a:t>
            </a:r>
            <a:r>
              <a:rPr lang="en-US" sz="2400" dirty="0" smtClean="0">
                <a:latin typeface="Elektra Pro"/>
              </a:rPr>
              <a:t>[</a:t>
            </a:r>
            <a:r>
              <a:rPr lang="ru-RU" sz="2400" dirty="0" smtClean="0">
                <a:latin typeface="Elektra Pro"/>
              </a:rPr>
              <a:t>а не из своего представления о мире</a:t>
            </a:r>
            <a:r>
              <a:rPr lang="en-US" sz="2400" dirty="0" smtClean="0">
                <a:latin typeface="Elektra Pro"/>
              </a:rPr>
              <a:t>]</a:t>
            </a:r>
            <a:endParaRPr lang="ru-RU" sz="2400" dirty="0" smtClean="0">
              <a:latin typeface="Elektra Pro"/>
            </a:endParaRPr>
          </a:p>
          <a:p>
            <a:pPr marL="342900"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Pro"/>
              </a:rPr>
              <a:t>(</a:t>
            </a:r>
            <a:r>
              <a:rPr lang="ru-RU" sz="2400" dirty="0" err="1" smtClean="0">
                <a:latin typeface="Elektra Pro"/>
              </a:rPr>
              <a:t>Лао-цзы</a:t>
            </a:r>
            <a:r>
              <a:rPr lang="ru-RU" sz="2400" dirty="0" smtClean="0">
                <a:latin typeface="Elektra Pro"/>
              </a:rPr>
              <a:t>)</a:t>
            </a:r>
            <a:endParaRPr lang="ru-RU" sz="2400" dirty="0">
              <a:latin typeface="Elektra Pro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150" y="332656"/>
            <a:ext cx="8032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ПРИНЦИП КОСМОЛОГИЧЕСКОЙ ГАРМОНИИ</a:t>
            </a:r>
          </a:p>
        </p:txBody>
      </p:sp>
      <p:pic>
        <p:nvPicPr>
          <p:cNvPr id="6" name="Рисунок 5" descr="history_of_philosophy_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72" y="1438884"/>
            <a:ext cx="2212878" cy="3276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881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ОСНОВНОЙ ВОПРОС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ВОСТОЧНОЙ ФИЛОСОФИИ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4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2292" y="1430341"/>
            <a:ext cx="7177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Главный вопрос всей древней философии и восточной в особенности – «как правильно управлять?»</a:t>
            </a:r>
          </a:p>
        </p:txBody>
      </p:sp>
      <p:pic>
        <p:nvPicPr>
          <p:cNvPr id="6" name="Рисунок 5" descr="scale_1200 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6526" y="2924944"/>
            <a:ext cx="5715041" cy="321471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034" y="260648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ОСНОВНЫЕ НАПРАВЛЕНИЯ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ВОСТОЧНОЙ ФИЛОСОФИИ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5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60032" y="1709274"/>
            <a:ext cx="3143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Буддизм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Джайнизм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Конфуцианство</a:t>
            </a:r>
          </a:p>
          <a:p>
            <a:pPr marL="324000" indent="-324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Elektra Text Pro"/>
              </a:rPr>
              <a:t>Даосизм</a:t>
            </a:r>
          </a:p>
        </p:txBody>
      </p:sp>
      <p:pic>
        <p:nvPicPr>
          <p:cNvPr id="35842" name="Picture 2" descr="https://i0.wp.com/fb.ru/misc/i/gallery/47097/2065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56986"/>
            <a:ext cx="2643206" cy="4684163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523" y="33265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ФИЛОСОФИЯ КАСТОВОГО ОБЩЕСТВА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9320" y="6341149"/>
            <a:ext cx="351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6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26018" y="1549996"/>
            <a:ext cx="489445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400" dirty="0" smtClean="0">
                <a:latin typeface="Elektra Text Pro"/>
              </a:rPr>
              <a:t>Философские учения Древней Индии (</a:t>
            </a:r>
            <a:r>
              <a:rPr lang="ru-RU" sz="2400" dirty="0" err="1" smtClean="0">
                <a:latin typeface="Elektra Text Pro"/>
              </a:rPr>
              <a:t>аджвика</a:t>
            </a:r>
            <a:r>
              <a:rPr lang="ru-RU" sz="2400" dirty="0" smtClean="0">
                <a:latin typeface="Elektra Text Pro"/>
              </a:rPr>
              <a:t>, джайнизм и буддизм), не посягая на структуру кастового общество, разрушали монополию брахманов на духовное знание и адресовались представителям других каст</a:t>
            </a:r>
            <a:endParaRPr lang="ru-RU" sz="2400" dirty="0">
              <a:latin typeface="Elektra Text Pro"/>
            </a:endParaRPr>
          </a:p>
        </p:txBody>
      </p:sp>
      <p:pic>
        <p:nvPicPr>
          <p:cNvPr id="55298" name="Picture 2" descr="Брахма на лебеде Хам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36998"/>
            <a:ext cx="2843853" cy="405960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608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8624" y="1556792"/>
            <a:ext cx="475252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Elektra Text Pro"/>
              </a:rPr>
              <a:t>ПРИНЦ </a:t>
            </a:r>
            <a:r>
              <a:rPr lang="ru-RU" sz="2400" dirty="0" smtClean="0">
                <a:latin typeface="Elektra Text Pro"/>
              </a:rPr>
              <a:t>СИДДХАРТХА </a:t>
            </a:r>
            <a:r>
              <a:rPr lang="ru-RU" sz="2400" dirty="0">
                <a:latin typeface="Elektra Text Pro"/>
              </a:rPr>
              <a:t>ГАУТАМА ШАКЬЯМУНИ</a:t>
            </a:r>
          </a:p>
          <a:p>
            <a:r>
              <a:rPr lang="ru-RU" sz="2200" dirty="0" err="1" smtClean="0">
                <a:latin typeface="Elektra Text Pro"/>
              </a:rPr>
              <a:t>ок</a:t>
            </a:r>
            <a:r>
              <a:rPr lang="ru-RU" sz="2200" dirty="0">
                <a:latin typeface="Elektra Text Pro"/>
              </a:rPr>
              <a:t>. 563 до н.э. 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 </a:t>
            </a:r>
            <a:r>
              <a:rPr lang="ru-RU" sz="2200" dirty="0" err="1">
                <a:latin typeface="Elektra Text Pro"/>
              </a:rPr>
              <a:t>ок</a:t>
            </a:r>
            <a:r>
              <a:rPr lang="ru-RU" sz="2200" dirty="0">
                <a:latin typeface="Elektra Text Pro"/>
              </a:rPr>
              <a:t>. 483 до н.э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снователь </a:t>
            </a:r>
            <a:r>
              <a:rPr lang="ru-RU" sz="2400" dirty="0">
                <a:latin typeface="Elektra Text Pro"/>
              </a:rPr>
              <a:t>буддизма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Будда </a:t>
            </a:r>
            <a:r>
              <a:rPr lang="ru-RU" sz="2400" dirty="0">
                <a:latin typeface="Elektra Text Pro"/>
              </a:rPr>
              <a:t>– «просветленный»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7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33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ШРАМАНЫ – «ПОДВИЖНИКИ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»</a:t>
            </a:r>
          </a:p>
        </p:txBody>
      </p:sp>
      <p:pic>
        <p:nvPicPr>
          <p:cNvPr id="6" name="Рисунок 5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556792"/>
            <a:ext cx="2651485" cy="324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05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8624" y="1556792"/>
            <a:ext cx="4752528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latin typeface="Elektra Text Pro"/>
              </a:rPr>
              <a:t>РАДЖА </a:t>
            </a:r>
          </a:p>
          <a:p>
            <a:r>
              <a:rPr lang="vi-VN" sz="2400" dirty="0" smtClean="0">
                <a:latin typeface="Elektra Text Pro"/>
              </a:rPr>
              <a:t>МАХАВ</a:t>
            </a:r>
            <a:r>
              <a:rPr lang="ru-RU" sz="2400" dirty="0" smtClean="0">
                <a:latin typeface="Elektra Text Pro"/>
              </a:rPr>
              <a:t>И</a:t>
            </a:r>
            <a:r>
              <a:rPr lang="vi-VN" sz="2400" dirty="0" smtClean="0">
                <a:latin typeface="Elektra Text Pro"/>
              </a:rPr>
              <a:t>РА </a:t>
            </a:r>
            <a:r>
              <a:rPr lang="vi-VN" sz="2400" dirty="0">
                <a:latin typeface="Elektra Text Pro"/>
              </a:rPr>
              <a:t>ВАРДХАМАНА</a:t>
            </a:r>
          </a:p>
          <a:p>
            <a:r>
              <a:rPr lang="ru-RU" sz="2200" dirty="0" smtClean="0">
                <a:latin typeface="Elektra Text Pro"/>
              </a:rPr>
              <a:t>599 </a:t>
            </a:r>
            <a:r>
              <a:rPr lang="ru-RU" sz="2200" dirty="0">
                <a:latin typeface="Elektra Text Pro"/>
              </a:rPr>
              <a:t>до н.э</a:t>
            </a:r>
            <a:r>
              <a:rPr lang="ru-RU" sz="2200" dirty="0" smtClean="0">
                <a:latin typeface="Elektra Text Pro"/>
              </a:rPr>
              <a:t>. </a:t>
            </a:r>
            <a:r>
              <a:rPr lang="ru-RU" sz="2000" dirty="0" smtClean="0">
                <a:latin typeface="Elektra Text Pro"/>
              </a:rPr>
              <a:t>–</a:t>
            </a:r>
            <a:r>
              <a:rPr lang="ru-RU" sz="2200" dirty="0" smtClean="0">
                <a:latin typeface="Elektra Text Pro"/>
              </a:rPr>
              <a:t> </a:t>
            </a:r>
            <a:r>
              <a:rPr lang="ru-RU" sz="2200" dirty="0" err="1">
                <a:latin typeface="Elektra Text Pro"/>
              </a:rPr>
              <a:t>ок</a:t>
            </a:r>
            <a:r>
              <a:rPr lang="ru-RU" sz="2200" dirty="0">
                <a:latin typeface="Elektra Text Pro"/>
              </a:rPr>
              <a:t>. 527 до н.э</a:t>
            </a:r>
            <a:r>
              <a:rPr lang="ru-RU" sz="2200" dirty="0" smtClean="0">
                <a:latin typeface="Elektra Text Pro"/>
              </a:rPr>
              <a:t>.</a:t>
            </a:r>
            <a:endParaRPr lang="ru-RU" sz="2200" dirty="0">
              <a:latin typeface="Elektra Text Pro"/>
            </a:endParaRPr>
          </a:p>
          <a:p>
            <a:endParaRPr lang="ru-RU" sz="2400" dirty="0" smtClean="0">
              <a:latin typeface="Elektra Text Pro"/>
            </a:endParaRP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О</a:t>
            </a:r>
            <a:r>
              <a:rPr lang="ru-RU" sz="2400" dirty="0" smtClean="0">
                <a:latin typeface="Elektra Text Pro"/>
              </a:rPr>
              <a:t>снователь </a:t>
            </a:r>
            <a:r>
              <a:rPr lang="ru-RU" sz="2400" dirty="0">
                <a:latin typeface="Elektra Text Pro"/>
              </a:rPr>
              <a:t>буддизма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Будда </a:t>
            </a:r>
            <a:r>
              <a:rPr lang="ru-RU" sz="2400" dirty="0">
                <a:latin typeface="Elektra Text Pro"/>
              </a:rPr>
              <a:t>– «просветленный»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8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33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Elektra Text Pro"/>
              </a:rPr>
              <a:t>ШРАМАНЫ – «ПОДВИЖНИКИ</a:t>
            </a:r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»</a:t>
            </a:r>
          </a:p>
        </p:txBody>
      </p:sp>
      <p:pic>
        <p:nvPicPr>
          <p:cNvPr id="7" name="Рисунок 6" descr="unnamed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618819"/>
            <a:ext cx="2165150" cy="360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8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28624" y="1556792"/>
            <a:ext cx="47525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Сансара </a:t>
            </a:r>
            <a:r>
              <a:rPr lang="ru-RU" sz="2400" dirty="0">
                <a:latin typeface="Elektra Text Pro"/>
              </a:rPr>
              <a:t>– «колесо жизни»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Elektra Text Pro"/>
              </a:rPr>
              <a:t>Нирвана </a:t>
            </a:r>
            <a:r>
              <a:rPr lang="ru-RU" sz="2400" dirty="0">
                <a:latin typeface="Elektra Text Pro"/>
              </a:rPr>
              <a:t>– «затухание</a:t>
            </a:r>
            <a:r>
              <a:rPr lang="ru-RU" sz="2400" dirty="0" smtClean="0">
                <a:latin typeface="Elektra Text Pro"/>
              </a:rPr>
              <a:t>»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Elektra Text Pro"/>
              </a:rPr>
              <a:t>Главная причина круговорота в колесе </a:t>
            </a:r>
            <a:r>
              <a:rPr lang="ru-RU" sz="2400" dirty="0" smtClean="0">
                <a:latin typeface="Elektra Text Pro"/>
              </a:rPr>
              <a:t/>
            </a:r>
            <a:br>
              <a:rPr lang="ru-RU" sz="2400" dirty="0" smtClean="0">
                <a:latin typeface="Elektra Text Pro"/>
              </a:rPr>
            </a:br>
            <a:r>
              <a:rPr lang="ru-RU" sz="2400" dirty="0" smtClean="0">
                <a:latin typeface="Elektra Text Pro"/>
              </a:rPr>
              <a:t>жизни </a:t>
            </a:r>
            <a:r>
              <a:rPr lang="ru-RU" sz="2400" dirty="0">
                <a:latin typeface="Elektra Text Pro"/>
              </a:rPr>
              <a:t>– страсть</a:t>
            </a: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  <a:p>
            <a:pPr marL="342000" indent="-34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2400" dirty="0">
              <a:latin typeface="Elektra Tex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9321" y="6341149"/>
            <a:ext cx="351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E79BFED-6ECD-4563-B483-CEA192FFFCCF}" type="slidenum">
              <a:rPr lang="ru-RU">
                <a:solidFill>
                  <a:schemeClr val="bg1"/>
                </a:solidFill>
                <a:latin typeface="Elektra Medium Pro" panose="02000803000000020004" pitchFamily="50" charset="-52"/>
              </a:rPr>
              <a:pPr algn="ctr"/>
              <a:t>9</a:t>
            </a:fld>
            <a:endParaRPr lang="ru-RU" dirty="0">
              <a:solidFill>
                <a:schemeClr val="bg1"/>
              </a:solidFill>
              <a:latin typeface="Elektra Medium Pro" panose="02000803000000020004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33" y="42860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Elektra Text Pro"/>
              </a:rPr>
              <a:t>БУДДИЗМ И ДЖАЙНИЗМ</a:t>
            </a:r>
            <a:endParaRPr lang="ru-RU" sz="2800" dirty="0">
              <a:solidFill>
                <a:srgbClr val="C00000"/>
              </a:solidFill>
              <a:latin typeface="Elektra Text Pro"/>
            </a:endParaRPr>
          </a:p>
        </p:txBody>
      </p:sp>
      <p:pic>
        <p:nvPicPr>
          <p:cNvPr id="6" name="Рисунок 5" descr="сансар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556792"/>
            <a:ext cx="2528775" cy="32400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32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7431</TotalTime>
  <Words>977</Words>
  <Application>Microsoft Office PowerPoint</Application>
  <PresentationFormat>Экран (4:3)</PresentationFormat>
  <Paragraphs>233</Paragraphs>
  <Slides>31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Navigator</cp:lastModifiedBy>
  <cp:revision>312</cp:revision>
  <dcterms:created xsi:type="dcterms:W3CDTF">2023-04-01T06:40:15Z</dcterms:created>
  <dcterms:modified xsi:type="dcterms:W3CDTF">2024-04-24T06:59:04Z</dcterms:modified>
</cp:coreProperties>
</file>