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406" r:id="rId3"/>
    <p:sldId id="407" r:id="rId4"/>
    <p:sldId id="408" r:id="rId5"/>
    <p:sldId id="410" r:id="rId6"/>
    <p:sldId id="411" r:id="rId7"/>
    <p:sldId id="412" r:id="rId8"/>
    <p:sldId id="413" r:id="rId9"/>
    <p:sldId id="415" r:id="rId10"/>
    <p:sldId id="414" r:id="rId11"/>
    <p:sldId id="416" r:id="rId12"/>
    <p:sldId id="376" r:id="rId13"/>
    <p:sldId id="417" r:id="rId14"/>
    <p:sldId id="419" r:id="rId15"/>
    <p:sldId id="418" r:id="rId16"/>
    <p:sldId id="421" r:id="rId17"/>
    <p:sldId id="422" r:id="rId18"/>
    <p:sldId id="423" r:id="rId19"/>
    <p:sldId id="425" r:id="rId20"/>
    <p:sldId id="424" r:id="rId21"/>
    <p:sldId id="426" r:id="rId22"/>
    <p:sldId id="427" r:id="rId23"/>
    <p:sldId id="428" r:id="rId24"/>
    <p:sldId id="42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58" autoAdjust="0"/>
    <p:restoredTop sz="86207" autoAdjust="0"/>
  </p:normalViewPr>
  <p:slideViewPr>
    <p:cSldViewPr>
      <p:cViewPr>
        <p:scale>
          <a:sx n="90" d="100"/>
          <a:sy n="90" d="100"/>
        </p:scale>
        <p:origin x="-215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06" y="90872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 pitchFamily="50" charset="-52"/>
              </a:rPr>
              <a:t>Лекция 5</a:t>
            </a:r>
          </a:p>
          <a:p>
            <a:pPr lvl="0" algn="ctr">
              <a:defRPr/>
            </a:pPr>
            <a:r>
              <a:rPr lang="ru-RU" sz="2400" dirty="0" smtClean="0">
                <a:solidFill>
                  <a:srgbClr val="C00000"/>
                </a:solidFill>
                <a:latin typeface="Elektra Text Pro" pitchFamily="50" charset="-52"/>
              </a:rPr>
              <a:t>Философия древней Греции 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Elektra Text Pro" pitchFamily="50" charset="-52"/>
              </a:rPr>
              <a:t>Часть I. Греческая натурфилософия</a:t>
            </a:r>
            <a:endParaRPr lang="ru-RU" sz="2400" b="1" kern="0" dirty="0" smtClean="0">
              <a:solidFill>
                <a:srgbClr val="C00000"/>
              </a:solidFill>
              <a:latin typeface="Elektra Text Pro" pitchFamily="50" charset="-52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Разинов Юрий Анатольевич 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профессор, доктор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НАТУРФИЛОСОФСКИЕ ТЕЧЕНИЯ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098" name="AutoShape 2" descr="Гея — богиня земли (кратко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5" y="1500174"/>
          <a:ext cx="8358247" cy="389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9"/>
                <a:gridCol w="2973843"/>
                <a:gridCol w="2741197"/>
                <a:gridCol w="2214578"/>
              </a:tblGrid>
              <a:tr h="531661"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направление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школа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первоначало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428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I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 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Ионическая традиция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Милетская школа, Гераклит 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чувственно данная стихия природы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3133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II 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Италийская традиция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Элейская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 школа, Пифагорейский союз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умопостигаемое бытие, числа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6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III 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«Младшие физики» 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Школа атомистов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атомы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 pitchFamily="50" charset="-52"/>
              </a:rPr>
              <a:t>ПЕРВОНАЧАЛА ПРИРОДЫ (АРХЭ)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098" name="AutoShape 2" descr="Гея — богиня земли (кратко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0" name="AutoShape 4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AutoShape 6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5002617"/>
              </p:ext>
            </p:extLst>
          </p:nvPr>
        </p:nvGraphicFramePr>
        <p:xfrm>
          <a:off x="1691680" y="1628800"/>
          <a:ext cx="5665832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08312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err="1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Ферекид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земля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Фалес</a:t>
                      </a: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вода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Анаксимен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воздух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Text Pro" pitchFamily="50" charset="-52"/>
                        </a:rPr>
                        <a:t>Анаксимандр</a:t>
                      </a:r>
                      <a:endParaRPr lang="ru-RU" sz="2400" dirty="0"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Elektra Text Pro" pitchFamily="50" charset="-52"/>
                        </a:rPr>
                        <a:t>апейрон</a:t>
                      </a:r>
                      <a:endParaRPr lang="ru-RU" sz="2400" dirty="0"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Гераклит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latin typeface="Elektra Text Pro" pitchFamily="50" charset="-52"/>
                        </a:rPr>
                        <a:t>огонь</a:t>
                      </a:r>
                      <a:endParaRPr lang="ru-RU" sz="2400" b="0" i="0" dirty="0">
                        <a:solidFill>
                          <a:schemeClr val="tx1"/>
                        </a:solidFill>
                        <a:latin typeface="Elektra Text Pro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83296" y="1373731"/>
            <a:ext cx="4786346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 pitchFamily="50" charset="-52"/>
              </a:rPr>
              <a:t>АНАКСИМАНДР МИЛЕТСКИЙ</a:t>
            </a:r>
          </a:p>
          <a:p>
            <a:pPr>
              <a:lnSpc>
                <a:spcPct val="110000"/>
              </a:lnSpc>
            </a:pPr>
            <a:r>
              <a:rPr lang="ru-RU" sz="2200" dirty="0" smtClean="0">
                <a:latin typeface="Elektra Text Pro" pitchFamily="50" charset="-52"/>
              </a:rPr>
              <a:t>611–546 гг. до н.э.</a:t>
            </a:r>
          </a:p>
          <a:p>
            <a:pPr>
              <a:lnSpc>
                <a:spcPct val="110000"/>
              </a:lnSpc>
            </a:pPr>
            <a:endParaRPr lang="ru-RU" sz="2200" dirty="0" smtClean="0">
              <a:latin typeface="Elektra Text Pro" pitchFamily="50" charset="-52"/>
            </a:endParaRP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Древнегреческий философ </a:t>
            </a:r>
            <a:br>
              <a:rPr lang="ru-RU" sz="2400" dirty="0" smtClean="0">
                <a:latin typeface="Elektra Text Pro" pitchFamily="50" charset="-52"/>
              </a:rPr>
            </a:br>
            <a:r>
              <a:rPr lang="ru-RU" sz="2400" dirty="0" smtClean="0">
                <a:latin typeface="Elektra Text Pro" pitchFamily="50" charset="-52"/>
              </a:rPr>
              <a:t>автор книги «О природе»</a:t>
            </a:r>
          </a:p>
          <a:p>
            <a:pPr marL="324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 </a:t>
            </a:r>
            <a:r>
              <a:rPr lang="ru-RU" sz="2400" dirty="0" err="1">
                <a:latin typeface="Elektra Text Pro" pitchFamily="50" charset="-52"/>
              </a:rPr>
              <a:t>Апейрон</a:t>
            </a:r>
            <a:r>
              <a:rPr lang="ru-RU" sz="2400" dirty="0">
                <a:latin typeface="Elektra Text Pro" pitchFamily="50" charset="-52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(ἄπειρον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>
                <a:latin typeface="Elektra Text Pro" pitchFamily="50" charset="-52"/>
              </a:rPr>
              <a:t>«неопределенный» </a:t>
            </a:r>
            <a:r>
              <a:rPr lang="ru-RU" sz="2400" dirty="0" smtClean="0">
                <a:latin typeface="Elektra Text Pro" pitchFamily="50" charset="-52"/>
              </a:rPr>
              <a:t>–бесконечное </a:t>
            </a:r>
            <a:br>
              <a:rPr lang="ru-RU" sz="2400" dirty="0" smtClean="0">
                <a:latin typeface="Elektra Text Pro" pitchFamily="50" charset="-52"/>
              </a:rPr>
            </a:br>
            <a:r>
              <a:rPr lang="ru-RU" sz="2400" dirty="0" smtClean="0">
                <a:latin typeface="Elektra Text Pro" pitchFamily="50" charset="-52"/>
              </a:rPr>
              <a:t>и </a:t>
            </a:r>
            <a:r>
              <a:rPr lang="ru-RU" sz="2400" dirty="0" err="1" smtClean="0">
                <a:latin typeface="Elektra Text Pro" pitchFamily="50" charset="-52"/>
              </a:rPr>
              <a:t>бескачественное</a:t>
            </a:r>
            <a:r>
              <a:rPr lang="ru-RU" sz="2400" dirty="0" smtClean="0">
                <a:latin typeface="Elektra Text Pro" pitchFamily="50" charset="-52"/>
              </a:rPr>
              <a:t> </a:t>
            </a:r>
            <a:r>
              <a:rPr lang="ru-RU" sz="2400" dirty="0">
                <a:latin typeface="Elektra Text Pro" pitchFamily="50" charset="-52"/>
              </a:rPr>
              <a:t>начало </a:t>
            </a:r>
            <a:r>
              <a:rPr lang="ru-RU" sz="2400" dirty="0" smtClean="0">
                <a:latin typeface="Elektra Text Pro" pitchFamily="50" charset="-52"/>
              </a:rPr>
              <a:t>природы</a:t>
            </a:r>
            <a:endParaRPr lang="ru-RU" sz="2400" dirty="0">
              <a:latin typeface="Elektra Text Pro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ПЕРВОНАЧАЛ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1" name="Рисунок 10" descr="htmlconvd-nG0mec282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75117"/>
            <a:ext cx="2529797" cy="3571900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7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04642" y="1518700"/>
            <a:ext cx="4500594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 pitchFamily="50" charset="-52"/>
              </a:rPr>
              <a:t>ГЕРАКЛИТ ЭФЕССКИЙ</a:t>
            </a:r>
          </a:p>
          <a:p>
            <a:pPr>
              <a:lnSpc>
                <a:spcPct val="110000"/>
              </a:lnSpc>
            </a:pPr>
            <a:r>
              <a:rPr lang="ru-RU" sz="2200" dirty="0" err="1" smtClean="0">
                <a:latin typeface="Elektra Text Pro" pitchFamily="50" charset="-52"/>
              </a:rPr>
              <a:t>ок</a:t>
            </a:r>
            <a:r>
              <a:rPr lang="ru-RU" sz="2200" dirty="0" smtClean="0">
                <a:latin typeface="Elektra Text Pro" pitchFamily="50" charset="-52"/>
              </a:rPr>
              <a:t>. 544 до н.э. – </a:t>
            </a:r>
            <a:r>
              <a:rPr lang="ru-RU" sz="2200" dirty="0" err="1" smtClean="0">
                <a:latin typeface="Elektra Text Pro" pitchFamily="50" charset="-52"/>
              </a:rPr>
              <a:t>ок</a:t>
            </a:r>
            <a:r>
              <a:rPr lang="ru-RU" sz="2200" dirty="0" smtClean="0">
                <a:latin typeface="Elektra Text Pro" pitchFamily="50" charset="-52"/>
              </a:rPr>
              <a:t>. 483 до н.э.</a:t>
            </a:r>
          </a:p>
          <a:p>
            <a:pPr>
              <a:lnSpc>
                <a:spcPct val="110000"/>
              </a:lnSpc>
            </a:pPr>
            <a:endParaRPr lang="ru-RU" sz="2200" dirty="0" smtClean="0">
              <a:latin typeface="Elektra Text Pro" pitchFamily="50" charset="-5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Древнегреческий философ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 pitchFamily="50" charset="-52"/>
              </a:rPr>
              <a:t>А</a:t>
            </a:r>
            <a:r>
              <a:rPr lang="ru-RU" sz="2400" dirty="0" smtClean="0">
                <a:latin typeface="Elektra Text Pro" pitchFamily="50" charset="-52"/>
              </a:rPr>
              <a:t>втор книги «о природе»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«</a:t>
            </a:r>
            <a:r>
              <a:rPr lang="ru-RU" sz="2400" dirty="0">
                <a:latin typeface="Elektra Text Pro" pitchFamily="50" charset="-52"/>
              </a:rPr>
              <a:t>О</a:t>
            </a:r>
            <a:r>
              <a:rPr lang="ru-RU" sz="2400" dirty="0" smtClean="0">
                <a:latin typeface="Elektra Text Pro" pitchFamily="50" charset="-52"/>
              </a:rPr>
              <a:t>тец диалектики»</a:t>
            </a:r>
            <a:endParaRPr lang="ru-RU" sz="2400" dirty="0">
              <a:latin typeface="Elektra Text Pro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ПЕРВОНАЧАЛ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4382" y="541465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lektra Text Pro" pitchFamily="50" charset="-52"/>
              </a:rPr>
              <a:t>«Все обменивается на огонь и огонь на всё»</a:t>
            </a:r>
            <a:endParaRPr lang="ru-RU" sz="2400" dirty="0">
              <a:latin typeface="Elektra Text Pro" pitchFamily="50" charset="-52"/>
            </a:endParaRPr>
          </a:p>
        </p:txBody>
      </p:sp>
      <p:pic>
        <p:nvPicPr>
          <p:cNvPr id="9" name="Рисунок 8" descr="44953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2531762" cy="3429024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7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500174"/>
            <a:ext cx="475252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Elektra Text Pro"/>
              </a:rPr>
              <a:t>ПИФАГОР</a:t>
            </a:r>
          </a:p>
          <a:p>
            <a:r>
              <a:rPr lang="ru-RU" sz="2400" dirty="0" err="1" smtClean="0">
                <a:latin typeface="Elektra Text Pro"/>
              </a:rPr>
              <a:t>ок</a:t>
            </a:r>
            <a:r>
              <a:rPr lang="ru-RU" sz="2400" dirty="0" smtClean="0">
                <a:latin typeface="Elektra Text Pro"/>
              </a:rPr>
              <a:t>. 570–490 гг. до н. э.</a:t>
            </a:r>
          </a:p>
          <a:p>
            <a:endParaRPr lang="ru-RU" sz="2200" dirty="0" smtClean="0">
              <a:latin typeface="Elektra Text Pro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Древнегреческий </a:t>
            </a:r>
            <a:r>
              <a:rPr lang="ru-RU" sz="2400" dirty="0" smtClean="0">
                <a:latin typeface="Elektra Text Pro"/>
              </a:rPr>
              <a:t>философ, математик и астроном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ПЕРВОНАЧАЛ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3929066"/>
            <a:ext cx="4963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  «</a:t>
            </a:r>
            <a:r>
              <a:rPr lang="ru-RU" sz="2400" dirty="0" smtClean="0">
                <a:latin typeface="Elektra Text Pro" pitchFamily="50" charset="-52"/>
              </a:rPr>
              <a:t>Число владеет вещами</a:t>
            </a:r>
            <a:r>
              <a:rPr lang="ru-RU" sz="2400" dirty="0" smtClean="0">
                <a:latin typeface="Elektra Text Pro" pitchFamily="50" charset="-52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  «Самое мудрое </a:t>
            </a:r>
            <a:r>
              <a:rPr lang="ru-RU" sz="2400" dirty="0" smtClean="0">
                <a:latin typeface="Elektra Text Pro"/>
              </a:rPr>
              <a:t>– число</a:t>
            </a:r>
            <a:r>
              <a:rPr lang="ru-RU" sz="2400" dirty="0" smtClean="0">
                <a:latin typeface="Elektra Text Pro" pitchFamily="50" charset="-52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 </a:t>
            </a:r>
            <a:r>
              <a:rPr lang="ru-RU" sz="2400" dirty="0" smtClean="0">
                <a:latin typeface="Elektra Text Pro" pitchFamily="50" charset="-52"/>
              </a:rPr>
              <a:t> «Душа есть гармония» (чисел)</a:t>
            </a:r>
            <a:endParaRPr lang="ru-RU" sz="2400" dirty="0">
              <a:latin typeface="Elektra Text Pro" pitchFamily="50" charset="-5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9" y="1643050"/>
            <a:ext cx="2410855" cy="3276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67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41126" y="1486803"/>
            <a:ext cx="487934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 pitchFamily="50" charset="-52"/>
              </a:rPr>
              <a:t>КСЕНОФАН</a:t>
            </a:r>
          </a:p>
          <a:p>
            <a:r>
              <a:rPr lang="ru-RU" sz="2200" dirty="0" err="1" smtClean="0">
                <a:latin typeface="Elektra Text Pro" pitchFamily="50" charset="-52"/>
              </a:rPr>
              <a:t>ок</a:t>
            </a:r>
            <a:r>
              <a:rPr lang="ru-RU" sz="2200" dirty="0" smtClean="0">
                <a:latin typeface="Elektra Text Pro" pitchFamily="50" charset="-52"/>
              </a:rPr>
              <a:t>. 570 до н.э</a:t>
            </a:r>
            <a:r>
              <a:rPr lang="ru-RU" sz="2200" dirty="0">
                <a:latin typeface="Elektra Text Pro" pitchFamily="50" charset="-52"/>
              </a:rPr>
              <a:t>. </a:t>
            </a:r>
            <a:r>
              <a:rPr lang="ru-RU" sz="2200" dirty="0" smtClean="0">
                <a:latin typeface="Elektra Text Pro" pitchFamily="50" charset="-52"/>
              </a:rPr>
              <a:t>– после 478 до н.э.</a:t>
            </a:r>
          </a:p>
          <a:p>
            <a:r>
              <a:rPr lang="ru-RU" sz="2200" dirty="0" smtClean="0">
                <a:latin typeface="Elektra Text Pro" pitchFamily="50" charset="-52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Древнегреческий философ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Основатель Элейской школы</a:t>
            </a:r>
            <a:endParaRPr lang="ru-RU" sz="2400" dirty="0">
              <a:latin typeface="Elektra Text Pro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ПЕРВОНАЧАЛ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3" y="5212615"/>
            <a:ext cx="742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lektra Text Pro" pitchFamily="50" charset="-52"/>
              </a:rPr>
              <a:t>«Из земли всё </a:t>
            </a:r>
            <a:r>
              <a:rPr lang="en-US" sz="2400" dirty="0" smtClean="0">
                <a:latin typeface="Elektra Text Pro" pitchFamily="50" charset="-52"/>
              </a:rPr>
              <a:t>[</a:t>
            </a:r>
            <a:r>
              <a:rPr lang="ru-RU" sz="2400" dirty="0" smtClean="0">
                <a:latin typeface="Elektra Text Pro" pitchFamily="50" charset="-52"/>
              </a:rPr>
              <a:t>возникло</a:t>
            </a:r>
            <a:r>
              <a:rPr lang="en-US" sz="2400" dirty="0" smtClean="0">
                <a:latin typeface="Elektra Text Pro" pitchFamily="50" charset="-52"/>
              </a:rPr>
              <a:t>]</a:t>
            </a:r>
            <a:r>
              <a:rPr lang="ru-RU" sz="2400" dirty="0" smtClean="0">
                <a:latin typeface="Elektra Text Pro" pitchFamily="50" charset="-52"/>
              </a:rPr>
              <a:t>, в землю </a:t>
            </a:r>
            <a:br>
              <a:rPr lang="ru-RU" sz="2400" dirty="0" smtClean="0">
                <a:latin typeface="Elektra Text Pro" pitchFamily="50" charset="-52"/>
              </a:rPr>
            </a:br>
            <a:r>
              <a:rPr lang="ru-RU" sz="2400" dirty="0" smtClean="0">
                <a:latin typeface="Elektra Text Pro" pitchFamily="50" charset="-52"/>
              </a:rPr>
              <a:t>всё обратится в конце концов»</a:t>
            </a:r>
            <a:endParaRPr lang="ru-RU" sz="2400" dirty="0">
              <a:latin typeface="Elektra Text Pro" pitchFamily="50" charset="-52"/>
            </a:endParaRPr>
          </a:p>
        </p:txBody>
      </p:sp>
      <p:pic>
        <p:nvPicPr>
          <p:cNvPr id="13" name="Рисунок 12" descr="scale_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48" y="1449476"/>
            <a:ext cx="3049920" cy="3240000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7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09054" y="1639985"/>
            <a:ext cx="507209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ПАРМЕНИД ЭЛЕЙСКИЙ</a:t>
            </a:r>
          </a:p>
          <a:p>
            <a:r>
              <a:rPr lang="ru-RU" sz="2200" dirty="0" smtClean="0">
                <a:latin typeface="Elektra Text Pro"/>
              </a:rPr>
              <a:t>544/541 до н.э</a:t>
            </a:r>
            <a:r>
              <a:rPr lang="ru-RU" sz="2200" dirty="0">
                <a:latin typeface="Elektra Text Pro"/>
              </a:rPr>
              <a:t>. </a:t>
            </a:r>
            <a:r>
              <a:rPr lang="ru-RU" sz="2200" dirty="0" smtClean="0">
                <a:latin typeface="Elektra Text Pro"/>
              </a:rPr>
              <a:t>– </a:t>
            </a:r>
            <a:br>
              <a:rPr lang="ru-RU" sz="2200" dirty="0" smtClean="0">
                <a:latin typeface="Elektra Text Pro"/>
              </a:rPr>
            </a:br>
            <a:r>
              <a:rPr lang="ru-RU" sz="2200" dirty="0" smtClean="0">
                <a:latin typeface="Elektra Text Pro"/>
              </a:rPr>
              <a:t>после 480 гг. до н.э.</a:t>
            </a:r>
          </a:p>
          <a:p>
            <a:endParaRPr lang="ru-RU" sz="22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Elektra Text Pro"/>
              </a:rPr>
              <a:t>Древнегреческий философ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Elektra Text Pro"/>
              </a:rPr>
              <a:t>Л</a:t>
            </a:r>
            <a:r>
              <a:rPr lang="ru-RU" sz="2300" dirty="0" smtClean="0">
                <a:latin typeface="Elektra Text Pro"/>
              </a:rPr>
              <a:t>идер Элейской школы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Elektra Text Pro"/>
              </a:rPr>
              <a:t>А</a:t>
            </a:r>
            <a:r>
              <a:rPr lang="ru-RU" sz="2300" dirty="0" smtClean="0">
                <a:latin typeface="Elektra Text Pro"/>
              </a:rPr>
              <a:t>втор поэмы «О природе»</a:t>
            </a:r>
            <a:endParaRPr lang="en-US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97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ПЕРВОНАЧАЛ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Мераб Мамардашвили. 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6" y="1628800"/>
            <a:ext cx="2478437" cy="3240360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01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97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БЫТИЕ КАК ПЕРВОНАЧАЛО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Мераб Мамардашвили. 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08229" y="1484783"/>
            <a:ext cx="77048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Б</a:t>
            </a:r>
            <a:r>
              <a:rPr lang="ru-RU" sz="2400" dirty="0" smtClean="0">
                <a:latin typeface="Elektra Text Pro"/>
              </a:rPr>
              <a:t>ытие (сущее) –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ὄν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ὄντος 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«Путь истины» – путь размышления, открывающий единое, неделимое и неизменное бытие как таковое (сущее как сущее)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«Путь мнения» – путь чувственного созерцания и суждения о сущем как о множественном, делимом и подвижном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1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БЫТИЕ КАК АБСОЛЮТ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Мераб Мамардашвили. 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0100" y="1268760"/>
            <a:ext cx="7244308" cy="485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latin typeface="Elektra Text Pro" pitchFamily="50" charset="-52"/>
              </a:rPr>
              <a:t>П</a:t>
            </a:r>
            <a:r>
              <a:rPr lang="ru-RU" sz="2400" dirty="0" smtClean="0">
                <a:latin typeface="Elektra Text Pro" pitchFamily="50" charset="-52"/>
              </a:rPr>
              <a:t>уть истины в поэме «О природе»:</a:t>
            </a:r>
          </a:p>
          <a:p>
            <a:pPr>
              <a:lnSpc>
                <a:spcPct val="110000"/>
              </a:lnSpc>
            </a:pPr>
            <a:endParaRPr lang="ru-RU" sz="2400" dirty="0" smtClean="0">
              <a:latin typeface="Elektra Text Pro" pitchFamily="50" charset="-52"/>
            </a:endParaRP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Бытие есть, а небытия нет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Одно и то же мыслить и быть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Бытие одно и его не может быть дважды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 pitchFamily="50" charset="-52"/>
              </a:rPr>
              <a:t>Б</a:t>
            </a:r>
            <a:r>
              <a:rPr lang="ru-RU" sz="2400" dirty="0" smtClean="0">
                <a:latin typeface="Elektra Text Pro" pitchFamily="50" charset="-52"/>
              </a:rPr>
              <a:t>ытие неделимо на части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Бытие неподвижно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Бытие не «было» и «будет», </a:t>
            </a:r>
            <a:br>
              <a:rPr lang="ru-RU" sz="2400" dirty="0" smtClean="0">
                <a:latin typeface="Elektra Text Pro" pitchFamily="50" charset="-52"/>
              </a:rPr>
            </a:br>
            <a:r>
              <a:rPr lang="ru-RU" sz="2400" dirty="0" smtClean="0">
                <a:latin typeface="Elektra Text Pro" pitchFamily="50" charset="-52"/>
              </a:rPr>
              <a:t>а есть «теперь» – вечно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Бытие совершенно</a:t>
            </a:r>
            <a:endParaRPr lang="ru-RU" sz="2400" dirty="0">
              <a:latin typeface="Elektra Text Pro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1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8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АПОРИИ ЗЕНОНА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Мераб Мамардашвили. 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86116" y="1370490"/>
            <a:ext cx="5535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Elektra Text Pro" pitchFamily="50" charset="-52"/>
              </a:rPr>
              <a:t>ЗЕНОН ЭЛЕЙСКИЙ</a:t>
            </a:r>
          </a:p>
          <a:p>
            <a:r>
              <a:rPr lang="ru-RU" sz="2200" dirty="0" err="1" smtClean="0">
                <a:latin typeface="Elektra Text Pro" pitchFamily="50" charset="-52"/>
              </a:rPr>
              <a:t>ок</a:t>
            </a:r>
            <a:r>
              <a:rPr lang="ru-RU" sz="2200" dirty="0" smtClean="0">
                <a:latin typeface="Elektra Text Pro" pitchFamily="50" charset="-52"/>
              </a:rPr>
              <a:t>. 490 до н.э. </a:t>
            </a:r>
            <a:r>
              <a:rPr lang="ru-RU" sz="2000" dirty="0" smtClean="0">
                <a:latin typeface="Elektra Text Pro" pitchFamily="50" charset="-52"/>
              </a:rPr>
              <a:t>–</a:t>
            </a:r>
            <a:r>
              <a:rPr lang="ru-RU" sz="2200" dirty="0" smtClean="0">
                <a:latin typeface="Elektra Text Pro" pitchFamily="50" charset="-52"/>
              </a:rPr>
              <a:t> </a:t>
            </a:r>
            <a:r>
              <a:rPr lang="ru-RU" sz="2200" dirty="0" err="1" smtClean="0">
                <a:latin typeface="Elektra Text Pro" pitchFamily="50" charset="-52"/>
              </a:rPr>
              <a:t>ок</a:t>
            </a:r>
            <a:r>
              <a:rPr lang="ru-RU" sz="2200" dirty="0" smtClean="0">
                <a:latin typeface="Elektra Text Pro" pitchFamily="50" charset="-52"/>
              </a:rPr>
              <a:t>. 430 до н.э.</a:t>
            </a:r>
          </a:p>
          <a:p>
            <a:endParaRPr lang="ru-RU" sz="2400" dirty="0">
              <a:latin typeface="Elektra Text Pro" pitchFamily="50" charset="-5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Апория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(ἀπ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ορί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α) </a:t>
            </a:r>
            <a:r>
              <a:rPr lang="ru-RU" sz="2400" dirty="0">
                <a:latin typeface="Elektra Text Pro" pitchFamily="50" charset="-52"/>
              </a:rPr>
              <a:t>– логическое затруднение, возникающее из-за допущения множественности, делимости и подвижности </a:t>
            </a:r>
            <a:r>
              <a:rPr lang="ru-RU" sz="2400" dirty="0" smtClean="0">
                <a:latin typeface="Elektra Text Pro" pitchFamily="50" charset="-52"/>
              </a:rPr>
              <a:t>сущего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В </a:t>
            </a:r>
            <a:r>
              <a:rPr lang="ru-RU" sz="2400" dirty="0">
                <a:latin typeface="Elektra Text Pro" pitchFamily="50" charset="-52"/>
              </a:rPr>
              <a:t>буквальном переводе </a:t>
            </a:r>
            <a:r>
              <a:rPr lang="ru-RU" sz="2400" dirty="0" smtClean="0">
                <a:latin typeface="Elektra Text Pro" pitchFamily="50" charset="-52"/>
              </a:rPr>
              <a:t/>
            </a:r>
            <a:br>
              <a:rPr lang="ru-RU" sz="2400" dirty="0" smtClean="0">
                <a:latin typeface="Elektra Text Pro" pitchFamily="50" charset="-52"/>
              </a:rPr>
            </a:br>
            <a:r>
              <a:rPr lang="ru-RU" sz="2400" dirty="0" smtClean="0">
                <a:latin typeface="Elektra Text Pro" pitchFamily="50" charset="-52"/>
              </a:rPr>
              <a:t>с </a:t>
            </a:r>
            <a:r>
              <a:rPr lang="ru-RU" sz="2400" dirty="0">
                <a:latin typeface="Elektra Text Pro" pitchFamily="50" charset="-52"/>
              </a:rPr>
              <a:t>др.-греч. </a:t>
            </a:r>
            <a:r>
              <a:rPr lang="ru-RU" sz="2400" dirty="0" smtClean="0">
                <a:latin typeface="Elektra Text Pro" pitchFamily="50" charset="-52"/>
              </a:rPr>
              <a:t>апория означает </a:t>
            </a:r>
            <a:r>
              <a:rPr lang="ru-RU" sz="2400" dirty="0">
                <a:latin typeface="Elektra Text Pro" pitchFamily="50" charset="-52"/>
              </a:rPr>
              <a:t>«бездорожье», </a:t>
            </a:r>
            <a:r>
              <a:rPr lang="ru-RU" sz="2400" dirty="0" smtClean="0">
                <a:latin typeface="Elektra Text Pro" pitchFamily="50" charset="-52"/>
              </a:rPr>
              <a:t/>
            </a:r>
            <a:br>
              <a:rPr lang="ru-RU" sz="2400" dirty="0" smtClean="0">
                <a:latin typeface="Elektra Text Pro" pitchFamily="50" charset="-52"/>
              </a:rPr>
            </a:br>
            <a:r>
              <a:rPr lang="ru-RU" sz="2400" dirty="0" smtClean="0">
                <a:latin typeface="Elektra Text Pro" pitchFamily="50" charset="-52"/>
              </a:rPr>
              <a:t>т.е</a:t>
            </a:r>
            <a:r>
              <a:rPr lang="ru-RU" sz="2400" dirty="0">
                <a:latin typeface="Elektra Text Pro" pitchFamily="50" charset="-52"/>
              </a:rPr>
              <a:t>. непроходимый путь, неразрешимую </a:t>
            </a:r>
            <a:r>
              <a:rPr lang="ru-RU" sz="2400" dirty="0" smtClean="0">
                <a:latin typeface="Elektra Text Pro" pitchFamily="50" charset="-52"/>
              </a:rPr>
              <a:t>трудность</a:t>
            </a:r>
          </a:p>
          <a:p>
            <a:endParaRPr lang="ru-RU" dirty="0"/>
          </a:p>
        </p:txBody>
      </p:sp>
      <p:pic>
        <p:nvPicPr>
          <p:cNvPr id="10" name="Рисунок 9" descr="зен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2447621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1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54832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 pitchFamily="50" charset="-52"/>
              </a:rPr>
              <a:t>ПЕРИОДИЗАЦИЯ АНТИЧНОЙ ФИЛОСОФИИ</a:t>
            </a:r>
            <a:endParaRPr lang="ru-RU" sz="2800" dirty="0">
              <a:solidFill>
                <a:srgbClr val="C00000"/>
              </a:solidFill>
              <a:latin typeface="Elektra Text Pro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643050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 pitchFamily="50" charset="-52"/>
              </a:rPr>
              <a:t>П</a:t>
            </a:r>
            <a:r>
              <a:rPr lang="ru-RU" sz="2400" dirty="0" smtClean="0">
                <a:latin typeface="Elektra Text Pro" pitchFamily="50" charset="-52"/>
              </a:rPr>
              <a:t>ервый период (VI </a:t>
            </a:r>
            <a:r>
              <a:rPr lang="ru-RU" sz="2400" dirty="0">
                <a:latin typeface="Elektra Text Pro" pitchFamily="50" charset="-52"/>
              </a:rPr>
              <a:t>в. до н.э. – пер. пол. IV в. </a:t>
            </a:r>
            <a:r>
              <a:rPr lang="ru-RU" sz="2400" dirty="0" smtClean="0">
                <a:latin typeface="Elektra Text Pro" pitchFamily="50" charset="-52"/>
              </a:rPr>
              <a:t>до н.э.):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греческая натурфилософия или «</a:t>
            </a:r>
            <a:r>
              <a:rPr lang="ru-RU" sz="2400" dirty="0" err="1" smtClean="0">
                <a:latin typeface="Elektra Text Pro" pitchFamily="50" charset="-52"/>
              </a:rPr>
              <a:t>фюзиология</a:t>
            </a:r>
            <a:r>
              <a:rPr lang="ru-RU" sz="2400" dirty="0" smtClean="0">
                <a:latin typeface="Elektra Text Pro" pitchFamily="50" charset="-52"/>
              </a:rPr>
              <a:t>»</a:t>
            </a:r>
            <a:r>
              <a:rPr lang="en-US" sz="2400" dirty="0" smtClean="0">
                <a:latin typeface="Elektra Text Pro" pitchFamily="50" charset="-52"/>
              </a:rPr>
              <a:t> </a:t>
            </a:r>
            <a:r>
              <a:rPr lang="ru-RU" sz="2400" dirty="0" smtClean="0">
                <a:latin typeface="Elektra Text Pro" pitchFamily="50" charset="-52"/>
              </a:rPr>
              <a:t>(Аристотель) ; другое название </a:t>
            </a:r>
            <a:r>
              <a:rPr lang="en-US" sz="2400" dirty="0" smtClean="0">
                <a:latin typeface="Elektra Text Pro" pitchFamily="50" charset="-52"/>
              </a:rPr>
              <a:t>–</a:t>
            </a:r>
            <a:r>
              <a:rPr lang="ru-RU" sz="2400" dirty="0" smtClean="0">
                <a:latin typeface="Elektra Text Pro" pitchFamily="50" charset="-52"/>
              </a:rPr>
              <a:t> «</a:t>
            </a:r>
            <a:r>
              <a:rPr lang="ru-RU" sz="2400" dirty="0" err="1" smtClean="0">
                <a:latin typeface="Elektra Text Pro" pitchFamily="50" charset="-52"/>
              </a:rPr>
              <a:t>досократическая</a:t>
            </a:r>
            <a:r>
              <a:rPr lang="ru-RU" sz="2400" dirty="0" smtClean="0">
                <a:latin typeface="Elektra Text Pro" pitchFamily="50" charset="-52"/>
              </a:rPr>
              <a:t> философия»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центральной темой этого периода является природа, «фюзис»</a:t>
            </a:r>
            <a:r>
              <a:rPr lang="en-US" sz="2400" dirty="0" smtClean="0">
                <a:latin typeface="Elektra Text Pro" pitchFamily="50" charset="-52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φύσις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071546"/>
            <a:ext cx="691276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Наиболее известные апории: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 Ахиллес и черепаха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 Стрела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 Дихотомия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 Стадион</a:t>
            </a:r>
            <a:endParaRPr lang="en-US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АПОРИИ ЗЕНОНА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Мераб Мамардашвили. 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scale_1200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429000"/>
            <a:ext cx="5224479" cy="2898631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1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6199" y="1556792"/>
            <a:ext cx="72866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«Младшие физики»: Эмпедокл, Анаксагор, </a:t>
            </a:r>
            <a:r>
              <a:rPr lang="ru-RU" sz="2400" dirty="0" err="1" smtClean="0">
                <a:latin typeface="Elektra Text Pro" pitchFamily="50" charset="-52"/>
              </a:rPr>
              <a:t>Левкипп</a:t>
            </a:r>
            <a:r>
              <a:rPr lang="ru-RU" sz="2400" dirty="0" smtClean="0">
                <a:latin typeface="Elektra Text Pro" pitchFamily="50" charset="-52"/>
              </a:rPr>
              <a:t>, </a:t>
            </a:r>
            <a:r>
              <a:rPr lang="ru-RU" sz="2400" dirty="0" err="1" smtClean="0">
                <a:latin typeface="Elektra Text Pro" pitchFamily="50" charset="-52"/>
              </a:rPr>
              <a:t>Демокрит</a:t>
            </a:r>
            <a:r>
              <a:rPr lang="ru-RU" sz="2400" dirty="0" smtClean="0">
                <a:latin typeface="Elektra Text Pro" pitchFamily="50" charset="-52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 pitchFamily="50" charset="-52"/>
              </a:rPr>
              <a:t>В этот период философы пытаются синтезировать противоположные принципы: единого и многого, тождественного и различного, изменчивого и неизменного</a:t>
            </a:r>
            <a:endParaRPr lang="en-US" sz="2400" dirty="0" smtClean="0">
              <a:latin typeface="Elektra Text Pro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48" y="5483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 pitchFamily="50" charset="-52"/>
              </a:rPr>
              <a:t>ПОКОЛЕНИЕ «МЛАДШИХ ФИЗИКОВ»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Мераб Мамардашвили. 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1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 pitchFamily="50" charset="-52"/>
              </a:rPr>
              <a:t>ПОКОЛЕНИЕ «МЛАДШИХ ФИЗИКОВ»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1928" y="1586672"/>
            <a:ext cx="492922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ЭМПЕДОКЛ</a:t>
            </a:r>
          </a:p>
          <a:p>
            <a:r>
              <a:rPr lang="ru-RU" sz="2200" dirty="0" smtClean="0">
                <a:latin typeface="Elektra Text Pro"/>
              </a:rPr>
              <a:t>490 до н.э. </a:t>
            </a:r>
            <a:r>
              <a:rPr lang="ru-RU" sz="2000" dirty="0" smtClean="0">
                <a:latin typeface="Elektra Text Pro" pitchFamily="50" charset="-52"/>
              </a:rPr>
              <a:t>–</a:t>
            </a:r>
            <a:r>
              <a:rPr lang="ru-RU" sz="2200" dirty="0" smtClean="0">
                <a:latin typeface="Elektra Text Pro"/>
              </a:rPr>
              <a:t> </a:t>
            </a:r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430 до н.э.</a:t>
            </a:r>
          </a:p>
          <a:p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Древнегреческий философ, врач, жрец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 неизменен на уровне корней (т.е. начал),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но изменчив на уровне вещей</a:t>
            </a:r>
            <a:endParaRPr lang="ru-RU" sz="2400" dirty="0">
              <a:latin typeface="Elektra Text Pro"/>
            </a:endParaRPr>
          </a:p>
        </p:txBody>
      </p:sp>
      <p:pic>
        <p:nvPicPr>
          <p:cNvPr id="5" name="Рисунок 4" descr="nb_pinacoteca_unidentified_german_xix_1801_empedoc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586672"/>
            <a:ext cx="2236893" cy="3456000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2486" y="1700808"/>
            <a:ext cx="492922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АНАКСАГОР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500 до н.э</a:t>
            </a:r>
            <a:r>
              <a:rPr lang="ru-RU" sz="2200" dirty="0">
                <a:latin typeface="Elektra Text Pro"/>
              </a:rPr>
              <a:t>. </a:t>
            </a:r>
            <a:r>
              <a:rPr lang="ru-RU" sz="2200" dirty="0" smtClean="0">
                <a:latin typeface="Elektra Text Pro"/>
              </a:rPr>
              <a:t>– </a:t>
            </a:r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 smtClean="0">
                <a:latin typeface="Elektra Text Pro"/>
              </a:rPr>
              <a:t>. 428 до н.э.</a:t>
            </a:r>
          </a:p>
          <a:p>
            <a:endParaRPr lang="ru-RU" sz="22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Древнегреческий философ,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Родоначальник атомистической теории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«Всё во всём»</a:t>
            </a: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 pitchFamily="50" charset="-52"/>
              </a:rPr>
              <a:t>ПОКОЛЕНИЕ «МЛАДШИХ ФИЗИКОВ»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" name="Рисунок 9" descr="анаксог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5" y="1638849"/>
            <a:ext cx="2428891" cy="3361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4938" y="1700808"/>
            <a:ext cx="5692005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 pitchFamily="50" charset="-52"/>
              </a:rPr>
              <a:t>ДЕМОКРИТ</a:t>
            </a:r>
          </a:p>
          <a:p>
            <a:r>
              <a:rPr lang="ru-RU" sz="2200" dirty="0" err="1" smtClean="0">
                <a:latin typeface="Elektra Text Pro" pitchFamily="50" charset="-52"/>
              </a:rPr>
              <a:t>ок</a:t>
            </a:r>
            <a:r>
              <a:rPr lang="ru-RU" sz="2200" dirty="0" smtClean="0">
                <a:latin typeface="Elektra Text Pro" pitchFamily="50" charset="-52"/>
              </a:rPr>
              <a:t>. 460 до н.э. – </a:t>
            </a:r>
            <a:r>
              <a:rPr lang="ru-RU" sz="2200" dirty="0" err="1" smtClean="0">
                <a:latin typeface="Elektra Text Pro" pitchFamily="50" charset="-52"/>
              </a:rPr>
              <a:t>ок</a:t>
            </a:r>
            <a:r>
              <a:rPr lang="ru-RU" sz="2200" dirty="0" smtClean="0">
                <a:latin typeface="Elektra Text Pro" pitchFamily="50" charset="-52"/>
              </a:rPr>
              <a:t>. 370 до н.э.</a:t>
            </a:r>
          </a:p>
          <a:p>
            <a:endParaRPr lang="ru-RU" sz="2200" dirty="0" smtClean="0">
              <a:latin typeface="Elektra Text Pro" pitchFamily="50" charset="-5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Древнегреческий философ, основоположник атомистической теории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Атом </a:t>
            </a:r>
            <a:r>
              <a:rPr lang="ru-RU" sz="2400" dirty="0">
                <a:latin typeface="Elektra Text Pro"/>
              </a:rPr>
              <a:t>(др. </a:t>
            </a:r>
            <a:r>
              <a:rPr lang="ru-RU" sz="2400" dirty="0" smtClean="0">
                <a:latin typeface="Elektra Text Pro"/>
              </a:rPr>
              <a:t>– греч.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ἄτομος</a:t>
            </a:r>
            <a:r>
              <a:rPr lang="el-GR" sz="2400" dirty="0" smtClean="0">
                <a:latin typeface="Elektra Text Pro"/>
              </a:rPr>
              <a:t>)</a:t>
            </a:r>
            <a:r>
              <a:rPr lang="ru-RU" sz="2400" dirty="0">
                <a:latin typeface="Elektra Text Pro"/>
              </a:rPr>
              <a:t> «неделимый» – предел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делимости сущего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 pitchFamily="50" charset="-52"/>
              </a:rPr>
              <a:t>ПОКОЛЕНИЕ «МЛАДШИХ ФИЗИКОВ»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Рисунок 6" descr="Demokri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66" y="1928802"/>
            <a:ext cx="2460436" cy="3255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54832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ПЕРИОДИЗАЦИЯ АНТИЧНОЙ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1643050"/>
            <a:ext cx="7072362" cy="298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latin typeface="Electra text pro"/>
              </a:rPr>
              <a:t>Второй </a:t>
            </a:r>
            <a:r>
              <a:rPr lang="ru-RU" sz="2400" dirty="0" smtClean="0">
                <a:latin typeface="Electra text pro"/>
              </a:rPr>
              <a:t>период </a:t>
            </a:r>
            <a:r>
              <a:rPr lang="ru-RU" sz="2400" dirty="0">
                <a:latin typeface="Electra text pro"/>
              </a:rPr>
              <a:t>(сер. V в. до н.э. – </a:t>
            </a:r>
            <a:r>
              <a:rPr lang="ru-RU" sz="2400" dirty="0" smtClean="0">
                <a:latin typeface="Electra text pro"/>
              </a:rPr>
              <a:t>последняя </a:t>
            </a:r>
            <a:r>
              <a:rPr lang="ru-RU" sz="2400" dirty="0">
                <a:latin typeface="Electra text pro"/>
              </a:rPr>
              <a:t>четверть IV в. до н.э</a:t>
            </a:r>
            <a:r>
              <a:rPr lang="ru-RU" sz="2400" dirty="0" smtClean="0">
                <a:latin typeface="Electra text pro"/>
              </a:rPr>
              <a:t>.):</a:t>
            </a:r>
            <a:endParaRPr lang="ru-RU" sz="2400" dirty="0">
              <a:latin typeface="Elec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ctra text pro"/>
              </a:rPr>
              <a:t>греческая классика; другое название </a:t>
            </a:r>
            <a:r>
              <a:rPr lang="en-US" sz="2400" dirty="0" smtClean="0">
                <a:latin typeface="Electra text pro"/>
              </a:rPr>
              <a:t>–</a:t>
            </a:r>
            <a:r>
              <a:rPr lang="ru-RU" sz="2400" dirty="0" smtClean="0">
                <a:latin typeface="Electra text pro"/>
              </a:rPr>
              <a:t> «сократическая философия»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ctra text pro"/>
              </a:rPr>
              <a:t>с</a:t>
            </a:r>
            <a:r>
              <a:rPr lang="ru-RU" sz="2400" dirty="0" smtClean="0">
                <a:latin typeface="Electra text pro"/>
              </a:rPr>
              <a:t>одержательно этот период связан </a:t>
            </a:r>
            <a:br>
              <a:rPr lang="ru-RU" sz="2400" dirty="0" smtClean="0">
                <a:latin typeface="Electra text pro"/>
              </a:rPr>
            </a:br>
            <a:r>
              <a:rPr lang="ru-RU" sz="2400" dirty="0" smtClean="0">
                <a:latin typeface="Electra text pro"/>
              </a:rPr>
              <a:t>с поворотом от природы к мышлению, </a:t>
            </a:r>
            <a:br>
              <a:rPr lang="ru-RU" sz="2400" dirty="0" smtClean="0">
                <a:latin typeface="Electra text pro"/>
              </a:rPr>
            </a:br>
            <a:r>
              <a:rPr lang="ru-RU" sz="2400" dirty="0" smtClean="0">
                <a:latin typeface="Electra text pro"/>
              </a:rPr>
              <a:t>«от фюзис к логосу»</a:t>
            </a:r>
            <a:endParaRPr lang="ru-RU" sz="2400" dirty="0">
              <a:latin typeface="Elec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54832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ПЕРИОДИЗАЦИЯ АНТИЧНОЙ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1643050"/>
            <a:ext cx="6858048" cy="25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latin typeface="Electra text pro"/>
              </a:rPr>
              <a:t>Т</a:t>
            </a:r>
            <a:r>
              <a:rPr lang="ru-RU" sz="2400" dirty="0" smtClean="0">
                <a:latin typeface="Electra text pro"/>
              </a:rPr>
              <a:t>ретий </a:t>
            </a:r>
            <a:r>
              <a:rPr lang="ru-RU" sz="2400" dirty="0">
                <a:latin typeface="Electra text pro"/>
              </a:rPr>
              <a:t>период (</a:t>
            </a:r>
            <a:r>
              <a:rPr lang="ru-RU" sz="2400" dirty="0" smtClean="0">
                <a:latin typeface="Electra text pro"/>
              </a:rPr>
              <a:t>IV </a:t>
            </a:r>
            <a:r>
              <a:rPr lang="ru-RU" sz="2400" dirty="0">
                <a:latin typeface="Electra text pro"/>
              </a:rPr>
              <a:t>в. до н.э. до 529 г. н.э</a:t>
            </a:r>
            <a:r>
              <a:rPr lang="ru-RU" sz="2400" dirty="0" smtClean="0">
                <a:latin typeface="Electra text pro"/>
              </a:rPr>
              <a:t>.):</a:t>
            </a:r>
            <a:endParaRPr lang="ru-RU" sz="2400" dirty="0">
              <a:latin typeface="Elec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ctra text pro"/>
              </a:rPr>
              <a:t>э</a:t>
            </a:r>
            <a:r>
              <a:rPr lang="ru-RU" sz="2400" dirty="0" smtClean="0">
                <a:latin typeface="Electra text pro"/>
              </a:rPr>
              <a:t>ллинистическая и древнеримская философия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ctra text pro"/>
              </a:rPr>
              <a:t>с</a:t>
            </a:r>
            <a:r>
              <a:rPr lang="ru-RU" sz="2400" dirty="0" smtClean="0">
                <a:latin typeface="Electra text pro"/>
              </a:rPr>
              <a:t>одержательно этот период связан </a:t>
            </a:r>
            <a:br>
              <a:rPr lang="ru-RU" sz="2400" dirty="0" smtClean="0">
                <a:latin typeface="Electra text pro"/>
              </a:rPr>
            </a:br>
            <a:r>
              <a:rPr lang="ru-RU" sz="2400" dirty="0" smtClean="0">
                <a:latin typeface="Electra text pro"/>
              </a:rPr>
              <a:t>с разработкой основных проблем классического периода</a:t>
            </a:r>
            <a:endParaRPr lang="ru-RU" sz="2400" dirty="0">
              <a:latin typeface="Elec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ПОНЯТИЕ ПРИРОДЫ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Elektra Text Pro"/>
              </a:rPr>
            </a:b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135729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 smtClean="0">
                <a:latin typeface="Elektra Text Pro"/>
              </a:rPr>
              <a:t>Др.-греч</a:t>
            </a:r>
            <a:r>
              <a:rPr lang="ru-RU" sz="2400" dirty="0" smtClean="0">
                <a:latin typeface="Elektra Text Pro"/>
              </a:rPr>
              <a:t>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φύσις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лат.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Elektra Text Pro"/>
              </a:rPr>
              <a:t>– имеет двойной смысл:</a:t>
            </a:r>
          </a:p>
        </p:txBody>
      </p:sp>
      <p:sp>
        <p:nvSpPr>
          <p:cNvPr id="4098" name="AutoShape 2" descr="Гея — богиня земли (кратко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ap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736" y="2472584"/>
            <a:ext cx="3815717" cy="3621218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5135" y="2455243"/>
            <a:ext cx="371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орождённое –      всё, мир в целом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порождающее – первоначало и первопричина всего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ПОНЯТИЕ ПРИРОДЫ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Elektra Text Pro"/>
              </a:rPr>
            </a:b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9687" y="1407508"/>
            <a:ext cx="73955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«Что означает слово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φύσις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400" dirty="0" smtClean="0">
                <a:latin typeface="Elektra Text Pro"/>
              </a:rPr>
              <a:t> Оно означает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из самого себя восхождение</a:t>
            </a:r>
            <a:r>
              <a:rPr lang="de-DE" sz="2400" dirty="0" smtClean="0">
                <a:latin typeface="Elektra Text Pro" pitchFamily="50" charset="-52"/>
              </a:rPr>
              <a:t>, </a:t>
            </a:r>
            <a:r>
              <a:rPr lang="ru-RU" sz="2400" dirty="0" smtClean="0">
                <a:latin typeface="Elektra Text Pro"/>
              </a:rPr>
              <a:t>прорастание (например, прорастание розы), постепенное самораскрытие, вхождение в этом раскрытии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явь и остановку и пребывание в ней, короче говоря, </a:t>
            </a:r>
            <a:r>
              <a:rPr lang="ru-RU" sz="2400" dirty="0" err="1" smtClean="0">
                <a:latin typeface="Elektra Text Pro"/>
              </a:rPr>
              <a:t>восходяще-пребывающее</a:t>
            </a:r>
            <a:r>
              <a:rPr lang="ru-RU" sz="2400" dirty="0" smtClean="0">
                <a:latin typeface="Elektra Text Pro"/>
              </a:rPr>
              <a:t> властвование</a:t>
            </a:r>
            <a:r>
              <a:rPr lang="de-DE" sz="2400" dirty="0" smtClean="0">
                <a:latin typeface="Elektra Text Pro" pitchFamily="50" charset="-52"/>
              </a:rPr>
              <a:t>. </a:t>
            </a:r>
            <a:r>
              <a:rPr lang="ru-RU" sz="2400" dirty="0" smtClean="0">
                <a:latin typeface="Elektra Text Pro"/>
              </a:rPr>
              <a:t>Лексически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φύειν</a:t>
            </a:r>
            <a:r>
              <a:rPr lang="ru-RU" sz="2400" dirty="0" smtClean="0">
                <a:latin typeface="Elektra Text Pro"/>
              </a:rPr>
              <a:t> означает расти, взращивать»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(М. Хайдеггер «Введение в метафизику»)</a:t>
            </a:r>
          </a:p>
        </p:txBody>
      </p:sp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ПОНЯТИЕ ПЕРВОНАЧАЛА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Elektra Text Pro"/>
              </a:rPr>
            </a:b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098" name="AutoShape 2" descr="Гея — богиня земли (кратко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8662" y="1285860"/>
            <a:ext cx="7322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Мифология и теогония отсылали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генетическому первоначалу – к началу рода, т.е. к «родоначальнику»</a:t>
            </a:r>
          </a:p>
        </p:txBody>
      </p:sp>
      <p:pic>
        <p:nvPicPr>
          <p:cNvPr id="11" name="Рисунок 10" descr="Aion_mosaic_Glyptothek_Munich_W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7906" y="2348880"/>
            <a:ext cx="3204021" cy="29289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2866479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Elektra Text Pro" pitchFamily="50" charset="-52"/>
              </a:rPr>
              <a:t>др.-греч</a:t>
            </a:r>
            <a:r>
              <a:rPr lang="ru-RU" sz="2400" dirty="0" smtClean="0">
                <a:latin typeface="Elektra Text Pro" pitchFamily="50" charset="-52"/>
              </a:rPr>
              <a:t>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γένος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400" dirty="0" smtClean="0">
                <a:latin typeface="Elektra Text Pro" pitchFamily="50" charset="-52"/>
              </a:rPr>
              <a:t>(лат. </a:t>
            </a:r>
            <a:r>
              <a:rPr lang="en-US" sz="2400" dirty="0" smtClean="0">
                <a:latin typeface="Elektra Text Pro" pitchFamily="50" charset="-52"/>
              </a:rPr>
              <a:t>genus</a:t>
            </a:r>
            <a:r>
              <a:rPr lang="ru-RU" sz="2400" dirty="0" smtClean="0">
                <a:latin typeface="Elektra Text Pro" pitchFamily="50" charset="-52"/>
              </a:rPr>
              <a:t>) – «род»</a:t>
            </a:r>
            <a:r>
              <a:rPr lang="el-GR" sz="2400" dirty="0" smtClean="0">
                <a:latin typeface="Elektra Text Pro" pitchFamily="50" charset="-52"/>
              </a:rPr>
              <a:t> </a:t>
            </a:r>
            <a:endParaRPr lang="ru-RU" sz="2400" dirty="0">
              <a:latin typeface="Elektra Text Pro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0867" y="5310530"/>
            <a:ext cx="3498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Уран и Гея </a:t>
            </a:r>
            <a:r>
              <a:rPr lang="el-GR" sz="1400" dirty="0" smtClean="0">
                <a:latin typeface="Elektra Text Pro"/>
              </a:rPr>
              <a:t>–</a:t>
            </a:r>
            <a:r>
              <a:rPr lang="ru-RU" sz="1400" dirty="0" smtClean="0">
                <a:latin typeface="Elektra Text Pro"/>
              </a:rPr>
              <a:t> </a:t>
            </a:r>
            <a:r>
              <a:rPr lang="ru-RU" sz="1400" dirty="0">
                <a:latin typeface="Elektra Text Pro"/>
              </a:rPr>
              <a:t>герои «Теогонии» Гесиода</a:t>
            </a:r>
            <a:r>
              <a:rPr lang="ru-RU" sz="1400" dirty="0" smtClean="0">
                <a:latin typeface="Elektra Text Pro"/>
              </a:rPr>
              <a:t>.  Древнеримская мозаика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ПОНЯТИЕ ПЕРВОНАЧАЛА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Elektra Text Pro"/>
              </a:rPr>
            </a:b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098" name="AutoShape 2" descr="Гея — богиня земли (кратко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50017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 pitchFamily="50" charset="-52"/>
              </a:rPr>
              <a:t>Ф</a:t>
            </a:r>
            <a:r>
              <a:rPr lang="ru-RU" sz="2400" dirty="0" smtClean="0">
                <a:latin typeface="Elektra Text Pro" pitchFamily="50" charset="-52"/>
              </a:rPr>
              <a:t>илософия ищет субстанциальное первоначало, которое есть одновременно </a:t>
            </a:r>
            <a:br>
              <a:rPr lang="ru-RU" sz="2400" dirty="0" smtClean="0">
                <a:latin typeface="Elektra Text Pro" pitchFamily="50" charset="-52"/>
              </a:rPr>
            </a:br>
            <a:r>
              <a:rPr lang="ru-RU" sz="2400" dirty="0" smtClean="0">
                <a:latin typeface="Elektra Text Pro" pitchFamily="50" charset="-52"/>
              </a:rPr>
              <a:t>и основание, и причина всего, включая богов </a:t>
            </a:r>
            <a:endParaRPr lang="ru-RU" sz="2400" dirty="0">
              <a:latin typeface="Elektra Text Pro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9250" y="318745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Elektra Text Pro" pitchFamily="50" charset="-52"/>
              </a:rPr>
              <a:t>А</a:t>
            </a:r>
            <a:r>
              <a:rPr lang="ru-RU" sz="2400" dirty="0" err="1" smtClean="0">
                <a:latin typeface="Elektra Text Pro" pitchFamily="50" charset="-52"/>
              </a:rPr>
              <a:t>рхэ</a:t>
            </a:r>
            <a:r>
              <a:rPr lang="ru-RU" sz="2400" dirty="0" smtClean="0">
                <a:latin typeface="Elektra Text Pro" pitchFamily="50" charset="-52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(др.-греч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ἀρχή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Elektra Text Pro" pitchFamily="50" charset="-52"/>
              </a:rPr>
              <a:t>«древнее»</a:t>
            </a:r>
            <a:endParaRPr lang="ru-RU" sz="2400" dirty="0">
              <a:latin typeface="Elektra Text Pro" pitchFamily="50" charset="-52"/>
            </a:endParaRPr>
          </a:p>
        </p:txBody>
      </p:sp>
      <p:pic>
        <p:nvPicPr>
          <p:cNvPr id="13" name="Рисунок 12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126030"/>
            <a:ext cx="3881730" cy="2946176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СУБСТАНЦИАЛЬНО-ГЕНЕТИЧЕСКОЕ НАЧАЛО (АРХЭ)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098" name="AutoShape 2" descr="Гея — богиня земли (кратко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www.istmira.com/uploads/posts/2022-04/id-4-panel-tellus-fragment-1581418135052-768x7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556792"/>
            <a:ext cx="7677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 pitchFamily="50" charset="-52"/>
              </a:rPr>
              <a:t>Давая начало всему, первоначало природы (</a:t>
            </a:r>
            <a:r>
              <a:rPr lang="ru-RU" sz="2400" dirty="0" err="1" smtClean="0">
                <a:latin typeface="Elektra Text Pro" pitchFamily="50" charset="-52"/>
              </a:rPr>
              <a:t>архэ</a:t>
            </a:r>
            <a:r>
              <a:rPr lang="ru-RU" sz="2400" dirty="0" smtClean="0">
                <a:latin typeface="Elektra Text Pro" pitchFamily="50" charset="-52"/>
              </a:rPr>
              <a:t>) само никогда не начиналось, а, следовательно, никогда не закончится</a:t>
            </a:r>
            <a:endParaRPr lang="ru-RU" sz="2400" dirty="0">
              <a:latin typeface="Elektra Text Pro" pitchFamily="50" charset="-52"/>
            </a:endParaRPr>
          </a:p>
        </p:txBody>
      </p:sp>
      <p:pic>
        <p:nvPicPr>
          <p:cNvPr id="10" name="Рисунок 9" descr="Cre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003566"/>
            <a:ext cx="4000528" cy="3337583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731</Words>
  <Application>Microsoft Office PowerPoint</Application>
  <PresentationFormat>Экран (4:3)</PresentationFormat>
  <Paragraphs>196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Navigator</cp:lastModifiedBy>
  <cp:revision>304</cp:revision>
  <dcterms:created xsi:type="dcterms:W3CDTF">2023-04-01T06:40:15Z</dcterms:created>
  <dcterms:modified xsi:type="dcterms:W3CDTF">2024-04-18T08:45:06Z</dcterms:modified>
</cp:coreProperties>
</file>