
<file path=[Content_Types].xml><?xml version="1.0" encoding="utf-8"?>
<Types xmlns="http://schemas.openxmlformats.org/package/2006/content-types">
  <Default Extension="gif" ContentType="video/unknown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4.gif" ContentType="image/gif"/>
  <Override PartName="/ppt/media/image16.gif" ContentType="image/gif"/>
  <Override PartName="/ppt/media/image17.gif" ContentType="image/gif"/>
  <Override PartName="/ppt/media/image18.gif" ContentType="image/gif"/>
  <Override PartName="/ppt/media/image19.gif" ContentType="image/gif"/>
  <Override PartName="/ppt/media/image25.gif" ContentType="image/gif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4"/>
  </p:notesMasterIdLst>
  <p:sldIdLst>
    <p:sldId id="256" r:id="rId2"/>
    <p:sldId id="258" r:id="rId3"/>
    <p:sldId id="259" r:id="rId4"/>
    <p:sldId id="270" r:id="rId5"/>
    <p:sldId id="275" r:id="rId6"/>
    <p:sldId id="282" r:id="rId7"/>
    <p:sldId id="279" r:id="rId8"/>
    <p:sldId id="277" r:id="rId9"/>
    <p:sldId id="276" r:id="rId10"/>
    <p:sldId id="281" r:id="rId11"/>
    <p:sldId id="283" r:id="rId12"/>
    <p:sldId id="267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лег Батурин" initials="ОБ" lastIdx="0" clrIdx="0">
    <p:extLst>
      <p:ext uri="{19B8F6BF-5375-455C-9EA6-DF929625EA0E}">
        <p15:presenceInfo xmlns:p15="http://schemas.microsoft.com/office/powerpoint/2012/main" userId="cc479cfdcd957b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AF459E-30E8-401B-A346-D2F473B776F2}" v="3" dt="2026-02-11T08:06:59.4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1651" autoAdjust="0"/>
  </p:normalViewPr>
  <p:slideViewPr>
    <p:cSldViewPr snapToGrid="0">
      <p:cViewPr varScale="1">
        <p:scale>
          <a:sx n="108" d="100"/>
          <a:sy n="108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eg Baturin" userId="99f809820fc93228" providerId="LiveId" clId="{C2C127B9-0DC4-49FA-8A35-D5898BD6E19F}"/>
    <pc:docChg chg="custSel addSld delSld modSld">
      <pc:chgData name="Oleg Baturin" userId="99f809820fc93228" providerId="LiveId" clId="{C2C127B9-0DC4-49FA-8A35-D5898BD6E19F}" dt="2026-02-11T08:06:59.398" v="24"/>
      <pc:docMkLst>
        <pc:docMk/>
      </pc:docMkLst>
      <pc:sldChg chg="modSp mod">
        <pc:chgData name="Oleg Baturin" userId="99f809820fc93228" providerId="LiveId" clId="{C2C127B9-0DC4-49FA-8A35-D5898BD6E19F}" dt="2026-02-09T06:07:45.044" v="5" actId="6549"/>
        <pc:sldMkLst>
          <pc:docMk/>
          <pc:sldMk cId="3482473584" sldId="256"/>
        </pc:sldMkLst>
        <pc:spChg chg="mod">
          <ac:chgData name="Oleg Baturin" userId="99f809820fc93228" providerId="LiveId" clId="{C2C127B9-0DC4-49FA-8A35-D5898BD6E19F}" dt="2026-02-09T06:07:45.044" v="5" actId="6549"/>
          <ac:spMkLst>
            <pc:docMk/>
            <pc:sldMk cId="3482473584" sldId="256"/>
            <ac:spMk id="6" creationId="{00000000-0000-0000-0000-000000000000}"/>
          </ac:spMkLst>
        </pc:spChg>
      </pc:sldChg>
      <pc:sldChg chg="delSp mod">
        <pc:chgData name="Oleg Baturin" userId="99f809820fc93228" providerId="LiveId" clId="{C2C127B9-0DC4-49FA-8A35-D5898BD6E19F}" dt="2026-02-09T06:06:00.534" v="2" actId="478"/>
        <pc:sldMkLst>
          <pc:docMk/>
          <pc:sldMk cId="3632406137" sldId="270"/>
        </pc:sldMkLst>
      </pc:sldChg>
      <pc:sldChg chg="delSp modSp add mod">
        <pc:chgData name="Oleg Baturin" userId="99f809820fc93228" providerId="LiveId" clId="{C2C127B9-0DC4-49FA-8A35-D5898BD6E19F}" dt="2026-02-11T08:06:52.453" v="23" actId="20577"/>
        <pc:sldMkLst>
          <pc:docMk/>
          <pc:sldMk cId="2470196352" sldId="282"/>
        </pc:sldMkLst>
        <pc:spChg chg="mod">
          <ac:chgData name="Oleg Baturin" userId="99f809820fc93228" providerId="LiveId" clId="{C2C127B9-0DC4-49FA-8A35-D5898BD6E19F}" dt="2026-02-11T08:06:52.453" v="23" actId="20577"/>
          <ac:spMkLst>
            <pc:docMk/>
            <pc:sldMk cId="2470196352" sldId="282"/>
            <ac:spMk id="3" creationId="{5F9D9618-E759-DA6E-6F6F-7A65E418FD79}"/>
          </ac:spMkLst>
        </pc:spChg>
        <pc:spChg chg="del">
          <ac:chgData name="Oleg Baturin" userId="99f809820fc93228" providerId="LiveId" clId="{C2C127B9-0DC4-49FA-8A35-D5898BD6E19F}" dt="2026-02-11T08:06:36.112" v="7" actId="478"/>
          <ac:spMkLst>
            <pc:docMk/>
            <pc:sldMk cId="2470196352" sldId="282"/>
            <ac:spMk id="5" creationId="{BF8688EA-821E-5847-EEEE-3635A469BE39}"/>
          </ac:spMkLst>
        </pc:spChg>
        <pc:spChg chg="del">
          <ac:chgData name="Oleg Baturin" userId="99f809820fc93228" providerId="LiveId" clId="{C2C127B9-0DC4-49FA-8A35-D5898BD6E19F}" dt="2026-02-11T08:06:36.112" v="7" actId="478"/>
          <ac:spMkLst>
            <pc:docMk/>
            <pc:sldMk cId="2470196352" sldId="282"/>
            <ac:spMk id="6" creationId="{704433F4-4D3E-48A9-20D7-39B4740B1168}"/>
          </ac:spMkLst>
        </pc:spChg>
        <pc:spChg chg="del">
          <ac:chgData name="Oleg Baturin" userId="99f809820fc93228" providerId="LiveId" clId="{C2C127B9-0DC4-49FA-8A35-D5898BD6E19F}" dt="2026-02-11T08:06:36.112" v="7" actId="478"/>
          <ac:spMkLst>
            <pc:docMk/>
            <pc:sldMk cId="2470196352" sldId="282"/>
            <ac:spMk id="22" creationId="{C794871E-F0BF-1498-2FE9-9E1BA45C753B}"/>
          </ac:spMkLst>
        </pc:spChg>
        <pc:spChg chg="del">
          <ac:chgData name="Oleg Baturin" userId="99f809820fc93228" providerId="LiveId" clId="{C2C127B9-0DC4-49FA-8A35-D5898BD6E19F}" dt="2026-02-11T08:06:38.182" v="8" actId="478"/>
          <ac:spMkLst>
            <pc:docMk/>
            <pc:sldMk cId="2470196352" sldId="282"/>
            <ac:spMk id="23" creationId="{C3010994-220A-45E7-2FB8-16DB0E5B794A}"/>
          </ac:spMkLst>
        </pc:spChg>
        <pc:spChg chg="del">
          <ac:chgData name="Oleg Baturin" userId="99f809820fc93228" providerId="LiveId" clId="{C2C127B9-0DC4-49FA-8A35-D5898BD6E19F}" dt="2026-02-11T08:06:39.594" v="9" actId="478"/>
          <ac:spMkLst>
            <pc:docMk/>
            <pc:sldMk cId="2470196352" sldId="282"/>
            <ac:spMk id="24" creationId="{9E033847-570A-F4B9-9E06-1359B653B612}"/>
          </ac:spMkLst>
        </pc:spChg>
        <pc:spChg chg="del">
          <ac:chgData name="Oleg Baturin" userId="99f809820fc93228" providerId="LiveId" clId="{C2C127B9-0DC4-49FA-8A35-D5898BD6E19F}" dt="2026-02-11T08:06:38.182" v="8" actId="478"/>
          <ac:spMkLst>
            <pc:docMk/>
            <pc:sldMk cId="2470196352" sldId="282"/>
            <ac:spMk id="26" creationId="{076AF838-28F5-B99B-BBB1-EE9CAA3EED11}"/>
          </ac:spMkLst>
        </pc:spChg>
        <pc:spChg chg="del">
          <ac:chgData name="Oleg Baturin" userId="99f809820fc93228" providerId="LiveId" clId="{C2C127B9-0DC4-49FA-8A35-D5898BD6E19F}" dt="2026-02-11T08:06:36.112" v="7" actId="478"/>
          <ac:spMkLst>
            <pc:docMk/>
            <pc:sldMk cId="2470196352" sldId="282"/>
            <ac:spMk id="27" creationId="{6F72CD3F-CEBE-BD9D-14D0-DEA9158B219E}"/>
          </ac:spMkLst>
        </pc:spChg>
        <pc:spChg chg="del">
          <ac:chgData name="Oleg Baturin" userId="99f809820fc93228" providerId="LiveId" clId="{C2C127B9-0DC4-49FA-8A35-D5898BD6E19F}" dt="2026-02-11T08:06:36.112" v="7" actId="478"/>
          <ac:spMkLst>
            <pc:docMk/>
            <pc:sldMk cId="2470196352" sldId="282"/>
            <ac:spMk id="28" creationId="{E64C022E-69B5-D17E-48FD-89D9833B7A9A}"/>
          </ac:spMkLst>
        </pc:spChg>
        <pc:grpChg chg="del">
          <ac:chgData name="Oleg Baturin" userId="99f809820fc93228" providerId="LiveId" clId="{C2C127B9-0DC4-49FA-8A35-D5898BD6E19F}" dt="2026-02-11T08:06:36.112" v="7" actId="478"/>
          <ac:grpSpMkLst>
            <pc:docMk/>
            <pc:sldMk cId="2470196352" sldId="282"/>
            <ac:grpSpMk id="19" creationId="{F1342D51-105A-196F-4F8F-CBCB40BDE7AE}"/>
          </ac:grpSpMkLst>
        </pc:grpChg>
        <pc:graphicFrameChg chg="del">
          <ac:chgData name="Oleg Baturin" userId="99f809820fc93228" providerId="LiveId" clId="{C2C127B9-0DC4-49FA-8A35-D5898BD6E19F}" dt="2026-02-11T08:06:36.112" v="7" actId="478"/>
          <ac:graphicFrameMkLst>
            <pc:docMk/>
            <pc:sldMk cId="2470196352" sldId="282"/>
            <ac:graphicFrameMk id="2" creationId="{263DDA8F-DA27-53CD-E309-F31A1ACA9CF2}"/>
          </ac:graphicFrameMkLst>
        </pc:graphicFrameChg>
        <pc:picChg chg="del">
          <ac:chgData name="Oleg Baturin" userId="99f809820fc93228" providerId="LiveId" clId="{C2C127B9-0DC4-49FA-8A35-D5898BD6E19F}" dt="2026-02-11T08:06:36.112" v="7" actId="478"/>
          <ac:picMkLst>
            <pc:docMk/>
            <pc:sldMk cId="2470196352" sldId="282"/>
            <ac:picMk id="10" creationId="{9C7E828F-ECC9-C34F-C6E5-089FA3715010}"/>
          </ac:picMkLst>
        </pc:picChg>
        <pc:picChg chg="del">
          <ac:chgData name="Oleg Baturin" userId="99f809820fc93228" providerId="LiveId" clId="{C2C127B9-0DC4-49FA-8A35-D5898BD6E19F}" dt="2026-02-11T08:06:36.112" v="7" actId="478"/>
          <ac:picMkLst>
            <pc:docMk/>
            <pc:sldMk cId="2470196352" sldId="282"/>
            <ac:picMk id="11" creationId="{192FE5F7-2B2C-6068-80A0-FC5C93B403F5}"/>
          </ac:picMkLst>
        </pc:picChg>
        <pc:picChg chg="del">
          <ac:chgData name="Oleg Baturin" userId="99f809820fc93228" providerId="LiveId" clId="{C2C127B9-0DC4-49FA-8A35-D5898BD6E19F}" dt="2026-02-11T08:06:36.112" v="7" actId="478"/>
          <ac:picMkLst>
            <pc:docMk/>
            <pc:sldMk cId="2470196352" sldId="282"/>
            <ac:picMk id="12" creationId="{672FCD99-E993-7DA1-8848-8E22DAC383C7}"/>
          </ac:picMkLst>
        </pc:picChg>
      </pc:sldChg>
      <pc:sldChg chg="add">
        <pc:chgData name="Oleg Baturin" userId="99f809820fc93228" providerId="LiveId" clId="{C2C127B9-0DC4-49FA-8A35-D5898BD6E19F}" dt="2026-02-11T08:06:59.398" v="24"/>
        <pc:sldMkLst>
          <pc:docMk/>
          <pc:sldMk cId="527374957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23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11.02.2026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gif"/><Relationship Id="rId13" Type="http://schemas.openxmlformats.org/officeDocument/2006/relationships/image" Target="../media/image6.jpeg"/><Relationship Id="rId18" Type="http://schemas.openxmlformats.org/officeDocument/2006/relationships/image" Target="../media/image11.jpeg"/><Relationship Id="rId3" Type="http://schemas.microsoft.com/office/2007/relationships/media" Target="../media/media2.gif"/><Relationship Id="rId7" Type="http://schemas.microsoft.com/office/2007/relationships/media" Target="../media/media4.gif"/><Relationship Id="rId12" Type="http://schemas.openxmlformats.org/officeDocument/2006/relationships/image" Target="../media/image5.jpeg"/><Relationship Id="rId17" Type="http://schemas.openxmlformats.org/officeDocument/2006/relationships/image" Target="../media/image10.jpeg"/><Relationship Id="rId2" Type="http://schemas.openxmlformats.org/officeDocument/2006/relationships/video" Target="../media/media1.gif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microsoft.com/office/2007/relationships/media" Target="../media/media1.gif"/><Relationship Id="rId6" Type="http://schemas.openxmlformats.org/officeDocument/2006/relationships/video" Target="../media/media3.gif"/><Relationship Id="rId11" Type="http://schemas.openxmlformats.org/officeDocument/2006/relationships/slideLayout" Target="../slideLayouts/slideLayout1.xml"/><Relationship Id="rId5" Type="http://schemas.microsoft.com/office/2007/relationships/media" Target="../media/media3.gif"/><Relationship Id="rId15" Type="http://schemas.openxmlformats.org/officeDocument/2006/relationships/image" Target="../media/image8.png"/><Relationship Id="rId10" Type="http://schemas.openxmlformats.org/officeDocument/2006/relationships/video" Target="../media/media5.gif"/><Relationship Id="rId19" Type="http://schemas.openxmlformats.org/officeDocument/2006/relationships/image" Target="../media/image12.png"/><Relationship Id="rId4" Type="http://schemas.openxmlformats.org/officeDocument/2006/relationships/video" Target="../media/media2.gif"/><Relationship Id="rId9" Type="http://schemas.microsoft.com/office/2007/relationships/media" Target="../media/media5.gif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tiff"/><Relationship Id="rId4" Type="http://schemas.openxmlformats.org/officeDocument/2006/relationships/image" Target="../media/image15.jpe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7" y="2763816"/>
            <a:ext cx="3831772" cy="144655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1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Что такое турбомашина: ее достоинства и недостатки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6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482473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1108dp_01+forced_performance+turbo_cut_awa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4345" y="5146085"/>
            <a:ext cx="1438721" cy="1080000"/>
          </a:xfrm>
          <a:prstGeom prst="rect">
            <a:avLst/>
          </a:prstGeom>
        </p:spPr>
      </p:pic>
      <p:pic>
        <p:nvPicPr>
          <p:cNvPr id="16" name="Рисунок 15" descr="P11107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43483" y="2158297"/>
            <a:ext cx="1440000" cy="10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348" y="768962"/>
            <a:ext cx="594713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Электроэнергия вырабатывается паровыми, газовыми, гидравлическими и ветряными турбинами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Воздушные перевозки осуществляются с помощью ГТД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Основным судовым движителем является винт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Силовые установки кораблей - паровые или газовые турбины, дизели с </a:t>
            </a:r>
            <a:r>
              <a:rPr lang="ru-RU" dirty="0" err="1"/>
              <a:t>турбонаддувом</a:t>
            </a:r>
            <a:endParaRPr lang="ru-RU" dirty="0"/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</a:t>
            </a:r>
            <a:r>
              <a:rPr lang="ru-RU" i="1" dirty="0"/>
              <a:t>90% </a:t>
            </a:r>
            <a:r>
              <a:rPr lang="ru-RU" dirty="0"/>
              <a:t>дизельных двигателей оснащены </a:t>
            </a:r>
            <a:r>
              <a:rPr lang="ru-RU" dirty="0" err="1"/>
              <a:t>турбонаддувом</a:t>
            </a:r>
            <a:r>
              <a:rPr lang="ru-RU" dirty="0"/>
              <a:t> 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Лопаточные насосы подают воду в дома, откачивают канализационные стоки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Топливо в двигатели подаются лопаточными насосами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  Движение воздуха в системах охлаждения, вентиляции и кондиционирования организуется с помощью вентиляторов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Экономическое значение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13" name="Рисунок 12" descr="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0050" y="811629"/>
            <a:ext cx="1671406" cy="1080000"/>
          </a:xfrm>
          <a:prstGeom prst="rect">
            <a:avLst/>
          </a:prstGeom>
        </p:spPr>
      </p:pic>
      <p:pic>
        <p:nvPicPr>
          <p:cNvPr id="15" name="Рисунок 14" descr="d3044c2s-9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93338" y="1554168"/>
            <a:ext cx="1025044" cy="1080000"/>
          </a:xfrm>
          <a:prstGeom prst="rect">
            <a:avLst/>
          </a:prstGeom>
        </p:spPr>
      </p:pic>
      <p:pic>
        <p:nvPicPr>
          <p:cNvPr id="19" name="Рисунок 18" descr="Гребний_гвинт_з_регульованим_кроком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6889" y="3897704"/>
            <a:ext cx="1505060" cy="1080000"/>
          </a:xfrm>
          <a:prstGeom prst="rect">
            <a:avLst/>
          </a:prstGeom>
        </p:spPr>
      </p:pic>
      <p:pic>
        <p:nvPicPr>
          <p:cNvPr id="18" name="Рисунок 17" descr="wind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43928" y="3112191"/>
            <a:ext cx="1237467" cy="1080000"/>
          </a:xfrm>
          <a:prstGeom prst="rect">
            <a:avLst/>
          </a:prstGeom>
        </p:spPr>
      </p:pic>
      <p:pic>
        <p:nvPicPr>
          <p:cNvPr id="17" name="Рисунок 16" descr="turbine-cutaway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748301" y="4706753"/>
            <a:ext cx="112628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91E81-B847-BC5C-F950-2880166AD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414BB5-824B-F12C-2DC1-C45048C486B0}"/>
              </a:ext>
            </a:extLst>
          </p:cNvPr>
          <p:cNvSpPr txBox="1"/>
          <p:nvPr/>
        </p:nvSpPr>
        <p:spPr>
          <a:xfrm>
            <a:off x="637971" y="3059668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latin typeface="Elektra Text Pro" panose="02000503030000020004" pitchFamily="50" charset="-52"/>
              </a:rPr>
              <a:t>ТЕСТ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184B08-B995-C403-3455-A0A6AB498322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527374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8" y="917466"/>
            <a:ext cx="84113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Турбомашина  (лопаточная машина) – </a:t>
            </a:r>
            <a:r>
              <a:rPr lang="ru-RU" dirty="0"/>
              <a:t>устройство, в котором происходит преобразование энергии за счет постоянного обтекания элементов вращающегося ротора потоком жидкости или газа, движущегося с высокой скоростью.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ОПРЕДЕЛЕНИЕ ТУРБОМАШИН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179" y="3595122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Работа подводится к потоку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0294" y="3595122"/>
            <a:ext cx="4205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/>
              <a:t>Работа отбирается от потока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7700" y="3964454"/>
            <a:ext cx="1870882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3179" y="5364932"/>
            <a:ext cx="4205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Работа расходуется на сообщение потоку импульса и повышение давления</a:t>
            </a:r>
          </a:p>
          <a:p>
            <a:pPr algn="ctr"/>
            <a:r>
              <a:rPr lang="ru-RU" dirty="0"/>
              <a:t>(компрессор, вентилятор, насос)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8873" y="5346884"/>
            <a:ext cx="4205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В работу преобразуется кинетическая и потенциальная энергия потока</a:t>
            </a:r>
          </a:p>
          <a:p>
            <a:pPr algn="ctr"/>
            <a:r>
              <a:rPr lang="ru-RU" dirty="0"/>
              <a:t>(турбина)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3178" y="2256294"/>
            <a:ext cx="841139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i="1" dirty="0"/>
              <a:t>Отличительные признаки турбомашины: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Процесс протекает </a:t>
            </a:r>
            <a:r>
              <a:rPr lang="ru-RU" b="1" i="1" dirty="0"/>
              <a:t>непрерывно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Взаимодействие осуществляется с помощью специальных элементов – </a:t>
            </a:r>
            <a:r>
              <a:rPr lang="ru-RU" b="1" i="1" dirty="0"/>
              <a:t>лопаток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17" y="3977071"/>
            <a:ext cx="1847218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602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985657"/>
              </p:ext>
            </p:extLst>
          </p:nvPr>
        </p:nvGraphicFramePr>
        <p:xfrm>
          <a:off x="668741" y="769586"/>
          <a:ext cx="8057248" cy="590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4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4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4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all" dirty="0"/>
                        <a:t>Работа подводится к потоку</a:t>
                      </a:r>
                      <a:endParaRPr lang="ru-RU" b="1" cap="al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none" baseline="0" dirty="0"/>
                        <a:t>Объемные машины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none" baseline="0" dirty="0"/>
                        <a:t>Лопаточные машины</a:t>
                      </a:r>
                      <a:endParaRPr lang="ru-RU" cap="none" baseline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Поршневые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Винтовые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Лопаточный компрессор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Вентилятор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Роторно – пластинчатый</a:t>
                      </a:r>
                    </a:p>
                    <a:p>
                      <a:pPr algn="ctr"/>
                      <a:endParaRPr lang="ru-RU" sz="1600" dirty="0"/>
                    </a:p>
                    <a:p>
                      <a:pPr algn="ctr"/>
                      <a:endParaRPr lang="ru-RU" sz="1600" dirty="0"/>
                    </a:p>
                    <a:p>
                      <a:pPr algn="ctr"/>
                      <a:endParaRPr lang="ru-RU" sz="1600" dirty="0"/>
                    </a:p>
                    <a:p>
                      <a:pPr algn="ctr"/>
                      <a:endParaRPr lang="ru-RU" sz="1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«Рут»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Насос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cap="all" dirty="0"/>
                        <a:t>Работа отбирается от потока</a:t>
                      </a:r>
                      <a:endParaRPr lang="ru-RU" b="1" cap="all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0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Паровая машина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Турбина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" name="Рисунок 20" descr="023-I-HPX6000_Cut_larg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936070" y="3588051"/>
            <a:ext cx="1459374" cy="1260000"/>
          </a:xfrm>
          <a:prstGeom prst="rect">
            <a:avLst/>
          </a:prstGeom>
        </p:spPr>
      </p:pic>
      <p:pic>
        <p:nvPicPr>
          <p:cNvPr id="13" name="Рисунок 12" descr="turbine-1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5074" y="5508000"/>
            <a:ext cx="2173605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team_engine_in_action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4" cstate="print"/>
          <a:srcRect t="10986" b="14243"/>
          <a:stretch/>
        </p:blipFill>
        <p:spPr>
          <a:xfrm>
            <a:off x="1629081" y="5544499"/>
            <a:ext cx="2219473" cy="1080000"/>
          </a:xfrm>
          <a:prstGeom prst="rect">
            <a:avLst/>
          </a:prstGeom>
        </p:spPr>
      </p:pic>
      <p:pic>
        <p:nvPicPr>
          <p:cNvPr id="8" name="Rotary vane pumpd3309e0da5604655aa8e7131e754ff87.gif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019496" y="3798115"/>
            <a:ext cx="1431910" cy="1080000"/>
          </a:xfrm>
          <a:prstGeom prst="rect">
            <a:avLst/>
          </a:prstGeom>
        </p:spPr>
      </p:pic>
      <p:pic>
        <p:nvPicPr>
          <p:cNvPr id="9" name="giphy.gif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2837838" y="1818115"/>
            <a:ext cx="1680000" cy="12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Конкуренты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pic>
        <p:nvPicPr>
          <p:cNvPr id="22" name="Рисунок 21" descr="axial-fan-60166-2823455.jpg"/>
          <p:cNvPicPr/>
          <p:nvPr/>
        </p:nvPicPr>
        <p:blipFill>
          <a:blip r:embed="rId17" cstate="print"/>
          <a:srcRect l="4793" t="3210" r="4108" b="13642"/>
          <a:stretch>
            <a:fillRect/>
          </a:stretch>
        </p:blipFill>
        <p:spPr>
          <a:xfrm>
            <a:off x="6920332" y="1920797"/>
            <a:ext cx="1381760" cy="1079500"/>
          </a:xfrm>
          <a:prstGeom prst="rect">
            <a:avLst/>
          </a:prstGeom>
        </p:spPr>
      </p:pic>
      <p:pic>
        <p:nvPicPr>
          <p:cNvPr id="23" name="Рисунок 22" descr="produkte_4.jpg"/>
          <p:cNvPicPr/>
          <p:nvPr/>
        </p:nvPicPr>
        <p:blipFill>
          <a:blip r:embed="rId18" cstate="print"/>
          <a:srcRect t="3710" b="3710"/>
          <a:stretch>
            <a:fillRect/>
          </a:stretch>
        </p:blipFill>
        <p:spPr>
          <a:xfrm>
            <a:off x="5192138" y="2079122"/>
            <a:ext cx="1099820" cy="1079500"/>
          </a:xfrm>
          <a:prstGeom prst="rect">
            <a:avLst/>
          </a:prstGeom>
        </p:spPr>
      </p:pic>
      <p:pic>
        <p:nvPicPr>
          <p:cNvPr id="5" name="lobe_compressor_ani.gif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2933838" y="3583338"/>
            <a:ext cx="1584000" cy="1188000"/>
          </a:xfrm>
          <a:prstGeom prst="rect">
            <a:avLst/>
          </a:prstGeom>
        </p:spPr>
      </p:pic>
      <p:pic>
        <p:nvPicPr>
          <p:cNvPr id="6" name="rabota_porshnevogo_kompressora.gif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1250005" y="1830547"/>
            <a:ext cx="970892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5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8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5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Достоинства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3179" y="838948"/>
            <a:ext cx="502009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Высокие удельные параметры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Возможность получения больших мощностей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Высокий КПД ступени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Большая скорость движения рабочих органов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Низкая вибрация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Высокая надежность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Простота монтажа и эксплуатации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Равномерные параметры потока на выходе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Машинное масло не попадает в рабочее тело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Хорошее согласование с генераторами и другими турбомашинами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075224"/>
              </p:ext>
            </p:extLst>
          </p:nvPr>
        </p:nvGraphicFramePr>
        <p:xfrm>
          <a:off x="5403272" y="838948"/>
          <a:ext cx="3325936" cy="5364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4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4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cap="all" dirty="0"/>
                        <a:t>тип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cap="all" dirty="0"/>
                        <a:t>Степень</a:t>
                      </a:r>
                      <a:r>
                        <a:rPr lang="ru-RU" sz="1000" cap="all" baseline="0" dirty="0"/>
                        <a:t> сжатия</a:t>
                      </a:r>
                      <a:endParaRPr lang="ru-RU" sz="1000" cap="all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cap="all" dirty="0"/>
                        <a:t>скорость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cap="all" dirty="0"/>
                        <a:t>КПД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" name="Рисунок 6" descr="Pompe_à_palettes.g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35831" y="2124000"/>
            <a:ext cx="960120" cy="719455"/>
          </a:xfrm>
          <a:prstGeom prst="rect">
            <a:avLst/>
          </a:prstGeom>
        </p:spPr>
      </p:pic>
      <p:pic>
        <p:nvPicPr>
          <p:cNvPr id="10" name="Рисунок 9" descr="966099_203363_128586218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96464" y="4593272"/>
            <a:ext cx="739140" cy="719455"/>
          </a:xfrm>
          <a:prstGeom prst="rect">
            <a:avLst/>
          </a:prstGeom>
        </p:spPr>
      </p:pic>
      <p:pic>
        <p:nvPicPr>
          <p:cNvPr id="12" name="Рисунок 11" descr="comprani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9070" y="1263968"/>
            <a:ext cx="765449" cy="720000"/>
          </a:xfrm>
          <a:prstGeom prst="rect">
            <a:avLst/>
          </a:prstGeom>
        </p:spPr>
      </p:pic>
      <p:pic>
        <p:nvPicPr>
          <p:cNvPr id="13" name="Рисунок 12" descr="5DF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79419" y="2956309"/>
            <a:ext cx="976180" cy="720000"/>
          </a:xfrm>
          <a:prstGeom prst="rect">
            <a:avLst/>
          </a:prstGeom>
        </p:spPr>
      </p:pic>
      <p:pic>
        <p:nvPicPr>
          <p:cNvPr id="14" name="Рисунок 13" descr="giphy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04585" y="3764681"/>
            <a:ext cx="960000" cy="720000"/>
          </a:xfrm>
          <a:prstGeom prst="rect">
            <a:avLst/>
          </a:prstGeom>
        </p:spPr>
      </p:pic>
      <p:pic>
        <p:nvPicPr>
          <p:cNvPr id="15" name="Рисунок 14" descr="axial_compresso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33224" y="5421780"/>
            <a:ext cx="8737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06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Недостатки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0956" y="797972"/>
            <a:ext cx="81550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/>
              <a:t>Недостатки: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Низкая эффективность при малых расходах рабочего тела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Имеются режимы, где турбомашины неработоспособны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Меньшая степень повышения давления в одной ступени</a:t>
            </a:r>
          </a:p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552928"/>
              </p:ext>
            </p:extLst>
          </p:nvPr>
        </p:nvGraphicFramePr>
        <p:xfrm>
          <a:off x="563006" y="3031804"/>
          <a:ext cx="8051736" cy="224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3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3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3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Поршневой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Винтовой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Центробежный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200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85822" y="2644631"/>
            <a:ext cx="6206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cap="all" dirty="0"/>
              <a:t>Сравнение характеристик разных типов компрессоров</a:t>
            </a:r>
          </a:p>
        </p:txBody>
      </p:sp>
      <p:pic>
        <p:nvPicPr>
          <p:cNvPr id="10" name="Рисунок 9" descr="kompressor-porsh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8666" y="3354516"/>
            <a:ext cx="1336040" cy="1079500"/>
          </a:xfrm>
          <a:prstGeom prst="rect">
            <a:avLst/>
          </a:prstGeom>
        </p:spPr>
      </p:pic>
      <p:pic>
        <p:nvPicPr>
          <p:cNvPr id="11" name="Рисунок 10" descr="http://www.spitzenreiter.ru/images/pic/pic1.jpg"/>
          <p:cNvPicPr/>
          <p:nvPr/>
        </p:nvPicPr>
        <p:blipFill>
          <a:blip r:embed="rId3" cstate="print"/>
          <a:srcRect l="2835" t="1260" r="2835" b="3780"/>
          <a:stretch>
            <a:fillRect/>
          </a:stretch>
        </p:blipFill>
        <p:spPr bwMode="auto">
          <a:xfrm>
            <a:off x="3935282" y="3380445"/>
            <a:ext cx="1439545" cy="1080135"/>
          </a:xfrm>
          <a:prstGeom prst="rect">
            <a:avLst/>
          </a:prstGeom>
          <a:noFill/>
        </p:spPr>
      </p:pic>
      <p:pic>
        <p:nvPicPr>
          <p:cNvPr id="12" name="Рисунок 11" descr="966099_203363_12858621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2195" y="3354016"/>
            <a:ext cx="1109550" cy="1080000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629054" y="4400318"/>
            <a:ext cx="8514946" cy="1932442"/>
            <a:chOff x="639471" y="2644631"/>
            <a:chExt cx="8514946" cy="1932442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639471" y="2644631"/>
              <a:ext cx="8514946" cy="1803343"/>
              <a:chOff x="629054" y="2650620"/>
              <a:chExt cx="8514946" cy="1803343"/>
            </a:xfrm>
          </p:grpSpPr>
          <p:pic>
            <p:nvPicPr>
              <p:cNvPr id="16" name="Рисунок 15" descr="Изображение выглядит как текст, карта&#10;&#10;Описание создано с очень высокой степенью достоверности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3569" y="3013963"/>
                <a:ext cx="1953871" cy="1440000"/>
              </a:xfrm>
              <a:prstGeom prst="rect">
                <a:avLst/>
              </a:prstGeom>
            </p:spPr>
          </p:pic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47178" y="3013963"/>
                <a:ext cx="2283387" cy="1440000"/>
              </a:xfrm>
              <a:prstGeom prst="rect">
                <a:avLst/>
              </a:prstGeom>
            </p:spPr>
          </p:pic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64939" y="3013963"/>
                <a:ext cx="2191697" cy="1440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" name="Полилиния 6"/>
              <p:cNvSpPr/>
              <p:nvPr/>
            </p:nvSpPr>
            <p:spPr>
              <a:xfrm>
                <a:off x="6345141" y="3069203"/>
                <a:ext cx="938254" cy="1224501"/>
              </a:xfrm>
              <a:custGeom>
                <a:avLst/>
                <a:gdLst>
                  <a:gd name="connsiteX0" fmla="*/ 0 w 938254"/>
                  <a:gd name="connsiteY0" fmla="*/ 1224501 h 1224501"/>
                  <a:gd name="connsiteX1" fmla="*/ 159026 w 938254"/>
                  <a:gd name="connsiteY1" fmla="*/ 1184745 h 1224501"/>
                  <a:gd name="connsiteX2" fmla="*/ 270344 w 938254"/>
                  <a:gd name="connsiteY2" fmla="*/ 1113183 h 1224501"/>
                  <a:gd name="connsiteX3" fmla="*/ 469127 w 938254"/>
                  <a:gd name="connsiteY3" fmla="*/ 906449 h 1224501"/>
                  <a:gd name="connsiteX4" fmla="*/ 652007 w 938254"/>
                  <a:gd name="connsiteY4" fmla="*/ 604300 h 1224501"/>
                  <a:gd name="connsiteX5" fmla="*/ 787179 w 938254"/>
                  <a:gd name="connsiteY5" fmla="*/ 373712 h 1224501"/>
                  <a:gd name="connsiteX6" fmla="*/ 938254 w 938254"/>
                  <a:gd name="connsiteY6" fmla="*/ 0 h 1224501"/>
                  <a:gd name="connsiteX7" fmla="*/ 15902 w 938254"/>
                  <a:gd name="connsiteY7" fmla="*/ 0 h 1224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8254" h="1224501">
                    <a:moveTo>
                      <a:pt x="0" y="1224501"/>
                    </a:moveTo>
                    <a:lnTo>
                      <a:pt x="159026" y="1184745"/>
                    </a:lnTo>
                    <a:lnTo>
                      <a:pt x="270344" y="1113183"/>
                    </a:lnTo>
                    <a:lnTo>
                      <a:pt x="469127" y="906449"/>
                    </a:lnTo>
                    <a:lnTo>
                      <a:pt x="652007" y="604300"/>
                    </a:lnTo>
                    <a:lnTo>
                      <a:pt x="787179" y="373712"/>
                    </a:lnTo>
                    <a:lnTo>
                      <a:pt x="938254" y="0"/>
                    </a:lnTo>
                    <a:lnTo>
                      <a:pt x="15902" y="0"/>
                    </a:lnTo>
                  </a:path>
                </a:pathLst>
              </a:custGeom>
              <a:pattFill prst="wdDnDiag">
                <a:fgClr>
                  <a:srgbClr val="FF0000"/>
                </a:fgClr>
                <a:bgClr>
                  <a:schemeClr val="bg1"/>
                </a:bgClr>
              </a:pattFill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629054" y="2907267"/>
                    <a:ext cx="396519" cy="32387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ru-RU" sz="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вх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</m:t>
                                  </m:r>
                                  <m:r>
                                    <a:rPr lang="ru-RU" sz="800" b="0" i="1" smtClean="0">
                                      <a:latin typeface="Cambria Math"/>
                                    </a:rPr>
                                    <m:t>ы</m:t>
                                  </m:r>
                                  <m:r>
                                    <a:rPr lang="ru-RU" sz="800" i="1">
                                      <a:latin typeface="Cambria Math"/>
                                    </a:rPr>
                                    <m:t>х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ru-RU" sz="800" dirty="0"/>
                  </a:p>
                </p:txBody>
              </p:sp>
            </mc:Choice>
            <mc:Fallback xmlns="">
              <p:sp>
                <p:nvSpPr>
                  <p:cNvPr id="8" name="TextBox 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9054" y="2907267"/>
                    <a:ext cx="396519" cy="323871"/>
                  </a:xfrm>
                  <a:prstGeom prst="rect">
                    <a:avLst/>
                  </a:prstGeom>
                  <a:blipFill rotWithShape="1">
                    <a:blip r:embed="rId8" cstate="print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TextBox 14"/>
                  <p:cNvSpPr txBox="1"/>
                  <p:nvPr/>
                </p:nvSpPr>
                <p:spPr>
                  <a:xfrm>
                    <a:off x="3248917" y="2918127"/>
                    <a:ext cx="396519" cy="32387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ru-RU" sz="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вх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</m:t>
                                  </m:r>
                                  <m:r>
                                    <a:rPr lang="ru-RU" sz="800" b="0" i="1" smtClean="0">
                                      <a:latin typeface="Cambria Math"/>
                                    </a:rPr>
                                    <m:t>ы</m:t>
                                  </m:r>
                                  <m:r>
                                    <a:rPr lang="ru-RU" sz="800" i="1">
                                      <a:latin typeface="Cambria Math"/>
                                    </a:rPr>
                                    <m:t>х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ru-RU" sz="800" dirty="0"/>
                  </a:p>
                </p:txBody>
              </p:sp>
            </mc:Choice>
            <mc:Fallback xmlns="">
              <p:sp>
                <p:nvSpPr>
                  <p:cNvPr id="15" name="TextBox 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48917" y="2918127"/>
                    <a:ext cx="396519" cy="323871"/>
                  </a:xfrm>
                  <a:prstGeom prst="rect">
                    <a:avLst/>
                  </a:prstGeom>
                  <a:blipFill rotWithShape="1">
                    <a:blip r:embed="rId8" cstate="print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TextBox 17"/>
                  <p:cNvSpPr txBox="1"/>
                  <p:nvPr/>
                </p:nvSpPr>
                <p:spPr>
                  <a:xfrm>
                    <a:off x="5919495" y="3013962"/>
                    <a:ext cx="396519" cy="323871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ru-RU" sz="8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вх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ru-RU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ru-RU" sz="800" i="1">
                                      <a:latin typeface="Cambria Math"/>
                                    </a:rPr>
                                    <m:t>в</m:t>
                                  </m:r>
                                  <m:r>
                                    <a:rPr lang="ru-RU" sz="800" b="0" i="1" smtClean="0">
                                      <a:latin typeface="Cambria Math"/>
                                    </a:rPr>
                                    <m:t>ы</m:t>
                                  </m:r>
                                  <m:r>
                                    <a:rPr lang="ru-RU" sz="800" i="1">
                                      <a:latin typeface="Cambria Math"/>
                                    </a:rPr>
                                    <m:t>х</m:t>
                                  </m:r>
                                </m:sub>
                              </m:sSub>
                            </m:den>
                          </m:f>
                        </m:oMath>
                      </m:oMathPara>
                    </a14:m>
                    <a:endParaRPr lang="ru-RU" sz="800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19495" y="3013962"/>
                    <a:ext cx="396519" cy="323871"/>
                  </a:xfrm>
                  <a:prstGeom prst="rect">
                    <a:avLst/>
                  </a:prstGeom>
                  <a:blipFill rotWithShape="1">
                    <a:blip r:embed="rId9" cstate="print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TextBox 8"/>
              <p:cNvSpPr txBox="1"/>
              <p:nvPr/>
            </p:nvSpPr>
            <p:spPr>
              <a:xfrm>
                <a:off x="7728668" y="2650620"/>
                <a:ext cx="14153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200" dirty="0">
                    <a:solidFill>
                      <a:srgbClr val="FF0000"/>
                    </a:solidFill>
                  </a:rPr>
                  <a:t>Зона, где работа невозможна</a:t>
                </a:r>
              </a:p>
            </p:txBody>
          </p:sp>
          <p:cxnSp>
            <p:nvCxnSpPr>
              <p:cNvPr id="14" name="Прямая со стрелкой 13"/>
              <p:cNvCxnSpPr>
                <a:stCxn id="9" idx="1"/>
                <a:endCxn id="7" idx="6"/>
              </p:cNvCxnSpPr>
              <p:nvPr/>
            </p:nvCxnSpPr>
            <p:spPr>
              <a:xfrm flipH="1">
                <a:off x="7283395" y="2881453"/>
                <a:ext cx="445273" cy="18775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TextBox 19"/>
            <p:cNvSpPr txBox="1"/>
            <p:nvPr/>
          </p:nvSpPr>
          <p:spPr>
            <a:xfrm>
              <a:off x="2538525" y="4330852"/>
              <a:ext cx="723275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n, </a:t>
              </a:r>
              <a:r>
                <a:rPr lang="ru-RU" sz="1000" dirty="0"/>
                <a:t>об/мин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 rot="16200000">
            <a:off x="119648" y="5246485"/>
            <a:ext cx="1415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Степень повышения давления</a:t>
            </a:r>
          </a:p>
        </p:txBody>
      </p:sp>
      <p:sp>
        <p:nvSpPr>
          <p:cNvPr id="23" name="TextBox 22"/>
          <p:cNvSpPr txBox="1"/>
          <p:nvPr/>
        </p:nvSpPr>
        <p:spPr>
          <a:xfrm rot="10800000" flipV="1">
            <a:off x="1189374" y="6200989"/>
            <a:ext cx="14153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Частота вращения</a:t>
            </a:r>
          </a:p>
        </p:txBody>
      </p:sp>
      <p:sp>
        <p:nvSpPr>
          <p:cNvPr id="24" name="TextBox 23"/>
          <p:cNvSpPr txBox="1"/>
          <p:nvPr/>
        </p:nvSpPr>
        <p:spPr>
          <a:xfrm rot="10800000" flipV="1">
            <a:off x="6345140" y="6140358"/>
            <a:ext cx="19569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Массовый расход</a:t>
            </a:r>
          </a:p>
        </p:txBody>
      </p:sp>
      <p:sp>
        <p:nvSpPr>
          <p:cNvPr id="26" name="TextBox 25"/>
          <p:cNvSpPr txBox="1"/>
          <p:nvPr/>
        </p:nvSpPr>
        <p:spPr>
          <a:xfrm rot="10800000" flipV="1">
            <a:off x="3645436" y="6177342"/>
            <a:ext cx="18498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Объемный расход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2575241" y="5248026"/>
            <a:ext cx="1415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Степень повышения давления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5282890" y="5317317"/>
            <a:ext cx="1415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00" b="1" dirty="0"/>
              <a:t>Степень повышения давления</a:t>
            </a:r>
          </a:p>
        </p:txBody>
      </p:sp>
    </p:spTree>
    <p:extLst>
      <p:ext uri="{BB962C8B-B14F-4D97-AF65-F5344CB8AC3E}">
        <p14:creationId xmlns:p14="http://schemas.microsoft.com/office/powerpoint/2010/main" val="1488905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1B615D-2F26-4EEC-75D1-82507049A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9D9618-E759-DA6E-6F6F-7A65E418FD79}"/>
              </a:ext>
            </a:extLst>
          </p:cNvPr>
          <p:cNvSpPr txBox="1"/>
          <p:nvPr/>
        </p:nvSpPr>
        <p:spPr>
          <a:xfrm>
            <a:off x="637971" y="3059668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latin typeface="Elektra Text Pro" panose="02000503030000020004" pitchFamily="50" charset="-52"/>
              </a:rPr>
              <a:t>ТЕСТ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02F90-DB46-FF1B-80B9-0BFF610E1779}"/>
              </a:ext>
            </a:extLst>
          </p:cNvPr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70196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Сравнение Объемных и лопаточных 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561528"/>
              </p:ext>
            </p:extLst>
          </p:nvPr>
        </p:nvGraphicFramePr>
        <p:xfrm>
          <a:off x="568035" y="867610"/>
          <a:ext cx="8157954" cy="5419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1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9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1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0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Объемные машины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Турбомашины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Принцип действия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Изменение размеров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изолированного объема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Обтекание потоком профилированных лопаток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Частота вращения ротора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20 000 об/мин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&lt;</a:t>
                      </a: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500 000об/мин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Степень сжатия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высокая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низкая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Расход рабочего тела</a:t>
                      </a:r>
                      <a:endParaRPr lang="ru-RU" sz="1600" cap="small" baseline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низкий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высокий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Тип движения рабочего тела</a:t>
                      </a:r>
                      <a:endParaRPr lang="ru-RU" sz="1600" cap="small" baseline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прерывистый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непрерывное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Стоимость установки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высокая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cap="small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низкая</a:t>
                      </a:r>
                      <a:endParaRPr lang="ru-RU" sz="1600" cap="small" baseline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Область применения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Высокая степень сжатия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Малые расходы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Низкая степень сжатия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Большие расходы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4" descr="comprani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72026" y="1186965"/>
            <a:ext cx="1530897" cy="1440000"/>
          </a:xfrm>
          <a:prstGeom prst="rect">
            <a:avLst/>
          </a:prstGeom>
        </p:spPr>
      </p:pic>
      <p:pic>
        <p:nvPicPr>
          <p:cNvPr id="6" name="Рисунок 5" descr="axial_compresso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3127" y="1186663"/>
            <a:ext cx="1747525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33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163033"/>
            <a:ext cx="7898675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Сравнение</a:t>
            </a:r>
            <a:r>
              <a:rPr lang="en-US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</a:t>
            </a:r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 газотурбинного и поршневого двигателей одинаковой мощности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043694"/>
              </p:ext>
            </p:extLst>
          </p:nvPr>
        </p:nvGraphicFramePr>
        <p:xfrm>
          <a:off x="721894" y="1050490"/>
          <a:ext cx="7950468" cy="421452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50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0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0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000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kern="1200" cap="small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MTU 16V 595 TE70L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MTU TF50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тип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Дизель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Газотурбинный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Мощность, кВт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3925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3800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Частота вращения, об/мин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1750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16000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Длина, м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3,98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1,39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Ширина, м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1,66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1,89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Объем, м3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18,96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1,29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9489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Масса, кг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13000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kern="1200" cap="sm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710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Рисунок 7" descr="k_MTU 595_new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76100" y="1374461"/>
            <a:ext cx="1461307" cy="1260000"/>
          </a:xfrm>
          <a:prstGeom prst="rect">
            <a:avLst/>
          </a:prstGeom>
        </p:spPr>
      </p:pic>
      <p:pic>
        <p:nvPicPr>
          <p:cNvPr id="9" name="Рисунок 8" descr="csm_Main_TF50_7141e4dd5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54085" y="1384086"/>
            <a:ext cx="1649489" cy="1260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100" y="2104086"/>
            <a:ext cx="540000" cy="54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085" y="2110009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33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Разнообразие применяемых турбомашин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CB11690-5800-4A0D-8C28-71894E2CF362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715859"/>
              </p:ext>
            </p:extLst>
          </p:nvPr>
        </p:nvGraphicFramePr>
        <p:xfrm>
          <a:off x="637309" y="842817"/>
          <a:ext cx="8088680" cy="528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17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0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7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3206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Параметр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Минимальное значение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Максимальное</a:t>
                      </a:r>
                      <a:r>
                        <a:rPr lang="ru-RU" sz="1200" kern="1200" cap="small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значение</a:t>
                      </a:r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Размеры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 мм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(стоматологический наконечник)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 м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(ветряная турбина)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Частота вращения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 об/мин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(ветряная турбина)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450 000 об/мин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(стоматологический наконечник)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Массовый расход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0,001 кг/с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(стоматологический наконечник)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700 000 кг/с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(Турбина Франциска)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Мощность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 Вт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(стоматологический наконечник)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1200 МВт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(Паровая турбина)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Степень 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повышения давления насоса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1000 Па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(насос системы охлаждения ДВС)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30 000 МПа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(насос питания котла)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6414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Степень 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Повышения давления (газ)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1,00 (вентилятор)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 </a:t>
                      </a:r>
                    </a:p>
                    <a:p>
                      <a:pPr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cap="small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(многоступенчатый центробежный компрессор)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kern="1200" cap="small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Рисунок 5" descr="turbine-cutaway.jpg"/>
          <p:cNvPicPr/>
          <p:nvPr/>
        </p:nvPicPr>
        <p:blipFill>
          <a:blip r:embed="rId3" cstate="print"/>
          <a:srcRect t="10799"/>
          <a:stretch>
            <a:fillRect/>
          </a:stretch>
        </p:blipFill>
        <p:spPr>
          <a:xfrm>
            <a:off x="2434505" y="1278972"/>
            <a:ext cx="855980" cy="719455"/>
          </a:xfrm>
          <a:prstGeom prst="rect">
            <a:avLst/>
          </a:prstGeom>
        </p:spPr>
      </p:pic>
      <p:pic>
        <p:nvPicPr>
          <p:cNvPr id="7" name="Рисунок 6" descr="turbine-cutaway.jpg"/>
          <p:cNvPicPr/>
          <p:nvPr/>
        </p:nvPicPr>
        <p:blipFill>
          <a:blip r:embed="rId3" cstate="print"/>
          <a:srcRect t="10799"/>
          <a:stretch>
            <a:fillRect/>
          </a:stretch>
        </p:blipFill>
        <p:spPr>
          <a:xfrm>
            <a:off x="7713745" y="2051999"/>
            <a:ext cx="855980" cy="719455"/>
          </a:xfrm>
          <a:prstGeom prst="rect">
            <a:avLst/>
          </a:prstGeom>
        </p:spPr>
      </p:pic>
      <p:pic>
        <p:nvPicPr>
          <p:cNvPr id="8" name="Рисунок 7" descr="http://image.usharama.com/blog/IGWPG/IGWPG-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01756" y="2042184"/>
            <a:ext cx="900430" cy="71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age.usharama.com/blog/IGWPG/IGWPG-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8823" y="1263586"/>
            <a:ext cx="900430" cy="71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turbine-cutaway.jpg"/>
          <p:cNvPicPr/>
          <p:nvPr/>
        </p:nvPicPr>
        <p:blipFill>
          <a:blip r:embed="rId3" cstate="print"/>
          <a:srcRect t="10799"/>
          <a:stretch>
            <a:fillRect/>
          </a:stretch>
        </p:blipFill>
        <p:spPr>
          <a:xfrm>
            <a:off x="2385462" y="2946716"/>
            <a:ext cx="855980" cy="719455"/>
          </a:xfrm>
          <a:prstGeom prst="rect">
            <a:avLst/>
          </a:prstGeom>
        </p:spPr>
      </p:pic>
      <p:pic>
        <p:nvPicPr>
          <p:cNvPr id="13" name="Рисунок 12" descr="turbine-cutaway.jpg"/>
          <p:cNvPicPr/>
          <p:nvPr/>
        </p:nvPicPr>
        <p:blipFill>
          <a:blip r:embed="rId3" cstate="print"/>
          <a:srcRect t="10799"/>
          <a:stretch>
            <a:fillRect/>
          </a:stretch>
        </p:blipFill>
        <p:spPr>
          <a:xfrm>
            <a:off x="2377220" y="3759933"/>
            <a:ext cx="855980" cy="719455"/>
          </a:xfrm>
          <a:prstGeom prst="rect">
            <a:avLst/>
          </a:prstGeom>
        </p:spPr>
      </p:pic>
      <p:pic>
        <p:nvPicPr>
          <p:cNvPr id="14" name="Рисунок 13" descr="скачанные файлы (1).jpg"/>
          <p:cNvPicPr/>
          <p:nvPr/>
        </p:nvPicPr>
        <p:blipFill>
          <a:blip r:embed="rId5" cstate="print"/>
          <a:srcRect l="7559" t="3183" r="6047" b="4774"/>
          <a:stretch>
            <a:fillRect/>
          </a:stretch>
        </p:blipFill>
        <p:spPr>
          <a:xfrm>
            <a:off x="2425965" y="4540296"/>
            <a:ext cx="725170" cy="719455"/>
          </a:xfrm>
          <a:prstGeom prst="rect">
            <a:avLst/>
          </a:prstGeom>
        </p:spPr>
      </p:pic>
      <p:pic>
        <p:nvPicPr>
          <p:cNvPr id="15" name="Рисунок 14" descr="ugm-df1610_blue_-_copy.jpg"/>
          <p:cNvPicPr/>
          <p:nvPr/>
        </p:nvPicPr>
        <p:blipFill>
          <a:blip r:embed="rId6" cstate="print"/>
          <a:srcRect l="12598" t="630" r="13228" b="26457"/>
          <a:stretch>
            <a:fillRect/>
          </a:stretch>
        </p:blipFill>
        <p:spPr>
          <a:xfrm>
            <a:off x="2382212" y="5405050"/>
            <a:ext cx="776605" cy="719455"/>
          </a:xfrm>
          <a:prstGeom prst="rect">
            <a:avLst/>
          </a:prstGeom>
        </p:spPr>
      </p:pic>
      <p:pic>
        <p:nvPicPr>
          <p:cNvPr id="16" name="Рисунок 15" descr="Sanxia_Runner04_300.jpg"/>
          <p:cNvPicPr/>
          <p:nvPr/>
        </p:nvPicPr>
        <p:blipFill>
          <a:blip r:embed="rId7" cstate="print"/>
          <a:srcRect l="3543" t="3150" r="8268" b="3150"/>
          <a:stretch>
            <a:fillRect/>
          </a:stretch>
        </p:blipFill>
        <p:spPr>
          <a:xfrm>
            <a:off x="7706756" y="2895914"/>
            <a:ext cx="918845" cy="719455"/>
          </a:xfrm>
          <a:prstGeom prst="rect">
            <a:avLst/>
          </a:prstGeom>
        </p:spPr>
      </p:pic>
      <p:pic>
        <p:nvPicPr>
          <p:cNvPr id="17" name="Рисунок 16" descr="скачанные файлы (2).jpg"/>
          <p:cNvPicPr/>
          <p:nvPr/>
        </p:nvPicPr>
        <p:blipFill rotWithShape="1">
          <a:blip r:embed="rId8" cstate="print"/>
          <a:srcRect l="10927" r="6930"/>
          <a:stretch/>
        </p:blipFill>
        <p:spPr bwMode="auto">
          <a:xfrm>
            <a:off x="7702315" y="3759933"/>
            <a:ext cx="878840" cy="659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full11_823404_bb5hp.jpg"/>
          <p:cNvPicPr/>
          <p:nvPr/>
        </p:nvPicPr>
        <p:blipFill>
          <a:blip r:embed="rId9" cstate="print"/>
          <a:srcRect l="2253" t="6854" r="9012" b="4896"/>
          <a:stretch>
            <a:fillRect/>
          </a:stretch>
        </p:blipFill>
        <p:spPr>
          <a:xfrm>
            <a:off x="7637862" y="4613745"/>
            <a:ext cx="1007745" cy="543560"/>
          </a:xfrm>
          <a:prstGeom prst="rect">
            <a:avLst/>
          </a:prstGeom>
        </p:spPr>
      </p:pic>
      <p:pic>
        <p:nvPicPr>
          <p:cNvPr id="19" name="Рисунок 18" descr="023-I-NM_Cut_Large.jpg"/>
          <p:cNvPicPr/>
          <p:nvPr/>
        </p:nvPicPr>
        <p:blipFill rotWithShape="1">
          <a:blip r:embed="rId10" cstate="print"/>
          <a:srcRect l="4995" r="7921"/>
          <a:stretch/>
        </p:blipFill>
        <p:spPr bwMode="auto">
          <a:xfrm>
            <a:off x="7684985" y="5405050"/>
            <a:ext cx="926465" cy="5949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74955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anchor="ctr"/>
      <a:lstStyle>
        <a:defPPr algn="ctr" fontAlgn="auto">
          <a:spcBef>
            <a:spcPts val="0"/>
          </a:spcBef>
          <a:spcAft>
            <a:spcPts val="0"/>
          </a:spcAft>
          <a:defRPr sz="1600" cap="all" dirty="0" smtClean="0">
            <a:solidFill>
              <a:schemeClr val="tx1"/>
            </a:solidFill>
            <a:ea typeface="Arial Unicode MS" pitchFamily="34" charset="-128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4925">
          <a:solidFill>
            <a:schemeClr val="tx2"/>
          </a:solidFill>
          <a:tailEnd type="stealth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6885</TotalTime>
  <Words>634</Words>
  <Application>Microsoft Office PowerPoint</Application>
  <PresentationFormat>Экран (4:3)</PresentationFormat>
  <Paragraphs>209</Paragraphs>
  <Slides>12</Slides>
  <Notes>4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Elektra Medium Pro</vt:lpstr>
      <vt:lpstr>Elektra Text Pro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Oleg Baturin</cp:lastModifiedBy>
  <cp:revision>534</cp:revision>
  <dcterms:created xsi:type="dcterms:W3CDTF">2016-03-09T10:31:39Z</dcterms:created>
  <dcterms:modified xsi:type="dcterms:W3CDTF">2026-02-11T08:06:59Z</dcterms:modified>
</cp:coreProperties>
</file>