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8"/>
  </p:notesMasterIdLst>
  <p:sldIdLst>
    <p:sldId id="256" r:id="rId2"/>
    <p:sldId id="268" r:id="rId3"/>
    <p:sldId id="283" r:id="rId4"/>
    <p:sldId id="282" r:id="rId5"/>
    <p:sldId id="314" r:id="rId6"/>
    <p:sldId id="284" r:id="rId7"/>
    <p:sldId id="285" r:id="rId8"/>
    <p:sldId id="287" r:id="rId9"/>
    <p:sldId id="315" r:id="rId10"/>
    <p:sldId id="289" r:id="rId11"/>
    <p:sldId id="316" r:id="rId12"/>
    <p:sldId id="318" r:id="rId13"/>
    <p:sldId id="320" r:id="rId14"/>
    <p:sldId id="288" r:id="rId15"/>
    <p:sldId id="286" r:id="rId16"/>
    <p:sldId id="267" r:id="rId17"/>
  </p:sldIdLst>
  <p:sldSz cx="9144000" cy="6858000" type="screen4x3"/>
  <p:notesSz cx="6858000" cy="9947275"/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81262" autoAdjust="0"/>
  </p:normalViewPr>
  <p:slideViewPr>
    <p:cSldViewPr snapToGrid="0">
      <p:cViewPr varScale="1">
        <p:scale>
          <a:sx n="87" d="100"/>
          <a:sy n="87" d="100"/>
        </p:scale>
        <p:origin x="207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delSld">
      <pc:chgData name="Oleg Baturin" userId="99f809820fc93228" providerId="LiveId" clId="{C2C127B9-0DC4-49FA-8A35-D5898BD6E19F}" dt="2026-04-10T11:04:13.948" v="0" actId="47"/>
      <pc:docMkLst>
        <pc:docMk/>
      </pc:docMkLst>
      <pc:sldChg chg="del">
        <pc:chgData name="Oleg Baturin" userId="99f809820fc93228" providerId="LiveId" clId="{C2C127B9-0DC4-49FA-8A35-D5898BD6E19F}" dt="2026-04-10T11:04:13.948" v="0" actId="47"/>
        <pc:sldMkLst>
          <pc:docMk/>
          <pc:sldMk cId="2529627207" sldId="290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3824517411" sldId="291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2269340545" sldId="292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1588096787" sldId="294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3594719585" sldId="295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1601340773" sldId="297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1517797710" sldId="300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610066792" sldId="317"/>
        </pc:sldMkLst>
      </pc:sldChg>
      <pc:sldChg chg="del">
        <pc:chgData name="Oleg Baturin" userId="99f809820fc93228" providerId="LiveId" clId="{C2C127B9-0DC4-49FA-8A35-D5898BD6E19F}" dt="2026-04-10T11:04:13.948" v="0" actId="47"/>
        <pc:sldMkLst>
          <pc:docMk/>
          <pc:sldMk cId="598761939" sldId="31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58BF8D-A489-4450-9D80-E10993EEF7C7}" type="doc">
      <dgm:prSet loTypeId="urn:microsoft.com/office/officeart/2005/8/layout/hierarchy2" loCatId="hierarchy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80F8C2C-8308-467C-87CC-B505A4B11DBD}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Ступень компрессора</a:t>
          </a:r>
        </a:p>
      </dgm:t>
    </dgm:pt>
    <dgm:pt modelId="{D6D67FE0-4C3E-4222-B03E-345E4E190B6A}" type="parTrans" cxnId="{5C9F8FC6-25C6-4CC6-B09B-E19AD6251B9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4CF982-4904-4A00-B925-8EB82CE05086}" type="sibTrans" cxnId="{5C9F8FC6-25C6-4CC6-B09B-E19AD6251B9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382097-669E-447C-8F28-76C6CF5143DB}" type="asst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Входной направляющий аппарат (ВНА)</a:t>
          </a:r>
        </a:p>
      </dgm:t>
    </dgm:pt>
    <dgm:pt modelId="{EDD67FC5-6974-45E0-BE7B-81E4FE51FB46}" type="parTrans" cxnId="{3AF01B22-E4F4-493D-9EB3-98DB356FB53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FDD7B8-F280-49DE-9FFB-3DC27AAB1625}" type="sibTrans" cxnId="{3AF01B22-E4F4-493D-9EB3-98DB356FB53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356BD7-9346-4F49-A116-A379136362A5}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Рабочее колесо (РК)</a:t>
          </a:r>
        </a:p>
        <a:p>
          <a:r>
            <a:rPr lang="ru-RU" sz="800" b="1" dirty="0">
              <a:effectLst/>
            </a:rPr>
            <a:t>(Обязательный элемент)</a:t>
          </a:r>
        </a:p>
      </dgm:t>
    </dgm:pt>
    <dgm:pt modelId="{A008FFCB-F9D1-437B-9860-8D0BB9F800E4}" type="parTrans" cxnId="{896E9E3F-BF7B-46C7-98B1-0D84C1AB4FA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952634-94DD-4DE9-8142-0686D215A9DB}" type="sibTrans" cxnId="{896E9E3F-BF7B-46C7-98B1-0D84C1AB4FA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E26ACA-87FF-4AF1-BBF9-FEF95597C2CB}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Выходная система</a:t>
          </a:r>
        </a:p>
      </dgm:t>
    </dgm:pt>
    <dgm:pt modelId="{F17F284D-AFF9-489A-BA27-2D6550F8DBEB}" type="parTrans" cxnId="{ED308A9D-1702-4716-8378-196EBC5D1D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31E2DA-E4D6-4173-9878-E8BC91C21FF8}" type="sibTrans" cxnId="{ED308A9D-1702-4716-8378-196EBC5D1D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55A839-5666-4D96-B12C-A102C17A0FDF}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Щелевой диффузор</a:t>
          </a:r>
        </a:p>
      </dgm:t>
    </dgm:pt>
    <dgm:pt modelId="{570AC75D-6BE4-47B8-852B-57CBB2FE9C40}" type="parTrans" cxnId="{8AC91B8E-EE41-48BD-8B77-92E5942301F6}">
      <dgm:prSet/>
      <dgm:spPr/>
      <dgm:t>
        <a:bodyPr/>
        <a:lstStyle/>
        <a:p>
          <a:endParaRPr lang="ru-RU"/>
        </a:p>
      </dgm:t>
    </dgm:pt>
    <dgm:pt modelId="{6D431503-5B7C-4B30-BC09-CF8D2A9FCDDE}" type="sibTrans" cxnId="{8AC91B8E-EE41-48BD-8B77-92E5942301F6}">
      <dgm:prSet/>
      <dgm:spPr/>
      <dgm:t>
        <a:bodyPr/>
        <a:lstStyle/>
        <a:p>
          <a:endParaRPr lang="ru-RU"/>
        </a:p>
      </dgm:t>
    </dgm:pt>
    <dgm:pt modelId="{4078A961-027C-4ACB-9D56-05DA53E36E72}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Лопаточный диффузор (НА)</a:t>
          </a:r>
        </a:p>
      </dgm:t>
    </dgm:pt>
    <dgm:pt modelId="{DC6447F8-1F50-41DF-A3B6-5DE97EB25288}" type="parTrans" cxnId="{C5022BDB-F1EE-4F27-8C01-2F4292CEA548}">
      <dgm:prSet/>
      <dgm:spPr/>
      <dgm:t>
        <a:bodyPr/>
        <a:lstStyle/>
        <a:p>
          <a:endParaRPr lang="ru-RU"/>
        </a:p>
      </dgm:t>
    </dgm:pt>
    <dgm:pt modelId="{13AF929A-0ED8-4DAF-A1BE-9F4C04028CA1}" type="sibTrans" cxnId="{C5022BDB-F1EE-4F27-8C01-2F4292CEA548}">
      <dgm:prSet/>
      <dgm:spPr/>
      <dgm:t>
        <a:bodyPr/>
        <a:lstStyle/>
        <a:p>
          <a:endParaRPr lang="ru-RU"/>
        </a:p>
      </dgm:t>
    </dgm:pt>
    <dgm:pt modelId="{00732599-A81E-4398-9BBF-EDABEBD31A83}">
      <dgm:prSet phldrT="[Текст]" custT="1"/>
      <dgm:spPr/>
      <dgm:t>
        <a:bodyPr/>
        <a:lstStyle/>
        <a:p>
          <a:r>
            <a:rPr lang="ru-RU" sz="1100" b="1" dirty="0">
              <a:effectLst/>
            </a:rPr>
            <a:t>Улитка</a:t>
          </a:r>
        </a:p>
      </dgm:t>
    </dgm:pt>
    <dgm:pt modelId="{26096EAB-AF3B-4961-A8C3-0A5F159BAE98}" type="parTrans" cxnId="{D408DF80-50BB-4629-AFB1-492C4B324335}">
      <dgm:prSet/>
      <dgm:spPr/>
      <dgm:t>
        <a:bodyPr/>
        <a:lstStyle/>
        <a:p>
          <a:endParaRPr lang="ru-RU"/>
        </a:p>
      </dgm:t>
    </dgm:pt>
    <dgm:pt modelId="{25387887-8195-492C-ABB1-175C59FCE62B}" type="sibTrans" cxnId="{D408DF80-50BB-4629-AFB1-492C4B324335}">
      <dgm:prSet/>
      <dgm:spPr/>
      <dgm:t>
        <a:bodyPr/>
        <a:lstStyle/>
        <a:p>
          <a:endParaRPr lang="ru-RU"/>
        </a:p>
      </dgm:t>
    </dgm:pt>
    <dgm:pt modelId="{C8D21A2C-9EB0-4E35-B8A3-16C091ECB506}" type="pres">
      <dgm:prSet presAssocID="{5E58BF8D-A489-4450-9D80-E10993EEF7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D749D52-96CE-4BB2-B197-D6E8AB1C4DB0}" type="pres">
      <dgm:prSet presAssocID="{B80F8C2C-8308-467C-87CC-B505A4B11DBD}" presName="root1" presStyleCnt="0"/>
      <dgm:spPr/>
    </dgm:pt>
    <dgm:pt modelId="{43558F96-4D80-4646-9C47-9D2C3E3AB4F6}" type="pres">
      <dgm:prSet presAssocID="{B80F8C2C-8308-467C-87CC-B505A4B11DBD}" presName="LevelOneTextNode" presStyleLbl="node0" presStyleIdx="0" presStyleCnt="1">
        <dgm:presLayoutVars>
          <dgm:chPref val="3"/>
        </dgm:presLayoutVars>
      </dgm:prSet>
      <dgm:spPr/>
    </dgm:pt>
    <dgm:pt modelId="{594B3F4B-46C4-4D1C-8CB1-4D4A29CCF8CD}" type="pres">
      <dgm:prSet presAssocID="{B80F8C2C-8308-467C-87CC-B505A4B11DBD}" presName="level2hierChild" presStyleCnt="0"/>
      <dgm:spPr/>
    </dgm:pt>
    <dgm:pt modelId="{47C60697-8C9D-409D-8A51-D36443595CEC}" type="pres">
      <dgm:prSet presAssocID="{EDD67FC5-6974-45E0-BE7B-81E4FE51FB46}" presName="conn2-1" presStyleLbl="parChTrans1D2" presStyleIdx="0" presStyleCnt="3"/>
      <dgm:spPr/>
    </dgm:pt>
    <dgm:pt modelId="{780E4496-C6D1-4710-83A9-48BF870FEA1B}" type="pres">
      <dgm:prSet presAssocID="{EDD67FC5-6974-45E0-BE7B-81E4FE51FB46}" presName="connTx" presStyleLbl="parChTrans1D2" presStyleIdx="0" presStyleCnt="3"/>
      <dgm:spPr/>
    </dgm:pt>
    <dgm:pt modelId="{3B0AE8E8-8B0D-44A0-BB52-1E043D011A27}" type="pres">
      <dgm:prSet presAssocID="{4F382097-669E-447C-8F28-76C6CF5143DB}" presName="root2" presStyleCnt="0"/>
      <dgm:spPr/>
    </dgm:pt>
    <dgm:pt modelId="{FC46C220-9188-482D-8AE6-AF65819BC762}" type="pres">
      <dgm:prSet presAssocID="{4F382097-669E-447C-8F28-76C6CF5143DB}" presName="LevelTwoTextNode" presStyleLbl="asst1" presStyleIdx="0" presStyleCnt="1">
        <dgm:presLayoutVars>
          <dgm:chPref val="3"/>
        </dgm:presLayoutVars>
      </dgm:prSet>
      <dgm:spPr/>
    </dgm:pt>
    <dgm:pt modelId="{1FE3112E-49E7-41D9-85BE-6C2E7ED1DFEE}" type="pres">
      <dgm:prSet presAssocID="{4F382097-669E-447C-8F28-76C6CF5143DB}" presName="level3hierChild" presStyleCnt="0"/>
      <dgm:spPr/>
    </dgm:pt>
    <dgm:pt modelId="{A50F55BB-D199-477F-A417-9C04E8FA7BB6}" type="pres">
      <dgm:prSet presAssocID="{A008FFCB-F9D1-437B-9860-8D0BB9F800E4}" presName="conn2-1" presStyleLbl="parChTrans1D2" presStyleIdx="1" presStyleCnt="3"/>
      <dgm:spPr/>
    </dgm:pt>
    <dgm:pt modelId="{E2ADB394-A8AE-4E1F-857D-78B15F6960F9}" type="pres">
      <dgm:prSet presAssocID="{A008FFCB-F9D1-437B-9860-8D0BB9F800E4}" presName="connTx" presStyleLbl="parChTrans1D2" presStyleIdx="1" presStyleCnt="3"/>
      <dgm:spPr/>
    </dgm:pt>
    <dgm:pt modelId="{57046E11-AA7D-46E7-8A7A-E50FA33F8BFC}" type="pres">
      <dgm:prSet presAssocID="{1F356BD7-9346-4F49-A116-A379136362A5}" presName="root2" presStyleCnt="0"/>
      <dgm:spPr/>
    </dgm:pt>
    <dgm:pt modelId="{F4BCDAF0-E041-499B-BEC6-29C3038966B2}" type="pres">
      <dgm:prSet presAssocID="{1F356BD7-9346-4F49-A116-A379136362A5}" presName="LevelTwoTextNode" presStyleLbl="node2" presStyleIdx="0" presStyleCnt="2">
        <dgm:presLayoutVars>
          <dgm:chPref val="3"/>
        </dgm:presLayoutVars>
      </dgm:prSet>
      <dgm:spPr/>
    </dgm:pt>
    <dgm:pt modelId="{C40CFB76-F19F-4A3C-984B-E742D5D92CAA}" type="pres">
      <dgm:prSet presAssocID="{1F356BD7-9346-4F49-A116-A379136362A5}" presName="level3hierChild" presStyleCnt="0"/>
      <dgm:spPr/>
    </dgm:pt>
    <dgm:pt modelId="{5A3C19BC-B2CB-48A5-BCAF-3E738940F484}" type="pres">
      <dgm:prSet presAssocID="{F17F284D-AFF9-489A-BA27-2D6550F8DBEB}" presName="conn2-1" presStyleLbl="parChTrans1D2" presStyleIdx="2" presStyleCnt="3"/>
      <dgm:spPr/>
    </dgm:pt>
    <dgm:pt modelId="{E9EFAED2-148A-4D18-8676-562E767BE019}" type="pres">
      <dgm:prSet presAssocID="{F17F284D-AFF9-489A-BA27-2D6550F8DBEB}" presName="connTx" presStyleLbl="parChTrans1D2" presStyleIdx="2" presStyleCnt="3"/>
      <dgm:spPr/>
    </dgm:pt>
    <dgm:pt modelId="{801C3384-751D-41FD-BAD0-FBD31E9CF95A}" type="pres">
      <dgm:prSet presAssocID="{C5E26ACA-87FF-4AF1-BBF9-FEF95597C2CB}" presName="root2" presStyleCnt="0"/>
      <dgm:spPr/>
    </dgm:pt>
    <dgm:pt modelId="{754884A4-CFBC-459E-BFA5-9F6D954D1541}" type="pres">
      <dgm:prSet presAssocID="{C5E26ACA-87FF-4AF1-BBF9-FEF95597C2CB}" presName="LevelTwoTextNode" presStyleLbl="node2" presStyleIdx="1" presStyleCnt="2">
        <dgm:presLayoutVars>
          <dgm:chPref val="3"/>
        </dgm:presLayoutVars>
      </dgm:prSet>
      <dgm:spPr/>
    </dgm:pt>
    <dgm:pt modelId="{0F84F785-776B-4873-BAA1-B732970C1B48}" type="pres">
      <dgm:prSet presAssocID="{C5E26ACA-87FF-4AF1-BBF9-FEF95597C2CB}" presName="level3hierChild" presStyleCnt="0"/>
      <dgm:spPr/>
    </dgm:pt>
    <dgm:pt modelId="{AD98940A-FE12-4899-9549-4B05F2E05FFC}" type="pres">
      <dgm:prSet presAssocID="{570AC75D-6BE4-47B8-852B-57CBB2FE9C40}" presName="conn2-1" presStyleLbl="parChTrans1D3" presStyleIdx="0" presStyleCnt="3"/>
      <dgm:spPr/>
    </dgm:pt>
    <dgm:pt modelId="{6BBA69B3-3BF5-47FE-A571-4352B0C9D0AE}" type="pres">
      <dgm:prSet presAssocID="{570AC75D-6BE4-47B8-852B-57CBB2FE9C40}" presName="connTx" presStyleLbl="parChTrans1D3" presStyleIdx="0" presStyleCnt="3"/>
      <dgm:spPr/>
    </dgm:pt>
    <dgm:pt modelId="{27079867-3BFE-438D-AB47-26C83AADBBF6}" type="pres">
      <dgm:prSet presAssocID="{4B55A839-5666-4D96-B12C-A102C17A0FDF}" presName="root2" presStyleCnt="0"/>
      <dgm:spPr/>
    </dgm:pt>
    <dgm:pt modelId="{DBF0D6E8-454A-4BDB-886F-462413F86D66}" type="pres">
      <dgm:prSet presAssocID="{4B55A839-5666-4D96-B12C-A102C17A0FDF}" presName="LevelTwoTextNode" presStyleLbl="node3" presStyleIdx="0" presStyleCnt="3">
        <dgm:presLayoutVars>
          <dgm:chPref val="3"/>
        </dgm:presLayoutVars>
      </dgm:prSet>
      <dgm:spPr/>
    </dgm:pt>
    <dgm:pt modelId="{BB2E9403-55D6-46D8-9510-800DD101E47E}" type="pres">
      <dgm:prSet presAssocID="{4B55A839-5666-4D96-B12C-A102C17A0FDF}" presName="level3hierChild" presStyleCnt="0"/>
      <dgm:spPr/>
    </dgm:pt>
    <dgm:pt modelId="{EF5283EF-816D-4B5D-B680-59DCF492830E}" type="pres">
      <dgm:prSet presAssocID="{DC6447F8-1F50-41DF-A3B6-5DE97EB25288}" presName="conn2-1" presStyleLbl="parChTrans1D3" presStyleIdx="1" presStyleCnt="3"/>
      <dgm:spPr/>
    </dgm:pt>
    <dgm:pt modelId="{D6C5588E-762B-45A4-8D90-1242D88FD067}" type="pres">
      <dgm:prSet presAssocID="{DC6447F8-1F50-41DF-A3B6-5DE97EB25288}" presName="connTx" presStyleLbl="parChTrans1D3" presStyleIdx="1" presStyleCnt="3"/>
      <dgm:spPr/>
    </dgm:pt>
    <dgm:pt modelId="{1C38590C-3B74-40AA-AC79-6F9D151673F1}" type="pres">
      <dgm:prSet presAssocID="{4078A961-027C-4ACB-9D56-05DA53E36E72}" presName="root2" presStyleCnt="0"/>
      <dgm:spPr/>
    </dgm:pt>
    <dgm:pt modelId="{889C35C7-1E9C-4355-BBB9-065295B5B864}" type="pres">
      <dgm:prSet presAssocID="{4078A961-027C-4ACB-9D56-05DA53E36E72}" presName="LevelTwoTextNode" presStyleLbl="node3" presStyleIdx="1" presStyleCnt="3">
        <dgm:presLayoutVars>
          <dgm:chPref val="3"/>
        </dgm:presLayoutVars>
      </dgm:prSet>
      <dgm:spPr/>
    </dgm:pt>
    <dgm:pt modelId="{2B469387-0672-47B2-8D97-496CCE317EB9}" type="pres">
      <dgm:prSet presAssocID="{4078A961-027C-4ACB-9D56-05DA53E36E72}" presName="level3hierChild" presStyleCnt="0"/>
      <dgm:spPr/>
    </dgm:pt>
    <dgm:pt modelId="{C9171A59-25B1-4D7A-A80E-739997762F85}" type="pres">
      <dgm:prSet presAssocID="{26096EAB-AF3B-4961-A8C3-0A5F159BAE98}" presName="conn2-1" presStyleLbl="parChTrans1D3" presStyleIdx="2" presStyleCnt="3"/>
      <dgm:spPr/>
    </dgm:pt>
    <dgm:pt modelId="{D979B822-FA32-47E0-BE54-D4544F4504B5}" type="pres">
      <dgm:prSet presAssocID="{26096EAB-AF3B-4961-A8C3-0A5F159BAE98}" presName="connTx" presStyleLbl="parChTrans1D3" presStyleIdx="2" presStyleCnt="3"/>
      <dgm:spPr/>
    </dgm:pt>
    <dgm:pt modelId="{D4386A09-246C-4A38-86A6-44934F2DB251}" type="pres">
      <dgm:prSet presAssocID="{00732599-A81E-4398-9BBF-EDABEBD31A83}" presName="root2" presStyleCnt="0"/>
      <dgm:spPr/>
    </dgm:pt>
    <dgm:pt modelId="{14D74590-0197-46C5-B69F-73707E38DE04}" type="pres">
      <dgm:prSet presAssocID="{00732599-A81E-4398-9BBF-EDABEBD31A83}" presName="LevelTwoTextNode" presStyleLbl="node3" presStyleIdx="2" presStyleCnt="3">
        <dgm:presLayoutVars>
          <dgm:chPref val="3"/>
        </dgm:presLayoutVars>
      </dgm:prSet>
      <dgm:spPr/>
    </dgm:pt>
    <dgm:pt modelId="{B4445B0C-A985-46C9-BC0E-E989EA9CBACB}" type="pres">
      <dgm:prSet presAssocID="{00732599-A81E-4398-9BBF-EDABEBD31A83}" presName="level3hierChild" presStyleCnt="0"/>
      <dgm:spPr/>
    </dgm:pt>
  </dgm:ptLst>
  <dgm:cxnLst>
    <dgm:cxn modelId="{3AF01B22-E4F4-493D-9EB3-98DB356FB53D}" srcId="{B80F8C2C-8308-467C-87CC-B505A4B11DBD}" destId="{4F382097-669E-447C-8F28-76C6CF5143DB}" srcOrd="0" destOrd="0" parTransId="{EDD67FC5-6974-45E0-BE7B-81E4FE51FB46}" sibTransId="{00FDD7B8-F280-49DE-9FFB-3DC27AAB1625}"/>
    <dgm:cxn modelId="{2B017B33-88AE-42B0-A531-23514435E347}" type="presOf" srcId="{C5E26ACA-87FF-4AF1-BBF9-FEF95597C2CB}" destId="{754884A4-CFBC-459E-BFA5-9F6D954D1541}" srcOrd="0" destOrd="0" presId="urn:microsoft.com/office/officeart/2005/8/layout/hierarchy2"/>
    <dgm:cxn modelId="{DAB7003A-CE10-499A-A6E7-7D30BA012224}" type="presOf" srcId="{F17F284D-AFF9-489A-BA27-2D6550F8DBEB}" destId="{5A3C19BC-B2CB-48A5-BCAF-3E738940F484}" srcOrd="0" destOrd="0" presId="urn:microsoft.com/office/officeart/2005/8/layout/hierarchy2"/>
    <dgm:cxn modelId="{896E9E3F-BF7B-46C7-98B1-0D84C1AB4FA1}" srcId="{B80F8C2C-8308-467C-87CC-B505A4B11DBD}" destId="{1F356BD7-9346-4F49-A116-A379136362A5}" srcOrd="1" destOrd="0" parTransId="{A008FFCB-F9D1-437B-9860-8D0BB9F800E4}" sibTransId="{D6952634-94DD-4DE9-8142-0686D215A9DB}"/>
    <dgm:cxn modelId="{95E79249-8122-47CB-B655-D63EC3DEB3F0}" type="presOf" srcId="{EDD67FC5-6974-45E0-BE7B-81E4FE51FB46}" destId="{780E4496-C6D1-4710-83A9-48BF870FEA1B}" srcOrd="1" destOrd="0" presId="urn:microsoft.com/office/officeart/2005/8/layout/hierarchy2"/>
    <dgm:cxn modelId="{A332E14D-4F03-440C-B336-2B413B47675A}" type="presOf" srcId="{DC6447F8-1F50-41DF-A3B6-5DE97EB25288}" destId="{D6C5588E-762B-45A4-8D90-1242D88FD067}" srcOrd="1" destOrd="0" presId="urn:microsoft.com/office/officeart/2005/8/layout/hierarchy2"/>
    <dgm:cxn modelId="{6727E371-E041-4BE9-A183-2D8349A6F844}" type="presOf" srcId="{4078A961-027C-4ACB-9D56-05DA53E36E72}" destId="{889C35C7-1E9C-4355-BBB9-065295B5B864}" srcOrd="0" destOrd="0" presId="urn:microsoft.com/office/officeart/2005/8/layout/hierarchy2"/>
    <dgm:cxn modelId="{B019507A-6A99-4716-B331-61D6A92AAC8B}" type="presOf" srcId="{4B55A839-5666-4D96-B12C-A102C17A0FDF}" destId="{DBF0D6E8-454A-4BDB-886F-462413F86D66}" srcOrd="0" destOrd="0" presId="urn:microsoft.com/office/officeart/2005/8/layout/hierarchy2"/>
    <dgm:cxn modelId="{D408DF80-50BB-4629-AFB1-492C4B324335}" srcId="{C5E26ACA-87FF-4AF1-BBF9-FEF95597C2CB}" destId="{00732599-A81E-4398-9BBF-EDABEBD31A83}" srcOrd="2" destOrd="0" parTransId="{26096EAB-AF3B-4961-A8C3-0A5F159BAE98}" sibTransId="{25387887-8195-492C-ABB1-175C59FCE62B}"/>
    <dgm:cxn modelId="{103FE489-8F0F-4CF0-B587-CC69264517A6}" type="presOf" srcId="{1F356BD7-9346-4F49-A116-A379136362A5}" destId="{F4BCDAF0-E041-499B-BEC6-29C3038966B2}" srcOrd="0" destOrd="0" presId="urn:microsoft.com/office/officeart/2005/8/layout/hierarchy2"/>
    <dgm:cxn modelId="{8AC91B8E-EE41-48BD-8B77-92E5942301F6}" srcId="{C5E26ACA-87FF-4AF1-BBF9-FEF95597C2CB}" destId="{4B55A839-5666-4D96-B12C-A102C17A0FDF}" srcOrd="0" destOrd="0" parTransId="{570AC75D-6BE4-47B8-852B-57CBB2FE9C40}" sibTransId="{6D431503-5B7C-4B30-BC09-CF8D2A9FCDDE}"/>
    <dgm:cxn modelId="{0E9F728E-8034-43D5-BC26-2E3F803D64E2}" type="presOf" srcId="{A008FFCB-F9D1-437B-9860-8D0BB9F800E4}" destId="{E2ADB394-A8AE-4E1F-857D-78B15F6960F9}" srcOrd="1" destOrd="0" presId="urn:microsoft.com/office/officeart/2005/8/layout/hierarchy2"/>
    <dgm:cxn modelId="{ED308A9D-1702-4716-8378-196EBC5D1D84}" srcId="{B80F8C2C-8308-467C-87CC-B505A4B11DBD}" destId="{C5E26ACA-87FF-4AF1-BBF9-FEF95597C2CB}" srcOrd="2" destOrd="0" parTransId="{F17F284D-AFF9-489A-BA27-2D6550F8DBEB}" sibTransId="{7B31E2DA-E4D6-4173-9878-E8BC91C21FF8}"/>
    <dgm:cxn modelId="{445E66A2-3946-4CFE-9BB9-095AD06B3F27}" type="presOf" srcId="{B80F8C2C-8308-467C-87CC-B505A4B11DBD}" destId="{43558F96-4D80-4646-9C47-9D2C3E3AB4F6}" srcOrd="0" destOrd="0" presId="urn:microsoft.com/office/officeart/2005/8/layout/hierarchy2"/>
    <dgm:cxn modelId="{16C034B0-0B8A-4558-B155-4B0E8E9695DD}" type="presOf" srcId="{4F382097-669E-447C-8F28-76C6CF5143DB}" destId="{FC46C220-9188-482D-8AE6-AF65819BC762}" srcOrd="0" destOrd="0" presId="urn:microsoft.com/office/officeart/2005/8/layout/hierarchy2"/>
    <dgm:cxn modelId="{4ECED3B8-DB6F-4E75-967D-57B3AFA2769B}" type="presOf" srcId="{26096EAB-AF3B-4961-A8C3-0A5F159BAE98}" destId="{C9171A59-25B1-4D7A-A80E-739997762F85}" srcOrd="0" destOrd="0" presId="urn:microsoft.com/office/officeart/2005/8/layout/hierarchy2"/>
    <dgm:cxn modelId="{2C7790BD-1C64-43C2-8CD1-F6AA7748A2A0}" type="presOf" srcId="{26096EAB-AF3B-4961-A8C3-0A5F159BAE98}" destId="{D979B822-FA32-47E0-BE54-D4544F4504B5}" srcOrd="1" destOrd="0" presId="urn:microsoft.com/office/officeart/2005/8/layout/hierarchy2"/>
    <dgm:cxn modelId="{5C9F8FC6-25C6-4CC6-B09B-E19AD6251B95}" srcId="{5E58BF8D-A489-4450-9D80-E10993EEF7C7}" destId="{B80F8C2C-8308-467C-87CC-B505A4B11DBD}" srcOrd="0" destOrd="0" parTransId="{D6D67FE0-4C3E-4222-B03E-345E4E190B6A}" sibTransId="{FE4CF982-4904-4A00-B925-8EB82CE05086}"/>
    <dgm:cxn modelId="{9FEB84CB-C1F3-47E1-AEF5-83AA582658FB}" type="presOf" srcId="{570AC75D-6BE4-47B8-852B-57CBB2FE9C40}" destId="{6BBA69B3-3BF5-47FE-A571-4352B0C9D0AE}" srcOrd="1" destOrd="0" presId="urn:microsoft.com/office/officeart/2005/8/layout/hierarchy2"/>
    <dgm:cxn modelId="{AE99B3D8-9877-4A6C-A22B-84743FB48A55}" type="presOf" srcId="{A008FFCB-F9D1-437B-9860-8D0BB9F800E4}" destId="{A50F55BB-D199-477F-A417-9C04E8FA7BB6}" srcOrd="0" destOrd="0" presId="urn:microsoft.com/office/officeart/2005/8/layout/hierarchy2"/>
    <dgm:cxn modelId="{C5022BDB-F1EE-4F27-8C01-2F4292CEA548}" srcId="{C5E26ACA-87FF-4AF1-BBF9-FEF95597C2CB}" destId="{4078A961-027C-4ACB-9D56-05DA53E36E72}" srcOrd="1" destOrd="0" parTransId="{DC6447F8-1F50-41DF-A3B6-5DE97EB25288}" sibTransId="{13AF929A-0ED8-4DAF-A1BE-9F4C04028CA1}"/>
    <dgm:cxn modelId="{C80865DB-6669-488C-9B12-B06906F0F17D}" type="presOf" srcId="{EDD67FC5-6974-45E0-BE7B-81E4FE51FB46}" destId="{47C60697-8C9D-409D-8A51-D36443595CEC}" srcOrd="0" destOrd="0" presId="urn:microsoft.com/office/officeart/2005/8/layout/hierarchy2"/>
    <dgm:cxn modelId="{6AF4FFE1-D713-4BBC-AD2A-B445927FA34D}" type="presOf" srcId="{DC6447F8-1F50-41DF-A3B6-5DE97EB25288}" destId="{EF5283EF-816D-4B5D-B680-59DCF492830E}" srcOrd="0" destOrd="0" presId="urn:microsoft.com/office/officeart/2005/8/layout/hierarchy2"/>
    <dgm:cxn modelId="{E617C2E4-A7B4-4170-8D38-FE2F43A08AD9}" type="presOf" srcId="{5E58BF8D-A489-4450-9D80-E10993EEF7C7}" destId="{C8D21A2C-9EB0-4E35-B8A3-16C091ECB506}" srcOrd="0" destOrd="0" presId="urn:microsoft.com/office/officeart/2005/8/layout/hierarchy2"/>
    <dgm:cxn modelId="{2C5348E9-AC19-437E-B9FB-275360B969D3}" type="presOf" srcId="{570AC75D-6BE4-47B8-852B-57CBB2FE9C40}" destId="{AD98940A-FE12-4899-9549-4B05F2E05FFC}" srcOrd="0" destOrd="0" presId="urn:microsoft.com/office/officeart/2005/8/layout/hierarchy2"/>
    <dgm:cxn modelId="{80B287EB-D3E9-410B-B708-C3971E24A4E0}" type="presOf" srcId="{00732599-A81E-4398-9BBF-EDABEBD31A83}" destId="{14D74590-0197-46C5-B69F-73707E38DE04}" srcOrd="0" destOrd="0" presId="urn:microsoft.com/office/officeart/2005/8/layout/hierarchy2"/>
    <dgm:cxn modelId="{CEBE44F6-04EB-4F72-9B0A-38F94ABDEEEF}" type="presOf" srcId="{F17F284D-AFF9-489A-BA27-2D6550F8DBEB}" destId="{E9EFAED2-148A-4D18-8676-562E767BE019}" srcOrd="1" destOrd="0" presId="urn:microsoft.com/office/officeart/2005/8/layout/hierarchy2"/>
    <dgm:cxn modelId="{C3BAC369-417E-41A3-8528-0A8996E5C980}" type="presParOf" srcId="{C8D21A2C-9EB0-4E35-B8A3-16C091ECB506}" destId="{6D749D52-96CE-4BB2-B197-D6E8AB1C4DB0}" srcOrd="0" destOrd="0" presId="urn:microsoft.com/office/officeart/2005/8/layout/hierarchy2"/>
    <dgm:cxn modelId="{D62651B3-0857-4051-82BE-082EEC733F48}" type="presParOf" srcId="{6D749D52-96CE-4BB2-B197-D6E8AB1C4DB0}" destId="{43558F96-4D80-4646-9C47-9D2C3E3AB4F6}" srcOrd="0" destOrd="0" presId="urn:microsoft.com/office/officeart/2005/8/layout/hierarchy2"/>
    <dgm:cxn modelId="{1C74728E-8482-4138-B36A-AE0BF121B8AE}" type="presParOf" srcId="{6D749D52-96CE-4BB2-B197-D6E8AB1C4DB0}" destId="{594B3F4B-46C4-4D1C-8CB1-4D4A29CCF8CD}" srcOrd="1" destOrd="0" presId="urn:microsoft.com/office/officeart/2005/8/layout/hierarchy2"/>
    <dgm:cxn modelId="{08B8BB8F-175B-49FB-87A8-0DC639006DEF}" type="presParOf" srcId="{594B3F4B-46C4-4D1C-8CB1-4D4A29CCF8CD}" destId="{47C60697-8C9D-409D-8A51-D36443595CEC}" srcOrd="0" destOrd="0" presId="urn:microsoft.com/office/officeart/2005/8/layout/hierarchy2"/>
    <dgm:cxn modelId="{ACE3F6E5-88CA-4A91-8542-2B1CBE540A01}" type="presParOf" srcId="{47C60697-8C9D-409D-8A51-D36443595CEC}" destId="{780E4496-C6D1-4710-83A9-48BF870FEA1B}" srcOrd="0" destOrd="0" presId="urn:microsoft.com/office/officeart/2005/8/layout/hierarchy2"/>
    <dgm:cxn modelId="{6351C6CA-FC39-4F20-9128-DB8AE7596015}" type="presParOf" srcId="{594B3F4B-46C4-4D1C-8CB1-4D4A29CCF8CD}" destId="{3B0AE8E8-8B0D-44A0-BB52-1E043D011A27}" srcOrd="1" destOrd="0" presId="urn:microsoft.com/office/officeart/2005/8/layout/hierarchy2"/>
    <dgm:cxn modelId="{D19BED5E-C83A-49F5-896C-46ED7E90BA02}" type="presParOf" srcId="{3B0AE8E8-8B0D-44A0-BB52-1E043D011A27}" destId="{FC46C220-9188-482D-8AE6-AF65819BC762}" srcOrd="0" destOrd="0" presId="urn:microsoft.com/office/officeart/2005/8/layout/hierarchy2"/>
    <dgm:cxn modelId="{B617F180-E619-4154-B24C-E7B7F5E28A5F}" type="presParOf" srcId="{3B0AE8E8-8B0D-44A0-BB52-1E043D011A27}" destId="{1FE3112E-49E7-41D9-85BE-6C2E7ED1DFEE}" srcOrd="1" destOrd="0" presId="urn:microsoft.com/office/officeart/2005/8/layout/hierarchy2"/>
    <dgm:cxn modelId="{92AFBE75-C72C-41BF-8A11-A84E9E6FB07E}" type="presParOf" srcId="{594B3F4B-46C4-4D1C-8CB1-4D4A29CCF8CD}" destId="{A50F55BB-D199-477F-A417-9C04E8FA7BB6}" srcOrd="2" destOrd="0" presId="urn:microsoft.com/office/officeart/2005/8/layout/hierarchy2"/>
    <dgm:cxn modelId="{BB03112F-755B-48A6-AF57-34A0B54B1F75}" type="presParOf" srcId="{A50F55BB-D199-477F-A417-9C04E8FA7BB6}" destId="{E2ADB394-A8AE-4E1F-857D-78B15F6960F9}" srcOrd="0" destOrd="0" presId="urn:microsoft.com/office/officeart/2005/8/layout/hierarchy2"/>
    <dgm:cxn modelId="{B660300E-955A-4560-B6B5-AF8ABE3A96DA}" type="presParOf" srcId="{594B3F4B-46C4-4D1C-8CB1-4D4A29CCF8CD}" destId="{57046E11-AA7D-46E7-8A7A-E50FA33F8BFC}" srcOrd="3" destOrd="0" presId="urn:microsoft.com/office/officeart/2005/8/layout/hierarchy2"/>
    <dgm:cxn modelId="{3E8A6EE7-892E-445A-9EE5-6A5A7A0D9BBA}" type="presParOf" srcId="{57046E11-AA7D-46E7-8A7A-E50FA33F8BFC}" destId="{F4BCDAF0-E041-499B-BEC6-29C3038966B2}" srcOrd="0" destOrd="0" presId="urn:microsoft.com/office/officeart/2005/8/layout/hierarchy2"/>
    <dgm:cxn modelId="{DA401AA4-5A76-4695-AC9F-17ACF7EAB806}" type="presParOf" srcId="{57046E11-AA7D-46E7-8A7A-E50FA33F8BFC}" destId="{C40CFB76-F19F-4A3C-984B-E742D5D92CAA}" srcOrd="1" destOrd="0" presId="urn:microsoft.com/office/officeart/2005/8/layout/hierarchy2"/>
    <dgm:cxn modelId="{C742A0F2-D360-4D0C-B0EC-63D244498050}" type="presParOf" srcId="{594B3F4B-46C4-4D1C-8CB1-4D4A29CCF8CD}" destId="{5A3C19BC-B2CB-48A5-BCAF-3E738940F484}" srcOrd="4" destOrd="0" presId="urn:microsoft.com/office/officeart/2005/8/layout/hierarchy2"/>
    <dgm:cxn modelId="{2594D40B-2351-4D3F-B3B7-75B93502BDE2}" type="presParOf" srcId="{5A3C19BC-B2CB-48A5-BCAF-3E738940F484}" destId="{E9EFAED2-148A-4D18-8676-562E767BE019}" srcOrd="0" destOrd="0" presId="urn:microsoft.com/office/officeart/2005/8/layout/hierarchy2"/>
    <dgm:cxn modelId="{38B95D01-D23E-459F-8CAD-2CCA078A7F12}" type="presParOf" srcId="{594B3F4B-46C4-4D1C-8CB1-4D4A29CCF8CD}" destId="{801C3384-751D-41FD-BAD0-FBD31E9CF95A}" srcOrd="5" destOrd="0" presId="urn:microsoft.com/office/officeart/2005/8/layout/hierarchy2"/>
    <dgm:cxn modelId="{5D58B9E9-84E8-45D6-8F19-894E12CD0070}" type="presParOf" srcId="{801C3384-751D-41FD-BAD0-FBD31E9CF95A}" destId="{754884A4-CFBC-459E-BFA5-9F6D954D1541}" srcOrd="0" destOrd="0" presId="urn:microsoft.com/office/officeart/2005/8/layout/hierarchy2"/>
    <dgm:cxn modelId="{92FEF7D7-D127-491D-BA6D-551EE18E2C27}" type="presParOf" srcId="{801C3384-751D-41FD-BAD0-FBD31E9CF95A}" destId="{0F84F785-776B-4873-BAA1-B732970C1B48}" srcOrd="1" destOrd="0" presId="urn:microsoft.com/office/officeart/2005/8/layout/hierarchy2"/>
    <dgm:cxn modelId="{D638E08F-2DD6-462E-B462-EE554BD818FB}" type="presParOf" srcId="{0F84F785-776B-4873-BAA1-B732970C1B48}" destId="{AD98940A-FE12-4899-9549-4B05F2E05FFC}" srcOrd="0" destOrd="0" presId="urn:microsoft.com/office/officeart/2005/8/layout/hierarchy2"/>
    <dgm:cxn modelId="{F808D083-FDA7-4271-B42F-9264A847DC96}" type="presParOf" srcId="{AD98940A-FE12-4899-9549-4B05F2E05FFC}" destId="{6BBA69B3-3BF5-47FE-A571-4352B0C9D0AE}" srcOrd="0" destOrd="0" presId="urn:microsoft.com/office/officeart/2005/8/layout/hierarchy2"/>
    <dgm:cxn modelId="{132DAAEA-55B2-4407-8E9C-38FAED17B9BC}" type="presParOf" srcId="{0F84F785-776B-4873-BAA1-B732970C1B48}" destId="{27079867-3BFE-438D-AB47-26C83AADBBF6}" srcOrd="1" destOrd="0" presId="urn:microsoft.com/office/officeart/2005/8/layout/hierarchy2"/>
    <dgm:cxn modelId="{B0942E5E-212E-430F-A0F8-53A252ECB277}" type="presParOf" srcId="{27079867-3BFE-438D-AB47-26C83AADBBF6}" destId="{DBF0D6E8-454A-4BDB-886F-462413F86D66}" srcOrd="0" destOrd="0" presId="urn:microsoft.com/office/officeart/2005/8/layout/hierarchy2"/>
    <dgm:cxn modelId="{E64DD596-BE48-4D0C-B315-74C74C6685F6}" type="presParOf" srcId="{27079867-3BFE-438D-AB47-26C83AADBBF6}" destId="{BB2E9403-55D6-46D8-9510-800DD101E47E}" srcOrd="1" destOrd="0" presId="urn:microsoft.com/office/officeart/2005/8/layout/hierarchy2"/>
    <dgm:cxn modelId="{37770995-41C5-4E4D-9017-08E66A34DC66}" type="presParOf" srcId="{0F84F785-776B-4873-BAA1-B732970C1B48}" destId="{EF5283EF-816D-4B5D-B680-59DCF492830E}" srcOrd="2" destOrd="0" presId="urn:microsoft.com/office/officeart/2005/8/layout/hierarchy2"/>
    <dgm:cxn modelId="{6CFFF569-1571-48AC-B119-A4093AF808E2}" type="presParOf" srcId="{EF5283EF-816D-4B5D-B680-59DCF492830E}" destId="{D6C5588E-762B-45A4-8D90-1242D88FD067}" srcOrd="0" destOrd="0" presId="urn:microsoft.com/office/officeart/2005/8/layout/hierarchy2"/>
    <dgm:cxn modelId="{E9030498-6559-45D7-9DB0-01B1381B4768}" type="presParOf" srcId="{0F84F785-776B-4873-BAA1-B732970C1B48}" destId="{1C38590C-3B74-40AA-AC79-6F9D151673F1}" srcOrd="3" destOrd="0" presId="urn:microsoft.com/office/officeart/2005/8/layout/hierarchy2"/>
    <dgm:cxn modelId="{0FB5714C-5BF8-4228-BC86-53C18FDBB33B}" type="presParOf" srcId="{1C38590C-3B74-40AA-AC79-6F9D151673F1}" destId="{889C35C7-1E9C-4355-BBB9-065295B5B864}" srcOrd="0" destOrd="0" presId="urn:microsoft.com/office/officeart/2005/8/layout/hierarchy2"/>
    <dgm:cxn modelId="{C5B87617-3D5B-4DFC-9BF3-CE4E23D615C3}" type="presParOf" srcId="{1C38590C-3B74-40AA-AC79-6F9D151673F1}" destId="{2B469387-0672-47B2-8D97-496CCE317EB9}" srcOrd="1" destOrd="0" presId="urn:microsoft.com/office/officeart/2005/8/layout/hierarchy2"/>
    <dgm:cxn modelId="{DB110EDF-399C-4B6C-94C9-2D90288B21D5}" type="presParOf" srcId="{0F84F785-776B-4873-BAA1-B732970C1B48}" destId="{C9171A59-25B1-4D7A-A80E-739997762F85}" srcOrd="4" destOrd="0" presId="urn:microsoft.com/office/officeart/2005/8/layout/hierarchy2"/>
    <dgm:cxn modelId="{C8884B47-8EE7-4E3E-8485-289822178DB8}" type="presParOf" srcId="{C9171A59-25B1-4D7A-A80E-739997762F85}" destId="{D979B822-FA32-47E0-BE54-D4544F4504B5}" srcOrd="0" destOrd="0" presId="urn:microsoft.com/office/officeart/2005/8/layout/hierarchy2"/>
    <dgm:cxn modelId="{D5364862-AA61-438A-8164-1DBE707B534E}" type="presParOf" srcId="{0F84F785-776B-4873-BAA1-B732970C1B48}" destId="{D4386A09-246C-4A38-86A6-44934F2DB251}" srcOrd="5" destOrd="0" presId="urn:microsoft.com/office/officeart/2005/8/layout/hierarchy2"/>
    <dgm:cxn modelId="{EFD1F826-9B52-4210-B701-DE8C9D2C119B}" type="presParOf" srcId="{D4386A09-246C-4A38-86A6-44934F2DB251}" destId="{14D74590-0197-46C5-B69F-73707E38DE04}" srcOrd="0" destOrd="0" presId="urn:microsoft.com/office/officeart/2005/8/layout/hierarchy2"/>
    <dgm:cxn modelId="{893B8FAD-C035-4842-AA0B-AAE829DAC5F3}" type="presParOf" srcId="{D4386A09-246C-4A38-86A6-44934F2DB251}" destId="{B4445B0C-A985-46C9-BC0E-E989EA9CBA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58F96-4D80-4646-9C47-9D2C3E3AB4F6}">
      <dsp:nvSpPr>
        <dsp:cNvPr id="0" name=""/>
        <dsp:cNvSpPr/>
      </dsp:nvSpPr>
      <dsp:spPr>
        <a:xfrm>
          <a:off x="336" y="821779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Ступень компрессора</a:t>
          </a:r>
        </a:p>
      </dsp:txBody>
      <dsp:txXfrm>
        <a:off x="19194" y="840637"/>
        <a:ext cx="1250015" cy="606149"/>
      </dsp:txXfrm>
    </dsp:sp>
    <dsp:sp modelId="{47C60697-8C9D-409D-8A51-D36443595CEC}">
      <dsp:nvSpPr>
        <dsp:cNvPr id="0" name=""/>
        <dsp:cNvSpPr/>
      </dsp:nvSpPr>
      <dsp:spPr>
        <a:xfrm rot="18289469">
          <a:off x="1094620" y="754351"/>
          <a:ext cx="901986" cy="38276"/>
        </a:xfrm>
        <a:custGeom>
          <a:avLst/>
          <a:gdLst/>
          <a:ahLst/>
          <a:cxnLst/>
          <a:rect l="0" t="0" r="0" b="0"/>
          <a:pathLst>
            <a:path>
              <a:moveTo>
                <a:pt x="0" y="19138"/>
              </a:moveTo>
              <a:lnTo>
                <a:pt x="901986" y="191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23064" y="750939"/>
        <a:ext cx="45099" cy="45099"/>
      </dsp:txXfrm>
    </dsp:sp>
    <dsp:sp modelId="{FC46C220-9188-482D-8AE6-AF65819BC762}">
      <dsp:nvSpPr>
        <dsp:cNvPr id="0" name=""/>
        <dsp:cNvSpPr/>
      </dsp:nvSpPr>
      <dsp:spPr>
        <a:xfrm>
          <a:off x="1803160" y="81333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Входной направляющий аппарат (ВНА)</a:t>
          </a:r>
        </a:p>
      </dsp:txBody>
      <dsp:txXfrm>
        <a:off x="1822018" y="100191"/>
        <a:ext cx="1250015" cy="606149"/>
      </dsp:txXfrm>
    </dsp:sp>
    <dsp:sp modelId="{A50F55BB-D199-477F-A417-9C04E8FA7BB6}">
      <dsp:nvSpPr>
        <dsp:cNvPr id="0" name=""/>
        <dsp:cNvSpPr/>
      </dsp:nvSpPr>
      <dsp:spPr>
        <a:xfrm>
          <a:off x="1288067" y="1124573"/>
          <a:ext cx="515092" cy="38276"/>
        </a:xfrm>
        <a:custGeom>
          <a:avLst/>
          <a:gdLst/>
          <a:ahLst/>
          <a:cxnLst/>
          <a:rect l="0" t="0" r="0" b="0"/>
          <a:pathLst>
            <a:path>
              <a:moveTo>
                <a:pt x="0" y="19138"/>
              </a:moveTo>
              <a:lnTo>
                <a:pt x="515092" y="191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32736" y="1130834"/>
        <a:ext cx="25754" cy="25754"/>
      </dsp:txXfrm>
    </dsp:sp>
    <dsp:sp modelId="{F4BCDAF0-E041-499B-BEC6-29C3038966B2}">
      <dsp:nvSpPr>
        <dsp:cNvPr id="0" name=""/>
        <dsp:cNvSpPr/>
      </dsp:nvSpPr>
      <dsp:spPr>
        <a:xfrm>
          <a:off x="1803160" y="821779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Рабочее колесо (РК)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effectLst/>
            </a:rPr>
            <a:t>(Обязательный элемент)</a:t>
          </a:r>
        </a:p>
      </dsp:txBody>
      <dsp:txXfrm>
        <a:off x="1822018" y="840637"/>
        <a:ext cx="1250015" cy="606149"/>
      </dsp:txXfrm>
    </dsp:sp>
    <dsp:sp modelId="{5A3C19BC-B2CB-48A5-BCAF-3E738940F484}">
      <dsp:nvSpPr>
        <dsp:cNvPr id="0" name=""/>
        <dsp:cNvSpPr/>
      </dsp:nvSpPr>
      <dsp:spPr>
        <a:xfrm rot="3310531">
          <a:off x="1094620" y="1494796"/>
          <a:ext cx="901986" cy="38276"/>
        </a:xfrm>
        <a:custGeom>
          <a:avLst/>
          <a:gdLst/>
          <a:ahLst/>
          <a:cxnLst/>
          <a:rect l="0" t="0" r="0" b="0"/>
          <a:pathLst>
            <a:path>
              <a:moveTo>
                <a:pt x="0" y="19138"/>
              </a:moveTo>
              <a:lnTo>
                <a:pt x="901986" y="191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23064" y="1491385"/>
        <a:ext cx="45099" cy="45099"/>
      </dsp:txXfrm>
    </dsp:sp>
    <dsp:sp modelId="{754884A4-CFBC-459E-BFA5-9F6D954D1541}">
      <dsp:nvSpPr>
        <dsp:cNvPr id="0" name=""/>
        <dsp:cNvSpPr/>
      </dsp:nvSpPr>
      <dsp:spPr>
        <a:xfrm>
          <a:off x="1803160" y="1562224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Выходная система</a:t>
          </a:r>
        </a:p>
      </dsp:txBody>
      <dsp:txXfrm>
        <a:off x="1822018" y="1581082"/>
        <a:ext cx="1250015" cy="606149"/>
      </dsp:txXfrm>
    </dsp:sp>
    <dsp:sp modelId="{AD98940A-FE12-4899-9549-4B05F2E05FFC}">
      <dsp:nvSpPr>
        <dsp:cNvPr id="0" name=""/>
        <dsp:cNvSpPr/>
      </dsp:nvSpPr>
      <dsp:spPr>
        <a:xfrm rot="18289469">
          <a:off x="2897445" y="1494796"/>
          <a:ext cx="901986" cy="38276"/>
        </a:xfrm>
        <a:custGeom>
          <a:avLst/>
          <a:gdLst/>
          <a:ahLst/>
          <a:cxnLst/>
          <a:rect l="0" t="0" r="0" b="0"/>
          <a:pathLst>
            <a:path>
              <a:moveTo>
                <a:pt x="0" y="19138"/>
              </a:moveTo>
              <a:lnTo>
                <a:pt x="901986" y="191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325889" y="1491385"/>
        <a:ext cx="45099" cy="45099"/>
      </dsp:txXfrm>
    </dsp:sp>
    <dsp:sp modelId="{DBF0D6E8-454A-4BDB-886F-462413F86D66}">
      <dsp:nvSpPr>
        <dsp:cNvPr id="0" name=""/>
        <dsp:cNvSpPr/>
      </dsp:nvSpPr>
      <dsp:spPr>
        <a:xfrm>
          <a:off x="3605985" y="821779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Щелевой диффузор</a:t>
          </a:r>
        </a:p>
      </dsp:txBody>
      <dsp:txXfrm>
        <a:off x="3624843" y="840637"/>
        <a:ext cx="1250015" cy="606149"/>
      </dsp:txXfrm>
    </dsp:sp>
    <dsp:sp modelId="{EF5283EF-816D-4B5D-B680-59DCF492830E}">
      <dsp:nvSpPr>
        <dsp:cNvPr id="0" name=""/>
        <dsp:cNvSpPr/>
      </dsp:nvSpPr>
      <dsp:spPr>
        <a:xfrm>
          <a:off x="3090892" y="1865019"/>
          <a:ext cx="515092" cy="38276"/>
        </a:xfrm>
        <a:custGeom>
          <a:avLst/>
          <a:gdLst/>
          <a:ahLst/>
          <a:cxnLst/>
          <a:rect l="0" t="0" r="0" b="0"/>
          <a:pathLst>
            <a:path>
              <a:moveTo>
                <a:pt x="0" y="19138"/>
              </a:moveTo>
              <a:lnTo>
                <a:pt x="515092" y="191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335561" y="1871280"/>
        <a:ext cx="25754" cy="25754"/>
      </dsp:txXfrm>
    </dsp:sp>
    <dsp:sp modelId="{889C35C7-1E9C-4355-BBB9-065295B5B864}">
      <dsp:nvSpPr>
        <dsp:cNvPr id="0" name=""/>
        <dsp:cNvSpPr/>
      </dsp:nvSpPr>
      <dsp:spPr>
        <a:xfrm>
          <a:off x="3605985" y="1562224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Лопаточный диффузор (НА)</a:t>
          </a:r>
        </a:p>
      </dsp:txBody>
      <dsp:txXfrm>
        <a:off x="3624843" y="1581082"/>
        <a:ext cx="1250015" cy="606149"/>
      </dsp:txXfrm>
    </dsp:sp>
    <dsp:sp modelId="{C9171A59-25B1-4D7A-A80E-739997762F85}">
      <dsp:nvSpPr>
        <dsp:cNvPr id="0" name=""/>
        <dsp:cNvSpPr/>
      </dsp:nvSpPr>
      <dsp:spPr>
        <a:xfrm rot="3310531">
          <a:off x="2897445" y="2235242"/>
          <a:ext cx="901986" cy="38276"/>
        </a:xfrm>
        <a:custGeom>
          <a:avLst/>
          <a:gdLst/>
          <a:ahLst/>
          <a:cxnLst/>
          <a:rect l="0" t="0" r="0" b="0"/>
          <a:pathLst>
            <a:path>
              <a:moveTo>
                <a:pt x="0" y="19138"/>
              </a:moveTo>
              <a:lnTo>
                <a:pt x="901986" y="191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325889" y="2231831"/>
        <a:ext cx="45099" cy="45099"/>
      </dsp:txXfrm>
    </dsp:sp>
    <dsp:sp modelId="{14D74590-0197-46C5-B69F-73707E38DE04}">
      <dsp:nvSpPr>
        <dsp:cNvPr id="0" name=""/>
        <dsp:cNvSpPr/>
      </dsp:nvSpPr>
      <dsp:spPr>
        <a:xfrm>
          <a:off x="3605985" y="2302670"/>
          <a:ext cx="1287731" cy="6438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effectLst/>
            </a:rPr>
            <a:t>Улитка</a:t>
          </a:r>
        </a:p>
      </dsp:txBody>
      <dsp:txXfrm>
        <a:off x="3624843" y="2321528"/>
        <a:ext cx="1250015" cy="606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11" Type="http://schemas.openxmlformats.org/officeDocument/2006/relationships/image" Target="../media/image77.emf"/><Relationship Id="rId5" Type="http://schemas.openxmlformats.org/officeDocument/2006/relationships/image" Target="../media/image71.jpeg"/><Relationship Id="rId10" Type="http://schemas.openxmlformats.org/officeDocument/2006/relationships/image" Target="../media/image76.emf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image" Target="../media/image21.jpeg"/><Relationship Id="rId9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Relationship Id="rId9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1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0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90646" y="2594539"/>
            <a:ext cx="4187653" cy="178510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2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турбомашин.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Ступень турбомашины.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6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Ступень турбины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6056" y="772940"/>
            <a:ext cx="3964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Осевая турбина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5366" y="1110260"/>
            <a:ext cx="3964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Ступень: СА+РК (2 венца)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3827" y="3990260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Выделите отдельные ступени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20294" y="792660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Сколько ступеней в турбине?</a:t>
            </a:r>
          </a:p>
        </p:txBody>
      </p:sp>
      <p:pic>
        <p:nvPicPr>
          <p:cNvPr id="31" name="Рисунок 30" descr="Изображение выглядит как предмет, объект, двигатель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499" y="1100928"/>
            <a:ext cx="2911283" cy="252000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499" y="3704688"/>
            <a:ext cx="2992430" cy="2520000"/>
          </a:xfrm>
          <a:prstGeom prst="rect">
            <a:avLst/>
          </a:prstGeom>
        </p:spPr>
      </p:pic>
      <p:pic>
        <p:nvPicPr>
          <p:cNvPr id="41" name="Рисунок 40" descr="Изображение выглядит как объект, предмет, двигатель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89" y="4359592"/>
            <a:ext cx="3074371" cy="1800000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759586" y="5259592"/>
            <a:ext cx="175540" cy="117310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1101719" y="5259592"/>
            <a:ext cx="175540" cy="117310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2588520" y="5159654"/>
            <a:ext cx="175540" cy="117310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3092200" y="5136627"/>
            <a:ext cx="175540" cy="117310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3783316" y="5136627"/>
            <a:ext cx="175540" cy="117310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189489" y="6070799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№1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935126" y="6078951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№2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588520" y="6124921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№3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79970" y="6111808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№4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59" y="1470260"/>
            <a:ext cx="2748079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786001" y="1061086"/>
            <a:ext cx="1826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1+1+4 (</a:t>
            </a:r>
            <a:r>
              <a:rPr lang="en-US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Trent)</a:t>
            </a:r>
            <a:endParaRPr lang="ru-RU" b="1" cap="all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493827" y="3596616"/>
            <a:ext cx="1734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cap="all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ТНД</a:t>
            </a:r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АИ</a:t>
            </a:r>
            <a:r>
              <a:rPr lang="en-US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-25)</a:t>
            </a:r>
            <a:endParaRPr lang="ru-RU" b="1" cap="all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47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/>
      <p:bldP spid="47" grpId="0"/>
      <p:bldP spid="48" grpId="0"/>
      <p:bldP spid="49" grpId="0"/>
      <p:bldP spid="5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56" y="980610"/>
            <a:ext cx="4730750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Ступень турбины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057" y="795944"/>
            <a:ext cx="487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обобщенная ступень турбины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9968" y="4154049"/>
            <a:ext cx="4963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Центростремительная турбина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057" y="4532760"/>
            <a:ext cx="278433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5484737" y="809131"/>
            <a:ext cx="3241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Назначение диффузора турбины</a:t>
            </a:r>
          </a:p>
        </p:txBody>
      </p:sp>
      <p:pic>
        <p:nvPicPr>
          <p:cNvPr id="23" name="Рисунок 17" descr="holset_variablegeometryturbo_larg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5628" y="4532760"/>
            <a:ext cx="170759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5143218" y="4171516"/>
            <a:ext cx="3582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Определите элементы ступени</a:t>
            </a:r>
          </a:p>
        </p:txBody>
      </p:sp>
      <p:pic>
        <p:nvPicPr>
          <p:cNvPr id="31" name="Рисунок 30" descr="Изображение выглядит как внутренний, предмет, стол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806" y="4492603"/>
            <a:ext cx="1677213" cy="1800000"/>
          </a:xfrm>
          <a:prstGeom prst="rect">
            <a:avLst/>
          </a:prstGeom>
        </p:spPr>
      </p:pic>
      <p:pic>
        <p:nvPicPr>
          <p:cNvPr id="36" name="Рисунок 35" descr="Изображение выглядит как земля, велосипед, припаркован, транспорт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019" y="4492603"/>
            <a:ext cx="1742840" cy="18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737" y="1429308"/>
            <a:ext cx="3240000" cy="234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91" y="1429308"/>
            <a:ext cx="3240000" cy="255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2245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B615D-2F26-4EEC-75D1-82507049A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9D9618-E759-DA6E-6F6F-7A65E418FD79}"/>
              </a:ext>
            </a:extLst>
          </p:cNvPr>
          <p:cNvSpPr txBox="1"/>
          <p:nvPr/>
        </p:nvSpPr>
        <p:spPr>
          <a:xfrm>
            <a:off x="747699" y="938260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latin typeface="Elektra Text Pro" panose="02000503030000020004" pitchFamily="50" charset="-52"/>
              </a:rPr>
              <a:t>ТЕСТ</a:t>
            </a:r>
            <a:endParaRPr lang="en-US" b="1" cap="all" dirty="0">
              <a:latin typeface="Elektra Text Pro" panose="02000503030000020004" pitchFamily="50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02F90-DB46-FF1B-80B9-0BFF610E1779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9CA1E-3463-159D-63D0-4D705B2685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896" y="1478604"/>
            <a:ext cx="5527040" cy="4145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6B5F8B-8C94-8E9E-0FEF-068E38676E7D}"/>
              </a:ext>
            </a:extLst>
          </p:cNvPr>
          <p:cNvSpPr txBox="1"/>
          <p:nvPr/>
        </p:nvSpPr>
        <p:spPr>
          <a:xfrm>
            <a:off x="4892979" y="821400"/>
            <a:ext cx="4105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b="1" cap="all" dirty="0">
                <a:latin typeface="Elektra Text Pro" panose="02000503030000020004" pitchFamily="50" charset="-52"/>
              </a:rPr>
              <a:t>Перечислите основные элементы ступени</a:t>
            </a:r>
          </a:p>
          <a:p>
            <a:pPr marL="342900" indent="-342900" algn="ctr">
              <a:buAutoNum type="arabicPeriod"/>
            </a:pPr>
            <a:r>
              <a:rPr lang="ru-RU" b="1" cap="all" dirty="0">
                <a:latin typeface="Elektra Text Pro" panose="02000503030000020004" pitchFamily="50" charset="-52"/>
              </a:rPr>
              <a:t>Изобразите схему ступени</a:t>
            </a:r>
          </a:p>
          <a:p>
            <a:pPr marL="342900" indent="-342900" algn="ctr">
              <a:buAutoNum type="arabicPeriod"/>
            </a:pPr>
            <a:r>
              <a:rPr lang="ru-RU" b="1" cap="all" dirty="0">
                <a:latin typeface="Elektra Text Pro" panose="02000503030000020004" pitchFamily="50" charset="-52"/>
              </a:rPr>
              <a:t>Назовите тип турбомашины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2EA881-A3B1-24C7-8F06-F19FE9B556C1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247019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5DF7E-87B6-AB8C-EAF0-2EBD9AC21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4EF7BB-8184-5688-6947-316EA3BD1FB4}"/>
              </a:ext>
            </a:extLst>
          </p:cNvPr>
          <p:cNvSpPr txBox="1"/>
          <p:nvPr/>
        </p:nvSpPr>
        <p:spPr>
          <a:xfrm>
            <a:off x="637971" y="3059668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latin typeface="Elektra Text Pro" panose="02000503030000020004" pitchFamily="50" charset="-52"/>
              </a:rPr>
              <a:t>ТЕСТ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16EB5F-6A13-8300-A18D-26C04C562C93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14382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Нумерация контрольных сечений ступени турбомашины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289" y="772940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Компрессор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37598" y="761438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турбина</a:t>
            </a:r>
          </a:p>
        </p:txBody>
      </p:sp>
      <p:pic>
        <p:nvPicPr>
          <p:cNvPr id="8" name="Рисунок 7"/>
          <p:cNvPicPr>
            <a:picLocks/>
          </p:cNvPicPr>
          <p:nvPr/>
        </p:nvPicPr>
        <p:blipFill>
          <a:blip r:embed="rId2" cstate="print"/>
          <a:srcRect l="21087" r="17032" b="18730"/>
          <a:stretch>
            <a:fillRect/>
          </a:stretch>
        </p:blipFill>
        <p:spPr bwMode="auto">
          <a:xfrm>
            <a:off x="1399341" y="1071746"/>
            <a:ext cx="180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/>
          <p:nvPr/>
        </p:nvGrpSpPr>
        <p:grpSpPr>
          <a:xfrm>
            <a:off x="0" y="1776612"/>
            <a:ext cx="1512168" cy="515854"/>
            <a:chOff x="515853" y="1819134"/>
            <a:chExt cx="1512168" cy="515854"/>
          </a:xfrm>
        </p:grpSpPr>
        <p:sp>
          <p:nvSpPr>
            <p:cNvPr id="9" name="Стрелка вниз 8"/>
            <p:cNvSpPr/>
            <p:nvPr/>
          </p:nvSpPr>
          <p:spPr>
            <a:xfrm rot="16200000">
              <a:off x="1269712" y="1974948"/>
              <a:ext cx="216024" cy="50405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5853" y="1819134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cap="all" dirty="0">
                  <a:solidFill>
                    <a:sysClr val="windowText" lastClr="000000"/>
                  </a:solidFill>
                </a:rPr>
                <a:t>Вход</a:t>
              </a:r>
              <a:endParaRPr lang="ru-RU" sz="1200" b="1" i="1" cap="all" dirty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11" name="Рисунок 10"/>
          <p:cNvPicPr>
            <a:picLocks/>
          </p:cNvPicPr>
          <p:nvPr/>
        </p:nvPicPr>
        <p:blipFill>
          <a:blip r:embed="rId3" cstate="print"/>
          <a:srcRect l="16184" t="7779" r="8568" b="14911"/>
          <a:stretch>
            <a:fillRect/>
          </a:stretch>
        </p:blipFill>
        <p:spPr bwMode="auto">
          <a:xfrm>
            <a:off x="5557553" y="1080372"/>
            <a:ext cx="198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121240" y="1724661"/>
            <a:ext cx="151216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>
                <a:solidFill>
                  <a:sysClr val="windowText" lastClr="000000"/>
                </a:solidFill>
              </a:rPr>
              <a:t>Выход</a:t>
            </a:r>
            <a:endParaRPr lang="ru-RU" sz="1200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6200000">
            <a:off x="7722271" y="1846160"/>
            <a:ext cx="216024" cy="50405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2874169" y="1877061"/>
            <a:ext cx="1512168" cy="481539"/>
            <a:chOff x="2839663" y="1945462"/>
            <a:chExt cx="1512168" cy="48153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839663" y="1945462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cap="all" dirty="0">
                  <a:solidFill>
                    <a:sysClr val="windowText" lastClr="000000"/>
                  </a:solidFill>
                </a:rPr>
                <a:t>Выход</a:t>
              </a:r>
              <a:endParaRPr lang="ru-RU" sz="1200" b="1" i="1" cap="all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Стрелка вниз 14"/>
            <p:cNvSpPr/>
            <p:nvPr/>
          </p:nvSpPr>
          <p:spPr>
            <a:xfrm rot="16200000">
              <a:off x="3440694" y="2066961"/>
              <a:ext cx="216024" cy="50405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308601" y="1782363"/>
            <a:ext cx="1512168" cy="515854"/>
            <a:chOff x="4679536" y="1928402"/>
            <a:chExt cx="1512168" cy="515854"/>
          </a:xfrm>
        </p:grpSpPr>
        <p:sp>
          <p:nvSpPr>
            <p:cNvPr id="20" name="Стрелка вниз 19"/>
            <p:cNvSpPr/>
            <p:nvPr/>
          </p:nvSpPr>
          <p:spPr>
            <a:xfrm rot="16200000">
              <a:off x="5433395" y="2084216"/>
              <a:ext cx="216024" cy="50405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679536" y="1928402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cap="all" dirty="0">
                  <a:solidFill>
                    <a:sysClr val="windowText" lastClr="000000"/>
                  </a:solidFill>
                </a:rPr>
                <a:t>Вход</a:t>
              </a:r>
              <a:endParaRPr lang="ru-RU" sz="1200" b="1" i="1" cap="all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362334" y="3425851"/>
            <a:ext cx="3191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0 – Вход в ВНА</a:t>
            </a:r>
          </a:p>
          <a:p>
            <a:pPr>
              <a:lnSpc>
                <a:spcPct val="150000"/>
              </a:lnSpc>
            </a:pPr>
            <a:r>
              <a:rPr lang="ru-RU" dirty="0"/>
              <a:t>1 – Вход в РК</a:t>
            </a:r>
          </a:p>
          <a:p>
            <a:pPr>
              <a:lnSpc>
                <a:spcPct val="150000"/>
              </a:lnSpc>
            </a:pPr>
            <a:r>
              <a:rPr lang="ru-RU" dirty="0"/>
              <a:t>2 – Выход из РК</a:t>
            </a:r>
          </a:p>
          <a:p>
            <a:pPr>
              <a:lnSpc>
                <a:spcPct val="150000"/>
              </a:lnSpc>
            </a:pPr>
            <a:r>
              <a:rPr lang="ru-RU" dirty="0"/>
              <a:t>3 – выход из НА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22500" y="3448855"/>
            <a:ext cx="319177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0 – Вход в СА</a:t>
            </a:r>
          </a:p>
          <a:p>
            <a:pPr>
              <a:lnSpc>
                <a:spcPct val="150000"/>
              </a:lnSpc>
            </a:pPr>
            <a:r>
              <a:rPr lang="ru-RU" dirty="0"/>
              <a:t>1 – Вход в РК</a:t>
            </a:r>
          </a:p>
          <a:p>
            <a:pPr>
              <a:lnSpc>
                <a:spcPct val="150000"/>
              </a:lnSpc>
            </a:pPr>
            <a:r>
              <a:rPr lang="ru-RU" dirty="0"/>
              <a:t>2 – Выход из РК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1683" y="5180177"/>
            <a:ext cx="834713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400" cap="all" dirty="0">
                <a:latin typeface="Arial" pitchFamily="34" charset="0"/>
                <a:cs typeface="Arial" pitchFamily="34" charset="0"/>
              </a:rPr>
              <a:t>Закономерность: 1 – вход в рабочее колесо</a:t>
            </a:r>
          </a:p>
          <a:p>
            <a:pPr lvl="0">
              <a:lnSpc>
                <a:spcPct val="150000"/>
              </a:lnSpc>
            </a:pPr>
            <a:r>
              <a:rPr lang="ru-RU" sz="1400" cap="all" dirty="0">
                <a:latin typeface="Arial" pitchFamily="34" charset="0"/>
                <a:cs typeface="Arial" pitchFamily="34" charset="0"/>
              </a:rPr>
              <a:t>		2 – выход из рабочего колеса</a:t>
            </a:r>
          </a:p>
          <a:p>
            <a:pPr>
              <a:lnSpc>
                <a:spcPct val="150000"/>
              </a:lnSpc>
            </a:pPr>
            <a:r>
              <a:rPr lang="ru-RU" sz="1400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Номера стандартизованы!!! </a:t>
            </a:r>
            <a:r>
              <a:rPr lang="ru-RU" sz="1400" cap="all" dirty="0">
                <a:latin typeface="Arial" pitchFamily="34" charset="0"/>
                <a:cs typeface="Arial" pitchFamily="34" charset="0"/>
              </a:rPr>
              <a:t>Они используется для идентификации параметров </a:t>
            </a:r>
          </a:p>
        </p:txBody>
      </p:sp>
    </p:spTree>
    <p:extLst>
      <p:ext uri="{BB962C8B-B14F-4D97-AF65-F5344CB8AC3E}">
        <p14:creationId xmlns:p14="http://schemas.microsoft.com/office/powerpoint/2010/main" val="141229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meridional__.jpg"/>
          <p:cNvPicPr>
            <a:picLocks noChangeAspect="1"/>
          </p:cNvPicPr>
          <p:nvPr/>
        </p:nvPicPr>
        <p:blipFill>
          <a:blip r:embed="rId2" cstate="print"/>
          <a:srcRect l="10837" t="1941" r="9483" b="1456"/>
          <a:stretch>
            <a:fillRect/>
          </a:stretch>
        </p:blipFill>
        <p:spPr>
          <a:xfrm>
            <a:off x="4624474" y="1404984"/>
            <a:ext cx="1276978" cy="144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Система координат и основные сечения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289" y="772940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Система координат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0345" y="795944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Используемые сечения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11485" y="1127352"/>
            <a:ext cx="1751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Меридиональное</a:t>
            </a:r>
          </a:p>
        </p:txBody>
      </p:sp>
      <p:pic>
        <p:nvPicPr>
          <p:cNvPr id="14" name="Рисунок 13" descr="meridional_s.jpg"/>
          <p:cNvPicPr>
            <a:picLocks noChangeAspect="1"/>
          </p:cNvPicPr>
          <p:nvPr/>
        </p:nvPicPr>
        <p:blipFill>
          <a:blip r:embed="rId3" cstate="print"/>
          <a:srcRect l="1466" t="2647" r="3519" b="7940"/>
          <a:stretch>
            <a:fillRect/>
          </a:stretch>
        </p:blipFill>
        <p:spPr>
          <a:xfrm>
            <a:off x="6509395" y="1472840"/>
            <a:ext cx="2426853" cy="1260000"/>
          </a:xfrm>
          <a:prstGeom prst="rect">
            <a:avLst/>
          </a:prstGeom>
        </p:spPr>
      </p:pic>
      <p:sp>
        <p:nvSpPr>
          <p:cNvPr id="16" name="Стрелка вниз 15"/>
          <p:cNvSpPr/>
          <p:nvPr/>
        </p:nvSpPr>
        <p:spPr>
          <a:xfrm rot="16200000">
            <a:off x="6133052" y="1838940"/>
            <a:ext cx="216024" cy="50405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4588546" y="2980251"/>
            <a:ext cx="4033423" cy="1483131"/>
            <a:chOff x="4545414" y="3263401"/>
            <a:chExt cx="4033423" cy="1483131"/>
          </a:xfrm>
        </p:grpSpPr>
        <p:pic>
          <p:nvPicPr>
            <p:cNvPr id="17" name="Рисунок 16" descr="normal__.jpg"/>
            <p:cNvPicPr>
              <a:picLocks noChangeAspect="1"/>
            </p:cNvPicPr>
            <p:nvPr/>
          </p:nvPicPr>
          <p:blipFill>
            <a:blip r:embed="rId4" cstate="print"/>
            <a:srcRect l="10360" t="4215" r="6907" b="1405"/>
            <a:stretch>
              <a:fillRect/>
            </a:stretch>
          </p:blipFill>
          <p:spPr>
            <a:xfrm>
              <a:off x="4545414" y="3263401"/>
              <a:ext cx="1553697" cy="1440000"/>
            </a:xfrm>
            <a:prstGeom prst="rect">
              <a:avLst/>
            </a:prstGeom>
          </p:spPr>
        </p:pic>
        <p:pic>
          <p:nvPicPr>
            <p:cNvPr id="18" name="Рисунок 17" descr="normal_s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9364" y="3306532"/>
              <a:ext cx="1569473" cy="1440000"/>
            </a:xfrm>
            <a:prstGeom prst="rect">
              <a:avLst/>
            </a:prstGeom>
          </p:spPr>
        </p:pic>
        <p:sp>
          <p:nvSpPr>
            <p:cNvPr id="19" name="Стрелка вниз 18"/>
            <p:cNvSpPr/>
            <p:nvPr/>
          </p:nvSpPr>
          <p:spPr>
            <a:xfrm rot="16200000">
              <a:off x="6396678" y="3772118"/>
              <a:ext cx="216024" cy="50405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5721789" y="2831006"/>
            <a:ext cx="1751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Нормальное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672241" y="4414297"/>
            <a:ext cx="1751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Цилиндрическое</a:t>
            </a:r>
          </a:p>
        </p:txBody>
      </p:sp>
      <p:pic>
        <p:nvPicPr>
          <p:cNvPr id="22" name="Рисунок 21" descr="cilindr__.jpg"/>
          <p:cNvPicPr>
            <a:picLocks noChangeAspect="1"/>
          </p:cNvPicPr>
          <p:nvPr/>
        </p:nvPicPr>
        <p:blipFill>
          <a:blip r:embed="rId6" cstate="print"/>
          <a:srcRect l="5150" t="6941" r="12876" b="6310"/>
          <a:stretch>
            <a:fillRect/>
          </a:stretch>
        </p:blipFill>
        <p:spPr>
          <a:xfrm>
            <a:off x="4455628" y="4749494"/>
            <a:ext cx="2407414" cy="1260000"/>
          </a:xfrm>
          <a:prstGeom prst="rect">
            <a:avLst/>
          </a:prstGeom>
        </p:spPr>
      </p:pic>
      <p:pic>
        <p:nvPicPr>
          <p:cNvPr id="24" name="Рисунок 23" descr="cilindr_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37832" y="4690265"/>
            <a:ext cx="1059414" cy="1440000"/>
          </a:xfrm>
          <a:prstGeom prst="rect">
            <a:avLst/>
          </a:prstGeom>
        </p:spPr>
      </p:pic>
      <p:sp>
        <p:nvSpPr>
          <p:cNvPr id="25" name="Стрелка вниз 24"/>
          <p:cNvSpPr/>
          <p:nvPr/>
        </p:nvSpPr>
        <p:spPr>
          <a:xfrm rot="16200000">
            <a:off x="7137826" y="5121344"/>
            <a:ext cx="216024" cy="50405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11135B-9746-034A-96D4-BC57D54F7980}"/>
              </a:ext>
            </a:extLst>
          </p:cNvPr>
          <p:cNvSpPr txBox="1"/>
          <p:nvPr/>
        </p:nvSpPr>
        <p:spPr>
          <a:xfrm>
            <a:off x="365289" y="772940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Система координат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7DEBA-D39A-ACEA-620F-4C0EA9604227}"/>
              </a:ext>
            </a:extLst>
          </p:cNvPr>
          <p:cNvSpPr txBox="1"/>
          <p:nvPr/>
        </p:nvSpPr>
        <p:spPr>
          <a:xfrm>
            <a:off x="362414" y="3780683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Проецирование векторов</a:t>
            </a:r>
          </a:p>
        </p:txBody>
      </p:sp>
      <p:pic>
        <p:nvPicPr>
          <p:cNvPr id="6" name="Рисунок 5" descr="1">
            <a:extLst>
              <a:ext uri="{FF2B5EF4-FFF2-40B4-BE49-F238E27FC236}">
                <a16:creationId xmlns:a16="http://schemas.microsoft.com/office/drawing/2014/main" id="{D280F2CC-9496-6201-8CEC-FE6CB910D677}"/>
              </a:ext>
            </a:extLst>
          </p:cNvPr>
          <p:cNvPicPr/>
          <p:nvPr/>
        </p:nvPicPr>
        <p:blipFill>
          <a:blip r:embed="rId8" cstate="print"/>
          <a:srcRect l="56838" t="32153" b="17148"/>
          <a:stretch>
            <a:fillRect/>
          </a:stretch>
        </p:blipFill>
        <p:spPr bwMode="auto">
          <a:xfrm>
            <a:off x="1257195" y="4184117"/>
            <a:ext cx="2333655" cy="1440000"/>
          </a:xfrm>
          <a:prstGeom prst="rect">
            <a:avLst/>
          </a:prstGeom>
          <a:noFill/>
        </p:spPr>
      </p:pic>
      <p:pic>
        <p:nvPicPr>
          <p:cNvPr id="7" name="Рисунок 6" descr="рисунок_1_2_28 - RUS.PNG">
            <a:extLst>
              <a:ext uri="{FF2B5EF4-FFF2-40B4-BE49-F238E27FC236}">
                <a16:creationId xmlns:a16="http://schemas.microsoft.com/office/drawing/2014/main" id="{E2ADA326-12BC-B910-C61E-9EAF6FDE852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4474" y="1135847"/>
            <a:ext cx="4320000" cy="2486224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AB1FA4B-7DD6-A4AD-0BC1-FE74A25753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9" r="39232"/>
          <a:stretch/>
        </p:blipFill>
        <p:spPr bwMode="auto">
          <a:xfrm>
            <a:off x="3629320" y="4530328"/>
            <a:ext cx="1222744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2F4F42F-CFF4-9D45-1999-BEB225FC8B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6" r="31266"/>
          <a:stretch/>
        </p:blipFill>
        <p:spPr bwMode="auto">
          <a:xfrm>
            <a:off x="1012856" y="6045950"/>
            <a:ext cx="2215719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F45F5F3-F90E-A29D-B4B6-A409EFC64152}"/>
              </a:ext>
            </a:extLst>
          </p:cNvPr>
          <p:cNvSpPr/>
          <p:nvPr/>
        </p:nvSpPr>
        <p:spPr>
          <a:xfrm>
            <a:off x="362413" y="5046193"/>
            <a:ext cx="95872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Радиальная проекция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EFBF1F8-118B-2461-8DAF-B164720BB728}"/>
              </a:ext>
            </a:extLst>
          </p:cNvPr>
          <p:cNvSpPr/>
          <p:nvPr/>
        </p:nvSpPr>
        <p:spPr>
          <a:xfrm>
            <a:off x="1454785" y="5530760"/>
            <a:ext cx="95872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Окружная проекция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CA21A18-6972-9F66-9C34-449231DC05DF}"/>
              </a:ext>
            </a:extLst>
          </p:cNvPr>
          <p:cNvSpPr/>
          <p:nvPr/>
        </p:nvSpPr>
        <p:spPr>
          <a:xfrm>
            <a:off x="3015511" y="4938181"/>
            <a:ext cx="95872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Осевая проекция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01409DA-7EB4-A7C3-F629-7C5ED6274358}"/>
              </a:ext>
            </a:extLst>
          </p:cNvPr>
          <p:cNvSpPr/>
          <p:nvPr/>
        </p:nvSpPr>
        <p:spPr>
          <a:xfrm>
            <a:off x="3426688" y="4098280"/>
            <a:ext cx="142537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Меридиональная проекция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97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Лопатки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812257"/>
            <a:ext cx="8097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Основной элемент турбомашины 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лопатка</a:t>
            </a:r>
            <a:r>
              <a:rPr lang="ru-RU" dirty="0"/>
              <a:t> (специально спрофилированные поверхности)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953" y="3746359"/>
            <a:ext cx="8411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Основные элементы лопаток</a:t>
            </a:r>
          </a:p>
        </p:txBody>
      </p:sp>
      <p:pic>
        <p:nvPicPr>
          <p:cNvPr id="7" name="Рисунок 6" descr="Druckluft_QI_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3811" y="1837747"/>
            <a:ext cx="2880000" cy="1911969"/>
          </a:xfrm>
          <a:prstGeom prst="rect">
            <a:avLst/>
          </a:prstGeom>
        </p:spPr>
      </p:pic>
      <p:pic>
        <p:nvPicPr>
          <p:cNvPr id="8" name="Рисунок 7" descr="soep201403-01_300dpi.jpg"/>
          <p:cNvPicPr/>
          <p:nvPr/>
        </p:nvPicPr>
        <p:blipFill>
          <a:blip r:embed="rId3" cstate="print"/>
          <a:srcRect r="3846"/>
          <a:stretch>
            <a:fillRect/>
          </a:stretch>
        </p:blipFill>
        <p:spPr>
          <a:xfrm>
            <a:off x="5946128" y="1773874"/>
            <a:ext cx="2776643" cy="1924215"/>
          </a:xfrm>
          <a:prstGeom prst="rect">
            <a:avLst/>
          </a:prstGeom>
        </p:spPr>
      </p:pic>
      <p:pic>
        <p:nvPicPr>
          <p:cNvPr id="9" name="Рисунок 8" descr="images.jpg"/>
          <p:cNvPicPr/>
          <p:nvPr/>
        </p:nvPicPr>
        <p:blipFill>
          <a:blip r:embed="rId4" cstate="print"/>
          <a:srcRect l="10995" r="8246" b="4131"/>
          <a:stretch>
            <a:fillRect/>
          </a:stretch>
        </p:blipFill>
        <p:spPr>
          <a:xfrm>
            <a:off x="3682814" y="1855231"/>
            <a:ext cx="2278888" cy="1800000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3792354" y="1203158"/>
            <a:ext cx="2271561" cy="5816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Лопатки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13" name="Прямая со стрелкой 12"/>
          <p:cNvCxnSpPr>
            <a:stCxn id="11" idx="3"/>
          </p:cNvCxnSpPr>
          <p:nvPr/>
        </p:nvCxnSpPr>
        <p:spPr>
          <a:xfrm flipH="1">
            <a:off x="2088682" y="1699627"/>
            <a:ext cx="2036335" cy="115907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1" idx="4"/>
          </p:cNvCxnSpPr>
          <p:nvPr/>
        </p:nvCxnSpPr>
        <p:spPr>
          <a:xfrm flipH="1">
            <a:off x="4292869" y="1784808"/>
            <a:ext cx="635266" cy="5733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1" idx="5"/>
          </p:cNvCxnSpPr>
          <p:nvPr/>
        </p:nvCxnSpPr>
        <p:spPr>
          <a:xfrm>
            <a:off x="5731252" y="1699627"/>
            <a:ext cx="948681" cy="9088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9" b="6250"/>
          <a:stretch/>
        </p:blipFill>
        <p:spPr>
          <a:xfrm>
            <a:off x="773811" y="4172760"/>
            <a:ext cx="1237597" cy="21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797" y="4115691"/>
            <a:ext cx="2354845" cy="2160000"/>
          </a:xfrm>
          <a:prstGeom prst="rect">
            <a:avLst/>
          </a:prstGeom>
        </p:spPr>
      </p:pic>
      <p:sp>
        <p:nvSpPr>
          <p:cNvPr id="19" name="Прямоугольник 11"/>
          <p:cNvSpPr>
            <a:spLocks noChangeArrowheads="1"/>
          </p:cNvSpPr>
          <p:nvPr/>
        </p:nvSpPr>
        <p:spPr bwMode="auto">
          <a:xfrm>
            <a:off x="2213811" y="4143307"/>
            <a:ext cx="12319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Бандажная полка</a:t>
            </a:r>
          </a:p>
        </p:txBody>
      </p:sp>
      <p:sp>
        <p:nvSpPr>
          <p:cNvPr id="22" name="Прямоугольник 11"/>
          <p:cNvSpPr>
            <a:spLocks noChangeArrowheads="1"/>
          </p:cNvSpPr>
          <p:nvPr/>
        </p:nvSpPr>
        <p:spPr bwMode="auto">
          <a:xfrm>
            <a:off x="2213811" y="4964858"/>
            <a:ext cx="12319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Перо</a:t>
            </a:r>
          </a:p>
        </p:txBody>
      </p:sp>
      <p:sp>
        <p:nvSpPr>
          <p:cNvPr id="23" name="Прямоугольник 11"/>
          <p:cNvSpPr>
            <a:spLocks noChangeArrowheads="1"/>
          </p:cNvSpPr>
          <p:nvPr/>
        </p:nvSpPr>
        <p:spPr bwMode="auto">
          <a:xfrm>
            <a:off x="2213811" y="5705339"/>
            <a:ext cx="12319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Замок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106849" y="4374139"/>
            <a:ext cx="788876" cy="35978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392609" y="4374139"/>
            <a:ext cx="104579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1392609" y="4964858"/>
            <a:ext cx="1198191" cy="13849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3106849" y="5034107"/>
            <a:ext cx="1018168" cy="692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1628775" y="5843838"/>
            <a:ext cx="895350" cy="138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106849" y="5913088"/>
            <a:ext cx="685505" cy="1638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9" t="11762" r="23229" b="40324"/>
          <a:stretch/>
        </p:blipFill>
        <p:spPr>
          <a:xfrm>
            <a:off x="6679933" y="4115691"/>
            <a:ext cx="1512704" cy="108000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1000" y="5195691"/>
            <a:ext cx="1087347" cy="1080000"/>
          </a:xfrm>
          <a:prstGeom prst="rect">
            <a:avLst/>
          </a:prstGeom>
        </p:spPr>
      </p:pic>
      <p:sp>
        <p:nvSpPr>
          <p:cNvPr id="35" name="Прямоугольник 11"/>
          <p:cNvSpPr>
            <a:spLocks noChangeArrowheads="1"/>
          </p:cNvSpPr>
          <p:nvPr/>
        </p:nvSpPr>
        <p:spPr bwMode="auto">
          <a:xfrm>
            <a:off x="5946128" y="5538660"/>
            <a:ext cx="9058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Корытце</a:t>
            </a:r>
          </a:p>
        </p:txBody>
      </p:sp>
      <p:sp>
        <p:nvSpPr>
          <p:cNvPr id="36" name="Прямоугольник 11"/>
          <p:cNvSpPr>
            <a:spLocks noChangeArrowheads="1"/>
          </p:cNvSpPr>
          <p:nvPr/>
        </p:nvSpPr>
        <p:spPr bwMode="auto">
          <a:xfrm>
            <a:off x="7982786" y="4161302"/>
            <a:ext cx="12319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Спинка</a:t>
            </a:r>
          </a:p>
        </p:txBody>
      </p:sp>
      <p:sp>
        <p:nvSpPr>
          <p:cNvPr id="37" name="Прямоугольник 11"/>
          <p:cNvSpPr>
            <a:spLocks noChangeArrowheads="1"/>
          </p:cNvSpPr>
          <p:nvPr/>
        </p:nvSpPr>
        <p:spPr bwMode="auto">
          <a:xfrm>
            <a:off x="5800642" y="4136889"/>
            <a:ext cx="10513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Выходная кромка</a:t>
            </a:r>
          </a:p>
        </p:txBody>
      </p:sp>
      <p:sp>
        <p:nvSpPr>
          <p:cNvPr id="38" name="Прямоугольник 11"/>
          <p:cNvSpPr>
            <a:spLocks noChangeArrowheads="1"/>
          </p:cNvSpPr>
          <p:nvPr/>
        </p:nvSpPr>
        <p:spPr bwMode="auto">
          <a:xfrm>
            <a:off x="8059103" y="5451423"/>
            <a:ext cx="10513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Входная кромка</a:t>
            </a: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6610350" y="4374140"/>
            <a:ext cx="241601" cy="1026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6524625" y="4784864"/>
            <a:ext cx="704850" cy="7670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35" idx="3"/>
          </p:cNvCxnSpPr>
          <p:nvPr/>
        </p:nvCxnSpPr>
        <p:spPr>
          <a:xfrm>
            <a:off x="6851951" y="5677160"/>
            <a:ext cx="720424" cy="2817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7494676" y="4336970"/>
            <a:ext cx="697961" cy="371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7898382" y="4425445"/>
            <a:ext cx="403710" cy="8164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 flipV="1">
            <a:off x="7898382" y="5551916"/>
            <a:ext cx="294255" cy="12524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 flipV="1">
            <a:off x="7494676" y="4833651"/>
            <a:ext cx="697961" cy="84350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33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Крепление лопаток к диску (корпусу)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149" y="731039"/>
            <a:ext cx="409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Замок «Ласточкин хвост»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4780" y="739060"/>
            <a:ext cx="409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Елочный замок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6255" y="2598487"/>
            <a:ext cx="409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Лопатки без замка</a:t>
            </a:r>
          </a:p>
        </p:txBody>
      </p:sp>
      <p:pic>
        <p:nvPicPr>
          <p:cNvPr id="9" name="Рисунок 8" descr="Снимок.PNG"/>
          <p:cNvPicPr>
            <a:picLocks noChangeAspect="1"/>
          </p:cNvPicPr>
          <p:nvPr/>
        </p:nvPicPr>
        <p:blipFill>
          <a:blip r:embed="rId2" cstate="print"/>
          <a:srcRect t="2661" b="15968"/>
          <a:stretch>
            <a:fillRect/>
          </a:stretch>
        </p:blipFill>
        <p:spPr>
          <a:xfrm>
            <a:off x="390050" y="1116389"/>
            <a:ext cx="4673901" cy="2160000"/>
          </a:xfrm>
          <a:prstGeom prst="rect">
            <a:avLst/>
          </a:prstGeom>
        </p:spPr>
      </p:pic>
      <p:pic>
        <p:nvPicPr>
          <p:cNvPr id="10" name="Рисунок 9" descr="DSCN529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9169" y="1116389"/>
            <a:ext cx="1754667" cy="1431552"/>
          </a:xfrm>
          <a:prstGeom prst="rect">
            <a:avLst/>
          </a:prstGeom>
        </p:spPr>
      </p:pic>
      <p:pic>
        <p:nvPicPr>
          <p:cNvPr id="11" name="Рисунок 10" descr="Pegasus_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80218" y="1171511"/>
            <a:ext cx="1754667" cy="1321307"/>
          </a:xfrm>
          <a:prstGeom prst="rect">
            <a:avLst/>
          </a:prstGeom>
        </p:spPr>
      </p:pic>
      <p:pic>
        <p:nvPicPr>
          <p:cNvPr id="18" name="Рисунок 17" descr="blisk-bling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32086" y="3257256"/>
            <a:ext cx="1323943" cy="1440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226292" y="2829717"/>
            <a:ext cx="1884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Радиальные машины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970875" y="2929763"/>
            <a:ext cx="7383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cap="small" dirty="0"/>
              <a:t>BLISK</a:t>
            </a:r>
            <a:endParaRPr lang="ru-RU" sz="1600" cap="small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016382" y="2918702"/>
            <a:ext cx="7273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cap="small" dirty="0"/>
              <a:t>BLING</a:t>
            </a:r>
            <a:endParaRPr lang="ru-RU" sz="1600" cap="small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-180378" y="3370287"/>
            <a:ext cx="4590218" cy="2756674"/>
            <a:chOff x="102850" y="3597763"/>
            <a:chExt cx="4590218" cy="2756674"/>
          </a:xfrm>
        </p:grpSpPr>
        <p:sp>
          <p:nvSpPr>
            <p:cNvPr id="7" name="TextBox 6"/>
            <p:cNvSpPr txBox="1"/>
            <p:nvPr/>
          </p:nvSpPr>
          <p:spPr>
            <a:xfrm>
              <a:off x="593294" y="3597763"/>
              <a:ext cx="40997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Шарнирный замок</a:t>
              </a:r>
            </a:p>
          </p:txBody>
        </p:sp>
        <p:pic>
          <p:nvPicPr>
            <p:cNvPr id="13" name="Рисунок 12" descr="ai-25 005.jpg"/>
            <p:cNvPicPr/>
            <p:nvPr/>
          </p:nvPicPr>
          <p:blipFill>
            <a:blip r:embed="rId6" cstate="print"/>
            <a:srcRect t="11779" b="4097"/>
            <a:stretch>
              <a:fillRect/>
            </a:stretch>
          </p:blipFill>
          <p:spPr>
            <a:xfrm>
              <a:off x="718843" y="4252428"/>
              <a:ext cx="2008158" cy="2049242"/>
            </a:xfrm>
            <a:prstGeom prst="rect">
              <a:avLst/>
            </a:prstGeom>
          </p:spPr>
        </p:pic>
        <p:pic>
          <p:nvPicPr>
            <p:cNvPr id="14" name="Рисунок 13" descr="Cf34_3.jp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9750" y="4089757"/>
              <a:ext cx="1723317" cy="1371600"/>
            </a:xfrm>
            <a:prstGeom prst="rect">
              <a:avLst/>
            </a:prstGeom>
          </p:spPr>
        </p:pic>
        <p:sp>
          <p:nvSpPr>
            <p:cNvPr id="22" name="Прямоугольник 11"/>
            <p:cNvSpPr>
              <a:spLocks noChangeArrowheads="1"/>
            </p:cNvSpPr>
            <p:nvPr/>
          </p:nvSpPr>
          <p:spPr bwMode="auto">
            <a:xfrm>
              <a:off x="102850" y="6077438"/>
              <a:ext cx="123198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Arial" pitchFamily="34" charset="0"/>
                  <a:cs typeface="Arial" pitchFamily="34" charset="0"/>
                </a:rPr>
                <a:t>Диск</a:t>
              </a:r>
            </a:p>
          </p:txBody>
        </p:sp>
        <p:sp>
          <p:nvSpPr>
            <p:cNvPr id="23" name="Прямоугольник 11"/>
            <p:cNvSpPr>
              <a:spLocks noChangeArrowheads="1"/>
            </p:cNvSpPr>
            <p:nvPr/>
          </p:nvSpPr>
          <p:spPr bwMode="auto">
            <a:xfrm>
              <a:off x="1737764" y="4013373"/>
              <a:ext cx="123198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Arial" pitchFamily="34" charset="0"/>
                  <a:cs typeface="Arial" pitchFamily="34" charset="0"/>
                </a:rPr>
                <a:t>Лопатка</a:t>
              </a:r>
            </a:p>
          </p:txBody>
        </p:sp>
        <p:sp>
          <p:nvSpPr>
            <p:cNvPr id="24" name="Прямоугольник 11"/>
            <p:cNvSpPr>
              <a:spLocks noChangeArrowheads="1"/>
            </p:cNvSpPr>
            <p:nvPr/>
          </p:nvSpPr>
          <p:spPr bwMode="auto">
            <a:xfrm>
              <a:off x="3432794" y="5660894"/>
              <a:ext cx="123198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Arial" pitchFamily="34" charset="0"/>
                  <a:cs typeface="Arial" pitchFamily="34" charset="0"/>
                </a:rPr>
                <a:t>Проушина</a:t>
              </a:r>
            </a:p>
          </p:txBody>
        </p:sp>
        <p:sp>
          <p:nvSpPr>
            <p:cNvPr id="25" name="Прямоугольник 11"/>
            <p:cNvSpPr>
              <a:spLocks noChangeArrowheads="1"/>
            </p:cNvSpPr>
            <p:nvPr/>
          </p:nvSpPr>
          <p:spPr bwMode="auto">
            <a:xfrm>
              <a:off x="3180521" y="6077438"/>
              <a:ext cx="10576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Arial" pitchFamily="34" charset="0"/>
                  <a:cs typeface="Arial" pitchFamily="34" charset="0"/>
                </a:rPr>
                <a:t>Ось замка</a:t>
              </a: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 flipH="1" flipV="1">
              <a:off x="2353758" y="5461357"/>
              <a:ext cx="1268444" cy="3380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flipH="1" flipV="1">
              <a:off x="3622202" y="5047203"/>
              <a:ext cx="209206" cy="61369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flipH="1">
              <a:off x="1883391" y="4290372"/>
              <a:ext cx="327546" cy="48518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>
              <a:off x="2210937" y="4290372"/>
              <a:ext cx="1221857" cy="379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 flipV="1">
              <a:off x="962108" y="5995283"/>
              <a:ext cx="372728" cy="22065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 flipH="1" flipV="1">
              <a:off x="2504661" y="5799393"/>
              <a:ext cx="818984" cy="4165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" r="9830" b="5502"/>
          <a:stretch/>
        </p:blipFill>
        <p:spPr bwMode="auto">
          <a:xfrm>
            <a:off x="5209169" y="4901829"/>
            <a:ext cx="2059041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7268210" y="5040052"/>
            <a:ext cx="14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Сравнение масс рабочих колес с разными способами крепления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 rot="16200000">
            <a:off x="4666306" y="5319551"/>
            <a:ext cx="8359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Arial" pitchFamily="34" charset="0"/>
                <a:cs typeface="Arial" pitchFamily="34" charset="0"/>
              </a:rPr>
              <a:t>Масса,%</a:t>
            </a:r>
            <a:endParaRPr lang="ru-RU" sz="1200" dirty="0"/>
          </a:p>
        </p:txBody>
      </p:sp>
      <p:pic>
        <p:nvPicPr>
          <p:cNvPr id="17" name="Рисунок 16" descr="скачанные файлы 2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669430" y="3315278"/>
            <a:ext cx="1020034" cy="1440000"/>
          </a:xfrm>
          <a:prstGeom prst="rect">
            <a:avLst/>
          </a:prstGeom>
        </p:spPr>
      </p:pic>
      <p:pic>
        <p:nvPicPr>
          <p:cNvPr id="15" name="Рисунок 14" descr="ing4.jpg"/>
          <p:cNvPicPr>
            <a:picLocks noChangeAspect="1"/>
          </p:cNvPicPr>
          <p:nvPr/>
        </p:nvPicPr>
        <p:blipFill>
          <a:blip r:embed="rId10" cstate="print"/>
          <a:srcRect t="32114" r="19013"/>
          <a:stretch>
            <a:fillRect/>
          </a:stretch>
        </p:blipFill>
        <p:spPr>
          <a:xfrm>
            <a:off x="4432037" y="3645722"/>
            <a:ext cx="117692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3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9" grpId="0"/>
      <p:bldP spid="20" grpId="0"/>
      <p:bldP spid="21" grpId="0"/>
      <p:bldP spid="38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Бандажная полка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5672" y="845186"/>
            <a:ext cx="8140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1 Вариант – Бандаж в проточной части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671" y="6005868"/>
            <a:ext cx="805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600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Такой вид бандажа Снижает КПД на 1…2%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5591" y="1188736"/>
            <a:ext cx="39718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/>
              <a:t>Осевой компрессор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57529" y="1188736"/>
            <a:ext cx="41684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/>
              <a:t>Осевые турбины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2171426" y="1503714"/>
            <a:ext cx="2270950" cy="2400164"/>
            <a:chOff x="550097" y="957464"/>
            <a:chExt cx="2270950" cy="2400164"/>
          </a:xfrm>
        </p:grpSpPr>
        <p:pic>
          <p:nvPicPr>
            <p:cNvPr id="9" name="Рисунок 8" descr="$_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9343" y="1557628"/>
              <a:ext cx="1892458" cy="1800000"/>
            </a:xfrm>
            <a:prstGeom prst="rect">
              <a:avLst/>
            </a:prstGeom>
          </p:spPr>
        </p:pic>
        <p:sp>
          <p:nvSpPr>
            <p:cNvPr id="34" name="Прямоугольник 11"/>
            <p:cNvSpPr>
              <a:spLocks noChangeArrowheads="1"/>
            </p:cNvSpPr>
            <p:nvPr/>
          </p:nvSpPr>
          <p:spPr bwMode="auto">
            <a:xfrm>
              <a:off x="550097" y="957464"/>
              <a:ext cx="2270950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100" cap="all" dirty="0">
                  <a:latin typeface="Arial" pitchFamily="34" charset="0"/>
                  <a:cs typeface="Arial" pitchFamily="34" charset="0"/>
                </a:rPr>
                <a:t>Рабочее колесо осевого компрессора с бандажом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23738" y="1483449"/>
            <a:ext cx="1700908" cy="2659704"/>
            <a:chOff x="2867064" y="1144912"/>
            <a:chExt cx="1700908" cy="2659704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7423" y="1732297"/>
              <a:ext cx="720000" cy="2072319"/>
            </a:xfrm>
            <a:prstGeom prst="rect">
              <a:avLst/>
            </a:prstGeom>
          </p:spPr>
        </p:pic>
        <p:sp>
          <p:nvSpPr>
            <p:cNvPr id="39" name="Прямоугольник 11"/>
            <p:cNvSpPr>
              <a:spLocks noChangeArrowheads="1"/>
            </p:cNvSpPr>
            <p:nvPr/>
          </p:nvSpPr>
          <p:spPr bwMode="auto">
            <a:xfrm>
              <a:off x="2867064" y="1144912"/>
              <a:ext cx="1700908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100" cap="all" dirty="0">
                  <a:latin typeface="Arial" pitchFamily="34" charset="0"/>
                  <a:cs typeface="Arial" pitchFamily="34" charset="0"/>
                </a:rPr>
                <a:t>Рабочая лопатка компрессора с бандажом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07418" y="4230236"/>
            <a:ext cx="1700908" cy="1534218"/>
            <a:chOff x="2888753" y="3847129"/>
            <a:chExt cx="1700908" cy="1534218"/>
          </a:xfrm>
        </p:grpSpPr>
        <p:pic>
          <p:nvPicPr>
            <p:cNvPr id="11" name="Рисунок 10" descr="Pegasus_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2937" y="4301347"/>
              <a:ext cx="912539" cy="1080000"/>
            </a:xfrm>
            <a:prstGeom prst="ellipse">
              <a:avLst/>
            </a:prstGeom>
            <a:ln w="127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0" name="Прямоугольник 11"/>
            <p:cNvSpPr>
              <a:spLocks noChangeArrowheads="1"/>
            </p:cNvSpPr>
            <p:nvPr/>
          </p:nvSpPr>
          <p:spPr bwMode="auto">
            <a:xfrm>
              <a:off x="2888753" y="3847129"/>
              <a:ext cx="170090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100" cap="all" dirty="0">
                  <a:latin typeface="Arial" pitchFamily="34" charset="0"/>
                  <a:cs typeface="Arial" pitchFamily="34" charset="0"/>
                </a:rPr>
                <a:t>Вид сверху на бандаж</a:t>
              </a:r>
            </a:p>
          </p:txBody>
        </p:sp>
      </p:grpSp>
      <p:cxnSp>
        <p:nvCxnSpPr>
          <p:cNvPr id="44" name="Прямая со стрелкой 43"/>
          <p:cNvCxnSpPr/>
          <p:nvPr/>
        </p:nvCxnSpPr>
        <p:spPr>
          <a:xfrm flipH="1" flipV="1">
            <a:off x="1447178" y="3161535"/>
            <a:ext cx="1578165" cy="29701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44097" y="2488221"/>
            <a:ext cx="10845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Бандажная</a:t>
            </a:r>
          </a:p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 полка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857" y="4481729"/>
            <a:ext cx="1796087" cy="1620000"/>
          </a:xfrm>
          <a:prstGeom prst="rect">
            <a:avLst/>
          </a:prstGeom>
        </p:spPr>
      </p:pic>
      <p:sp>
        <p:nvSpPr>
          <p:cNvPr id="49" name="Прямоугольник 11"/>
          <p:cNvSpPr>
            <a:spLocks noChangeArrowheads="1"/>
          </p:cNvSpPr>
          <p:nvPr/>
        </p:nvSpPr>
        <p:spPr bwMode="auto">
          <a:xfrm>
            <a:off x="2040459" y="3930154"/>
            <a:ext cx="253288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100" cap="all" dirty="0">
                <a:latin typeface="Arial" pitchFamily="34" charset="0"/>
                <a:cs typeface="Arial" pitchFamily="34" charset="0"/>
              </a:rPr>
              <a:t>Рабочее колесо осевого компрессора с двухрядным бандажом</a:t>
            </a:r>
          </a:p>
        </p:txBody>
      </p:sp>
      <p:cxnSp>
        <p:nvCxnSpPr>
          <p:cNvPr id="51" name="Прямая со стрелкой 50"/>
          <p:cNvCxnSpPr/>
          <p:nvPr/>
        </p:nvCxnSpPr>
        <p:spPr>
          <a:xfrm flipV="1">
            <a:off x="2344859" y="2225870"/>
            <a:ext cx="834276" cy="39340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 flipV="1">
            <a:off x="1029737" y="2488221"/>
            <a:ext cx="456271" cy="13105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Группа 66"/>
          <p:cNvGrpSpPr/>
          <p:nvPr/>
        </p:nvGrpSpPr>
        <p:grpSpPr>
          <a:xfrm>
            <a:off x="4757923" y="1652726"/>
            <a:ext cx="3860908" cy="2439702"/>
            <a:chOff x="4757924" y="1203748"/>
            <a:chExt cx="3860908" cy="2439702"/>
          </a:xfrm>
        </p:grpSpPr>
        <p:pic>
          <p:nvPicPr>
            <p:cNvPr id="10" name="Рисунок 9" descr="TS_60_2.jp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6161" y="1483450"/>
              <a:ext cx="1440313" cy="2160000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8832" y="1483449"/>
              <a:ext cx="2160000" cy="21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5" name="Прямая со стрелкой 54"/>
            <p:cNvCxnSpPr/>
            <p:nvPr/>
          </p:nvCxnSpPr>
          <p:spPr>
            <a:xfrm flipH="1">
              <a:off x="5952061" y="1692637"/>
              <a:ext cx="525498" cy="2488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>
              <a:stCxn id="21" idx="2"/>
            </p:cNvCxnSpPr>
            <p:nvPr/>
          </p:nvCxnSpPr>
          <p:spPr>
            <a:xfrm>
              <a:off x="6831499" y="1790066"/>
              <a:ext cx="783263" cy="57588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Прямоугольник 11"/>
            <p:cNvSpPr>
              <a:spLocks noChangeArrowheads="1"/>
            </p:cNvSpPr>
            <p:nvPr/>
          </p:nvSpPr>
          <p:spPr bwMode="auto">
            <a:xfrm>
              <a:off x="4757924" y="1203748"/>
              <a:ext cx="170090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100" cap="all" dirty="0">
                  <a:latin typeface="Arial" pitchFamily="34" charset="0"/>
                  <a:cs typeface="Arial" pitchFamily="34" charset="0"/>
                </a:rPr>
                <a:t>Паровая турбина </a:t>
              </a:r>
            </a:p>
          </p:txBody>
        </p:sp>
        <p:sp>
          <p:nvSpPr>
            <p:cNvPr id="60" name="Прямоугольник 11"/>
            <p:cNvSpPr>
              <a:spLocks noChangeArrowheads="1"/>
            </p:cNvSpPr>
            <p:nvPr/>
          </p:nvSpPr>
          <p:spPr bwMode="auto">
            <a:xfrm>
              <a:off x="6567038" y="1203748"/>
              <a:ext cx="196960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100" cap="all" dirty="0">
                  <a:latin typeface="Arial" pitchFamily="34" charset="0"/>
                  <a:cs typeface="Arial" pitchFamily="34" charset="0"/>
                </a:rPr>
                <a:t>Авиационная турбина 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477559" y="1528456"/>
              <a:ext cx="70788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latin typeface="Arial" pitchFamily="34" charset="0"/>
                  <a:cs typeface="Arial" pitchFamily="34" charset="0"/>
                </a:rPr>
                <a:t>Трос</a:t>
              </a:r>
            </a:p>
          </p:txBody>
        </p:sp>
      </p:grpSp>
      <p:pic>
        <p:nvPicPr>
          <p:cNvPr id="65" name="Рисунок 6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6" y="4499625"/>
            <a:ext cx="1349375" cy="1620000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3" t="11538" r="26117" b="19444"/>
          <a:stretch/>
        </p:blipFill>
        <p:spPr bwMode="auto">
          <a:xfrm>
            <a:off x="6769605" y="4463771"/>
            <a:ext cx="1690312" cy="16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8" name="Прямоугольник 11"/>
          <p:cNvSpPr>
            <a:spLocks noChangeArrowheads="1"/>
          </p:cNvSpPr>
          <p:nvPr/>
        </p:nvSpPr>
        <p:spPr bwMode="auto">
          <a:xfrm>
            <a:off x="4757923" y="4068738"/>
            <a:ext cx="17009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100" cap="all" dirty="0">
                <a:latin typeface="Arial" pitchFamily="34" charset="0"/>
                <a:cs typeface="Arial" pitchFamily="34" charset="0"/>
              </a:rPr>
              <a:t>Ступень с бандажом</a:t>
            </a:r>
          </a:p>
        </p:txBody>
      </p:sp>
      <p:sp>
        <p:nvSpPr>
          <p:cNvPr id="69" name="Прямоугольник 11"/>
          <p:cNvSpPr>
            <a:spLocks noChangeArrowheads="1"/>
          </p:cNvSpPr>
          <p:nvPr/>
        </p:nvSpPr>
        <p:spPr bwMode="auto">
          <a:xfrm>
            <a:off x="6764307" y="4044875"/>
            <a:ext cx="17009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100" cap="all" dirty="0">
                <a:latin typeface="Arial" pitchFamily="34" charset="0"/>
                <a:cs typeface="Arial" pitchFamily="34" charset="0"/>
              </a:rPr>
              <a:t>Ступень без бандажа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229ED65-540C-42A0-881D-827388634F29}"/>
              </a:ext>
            </a:extLst>
          </p:cNvPr>
          <p:cNvCxnSpPr/>
          <p:nvPr/>
        </p:nvCxnSpPr>
        <p:spPr>
          <a:xfrm flipV="1">
            <a:off x="4866028" y="5887953"/>
            <a:ext cx="510155" cy="1541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00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Бандажная полка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684" y="742388"/>
            <a:ext cx="816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2 Вариант – Бандаж на периферии</a:t>
            </a:r>
          </a:p>
        </p:txBody>
      </p:sp>
      <p:pic>
        <p:nvPicPr>
          <p:cNvPr id="13" name="Рисунок 12" descr="Рис.1.8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683" y="4385868"/>
            <a:ext cx="2149806" cy="162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80684" y="1124760"/>
            <a:ext cx="4034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/>
              <a:t>Осевая турбина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561037" y="3979910"/>
            <a:ext cx="43962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Рабочие колеса центробежного насоса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575394" y="1463314"/>
            <a:ext cx="4224158" cy="2178042"/>
            <a:chOff x="4761690" y="1527343"/>
            <a:chExt cx="4224158" cy="2178042"/>
          </a:xfrm>
        </p:grpSpPr>
        <p:pic>
          <p:nvPicPr>
            <p:cNvPr id="12" name="Рисунок 11" descr="turbine-1.jpg"/>
            <p:cNvPicPr/>
            <p:nvPr/>
          </p:nvPicPr>
          <p:blipFill>
            <a:blip r:embed="rId3" cstate="print"/>
            <a:srcRect l="26616" r="2218" b="8328"/>
            <a:stretch>
              <a:fillRect/>
            </a:stretch>
          </p:blipFill>
          <p:spPr>
            <a:xfrm>
              <a:off x="4761690" y="1560261"/>
              <a:ext cx="2536348" cy="2145124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7128293" y="1527343"/>
              <a:ext cx="180004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cap="small" dirty="0"/>
                <a:t>колесо </a:t>
              </a:r>
            </a:p>
            <a:p>
              <a:pPr algn="ctr"/>
              <a:r>
                <a:rPr lang="ru-RU" sz="1600" cap="small" dirty="0"/>
                <a:t>с бандажом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185802" y="2432648"/>
              <a:ext cx="180004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cap="small" dirty="0"/>
                <a:t>колесо </a:t>
              </a:r>
            </a:p>
            <a:p>
              <a:pPr algn="ctr"/>
              <a:r>
                <a:rPr lang="ru-RU" sz="1600" cap="small" dirty="0"/>
                <a:t>без бандажа</a:t>
              </a: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 flipH="1" flipV="1">
              <a:off x="7289321" y="1837426"/>
              <a:ext cx="388188" cy="862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flipH="1">
              <a:off x="7065034" y="2682815"/>
              <a:ext cx="603849" cy="10351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585671" y="6005868"/>
            <a:ext cx="805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600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Такой вид бандажа увеличивает КПД на 1…2% 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8" t="2873" r="14418"/>
          <a:stretch/>
        </p:blipFill>
        <p:spPr>
          <a:xfrm>
            <a:off x="839096" y="4205868"/>
            <a:ext cx="785857" cy="1800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73" y="4205868"/>
            <a:ext cx="1096535" cy="1800000"/>
          </a:xfrm>
          <a:prstGeom prst="rect">
            <a:avLst/>
          </a:prstGeom>
        </p:spPr>
      </p:pic>
      <p:sp>
        <p:nvSpPr>
          <p:cNvPr id="34" name="Прямоугольник 11"/>
          <p:cNvSpPr>
            <a:spLocks noChangeArrowheads="1"/>
          </p:cNvSpPr>
          <p:nvPr/>
        </p:nvSpPr>
        <p:spPr bwMode="auto">
          <a:xfrm>
            <a:off x="585671" y="3932191"/>
            <a:ext cx="146605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100" cap="all" dirty="0">
                <a:latin typeface="Arial" pitchFamily="34" charset="0"/>
                <a:cs typeface="Arial" pitchFamily="34" charset="0"/>
              </a:rPr>
              <a:t>Без бандажа</a:t>
            </a:r>
          </a:p>
        </p:txBody>
      </p:sp>
      <p:sp>
        <p:nvSpPr>
          <p:cNvPr id="36" name="Прямоугольник 11"/>
          <p:cNvSpPr>
            <a:spLocks noChangeArrowheads="1"/>
          </p:cNvSpPr>
          <p:nvPr/>
        </p:nvSpPr>
        <p:spPr bwMode="auto">
          <a:xfrm>
            <a:off x="2016530" y="3944258"/>
            <a:ext cx="146605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100" cap="all" dirty="0">
                <a:latin typeface="Arial" pitchFamily="34" charset="0"/>
                <a:cs typeface="Arial" pitchFamily="34" charset="0"/>
              </a:rPr>
              <a:t>с бандажом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36930" y="3664625"/>
            <a:ext cx="4034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/>
              <a:t>Сравнение лопаток Осевых турбин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742043" y="3709181"/>
            <a:ext cx="4034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/>
              <a:t>Закрытые рабочие колеса</a:t>
            </a:r>
          </a:p>
        </p:txBody>
      </p:sp>
      <p:pic>
        <p:nvPicPr>
          <p:cNvPr id="41" name="Рисунок 4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721" y="4382214"/>
            <a:ext cx="1918335" cy="16200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4385542" y="1124760"/>
            <a:ext cx="4340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/>
              <a:t>Сопряжение бандажа лопаток Осевых турбин</a:t>
            </a:r>
          </a:p>
        </p:txBody>
      </p:sp>
      <p:pic>
        <p:nvPicPr>
          <p:cNvPr id="43" name="Рисунок 42" descr="DSCN5297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71889" y="1636842"/>
            <a:ext cx="1054100" cy="215963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089" y="1636477"/>
            <a:ext cx="1576800" cy="2160000"/>
          </a:xfrm>
          <a:prstGeom prst="rect">
            <a:avLst/>
          </a:prstGeom>
        </p:spPr>
      </p:pic>
      <p:pic>
        <p:nvPicPr>
          <p:cNvPr id="38" name="Рисунок 14" descr="746011009_41ef65164c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85542" y="1632482"/>
            <a:ext cx="1828356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283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Определения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9303" y="750584"/>
            <a:ext cx="8169255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Лопаточный венец – </a:t>
            </a:r>
            <a:r>
              <a:rPr lang="en-US" dirty="0"/>
              <a:t>c</a:t>
            </a:r>
            <a:r>
              <a:rPr lang="ru-RU" dirty="0" err="1"/>
              <a:t>авокупность</a:t>
            </a:r>
            <a:r>
              <a:rPr lang="ru-RU" dirty="0"/>
              <a:t> лопаток, установленных на ободе диска или в кольцевом корпусе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Виды венцов: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подвижные 	– рабочее колесо (РК);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неподвижные	– направляющий аппарат (НА) </a:t>
            </a:r>
          </a:p>
          <a:p>
            <a:pPr>
              <a:lnSpc>
                <a:spcPct val="150000"/>
              </a:lnSpc>
            </a:pPr>
            <a:r>
              <a:rPr lang="ru-RU" dirty="0"/>
              <a:t>		</a:t>
            </a:r>
            <a:r>
              <a:rPr lang="en-US" dirty="0"/>
              <a:t>[</a:t>
            </a:r>
            <a:r>
              <a:rPr lang="ru-RU" dirty="0"/>
              <a:t>для компрессора</a:t>
            </a:r>
            <a:r>
              <a:rPr lang="en-US" dirty="0"/>
              <a:t>]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		– сопловой аппарат (СА) </a:t>
            </a:r>
          </a:p>
          <a:p>
            <a:pPr>
              <a:lnSpc>
                <a:spcPct val="150000"/>
              </a:lnSpc>
            </a:pPr>
            <a:r>
              <a:rPr lang="ru-RU" dirty="0"/>
              <a:t>		</a:t>
            </a:r>
            <a:r>
              <a:rPr lang="en-US" dirty="0"/>
              <a:t>[</a:t>
            </a:r>
            <a:r>
              <a:rPr lang="ru-RU" dirty="0"/>
              <a:t>для турбины</a:t>
            </a:r>
            <a:r>
              <a:rPr lang="en-US" dirty="0"/>
              <a:t>]</a:t>
            </a:r>
            <a:endParaRPr lang="ru-RU" dirty="0"/>
          </a:p>
        </p:txBody>
      </p:sp>
      <p:pic>
        <p:nvPicPr>
          <p:cNvPr id="30" name="Рисунок 29" descr="praewest-titanium-blisk-1.jpg"/>
          <p:cNvPicPr/>
          <p:nvPr/>
        </p:nvPicPr>
        <p:blipFill>
          <a:blip r:embed="rId4" cstate="print"/>
          <a:srcRect l="11339" t="5669" r="13228" b="4409"/>
          <a:stretch>
            <a:fillRect/>
          </a:stretch>
        </p:blipFill>
        <p:spPr>
          <a:xfrm>
            <a:off x="467943" y="1735369"/>
            <a:ext cx="2048851" cy="1800000"/>
          </a:xfrm>
          <a:prstGeom prst="rect">
            <a:avLst/>
          </a:prstGeom>
        </p:spPr>
      </p:pic>
      <p:pic>
        <p:nvPicPr>
          <p:cNvPr id="34" name="Рисунок 17" descr="556469752_0bdaac22f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57094" y="1712134"/>
            <a:ext cx="240088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/>
          <p:nvPr/>
        </p:nvSpPr>
        <p:spPr>
          <a:xfrm>
            <a:off x="5456578" y="5894009"/>
            <a:ext cx="32694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Подвижные и неподвижные венцы чередуются</a:t>
            </a:r>
          </a:p>
        </p:txBody>
      </p:sp>
      <p:pic>
        <p:nvPicPr>
          <p:cNvPr id="10" name="Рисунок 9" descr="Изображение выглядит как внутренний, сидит, чаша, п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5B73F05-3120-49E6-8447-E7D8DAC19C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721" y="1851554"/>
            <a:ext cx="1282233" cy="1260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внутренний, туалет, сидит, чаш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B5F9305-D22E-4E3D-B891-23ED6D0E66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268" y="1851553"/>
            <a:ext cx="1295017" cy="1260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BC45843-BCE4-491B-BB19-BD36E7C45312}"/>
              </a:ext>
            </a:extLst>
          </p:cNvPr>
          <p:cNvSpPr/>
          <p:nvPr/>
        </p:nvSpPr>
        <p:spPr>
          <a:xfrm>
            <a:off x="5614460" y="1509868"/>
            <a:ext cx="14649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Полный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CE24B30-DE64-4A7C-B198-00B7A61E3C70}"/>
              </a:ext>
            </a:extLst>
          </p:cNvPr>
          <p:cNvSpPr/>
          <p:nvPr/>
        </p:nvSpPr>
        <p:spPr>
          <a:xfrm>
            <a:off x="7227869" y="1512999"/>
            <a:ext cx="14649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/>
              <a:t>Порциальный</a:t>
            </a:r>
            <a:endParaRPr lang="ru-RU" sz="1400" dirty="0"/>
          </a:p>
        </p:txBody>
      </p:sp>
      <p:pic>
        <p:nvPicPr>
          <p:cNvPr id="2" name="01 - kvd55_unst">
            <a:hlinkClick r:id="" action="ppaction://media"/>
            <a:extLst>
              <a:ext uri="{FF2B5EF4-FFF2-40B4-BE49-F238E27FC236}">
                <a16:creationId xmlns:a16="http://schemas.microsoft.com/office/drawing/2014/main" id="{33EADB99-9F6F-4B44-84FE-2859344921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01892" y="3111554"/>
            <a:ext cx="3090922" cy="278245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24B30-DE64-4A7C-B198-00B7A61E3C70}"/>
              </a:ext>
            </a:extLst>
          </p:cNvPr>
          <p:cNvSpPr/>
          <p:nvPr/>
        </p:nvSpPr>
        <p:spPr>
          <a:xfrm>
            <a:off x="5682408" y="1316139"/>
            <a:ext cx="3010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Типы лопаточных венцов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54034" y="552467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00335" y="5524677"/>
            <a:ext cx="479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600383" y="5524677"/>
            <a:ext cx="479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143542" y="5524677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119193" y="5524677"/>
            <a:ext cx="518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</a:t>
            </a:r>
          </a:p>
        </p:txBody>
      </p:sp>
    </p:spTree>
    <p:extLst>
      <p:ext uri="{BB962C8B-B14F-4D97-AF65-F5344CB8AC3E}">
        <p14:creationId xmlns:p14="http://schemas.microsoft.com/office/powerpoint/2010/main" val="366594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Определения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9522" y="775086"/>
            <a:ext cx="1556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600" i="1" cap="all" dirty="0" err="1"/>
              <a:t>Jet</a:t>
            </a:r>
            <a:r>
              <a:rPr lang="ru-RU" sz="1600" i="1" cap="all" dirty="0"/>
              <a:t> </a:t>
            </a:r>
            <a:r>
              <a:rPr lang="ru-RU" sz="1600" i="1" cap="all" dirty="0" err="1"/>
              <a:t>Cat</a:t>
            </a:r>
            <a:r>
              <a:rPr lang="ru-RU" sz="1600" i="1" cap="all" dirty="0"/>
              <a:t> P200</a:t>
            </a:r>
            <a:endParaRPr lang="ru-RU" sz="1600" dirty="0"/>
          </a:p>
        </p:txBody>
      </p:sp>
      <p:pic>
        <p:nvPicPr>
          <p:cNvPr id="6" name="Рисунок 5" descr="jetcat_p200_diss_0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" t="7473" r="1058" b="9715"/>
          <a:stretch>
            <a:fillRect/>
          </a:stretch>
        </p:blipFill>
        <p:spPr bwMode="auto">
          <a:xfrm>
            <a:off x="2835046" y="865257"/>
            <a:ext cx="3629183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5482" r="15385" b="16445"/>
          <a:stretch>
            <a:fillRect/>
          </a:stretch>
        </p:blipFill>
        <p:spPr bwMode="auto">
          <a:xfrm>
            <a:off x="827314" y="3878368"/>
            <a:ext cx="2905121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7940" y="3197155"/>
            <a:ext cx="43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600" b="1" dirty="0"/>
              <a:t>Ротор</a:t>
            </a:r>
          </a:p>
          <a:p>
            <a:pPr lvl="0" algn="ctr">
              <a:lnSpc>
                <a:spcPct val="150000"/>
              </a:lnSpc>
            </a:pPr>
            <a:r>
              <a:rPr lang="ru-RU" sz="1600" dirty="0"/>
              <a:t>Рабочие лопатки с дисками и валами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5" t="8043" r="10625" b="19302"/>
          <a:stretch>
            <a:fillRect/>
          </a:stretch>
        </p:blipFill>
        <p:spPr bwMode="auto">
          <a:xfrm>
            <a:off x="5271352" y="3971004"/>
            <a:ext cx="296032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трелка вниз 10"/>
          <p:cNvSpPr/>
          <p:nvPr/>
        </p:nvSpPr>
        <p:spPr>
          <a:xfrm rot="3076967">
            <a:off x="2925194" y="2846923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139189">
            <a:off x="5659852" y="2510493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597940" y="3178788"/>
            <a:ext cx="43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600" b="1" dirty="0"/>
              <a:t>Статор</a:t>
            </a:r>
          </a:p>
          <a:p>
            <a:pPr lvl="0" algn="ctr">
              <a:lnSpc>
                <a:spcPct val="150000"/>
              </a:lnSpc>
            </a:pPr>
            <a:r>
              <a:rPr lang="ru-RU" sz="1600" dirty="0"/>
              <a:t>Неподвижные лопатки с корпусами</a:t>
            </a:r>
          </a:p>
        </p:txBody>
      </p:sp>
    </p:spTree>
    <p:extLst>
      <p:ext uri="{BB962C8B-B14F-4D97-AF65-F5344CB8AC3E}">
        <p14:creationId xmlns:p14="http://schemas.microsoft.com/office/powerpoint/2010/main" val="286230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9"/>
          <a:stretch/>
        </p:blipFill>
        <p:spPr bwMode="auto">
          <a:xfrm>
            <a:off x="1131887" y="3898100"/>
            <a:ext cx="2046387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Ступень компрессора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289" y="772940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Осевой компрессор</a:t>
            </a:r>
          </a:p>
        </p:txBody>
      </p:sp>
      <p:sp>
        <p:nvSpPr>
          <p:cNvPr id="9" name="Овал 8"/>
          <p:cNvSpPr/>
          <p:nvPr/>
        </p:nvSpPr>
        <p:spPr>
          <a:xfrm>
            <a:off x="1258728" y="4917057"/>
            <a:ext cx="576064" cy="783687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67522" y="1098986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1. Ступень: РК+НА (2 венца)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7521" y="3613728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2. Ступень: ВНА+РК+НА (3 венца)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8972" y="795944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Выделите отдельные ступени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87595" y="3528464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Сколько ступеней в компрессоре?</a:t>
            </a:r>
          </a:p>
        </p:txBody>
      </p:sp>
      <p:pic>
        <p:nvPicPr>
          <p:cNvPr id="28" name="Рисунок 27" descr="Компрессор многоступ.jpg"/>
          <p:cNvPicPr>
            <a:picLocks noChangeAspect="1"/>
          </p:cNvPicPr>
          <p:nvPr/>
        </p:nvPicPr>
        <p:blipFill rotWithShape="1">
          <a:blip r:embed="rId3"/>
          <a:srcRect t="6044"/>
          <a:stretch/>
        </p:blipFill>
        <p:spPr bwMode="auto">
          <a:xfrm>
            <a:off x="4358913" y="3948306"/>
            <a:ext cx="4320000" cy="215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7" t="11734" r="41860" b="48034"/>
          <a:stretch/>
        </p:blipFill>
        <p:spPr>
          <a:xfrm>
            <a:off x="4570984" y="1142457"/>
            <a:ext cx="3848986" cy="1973049"/>
          </a:xfrm>
          <a:prstGeom prst="rect">
            <a:avLst/>
          </a:prstGeom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6092455" y="2409678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043376" y="2669162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545095" y="2356033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992679" y="2347513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417981" y="2328361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822990" y="2328361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389843" y="2409678"/>
            <a:ext cx="244549" cy="93105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545510" y="3134691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№1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72731" y="3124682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№2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719206" y="3032959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№3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237228" y="3183927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№4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558431" y="3080649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№5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087447" y="3148568"/>
            <a:ext cx="5469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all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№6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pic>
        <p:nvPicPr>
          <p:cNvPr id="42" name="Рисунок 41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36"/>
          <a:stretch/>
        </p:blipFill>
        <p:spPr bwMode="auto">
          <a:xfrm>
            <a:off x="818580" y="1413461"/>
            <a:ext cx="3405505" cy="2159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6688010" y="6058100"/>
            <a:ext cx="441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9949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/>
      <p:bldP spid="27" grpId="0"/>
      <p:bldP spid="36" grpId="0"/>
      <p:bldP spid="37" grpId="0"/>
      <p:bldP spid="38" grpId="0"/>
      <p:bldP spid="39" grpId="0"/>
      <p:bldP spid="40" grpId="0"/>
      <p:bldP spid="41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Ступень компрессора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2894" y="795944"/>
            <a:ext cx="8181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Центробежный компрессор (обобщенная ступень)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40896" y="4160001"/>
            <a:ext cx="3521053" cy="2357425"/>
            <a:chOff x="-2313550" y="2970603"/>
            <a:chExt cx="3521053" cy="235742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121623" y="3168028"/>
              <a:ext cx="3118469" cy="21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-2313550" y="2970603"/>
              <a:ext cx="175116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Агрегат наддува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543659" y="3014140"/>
              <a:ext cx="175116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ГТД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52894" y="1290623"/>
            <a:ext cx="5493396" cy="3581348"/>
            <a:chOff x="3985403" y="1284296"/>
            <a:chExt cx="5493396" cy="3581348"/>
          </a:xfrm>
        </p:grpSpPr>
        <p:graphicFrame>
          <p:nvGraphicFramePr>
            <p:cNvPr id="14" name="Схема 13"/>
            <p:cNvGraphicFramePr/>
            <p:nvPr/>
          </p:nvGraphicFramePr>
          <p:xfrm>
            <a:off x="3985403" y="1388854"/>
            <a:ext cx="4894053" cy="30278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8" name="Стрелка вниз 17"/>
            <p:cNvSpPr/>
            <p:nvPr/>
          </p:nvSpPr>
          <p:spPr>
            <a:xfrm rot="16200000">
              <a:off x="5255116" y="1440110"/>
              <a:ext cx="216024" cy="50405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трелка вниз 18"/>
            <p:cNvSpPr/>
            <p:nvPr/>
          </p:nvSpPr>
          <p:spPr>
            <a:xfrm>
              <a:off x="6316165" y="2061713"/>
              <a:ext cx="196778" cy="23613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 вниз 20"/>
            <p:cNvSpPr/>
            <p:nvPr/>
          </p:nvSpPr>
          <p:spPr>
            <a:xfrm>
              <a:off x="6313290" y="2774830"/>
              <a:ext cx="196778" cy="23613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8142089" y="2783456"/>
              <a:ext cx="196778" cy="23613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низ 22"/>
            <p:cNvSpPr/>
            <p:nvPr/>
          </p:nvSpPr>
          <p:spPr>
            <a:xfrm>
              <a:off x="8167968" y="3508075"/>
              <a:ext cx="196778" cy="23613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низ 23"/>
            <p:cNvSpPr/>
            <p:nvPr/>
          </p:nvSpPr>
          <p:spPr>
            <a:xfrm>
              <a:off x="8176595" y="4361588"/>
              <a:ext cx="216024" cy="504056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966631" y="4337858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cap="all" dirty="0">
                  <a:solidFill>
                    <a:sysClr val="windowText" lastClr="000000"/>
                  </a:solidFill>
                </a:rPr>
                <a:t>Выход</a:t>
              </a:r>
              <a:endParaRPr lang="ru-RU" sz="1200" b="1" i="1" cap="all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501257" y="1284296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cap="all" dirty="0">
                  <a:solidFill>
                    <a:sysClr val="windowText" lastClr="000000"/>
                  </a:solidFill>
                </a:rPr>
                <a:t>Вход</a:t>
              </a:r>
              <a:endParaRPr lang="ru-RU" sz="1200" b="1" i="1" cap="all" dirty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27" name="Рисунок 21" descr="рис.2.1.9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73529" y="4537432"/>
            <a:ext cx="2002878" cy="179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6173529" y="4281913"/>
            <a:ext cx="20028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Улитка</a:t>
            </a:r>
          </a:p>
        </p:txBody>
      </p:sp>
      <p:pic>
        <p:nvPicPr>
          <p:cNvPr id="29" name="Рисунок 20" descr="рис.1.12а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63022" y="3126929"/>
            <a:ext cx="153659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3" descr="рис.1.12б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99621" y="3123538"/>
            <a:ext cx="1535047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5639145" y="2863404"/>
            <a:ext cx="3071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Лопаточный диффузор</a:t>
            </a:r>
          </a:p>
        </p:txBody>
      </p:sp>
      <p:pic>
        <p:nvPicPr>
          <p:cNvPr id="32" name="Рисунок 31" descr="compal4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6112" y="3126929"/>
            <a:ext cx="1178720" cy="9000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297975" y="2872030"/>
            <a:ext cx="20028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Рабочее колесо</a:t>
            </a:r>
          </a:p>
        </p:txBody>
      </p:sp>
      <p:pic>
        <p:nvPicPr>
          <p:cNvPr id="34" name="Рисунок 33" descr="statorvaneassemblybig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57533" y="1422003"/>
            <a:ext cx="1989130" cy="72000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3840038" y="1107851"/>
            <a:ext cx="20028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ВНА</a:t>
            </a:r>
          </a:p>
        </p:txBody>
      </p:sp>
      <p:pic>
        <p:nvPicPr>
          <p:cNvPr id="2051" name="Picture 3" descr="E:\SSAU\Лекции 2016 (для Китая)\Лекции 2017 (турбомашины)\Рисунки\NASA_CC3_impeller_and_wedge_diffuser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b="7159"/>
          <a:stretch/>
        </p:blipFill>
        <p:spPr bwMode="auto">
          <a:xfrm>
            <a:off x="6093145" y="1107851"/>
            <a:ext cx="247193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568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8053</TotalTime>
  <Words>601</Words>
  <Application>Microsoft Office PowerPoint</Application>
  <PresentationFormat>Экран (4:3)</PresentationFormat>
  <Paragraphs>197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Elektra Medium Pro</vt:lpstr>
      <vt:lpstr>Elektra Text Pro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553</cp:revision>
  <dcterms:created xsi:type="dcterms:W3CDTF">2016-03-09T10:31:39Z</dcterms:created>
  <dcterms:modified xsi:type="dcterms:W3CDTF">2026-04-10T11:04:17Z</dcterms:modified>
</cp:coreProperties>
</file>