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3"/>
  </p:notesMasterIdLst>
  <p:sldIdLst>
    <p:sldId id="256" r:id="rId2"/>
    <p:sldId id="292" r:id="rId3"/>
    <p:sldId id="294" r:id="rId4"/>
    <p:sldId id="295" r:id="rId5"/>
    <p:sldId id="297" r:id="rId6"/>
    <p:sldId id="317" r:id="rId7"/>
    <p:sldId id="290" r:id="rId8"/>
    <p:sldId id="300" r:id="rId9"/>
    <p:sldId id="319" r:id="rId10"/>
    <p:sldId id="291" r:id="rId11"/>
    <p:sldId id="267" r:id="rId12"/>
  </p:sldIdLst>
  <p:sldSz cx="9144000" cy="6858000" type="screen4x3"/>
  <p:notesSz cx="6858000" cy="9947275"/>
  <p:defaultTextStyle>
    <a:defPPr lvl="0">
      <a:defRPr lang="ru-RU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г Батурин" initials="ОБ" lastIdx="0" clrIdx="0">
    <p:extLst>
      <p:ext uri="{19B8F6BF-5375-455C-9EA6-DF929625EA0E}">
        <p15:presenceInfo xmlns:p15="http://schemas.microsoft.com/office/powerpoint/2012/main" userId="cc479cfdcd957b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4" autoAdjust="0"/>
    <p:restoredTop sz="81262" autoAdjust="0"/>
  </p:normalViewPr>
  <p:slideViewPr>
    <p:cSldViewPr snapToGrid="0">
      <p:cViewPr varScale="1">
        <p:scale>
          <a:sx n="87" d="100"/>
          <a:sy n="87" d="100"/>
        </p:scale>
        <p:origin x="207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Baturin" userId="99f809820fc93228" providerId="LiveId" clId="{C2C127B9-0DC4-49FA-8A35-D5898BD6E19F}"/>
    <pc:docChg chg="undo custSel addSld delSld modSld">
      <pc:chgData name="Oleg Baturin" userId="99f809820fc93228" providerId="LiveId" clId="{C2C127B9-0DC4-49FA-8A35-D5898BD6E19F}" dt="2026-04-10T11:05:02.179" v="22" actId="47"/>
      <pc:docMkLst>
        <pc:docMk/>
      </pc:docMkLst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2341332088" sldId="268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1020002579" sldId="282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1064435491" sldId="283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3665944207" sldId="284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2862302341" sldId="285"/>
        </pc:sldMkLst>
      </pc:sldChg>
      <pc:sldChg chg="addSp delSp modSp del mod">
        <pc:chgData name="Oleg Baturin" userId="99f809820fc93228" providerId="LiveId" clId="{C2C127B9-0DC4-49FA-8A35-D5898BD6E19F}" dt="2026-04-10T11:05:02.179" v="22" actId="47"/>
        <pc:sldMkLst>
          <pc:docMk/>
          <pc:sldMk cId="1256597742" sldId="286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299498641" sldId="287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1412291281" sldId="288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2540474156" sldId="289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3322834943" sldId="314"/>
        </pc:sldMkLst>
      </pc:sldChg>
      <pc:sldChg chg="add del">
        <pc:chgData name="Oleg Baturin" userId="99f809820fc93228" providerId="LiveId" clId="{C2C127B9-0DC4-49FA-8A35-D5898BD6E19F}" dt="2026-04-10T11:05:02.179" v="22" actId="47"/>
        <pc:sldMkLst>
          <pc:docMk/>
          <pc:sldMk cId="328756802" sldId="315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1222454005" sldId="316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2470196352" sldId="318"/>
        </pc:sldMkLst>
      </pc:sldChg>
      <pc:sldChg chg="del">
        <pc:chgData name="Oleg Baturin" userId="99f809820fc93228" providerId="LiveId" clId="{C2C127B9-0DC4-49FA-8A35-D5898BD6E19F}" dt="2026-04-10T11:05:02.179" v="22" actId="47"/>
        <pc:sldMkLst>
          <pc:docMk/>
          <pc:sldMk cId="3714382187" sldId="3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5.png"/><Relationship Id="rId7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90646" y="2594539"/>
            <a:ext cx="4187653" cy="178510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2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Терминология турбомашин.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Ступень турбомашины.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турбомашин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6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82473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Группа 35"/>
          <p:cNvGrpSpPr/>
          <p:nvPr/>
        </p:nvGrpSpPr>
        <p:grpSpPr>
          <a:xfrm>
            <a:off x="4376467" y="4385561"/>
            <a:ext cx="3789660" cy="1899630"/>
            <a:chOff x="4376467" y="4385561"/>
            <a:chExt cx="3789660" cy="189963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376467" y="4385561"/>
              <a:ext cx="360000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1400" cap="small" dirty="0"/>
                <a:t>Густота решетки</a:t>
              </a:r>
            </a:p>
            <a:p>
              <a:pPr lvl="0"/>
              <a:endParaRPr lang="ru-RU" sz="1400" cap="small" dirty="0"/>
            </a:p>
            <a:p>
              <a:pPr lvl="0"/>
              <a:r>
                <a:rPr lang="ru-RU" sz="1400" cap="small" dirty="0"/>
                <a:t>Относительный шаг</a:t>
              </a:r>
            </a:p>
            <a:p>
              <a:pPr lvl="0"/>
              <a:endParaRPr lang="ru-RU" sz="1400" cap="small" dirty="0"/>
            </a:p>
            <a:p>
              <a:pPr lvl="0"/>
              <a:r>
                <a:rPr lang="ru-RU" sz="1400" cap="small" dirty="0"/>
                <a:t>Удлинение лопатки</a:t>
              </a:r>
            </a:p>
            <a:p>
              <a:pPr lvl="0"/>
              <a:endParaRPr lang="ru-RU" sz="1400" cap="small" dirty="0"/>
            </a:p>
            <a:p>
              <a:pPr lvl="0"/>
              <a:r>
                <a:rPr lang="ru-RU" sz="1400" cap="small" dirty="0"/>
                <a:t>Относительная координата расположения максимальной толщины профиля</a:t>
              </a:r>
            </a:p>
          </p:txBody>
        </p:sp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650302" y="4408098"/>
              <a:ext cx="256235" cy="396000"/>
            </a:xfrm>
            <a:prstGeom prst="rect">
              <a:avLst/>
            </a:prstGeom>
            <a:noFill/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60853" y="4830793"/>
              <a:ext cx="256235" cy="396000"/>
            </a:xfrm>
            <a:prstGeom prst="rect">
              <a:avLst/>
            </a:prstGeom>
            <a:noFill/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95358" y="5279365"/>
              <a:ext cx="271543" cy="396000"/>
            </a:xfrm>
            <a:prstGeom prst="rect">
              <a:avLst/>
            </a:prstGeom>
            <a:noFill/>
          </p:spPr>
        </p:pic>
        <p:pic>
          <p:nvPicPr>
            <p:cNvPr id="3087" name="Picture 1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750"/>
            <a:stretch>
              <a:fillRect/>
            </a:stretch>
          </p:blipFill>
          <p:spPr bwMode="auto">
            <a:xfrm>
              <a:off x="7539487" y="5745191"/>
              <a:ext cx="626640" cy="540000"/>
            </a:xfrm>
            <a:prstGeom prst="rect">
              <a:avLst/>
            </a:prstGeom>
            <a:noFill/>
          </p:spPr>
        </p:pic>
      </p:grp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3AD0DB9-A6C2-4667-A22D-AE97D73B50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289" y="4276045"/>
            <a:ext cx="1422059" cy="900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Геометрические параметры турбомашины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166" y="772940"/>
            <a:ext cx="442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Параметры меридионального сечения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10333" y="778691"/>
            <a:ext cx="4424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Параметры решетки профилей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86236" y="1386305"/>
            <a:ext cx="2378288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514709" y="4425351"/>
            <a:ext cx="3600000" cy="1383821"/>
            <a:chOff x="514709" y="4425351"/>
            <a:chExt cx="3600000" cy="1383821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514709" y="4457448"/>
              <a:ext cx="3600000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cap="small" dirty="0"/>
                <a:t>Удлинение лопатки:</a:t>
              </a:r>
            </a:p>
            <a:p>
              <a:endParaRPr lang="ru-RU" sz="1400" cap="small" dirty="0"/>
            </a:p>
            <a:p>
              <a:r>
                <a:rPr lang="ru-RU" sz="1400" cap="small" dirty="0"/>
                <a:t>Относительный диаметр втулки:</a:t>
              </a:r>
            </a:p>
            <a:p>
              <a:endParaRPr lang="ru-RU" sz="1400" cap="small" dirty="0"/>
            </a:p>
            <a:p>
              <a:r>
                <a:rPr lang="ru-RU" sz="1400" cap="small" dirty="0"/>
                <a:t>Относительная высота лопатки:</a:t>
              </a:r>
            </a:p>
          </p:txBody>
        </p:sp>
        <p:pic>
          <p:nvPicPr>
            <p:cNvPr id="3073" name="Picture 1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2868" y="4425351"/>
              <a:ext cx="600075" cy="485775"/>
            </a:xfrm>
            <a:prstGeom prst="rect">
              <a:avLst/>
            </a:prstGeom>
            <a:noFill/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93366" y="4865298"/>
              <a:ext cx="571500" cy="457200"/>
            </a:xfrm>
            <a:prstGeom prst="rect">
              <a:avLst/>
            </a:prstGeom>
            <a:noFill/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01992" y="5313872"/>
              <a:ext cx="800100" cy="495300"/>
            </a:xfrm>
            <a:prstGeom prst="rect">
              <a:avLst/>
            </a:prstGeom>
            <a:noFill/>
          </p:spPr>
        </p:pic>
      </p:grp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15854" y="1148023"/>
            <a:ext cx="4348703" cy="288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24796" y="3871012"/>
            <a:ext cx="1730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cap="small" dirty="0"/>
              <a:t>Измерение углов</a:t>
            </a:r>
            <a:endParaRPr lang="ru-RU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24156" y="4346881"/>
            <a:ext cx="910797" cy="9000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6EDDD6-92EB-4835-A7BC-6B020C15B4E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714" y="4317652"/>
            <a:ext cx="947239" cy="900000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30289" y="4191499"/>
          <a:ext cx="2541320" cy="12093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9379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Компрессор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турбина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517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00974" y="844910"/>
          <a:ext cx="8163465" cy="541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1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Критерий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Классификация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направлению движения энергии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Машины двигатели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Машины исполнители</a:t>
                      </a: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Число ступеней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Одноступенчатые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Многоступенчатые</a:t>
                      </a: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Число каскадов (валов)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Однокаскадные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Многокаскадные</a:t>
                      </a: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Позиция вала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Горизонтальная</a:t>
                      </a:r>
                    </a:p>
                  </a:txBody>
                  <a:tcPr marL="68580" marR="6858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Вертикальная</a:t>
                      </a: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5636" y="1521136"/>
            <a:ext cx="1169542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2117" y="1547015"/>
            <a:ext cx="1228476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81965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9716" y="2806471"/>
            <a:ext cx="733143" cy="900000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8279" y="4048676"/>
            <a:ext cx="1888853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9187" y="4081110"/>
            <a:ext cx="1694336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77404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95128" y="5334011"/>
            <a:ext cx="1036824" cy="900000"/>
          </a:xfrm>
          <a:prstGeom prst="rect">
            <a:avLst/>
          </a:prstGeom>
        </p:spPr>
      </p:pic>
      <p:pic>
        <p:nvPicPr>
          <p:cNvPr id="15" name="Рисунок 14" descr="turbini_7.png"/>
          <p:cNvPicPr/>
          <p:nvPr/>
        </p:nvPicPr>
        <p:blipFill>
          <a:blip r:embed="rId8" cstate="print"/>
          <a:srcRect t="38551"/>
          <a:stretch>
            <a:fillRect/>
          </a:stretch>
        </p:blipFill>
        <p:spPr>
          <a:xfrm>
            <a:off x="6928053" y="5316759"/>
            <a:ext cx="1378142" cy="900000"/>
          </a:xfrm>
          <a:prstGeom prst="rect">
            <a:avLst/>
          </a:prstGeom>
        </p:spPr>
      </p:pic>
      <p:pic>
        <p:nvPicPr>
          <p:cNvPr id="16" name="Рисунок 15" descr="RR%20TRENT%20500%20Poster%20small-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58080" y="2806471"/>
            <a:ext cx="121553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40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4154391" y="4115444"/>
            <a:ext cx="1007745" cy="89979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00974" y="844910"/>
          <a:ext cx="8163465" cy="4258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1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Критерий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Классификация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Число входов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Однозаходные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Двухзаходные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наличию корпуса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Открытые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Зарытые</a:t>
                      </a: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числу протоков рабочего тела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Однопроточные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Двухпроточные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/>
          <p:nvPr/>
        </p:nvPicPr>
        <p:blipFill>
          <a:blip r:embed="rId3"/>
          <a:stretch>
            <a:fillRect/>
          </a:stretch>
        </p:blipFill>
        <p:spPr>
          <a:xfrm>
            <a:off x="6743210" y="4115443"/>
            <a:ext cx="1572895" cy="8997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3161" y="1581520"/>
            <a:ext cx="510206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9209" y="1607400"/>
            <a:ext cx="673521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0_be412_616692a9_XXXL.jpg"/>
          <p:cNvPicPr/>
          <p:nvPr/>
        </p:nvPicPr>
        <p:blipFill>
          <a:blip r:embed="rId6" cstate="print"/>
          <a:srcRect l="17052" t="332" r="16609" b="332"/>
          <a:stretch>
            <a:fillRect/>
          </a:stretch>
        </p:blipFill>
        <p:spPr>
          <a:xfrm>
            <a:off x="4239131" y="2875483"/>
            <a:ext cx="890023" cy="900000"/>
          </a:xfrm>
          <a:prstGeom prst="rect">
            <a:avLst/>
          </a:prstGeom>
        </p:spPr>
      </p:pic>
      <p:pic>
        <p:nvPicPr>
          <p:cNvPr id="19" name="Рисунок 18" descr="nk93-4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17988" y="2858230"/>
            <a:ext cx="870469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96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38354" y="827656"/>
          <a:ext cx="8048447" cy="523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0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4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44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44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>
                          <a:latin typeface="+mn-lt"/>
                          <a:ea typeface="Times New Roman"/>
                        </a:rPr>
                        <a:t>Тип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300" b="1" dirty="0">
                          <a:latin typeface="+mn-lt"/>
                          <a:ea typeface="Times New Roman"/>
                        </a:rPr>
                        <a:t>Осевые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300" b="1">
                          <a:latin typeface="+mn-lt"/>
                          <a:ea typeface="Times New Roman"/>
                        </a:rPr>
                        <a:t>Центробежные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300" b="1">
                          <a:latin typeface="+mn-lt"/>
                          <a:ea typeface="Times New Roman"/>
                        </a:rPr>
                        <a:t>Центростремительные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300" b="1" dirty="0">
                          <a:latin typeface="+mn-lt"/>
                          <a:ea typeface="Times New Roman"/>
                        </a:rPr>
                        <a:t>Диагональные</a:t>
                      </a: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>
                          <a:latin typeface="+mn-lt"/>
                          <a:ea typeface="Times New Roman"/>
                        </a:rPr>
                        <a:t>Компрессоры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>
                          <a:latin typeface="+mn-lt"/>
                          <a:ea typeface="Times New Roman"/>
                        </a:rPr>
                        <a:t>Крайне редко</a:t>
                      </a:r>
                      <a:r>
                        <a:rPr lang="ru-RU" sz="1400" b="0" baseline="0" dirty="0">
                          <a:latin typeface="+mn-lt"/>
                          <a:ea typeface="Times New Roman"/>
                        </a:rPr>
                        <a:t> используется</a:t>
                      </a: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>
                          <a:latin typeface="+mn-lt"/>
                          <a:ea typeface="Times New Roman"/>
                        </a:rPr>
                        <a:t>Фото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>
                          <a:latin typeface="+mn-lt"/>
                          <a:ea typeface="Times New Roman"/>
                        </a:rPr>
                        <a:t>Турбины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4781" y="1392895"/>
            <a:ext cx="72905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6132" y="1375642"/>
            <a:ext cx="89803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produkte_4.jpg"/>
          <p:cNvPicPr/>
          <p:nvPr/>
        </p:nvPicPr>
        <p:blipFill>
          <a:blip r:embed="rId4" cstate="print"/>
          <a:srcRect l="6353" r="2118"/>
          <a:stretch>
            <a:fillRect/>
          </a:stretch>
        </p:blipFill>
        <p:spPr>
          <a:xfrm>
            <a:off x="1779580" y="3023287"/>
            <a:ext cx="1081850" cy="1260000"/>
          </a:xfrm>
          <a:prstGeom prst="rect">
            <a:avLst/>
          </a:prstGeom>
        </p:spPr>
      </p:pic>
      <p:pic>
        <p:nvPicPr>
          <p:cNvPr id="15" name="Рисунок 14" descr="compal4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42700" y="3112842"/>
            <a:ext cx="1257935" cy="960120"/>
          </a:xfrm>
          <a:prstGeom prst="rect">
            <a:avLst/>
          </a:prstGeom>
        </p:spPr>
      </p:pic>
      <p:pic>
        <p:nvPicPr>
          <p:cNvPr id="22" name="Рисунок 21" descr="рис.2.1.4б.jpg"/>
          <p:cNvPicPr/>
          <p:nvPr/>
        </p:nvPicPr>
        <p:blipFill>
          <a:blip r:embed="rId6" cstate="print"/>
          <a:srcRect t="11811" b="2625"/>
          <a:stretch>
            <a:fillRect/>
          </a:stretch>
        </p:blipFill>
        <p:spPr>
          <a:xfrm>
            <a:off x="5410438" y="3061528"/>
            <a:ext cx="1187093" cy="1080000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8379" y="4558788"/>
            <a:ext cx="964251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5166" y="4584668"/>
            <a:ext cx="72905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50434" y="4645053"/>
            <a:ext cx="67963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07298" y="4584668"/>
            <a:ext cx="100625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52913" y="1341136"/>
            <a:ext cx="82145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779971" y="4461557"/>
            <a:ext cx="540534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Статор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83737" y="4461556"/>
            <a:ext cx="497252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Ротор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439043" y="4474253"/>
            <a:ext cx="54053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Статор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942809" y="4474252"/>
            <a:ext cx="49725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Ротор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72140" y="1218023"/>
            <a:ext cx="540534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Статор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952913" y="1218024"/>
            <a:ext cx="497252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Ротор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650901" y="1320406"/>
            <a:ext cx="54053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Статор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231674" y="1320407"/>
            <a:ext cx="49725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Ротор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325590" y="2042375"/>
            <a:ext cx="49725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Ротор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430368" y="4720473"/>
            <a:ext cx="49725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Ротор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410438" y="5294718"/>
            <a:ext cx="49725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Ротор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367156" y="4705828"/>
            <a:ext cx="54053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Статор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430368" y="5234195"/>
            <a:ext cx="54053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Статор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270097" y="1441955"/>
            <a:ext cx="540534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Статор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791" y="2962902"/>
            <a:ext cx="1670455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71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5895" y="1457681"/>
            <a:ext cx="937232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619124" y="776288"/>
          <a:ext cx="8106865" cy="3202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1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1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1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13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4904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</a:rPr>
                        <a:t>Тип турбомашины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baseline="0" dirty="0"/>
                        <a:t>Осевая</a:t>
                      </a:r>
                      <a:endParaRPr lang="ru-RU" sz="1200" b="1" cap="all" baseline="0" dirty="0">
                        <a:latin typeface="Franklin Gothic Dem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baseline="0" dirty="0"/>
                        <a:t>Центробежная</a:t>
                      </a:r>
                      <a:endParaRPr lang="ru-RU" sz="1200" b="1" cap="all" baseline="0" dirty="0">
                        <a:latin typeface="Franklin Gothic Dem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spc="-100" baseline="0" dirty="0"/>
                        <a:t>Центростремительная</a:t>
                      </a:r>
                      <a:endParaRPr lang="ru-RU" sz="1200" b="1" cap="all" spc="-100" baseline="0" dirty="0">
                        <a:latin typeface="Franklin Gothic Dem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baseline="0" dirty="0"/>
                        <a:t>Диагональная</a:t>
                      </a:r>
                      <a:endParaRPr lang="ru-RU" sz="1200" b="1" cap="all" baseline="0" dirty="0">
                        <a:latin typeface="Franklin Gothic Dem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47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3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</a:rPr>
                        <a:t>Степень</a:t>
                      </a:r>
                      <a:r>
                        <a:rPr lang="ru-RU" sz="1300" baseline="0" dirty="0">
                          <a:effectLst/>
                          <a:latin typeface="+mn-lt"/>
                        </a:rPr>
                        <a:t> повышения (понижения) давления</a:t>
                      </a:r>
                      <a:endParaRPr lang="ru-RU" sz="13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ru-RU" sz="1600" dirty="0">
                          <a:effectLst/>
                        </a:rPr>
                        <a:t> 2</a:t>
                      </a: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ru-RU" sz="1600" dirty="0">
                          <a:effectLst/>
                        </a:rPr>
                        <a:t> 12</a:t>
                      </a: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ru-RU" sz="1600" dirty="0">
                          <a:effectLst/>
                        </a:rPr>
                        <a:t> 6</a:t>
                      </a: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ru-RU" sz="1600" dirty="0">
                          <a:effectLst/>
                        </a:rPr>
                        <a:t> 5</a:t>
                      </a:r>
                      <a:endParaRPr lang="ru-RU" sz="1600" b="0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</a:rPr>
                        <a:t>MAX</a:t>
                      </a:r>
                      <a:r>
                        <a:rPr lang="en-US" sz="1300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+mn-lt"/>
                        </a:rPr>
                        <a:t>КПД</a:t>
                      </a:r>
                      <a:endParaRPr lang="ru-RU" sz="13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0,92</a:t>
                      </a:r>
                      <a:endParaRPr lang="ru-RU" sz="1600" b="0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0,85</a:t>
                      </a:r>
                      <a:endParaRPr lang="ru-RU" sz="1600" b="0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0,88</a:t>
                      </a:r>
                      <a:endParaRPr lang="ru-RU" sz="1600" b="0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0,9</a:t>
                      </a:r>
                      <a:endParaRPr lang="ru-RU" sz="1600" b="0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4" y="4532760"/>
            <a:ext cx="2039011" cy="180000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546883" y="4028794"/>
            <a:ext cx="81791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all" dirty="0"/>
              <a:t>Примеры турбомашин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63" y="4532760"/>
            <a:ext cx="1908128" cy="18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191" y="4532760"/>
            <a:ext cx="2704936" cy="18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482" y="4532760"/>
            <a:ext cx="1696113" cy="1800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230" y="1457681"/>
            <a:ext cx="846486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176" y="1457681"/>
            <a:ext cx="870216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17" y="1457681"/>
            <a:ext cx="923586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348" y="1457681"/>
            <a:ext cx="956779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42861" y="4182682"/>
            <a:ext cx="393432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Центробежный компрессор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929910" y="4182682"/>
            <a:ext cx="202348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Осевая турбина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55796" y="4200259"/>
            <a:ext cx="202348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Осевой компрессор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340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5895" y="1457681"/>
            <a:ext cx="937232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557259" y="1334571"/>
            <a:ext cx="497252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Ротор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982593" y="1334571"/>
            <a:ext cx="540534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000" b="1" cap="small" dirty="0"/>
              <a:t>Статор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67152" y="782563"/>
          <a:ext cx="8127915" cy="3798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4904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</a:rPr>
                        <a:t>Тип турбомашины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baseline="0" dirty="0"/>
                        <a:t>Осевая</a:t>
                      </a:r>
                      <a:endParaRPr lang="ru-RU" sz="1200" b="1" cap="all" baseline="0" dirty="0">
                        <a:latin typeface="Franklin Gothic Dem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baseline="0" dirty="0"/>
                        <a:t>Центробежная</a:t>
                      </a:r>
                      <a:endParaRPr lang="ru-RU" sz="1200" b="1" cap="all" baseline="0" dirty="0">
                        <a:latin typeface="Franklin Gothic Dem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spc="-100" baseline="0" dirty="0"/>
                        <a:t>Центростремительная</a:t>
                      </a:r>
                      <a:endParaRPr lang="ru-RU" sz="1200" b="1" cap="all" spc="-100" baseline="0" dirty="0">
                        <a:latin typeface="Franklin Gothic Dem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baseline="0" dirty="0"/>
                        <a:t>Диагональная</a:t>
                      </a:r>
                      <a:endParaRPr lang="ru-RU" sz="1200" b="1" cap="all" baseline="0" dirty="0">
                        <a:latin typeface="Franklin Gothic Dem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47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3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i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</a:rPr>
                        <a:t>Уровень КПД при малых расходах рабочего тела</a:t>
                      </a:r>
                      <a:endParaRPr lang="ru-RU" sz="13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низкий</a:t>
                      </a: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приемлемый</a:t>
                      </a: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приемлемый</a:t>
                      </a: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приемлемый</a:t>
                      </a:r>
                      <a:endParaRPr lang="ru-RU" sz="16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</a:rPr>
                        <a:t>Свойства в многоступенчатой конфигурации</a:t>
                      </a:r>
                      <a:endParaRPr lang="ru-RU" sz="13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Простая конструкция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Дополнительных</a:t>
                      </a:r>
                      <a:r>
                        <a:rPr lang="ru-RU" sz="1200" baseline="0" dirty="0">
                          <a:effectLst/>
                        </a:rPr>
                        <a:t> потерь нет</a:t>
                      </a:r>
                      <a:endParaRPr lang="ru-RU" sz="12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Увеличение размеров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Потери из-за дополнительных поворотов потока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Увеличение размеров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Потери из-за дополнительных поворотов потока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Простая конструкция</a:t>
                      </a:r>
                    </a:p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Дополнительных</a:t>
                      </a:r>
                      <a:r>
                        <a:rPr lang="ru-RU" sz="1200" baseline="0" dirty="0">
                          <a:effectLst/>
                        </a:rPr>
                        <a:t> потерь нет</a:t>
                      </a:r>
                      <a:endParaRPr lang="ru-RU" sz="12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228600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Согласуются с осевыми ступенями</a:t>
                      </a:r>
                      <a:endParaRPr lang="ru-RU" sz="12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7436" y="4802289"/>
            <a:ext cx="2019429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77404.png"/>
          <p:cNvPicPr>
            <a:picLocks noChangeAspect="1"/>
          </p:cNvPicPr>
          <p:nvPr/>
        </p:nvPicPr>
        <p:blipFill rotWithShape="1">
          <a:blip r:embed="rId4" cstate="print"/>
          <a:srcRect r="25141"/>
          <a:stretch/>
        </p:blipFill>
        <p:spPr>
          <a:xfrm>
            <a:off x="3932569" y="4982760"/>
            <a:ext cx="1249823" cy="14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l="15778" t="18177" r="30311"/>
          <a:stretch/>
        </p:blipFill>
        <p:spPr bwMode="auto">
          <a:xfrm>
            <a:off x="7094055" y="4982289"/>
            <a:ext cx="1366391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01731" y="4609819"/>
            <a:ext cx="35308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cap="all" dirty="0"/>
              <a:t>Влияние расхода рабочего тела на КПД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32569" y="4609818"/>
            <a:ext cx="47934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all" dirty="0"/>
              <a:t>Многоступенчатые турбомашины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627" y="4982289"/>
            <a:ext cx="1538066" cy="1440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176" y="1457681"/>
            <a:ext cx="870216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17" y="1457681"/>
            <a:ext cx="923586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230" y="1457681"/>
            <a:ext cx="846486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932569" y="4701572"/>
            <a:ext cx="1249823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Осевая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01627" y="4701572"/>
            <a:ext cx="305881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Центробежная</a:t>
            </a:r>
            <a:endParaRPr lang="ru-RU" sz="1200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06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2" r="1824" b="26801"/>
          <a:stretch/>
        </p:blipFill>
        <p:spPr>
          <a:xfrm>
            <a:off x="4718602" y="965483"/>
            <a:ext cx="3960000" cy="17562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Турбомашины для Газотурбинного двигателя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8" name="Рисунок 7" descr="0346164.jpg"/>
          <p:cNvPicPr>
            <a:picLocks noChangeAspect="1"/>
          </p:cNvPicPr>
          <p:nvPr/>
        </p:nvPicPr>
        <p:blipFill>
          <a:blip r:embed="rId3" cstate="print"/>
          <a:srcRect b="2599"/>
          <a:stretch>
            <a:fillRect/>
          </a:stretch>
        </p:blipFill>
        <p:spPr>
          <a:xfrm>
            <a:off x="1147312" y="4455595"/>
            <a:ext cx="2995334" cy="1800000"/>
          </a:xfrm>
          <a:prstGeom prst="rect">
            <a:avLst/>
          </a:prstGeom>
        </p:spPr>
      </p:pic>
      <p:pic>
        <p:nvPicPr>
          <p:cNvPr id="9" name="Рисунок 8" descr="PW545.jpg"/>
          <p:cNvPicPr>
            <a:picLocks noChangeAspect="1"/>
          </p:cNvPicPr>
          <p:nvPr/>
        </p:nvPicPr>
        <p:blipFill>
          <a:blip r:embed="rId4" cstate="print"/>
          <a:srcRect b="14336"/>
          <a:stretch>
            <a:fillRect/>
          </a:stretch>
        </p:blipFill>
        <p:spPr>
          <a:xfrm>
            <a:off x="4856672" y="4450557"/>
            <a:ext cx="3609013" cy="1800000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6072267" y="4934310"/>
            <a:ext cx="768479" cy="783687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09426" y="4402815"/>
            <a:ext cx="25908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Осецентробежный компрессор</a:t>
            </a:r>
          </a:p>
        </p:txBody>
      </p:sp>
      <p:cxnSp>
        <p:nvCxnSpPr>
          <p:cNvPr id="13" name="Прямая со стрелкой 12"/>
          <p:cNvCxnSpPr>
            <a:endCxn id="10" idx="7"/>
          </p:cNvCxnSpPr>
          <p:nvPr/>
        </p:nvCxnSpPr>
        <p:spPr>
          <a:xfrm flipH="1">
            <a:off x="6728205" y="4641011"/>
            <a:ext cx="345455" cy="40806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003321" y="6202860"/>
            <a:ext cx="32952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cap="small" dirty="0"/>
              <a:t>PW 5</a:t>
            </a:r>
            <a:r>
              <a:rPr lang="ru-RU" sz="1400" cap="small" dirty="0"/>
              <a:t>45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60099" y="6105094"/>
            <a:ext cx="32952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cap="small" dirty="0"/>
              <a:t>RR Trent 900</a:t>
            </a:r>
            <a:endParaRPr lang="ru-RU" sz="1400" cap="small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98952" y="792000"/>
          <a:ext cx="4056438" cy="36017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7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8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Тип турбомашины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Требования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+mn-cs"/>
                        </a:rPr>
                        <a:t>Расход</a:t>
                      </a:r>
                      <a:r>
                        <a:rPr lang="ru-RU" sz="1400" b="0" baseline="0" dirty="0">
                          <a:latin typeface="+mn-lt"/>
                          <a:cs typeface="+mn-cs"/>
                        </a:rPr>
                        <a:t> рабочего тела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latin typeface="+mn-lt"/>
                        </a:rPr>
                        <a:t>Обычно - более </a:t>
                      </a:r>
                    </a:p>
                    <a:p>
                      <a:pPr algn="ctr"/>
                      <a:r>
                        <a:rPr lang="ru-RU" sz="1400" baseline="0" dirty="0">
                          <a:latin typeface="+mn-lt"/>
                        </a:rPr>
                        <a:t>10 кг/с</a:t>
                      </a:r>
                      <a:endParaRPr lang="ru-RU" sz="1400" b="0" i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Потребная</a:t>
                      </a:r>
                      <a:r>
                        <a:rPr lang="ru-RU" sz="1400" baseline="0" dirty="0">
                          <a:effectLst/>
                          <a:latin typeface="+mn-lt"/>
                        </a:rPr>
                        <a:t> с</a:t>
                      </a:r>
                      <a:r>
                        <a:rPr lang="ru-RU" sz="1400" dirty="0">
                          <a:effectLst/>
                          <a:latin typeface="+mn-lt"/>
                        </a:rPr>
                        <a:t>тепень повышения давления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>
                          <a:latin typeface="+mn-lt"/>
                        </a:rPr>
                        <a:t>Обычно - более 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30</a:t>
                      </a:r>
                      <a:endParaRPr lang="ru-RU" sz="1400" b="0" i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КПД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в</a:t>
                      </a:r>
                      <a:r>
                        <a:rPr lang="ru-RU" sz="1400" b="0" baseline="0" dirty="0"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указанных условиях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latin typeface="+mn-lt"/>
                          <a:cs typeface="Arial" pitchFamily="34" charset="0"/>
                        </a:rPr>
                        <a:t>max</a:t>
                      </a:r>
                      <a:endParaRPr lang="ru-RU" sz="1400" b="0" i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Число ступеней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min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Arial" pitchFamily="34" charset="0"/>
                        </a:rPr>
                        <a:t>Снижение</a:t>
                      </a:r>
                      <a:r>
                        <a:rPr lang="ru-RU" sz="1400" b="0" baseline="0" dirty="0">
                          <a:latin typeface="+mn-lt"/>
                          <a:cs typeface="Arial" pitchFamily="34" charset="0"/>
                        </a:rPr>
                        <a:t> КПД из-за числа ступеней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+mn-cs"/>
                        </a:rPr>
                        <a:t>Минимальное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Сложность</a:t>
                      </a:r>
                    </a:p>
                    <a:p>
                      <a:pPr algn="ctr"/>
                      <a:r>
                        <a:rPr lang="ru-RU" sz="1400" baseline="0" dirty="0">
                          <a:latin typeface="+mn-lt"/>
                        </a:rPr>
                        <a:t>конструкции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+mn-cs"/>
                        </a:rPr>
                        <a:t>Минимальна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602" y="2804160"/>
            <a:ext cx="3960000" cy="11055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64915" y="792000"/>
          <a:ext cx="4043964" cy="36017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8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Осевые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Радиальные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Высокий</a:t>
                      </a:r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КПД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>
                          <a:latin typeface="+mn-lt"/>
                          <a:cs typeface="Arial" pitchFamily="34" charset="0"/>
                        </a:rPr>
                        <a:t>Низкий КПД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в одной ступени </a:t>
                      </a:r>
                    </a:p>
                    <a:p>
                      <a:pPr algn="ctr"/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менее 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в одной ступени </a:t>
                      </a:r>
                    </a:p>
                    <a:p>
                      <a:pPr algn="ctr"/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менее </a:t>
                      </a:r>
                      <a:r>
                        <a:rPr lang="ru-RU" sz="1400" b="0" i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latin typeface="+mn-lt"/>
                          <a:cs typeface="Arial" pitchFamily="34" charset="0"/>
                        </a:rPr>
                        <a:t>max</a:t>
                      </a:r>
                      <a:endParaRPr lang="ru-RU" sz="1400" b="0" i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min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&gt;1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latin typeface="+mn-lt"/>
                          <a:cs typeface="Arial" pitchFamily="34" charset="0"/>
                        </a:rPr>
                        <a:t>&gt;1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Не велико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Arial" pitchFamily="34" charset="0"/>
                        </a:rPr>
                        <a:t>Значительно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Приемлемая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Arial" pitchFamily="34" charset="0"/>
                        </a:rPr>
                        <a:t>Сложная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530976" y="715274"/>
            <a:ext cx="2309770" cy="3807661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2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15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989" y="857250"/>
            <a:ext cx="3960000" cy="29733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Турбомашины для Агрегата наддува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0000" y="828000"/>
          <a:ext cx="4056438" cy="36017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8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8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Осевые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Радиальные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Низкий КПД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Высокий КПД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в одной ступени </a:t>
                      </a:r>
                    </a:p>
                    <a:p>
                      <a:pPr algn="ctr"/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менее 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в одной ступени </a:t>
                      </a:r>
                    </a:p>
                    <a:p>
                      <a:pPr algn="ctr"/>
                      <a:r>
                        <a:rPr lang="ru-RU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менее 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min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max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Несколько ступеней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Одна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Не велико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Сложная</a:t>
                      </a: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(много ступеней)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Простая</a:t>
                      </a: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(одна ступень)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 descr="efr-series-borgwarners-latest-turbo-technology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4193" y="4532760"/>
            <a:ext cx="2544408" cy="1800000"/>
          </a:xfrm>
          <a:prstGeom prst="rect">
            <a:avLst/>
          </a:prstGeom>
        </p:spPr>
      </p:pic>
      <p:pic>
        <p:nvPicPr>
          <p:cNvPr id="8" name="Рисунок 7" descr="Electro-assist-MET-Turbocharg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41110" y="4514230"/>
            <a:ext cx="2517066" cy="1800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5438" y="828000"/>
          <a:ext cx="4056438" cy="36017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8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8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Тип турбомашины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Требования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+mn-cs"/>
                        </a:rPr>
                        <a:t>Расход</a:t>
                      </a:r>
                      <a:r>
                        <a:rPr lang="ru-RU" sz="1400" b="0" baseline="0" dirty="0">
                          <a:latin typeface="+mn-lt"/>
                          <a:cs typeface="+mn-cs"/>
                        </a:rPr>
                        <a:t> рабочего тела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>
                          <a:latin typeface="+mn-lt"/>
                        </a:rPr>
                        <a:t>Обычно - менее</a:t>
                      </a:r>
                    </a:p>
                    <a:p>
                      <a:pPr algn="ctr"/>
                      <a:r>
                        <a:rPr lang="en-US" sz="1400" baseline="0" dirty="0">
                          <a:latin typeface="+mn-lt"/>
                        </a:rPr>
                        <a:t> 1</a:t>
                      </a:r>
                      <a:r>
                        <a:rPr lang="ru-RU" sz="1400" baseline="0" dirty="0">
                          <a:latin typeface="+mn-lt"/>
                        </a:rPr>
                        <a:t> кг/с</a:t>
                      </a:r>
                      <a:endParaRPr lang="ru-RU" sz="1400" b="0" i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Потребная</a:t>
                      </a:r>
                      <a:r>
                        <a:rPr lang="ru-RU" sz="1400" baseline="0" dirty="0">
                          <a:effectLst/>
                          <a:latin typeface="+mn-lt"/>
                        </a:rPr>
                        <a:t> с</a:t>
                      </a:r>
                      <a:r>
                        <a:rPr lang="ru-RU" sz="1400" dirty="0">
                          <a:effectLst/>
                          <a:latin typeface="+mn-lt"/>
                        </a:rPr>
                        <a:t>тепень повышения давления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>
                          <a:latin typeface="+mn-lt"/>
                        </a:rPr>
                        <a:t>Обычно - менее</a:t>
                      </a:r>
                    </a:p>
                    <a:p>
                      <a:pPr algn="ctr"/>
                      <a:r>
                        <a:rPr lang="en-US" sz="1400" b="0" i="0" dirty="0">
                          <a:latin typeface="+mn-lt"/>
                          <a:cs typeface="+mn-cs"/>
                        </a:rPr>
                        <a:t> 3</a:t>
                      </a:r>
                      <a:endParaRPr lang="ru-RU" sz="1400" b="0" i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КПД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в</a:t>
                      </a:r>
                      <a:r>
                        <a:rPr lang="ru-RU" sz="1400" b="0" baseline="0" dirty="0">
                          <a:effectLst/>
                          <a:latin typeface="+mn-lt"/>
                          <a:ea typeface="Calibri"/>
                          <a:cs typeface="Arial" pitchFamily="34" charset="0"/>
                        </a:rPr>
                        <a:t> указанных условиях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1" dirty="0">
                          <a:latin typeface="+mn-lt"/>
                          <a:cs typeface="Arial" pitchFamily="34" charset="0"/>
                        </a:rPr>
                        <a:t>max</a:t>
                      </a:r>
                      <a:endParaRPr lang="ru-RU" sz="1400" b="0" i="1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Число ступеней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min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Arial" pitchFamily="34" charset="0"/>
                        </a:rPr>
                        <a:t>Снижение</a:t>
                      </a:r>
                      <a:r>
                        <a:rPr lang="ru-RU" sz="1400" b="0" baseline="0" dirty="0">
                          <a:latin typeface="+mn-lt"/>
                          <a:cs typeface="Arial" pitchFamily="34" charset="0"/>
                        </a:rPr>
                        <a:t> КПД из-за числа ступеней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  <a:cs typeface="+mn-cs"/>
                        </a:rPr>
                        <a:t>Высокий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Сложность</a:t>
                      </a:r>
                    </a:p>
                    <a:p>
                      <a:pPr algn="ctr"/>
                      <a:r>
                        <a:rPr lang="ru-RU" sz="1400" baseline="0" dirty="0">
                          <a:latin typeface="+mn-lt"/>
                        </a:rPr>
                        <a:t>конструкции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Минимальна</a:t>
                      </a:r>
                      <a:endParaRPr lang="ru-RU" sz="1400" b="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540751" y="715274"/>
            <a:ext cx="2309770" cy="3807661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79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B615D-2F26-4EEC-75D1-82507049A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9D9618-E759-DA6E-6F6F-7A65E418FD79}"/>
              </a:ext>
            </a:extLst>
          </p:cNvPr>
          <p:cNvSpPr txBox="1"/>
          <p:nvPr/>
        </p:nvSpPr>
        <p:spPr>
          <a:xfrm>
            <a:off x="637971" y="3059668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latin typeface="Elektra Text Pro" panose="02000503030000020004" pitchFamily="50" charset="-52"/>
              </a:rPr>
              <a:t>ТЕСТ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602F90-DB46-FF1B-80B9-0BFF610E1779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98761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600" cap="all" dirty="0" smtClean="0">
            <a:solidFill>
              <a:schemeClr val="tx1"/>
            </a:solidFill>
            <a:ea typeface="Arial Unicode MS" pitchFamily="34" charset="-128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8053</TotalTime>
  <Words>457</Words>
  <Application>Microsoft Office PowerPoint</Application>
  <PresentationFormat>Экран (4:3)</PresentationFormat>
  <Paragraphs>227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Elektra Medium Pro</vt:lpstr>
      <vt:lpstr>Elektra Text Pro</vt:lpstr>
      <vt:lpstr>Franklin Gothic Demi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Oleg Baturin</cp:lastModifiedBy>
  <cp:revision>552</cp:revision>
  <dcterms:created xsi:type="dcterms:W3CDTF">2016-03-09T10:31:39Z</dcterms:created>
  <dcterms:modified xsi:type="dcterms:W3CDTF">2026-04-10T11:05:03Z</dcterms:modified>
</cp:coreProperties>
</file>