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4"/>
  </p:notesMasterIdLst>
  <p:sldIdLst>
    <p:sldId id="570" r:id="rId2"/>
    <p:sldId id="258" r:id="rId3"/>
    <p:sldId id="319" r:id="rId4"/>
    <p:sldId id="320" r:id="rId5"/>
    <p:sldId id="321" r:id="rId6"/>
    <p:sldId id="322" r:id="rId7"/>
    <p:sldId id="371" r:id="rId8"/>
    <p:sldId id="323" r:id="rId9"/>
    <p:sldId id="324" r:id="rId10"/>
    <p:sldId id="423" r:id="rId11"/>
    <p:sldId id="424" r:id="rId12"/>
    <p:sldId id="420" r:id="rId13"/>
  </p:sldIdLst>
  <p:sldSz cx="9144000" cy="6858000" type="screen4x3"/>
  <p:notesSz cx="6858000" cy="9947275"/>
  <p:defaultTextStyle>
    <a:defPPr lvl="0">
      <a:defRPr lang="ru-RU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70" autoAdjust="0"/>
  </p:normalViewPr>
  <p:slideViewPr>
    <p:cSldViewPr snapToGrid="0">
      <p:cViewPr varScale="1">
        <p:scale>
          <a:sx n="74" d="100"/>
          <a:sy n="74" d="100"/>
        </p:scale>
        <p:origin x="1642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82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766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0.png"/><Relationship Id="rId5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9.png"/><Relationship Id="rId11" Type="http://schemas.openxmlformats.org/officeDocument/2006/relationships/image" Target="../media/image4.gif"/><Relationship Id="rId10" Type="http://schemas.openxmlformats.org/officeDocument/2006/relationships/image" Target="../media/image23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10" Type="http://schemas.openxmlformats.org/officeDocument/2006/relationships/image" Target="../media/image8.jpe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21.png"/><Relationship Id="rId11" Type="http://schemas.openxmlformats.org/officeDocument/2006/relationships/image" Target="../media/image41.png"/><Relationship Id="rId10" Type="http://schemas.openxmlformats.org/officeDocument/2006/relationships/image" Target="../media/image40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12.jpeg"/><Relationship Id="rId7" Type="http://schemas.openxmlformats.org/officeDocument/2006/relationships/image" Target="../media/image4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0.png"/><Relationship Id="rId10" Type="http://schemas.openxmlformats.org/officeDocument/2006/relationships/image" Target="../media/image13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2763816"/>
            <a:ext cx="3831772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4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Краткие сведения о Механике жидкости и газа и термодинамике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2021</a:t>
            </a:r>
          </a:p>
        </p:txBody>
      </p:sp>
    </p:spTree>
    <p:extLst>
      <p:ext uri="{BB962C8B-B14F-4D97-AF65-F5344CB8AC3E}">
        <p14:creationId xmlns:p14="http://schemas.microsoft.com/office/powerpoint/2010/main" val="105203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F041D884-9C69-4E00-AC64-AE592234823F}"/>
              </a:ext>
            </a:extLst>
          </p:cNvPr>
          <p:cNvSpPr/>
          <p:nvPr/>
        </p:nvSpPr>
        <p:spPr>
          <a:xfrm rot="420000">
            <a:off x="1588202" y="2597634"/>
            <a:ext cx="1658470" cy="171834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7353" y="670864"/>
            <a:ext cx="8118636" cy="75283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i="1" dirty="0"/>
              <a:t>Уравнение геометрического воздействия на поток (</a:t>
            </a:r>
            <a:r>
              <a:rPr lang="ru-RU" i="1" dirty="0" err="1"/>
              <a:t>Гюгонио</a:t>
            </a:r>
            <a:r>
              <a:rPr lang="ru-RU" i="1" dirty="0"/>
              <a:t>)</a:t>
            </a: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i="1" cap="all" dirty="0"/>
              <a:t>Д</a:t>
            </a:r>
            <a:r>
              <a:rPr lang="ru-RU" i="1" dirty="0"/>
              <a:t>озвуковой поток (М</a:t>
            </a:r>
            <a:r>
              <a:rPr lang="en-US" i="1" dirty="0"/>
              <a:t>&lt;1)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Диффузоры и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конфузоры</a:t>
            </a:r>
            <a:endParaRPr lang="ru-RU" b="1" cap="all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26956" y="6338564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43F9C85-ADF4-434D-ADFE-C43B3C8945EF}"/>
                  </a:ext>
                </a:extLst>
              </p:cNvPr>
              <p:cNvSpPr/>
              <p:nvPr/>
            </p:nvSpPr>
            <p:spPr>
              <a:xfrm>
                <a:off x="3712145" y="1033517"/>
                <a:ext cx="1808252" cy="55989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−1)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𝑑𝑐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ru-RU" sz="16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𝑑𝐹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43F9C85-ADF4-434D-ADFE-C43B3C8945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145" y="1033517"/>
                <a:ext cx="1808252" cy="5598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3B85A6C-DEBF-4E00-8755-BFA91C9340F3}"/>
              </a:ext>
            </a:extLst>
          </p:cNvPr>
          <p:cNvCxnSpPr/>
          <p:nvPr/>
        </p:nvCxnSpPr>
        <p:spPr>
          <a:xfrm>
            <a:off x="1581780" y="2653661"/>
            <a:ext cx="0" cy="127195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738D3D4-F095-4C24-BFD1-64D16FCE953F}"/>
              </a:ext>
            </a:extLst>
          </p:cNvPr>
          <p:cNvCxnSpPr/>
          <p:nvPr/>
        </p:nvCxnSpPr>
        <p:spPr>
          <a:xfrm>
            <a:off x="1581780" y="2653661"/>
            <a:ext cx="1652954" cy="222739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A7D19F5-2BD9-4A2D-B358-2CBD214F0C75}"/>
              </a:ext>
            </a:extLst>
          </p:cNvPr>
          <p:cNvCxnSpPr/>
          <p:nvPr/>
        </p:nvCxnSpPr>
        <p:spPr>
          <a:xfrm flipV="1">
            <a:off x="1581780" y="3650123"/>
            <a:ext cx="1627262" cy="275492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61DB8AC-F042-467B-A1BF-8C8967A3BE27}"/>
              </a:ext>
            </a:extLst>
          </p:cNvPr>
          <p:cNvCxnSpPr/>
          <p:nvPr/>
        </p:nvCxnSpPr>
        <p:spPr>
          <a:xfrm>
            <a:off x="3234734" y="2876400"/>
            <a:ext cx="0" cy="7620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8710D13-8558-4F69-9D94-F9FB5339C0B7}"/>
              </a:ext>
            </a:extLst>
          </p:cNvPr>
          <p:cNvCxnSpPr>
            <a:cxnSpLocks/>
          </p:cNvCxnSpPr>
          <p:nvPr/>
        </p:nvCxnSpPr>
        <p:spPr>
          <a:xfrm flipV="1">
            <a:off x="7304091" y="2653661"/>
            <a:ext cx="0" cy="127195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15EC724-FA51-4BAA-AD11-6ECDF40AA799}"/>
              </a:ext>
            </a:extLst>
          </p:cNvPr>
          <p:cNvCxnSpPr>
            <a:cxnSpLocks/>
          </p:cNvCxnSpPr>
          <p:nvPr/>
        </p:nvCxnSpPr>
        <p:spPr>
          <a:xfrm flipV="1">
            <a:off x="5651137" y="2653661"/>
            <a:ext cx="1652954" cy="222739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40713D8-51F1-449F-88FA-12CB4D64F4ED}"/>
              </a:ext>
            </a:extLst>
          </p:cNvPr>
          <p:cNvCxnSpPr>
            <a:cxnSpLocks/>
          </p:cNvCxnSpPr>
          <p:nvPr/>
        </p:nvCxnSpPr>
        <p:spPr>
          <a:xfrm>
            <a:off x="5651137" y="3650123"/>
            <a:ext cx="1627262" cy="275492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C71730D-7343-4455-997E-00E08178C235}"/>
              </a:ext>
            </a:extLst>
          </p:cNvPr>
          <p:cNvCxnSpPr>
            <a:cxnSpLocks/>
          </p:cNvCxnSpPr>
          <p:nvPr/>
        </p:nvCxnSpPr>
        <p:spPr>
          <a:xfrm flipV="1">
            <a:off x="5651137" y="2888123"/>
            <a:ext cx="0" cy="7620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0989DFB8-BFFD-4778-8D0F-B9DF848D71BA}"/>
              </a:ext>
            </a:extLst>
          </p:cNvPr>
          <p:cNvSpPr/>
          <p:nvPr/>
        </p:nvSpPr>
        <p:spPr>
          <a:xfrm>
            <a:off x="910330" y="3222230"/>
            <a:ext cx="579453" cy="222739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76CC41F2-E11A-4135-9EE9-170BAE212035}"/>
              </a:ext>
            </a:extLst>
          </p:cNvPr>
          <p:cNvSpPr/>
          <p:nvPr/>
        </p:nvSpPr>
        <p:spPr>
          <a:xfrm>
            <a:off x="3418730" y="3178268"/>
            <a:ext cx="579453" cy="222739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BB8EDA1C-40A5-44E2-AD15-BB71F436A305}"/>
              </a:ext>
            </a:extLst>
          </p:cNvPr>
          <p:cNvSpPr/>
          <p:nvPr/>
        </p:nvSpPr>
        <p:spPr>
          <a:xfrm>
            <a:off x="4979686" y="3178267"/>
            <a:ext cx="579453" cy="222739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CB2421E3-8342-46ED-B971-D70C2F15677F}"/>
              </a:ext>
            </a:extLst>
          </p:cNvPr>
          <p:cNvSpPr/>
          <p:nvPr/>
        </p:nvSpPr>
        <p:spPr>
          <a:xfrm>
            <a:off x="7488086" y="3157753"/>
            <a:ext cx="579453" cy="222739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E9D312-A741-4CEF-9D0F-96E57801811A}"/>
              </a:ext>
            </a:extLst>
          </p:cNvPr>
          <p:cNvSpPr txBox="1"/>
          <p:nvPr/>
        </p:nvSpPr>
        <p:spPr>
          <a:xfrm>
            <a:off x="2054766" y="3970951"/>
            <a:ext cx="92836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err="1"/>
              <a:t>Конфузор</a:t>
            </a:r>
            <a:endParaRPr lang="ru-RU" sz="14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733FEC-9740-4375-9633-208FF24BB16D}"/>
              </a:ext>
            </a:extLst>
          </p:cNvPr>
          <p:cNvSpPr txBox="1"/>
          <p:nvPr/>
        </p:nvSpPr>
        <p:spPr>
          <a:xfrm>
            <a:off x="6035885" y="3970951"/>
            <a:ext cx="92836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/>
              <a:t>Диффузор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16FA73F-3DFF-4C54-885E-7EFA7320F995}"/>
              </a:ext>
            </a:extLst>
          </p:cNvPr>
          <p:cNvSpPr/>
          <p:nvPr/>
        </p:nvSpPr>
        <p:spPr>
          <a:xfrm>
            <a:off x="1132730" y="2049334"/>
            <a:ext cx="4572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Поток </a:t>
            </a:r>
            <a:r>
              <a:rPr lang="ru-RU" b="1" dirty="0"/>
              <a:t>ускоряется</a:t>
            </a:r>
            <a:r>
              <a:rPr lang="ru-RU" dirty="0"/>
              <a:t> С</a:t>
            </a:r>
            <a:r>
              <a:rPr lang="ru-RU" baseline="-25000" dirty="0"/>
              <a:t>1</a:t>
            </a:r>
            <a:r>
              <a:rPr lang="en-US" baseline="-25000" dirty="0"/>
              <a:t> </a:t>
            </a:r>
            <a:r>
              <a:rPr lang="en-US" dirty="0"/>
              <a:t> &lt; </a:t>
            </a:r>
            <a:r>
              <a:rPr lang="ru-RU" dirty="0"/>
              <a:t>С</a:t>
            </a:r>
            <a:r>
              <a:rPr lang="ru-RU" baseline="-25000" dirty="0"/>
              <a:t>2</a:t>
            </a:r>
            <a:endParaRPr lang="ru-RU" baseline="-25000" dirty="0">
              <a:sym typeface="Symbol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21F422B-EB6A-4F2F-8631-CAE36B86DC01}"/>
              </a:ext>
            </a:extLst>
          </p:cNvPr>
          <p:cNvSpPr/>
          <p:nvPr/>
        </p:nvSpPr>
        <p:spPr>
          <a:xfrm>
            <a:off x="3474552" y="2798555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/>
              <a:t>С</a:t>
            </a:r>
            <a:r>
              <a:rPr lang="ru-RU" baseline="-25000"/>
              <a:t>2</a:t>
            </a:r>
            <a:endParaRPr lang="ru-RU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41ED590-8177-4E85-8599-6C3C5EED4B3F}"/>
              </a:ext>
            </a:extLst>
          </p:cNvPr>
          <p:cNvSpPr/>
          <p:nvPr/>
        </p:nvSpPr>
        <p:spPr>
          <a:xfrm>
            <a:off x="7588897" y="2808935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</a:t>
            </a:r>
            <a:r>
              <a:rPr lang="ru-RU" baseline="-25000" dirty="0"/>
              <a:t>2</a:t>
            </a:r>
            <a:endParaRPr lang="ru-RU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272CFA1-568C-4E31-8A7E-FF3DEDDFFC9D}"/>
              </a:ext>
            </a:extLst>
          </p:cNvPr>
          <p:cNvSpPr/>
          <p:nvPr/>
        </p:nvSpPr>
        <p:spPr>
          <a:xfrm>
            <a:off x="4999745" y="2788421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</a:t>
            </a:r>
            <a:r>
              <a:rPr lang="ru-RU" baseline="-25000" dirty="0"/>
              <a:t>1</a:t>
            </a:r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1D2A040-BFA4-4EBC-A10B-0D9E367CE0AD}"/>
              </a:ext>
            </a:extLst>
          </p:cNvPr>
          <p:cNvSpPr/>
          <p:nvPr/>
        </p:nvSpPr>
        <p:spPr>
          <a:xfrm>
            <a:off x="962731" y="2852898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</a:t>
            </a:r>
            <a:r>
              <a:rPr lang="ru-RU" baseline="-25000" dirty="0"/>
              <a:t>1</a:t>
            </a:r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ABA786F-BE9F-4454-BDF4-16BB9F3F718B}"/>
              </a:ext>
            </a:extLst>
          </p:cNvPr>
          <p:cNvSpPr/>
          <p:nvPr/>
        </p:nvSpPr>
        <p:spPr>
          <a:xfrm>
            <a:off x="5302897" y="2036390"/>
            <a:ext cx="4572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Поток </a:t>
            </a:r>
            <a:r>
              <a:rPr lang="ru-RU" b="1" dirty="0"/>
              <a:t>тормозится</a:t>
            </a:r>
            <a:r>
              <a:rPr lang="ru-RU" dirty="0"/>
              <a:t> С</a:t>
            </a:r>
            <a:r>
              <a:rPr lang="ru-RU" baseline="-25000" dirty="0"/>
              <a:t>1</a:t>
            </a:r>
            <a:r>
              <a:rPr lang="en-US" baseline="-25000" dirty="0"/>
              <a:t> </a:t>
            </a:r>
            <a:r>
              <a:rPr lang="en-US" dirty="0"/>
              <a:t>&gt; </a:t>
            </a:r>
            <a:r>
              <a:rPr lang="ru-RU" dirty="0"/>
              <a:t>С</a:t>
            </a:r>
            <a:r>
              <a:rPr lang="ru-RU" baseline="-25000" dirty="0"/>
              <a:t>2</a:t>
            </a:r>
            <a:endParaRPr lang="ru-RU" baseline="-25000" dirty="0">
              <a:sym typeface="Symbol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FE779803-A9F7-4099-A3E9-348D75919F52}"/>
              </a:ext>
            </a:extLst>
          </p:cNvPr>
          <p:cNvSpPr/>
          <p:nvPr/>
        </p:nvSpPr>
        <p:spPr>
          <a:xfrm>
            <a:off x="439411" y="4197957"/>
            <a:ext cx="3233665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ym typeface="Symbol"/>
              </a:rPr>
              <a:t>Часть потенциальной энергии преобразуется в кинетическую. Для работы нужно, чтобы давление на входе было больше чем на выходе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D1EC0FF0-A526-49CF-B9FC-9DE26957088C}"/>
              </a:ext>
            </a:extLst>
          </p:cNvPr>
          <p:cNvSpPr/>
          <p:nvPr/>
        </p:nvSpPr>
        <p:spPr>
          <a:xfrm rot="600000">
            <a:off x="5615640" y="3792027"/>
            <a:ext cx="1658470" cy="171834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D162FE2D-AE5B-4EE5-A024-67473EF5EAB9}"/>
              </a:ext>
            </a:extLst>
          </p:cNvPr>
          <p:cNvSpPr/>
          <p:nvPr/>
        </p:nvSpPr>
        <p:spPr>
          <a:xfrm rot="-600000">
            <a:off x="1579021" y="3792028"/>
            <a:ext cx="1658470" cy="171834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73782564-088C-4F9D-A1E0-B1C1BD94CD58}"/>
              </a:ext>
            </a:extLst>
          </p:cNvPr>
          <p:cNvSpPr/>
          <p:nvPr/>
        </p:nvSpPr>
        <p:spPr>
          <a:xfrm rot="-480000">
            <a:off x="5613866" y="2584691"/>
            <a:ext cx="1658470" cy="171834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CE5785B8-963B-4D70-8C06-EF8AC4A43EF2}"/>
              </a:ext>
            </a:extLst>
          </p:cNvPr>
          <p:cNvSpPr/>
          <p:nvPr/>
        </p:nvSpPr>
        <p:spPr>
          <a:xfrm>
            <a:off x="3532459" y="1575970"/>
            <a:ext cx="3321216" cy="576000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sym typeface="Symbol"/>
              </a:rPr>
              <a:t>Типично для турбомашин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08EB7DEB-C5FF-4AF2-9F25-B4F913993815}"/>
              </a:ext>
            </a:extLst>
          </p:cNvPr>
          <p:cNvSpPr/>
          <p:nvPr/>
        </p:nvSpPr>
        <p:spPr>
          <a:xfrm>
            <a:off x="5761169" y="4293593"/>
            <a:ext cx="3233665" cy="1797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ru-RU" dirty="0">
                <a:sym typeface="Symbol"/>
              </a:rPr>
              <a:t>Преобразует кинетическую энергию в потенциальную. Для работы нужен запас кинетической энергии.</a:t>
            </a:r>
          </a:p>
          <a:p>
            <a:pPr>
              <a:lnSpc>
                <a:spcPct val="125000"/>
              </a:lnSpc>
            </a:pPr>
            <a:r>
              <a:rPr lang="ru-RU" dirty="0">
                <a:sym typeface="Symbol"/>
              </a:rPr>
              <a:t>Поток может отрываться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ACD581B-D4BE-4663-80DC-07A3183ACCA2}"/>
              </a:ext>
            </a:extLst>
          </p:cNvPr>
          <p:cNvSpPr txBox="1"/>
          <p:nvPr/>
        </p:nvSpPr>
        <p:spPr>
          <a:xfrm>
            <a:off x="735657" y="6314560"/>
            <a:ext cx="239972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err="1"/>
              <a:t>Погранслой</a:t>
            </a:r>
            <a:r>
              <a:rPr lang="ru-RU" sz="1400" b="1" dirty="0"/>
              <a:t> - уменьшается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F8CBF4B-AD91-4092-A5F4-4D845D33511F}"/>
              </a:ext>
            </a:extLst>
          </p:cNvPr>
          <p:cNvSpPr txBox="1"/>
          <p:nvPr/>
        </p:nvSpPr>
        <p:spPr>
          <a:xfrm>
            <a:off x="6252408" y="6132948"/>
            <a:ext cx="239972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err="1"/>
              <a:t>Погранслой</a:t>
            </a:r>
            <a:r>
              <a:rPr lang="ru-RU" sz="1400" b="1" dirty="0"/>
              <a:t> - растет</a:t>
            </a:r>
          </a:p>
        </p:txBody>
      </p:sp>
      <p:pic>
        <p:nvPicPr>
          <p:cNvPr id="83" name="Рисунок 8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8408614-886C-4B54-878D-6363682879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6" t="28854" r="16218" b="25323"/>
          <a:stretch/>
        </p:blipFill>
        <p:spPr>
          <a:xfrm>
            <a:off x="3229864" y="5134440"/>
            <a:ext cx="2520000" cy="1299099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8AC11126-D303-436A-8BFA-4CF0DE604993}"/>
              </a:ext>
            </a:extLst>
          </p:cNvPr>
          <p:cNvSpPr txBox="1"/>
          <p:nvPr/>
        </p:nvSpPr>
        <p:spPr>
          <a:xfrm>
            <a:off x="3848421" y="3980602"/>
            <a:ext cx="1441701" cy="110799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Скорость меняется интенсивнее плотности</a:t>
            </a:r>
          </a:p>
        </p:txBody>
      </p:sp>
    </p:spTree>
    <p:extLst>
      <p:ext uri="{BB962C8B-B14F-4D97-AF65-F5344CB8AC3E}">
        <p14:creationId xmlns:p14="http://schemas.microsoft.com/office/powerpoint/2010/main" val="1216452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07353" y="670864"/>
            <a:ext cx="8118636" cy="75283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i="1" dirty="0"/>
              <a:t>Equation of geometric action on the flow (</a:t>
            </a:r>
            <a:r>
              <a:rPr lang="en-US" i="1" dirty="0" err="1"/>
              <a:t>Hugoniot</a:t>
            </a:r>
            <a:r>
              <a:rPr lang="en-US" i="1" dirty="0"/>
              <a:t>)</a:t>
            </a:r>
          </a:p>
          <a:p>
            <a:pPr>
              <a:lnSpc>
                <a:spcPct val="150000"/>
              </a:lnSpc>
            </a:pPr>
            <a:endParaRPr lang="en-US" i="1" dirty="0"/>
          </a:p>
          <a:p>
            <a:pPr>
              <a:lnSpc>
                <a:spcPct val="150000"/>
              </a:lnSpc>
            </a:pPr>
            <a:r>
              <a:rPr lang="ru-RU" i="1" dirty="0"/>
              <a:t>Сверхзвуковой поток (М</a:t>
            </a:r>
            <a:r>
              <a:rPr lang="en-US" i="1" dirty="0"/>
              <a:t>&gt;1)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Диффузоры и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конфузоры</a:t>
            </a:r>
            <a:endParaRPr lang="ru-RU" b="1" cap="all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26956" y="6338564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43F9C85-ADF4-434D-ADFE-C43B3C8945EF}"/>
                  </a:ext>
                </a:extLst>
              </p:cNvPr>
              <p:cNvSpPr/>
              <p:nvPr/>
            </p:nvSpPr>
            <p:spPr>
              <a:xfrm>
                <a:off x="3712145" y="1033517"/>
                <a:ext cx="1808252" cy="55989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−1)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𝑑𝑐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ru-RU" sz="16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𝑑𝐹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43F9C85-ADF4-434D-ADFE-C43B3C8945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145" y="1033517"/>
                <a:ext cx="1808252" cy="5598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16FA73F-3DFF-4C54-885E-7EFA7320F995}"/>
              </a:ext>
            </a:extLst>
          </p:cNvPr>
          <p:cNvSpPr/>
          <p:nvPr/>
        </p:nvSpPr>
        <p:spPr>
          <a:xfrm>
            <a:off x="1132730" y="2049334"/>
            <a:ext cx="4572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Поток </a:t>
            </a:r>
            <a:r>
              <a:rPr lang="ru-RU" b="1" dirty="0"/>
              <a:t>ускоряется</a:t>
            </a:r>
            <a:r>
              <a:rPr lang="ru-RU" dirty="0"/>
              <a:t> С</a:t>
            </a:r>
            <a:r>
              <a:rPr lang="ru-RU" baseline="-25000" dirty="0"/>
              <a:t>1</a:t>
            </a:r>
            <a:r>
              <a:rPr lang="en-US" baseline="-25000"/>
              <a:t> </a:t>
            </a:r>
            <a:r>
              <a:rPr lang="en-US"/>
              <a:t>&lt; </a:t>
            </a:r>
            <a:r>
              <a:rPr lang="ru-RU"/>
              <a:t>С</a:t>
            </a:r>
            <a:r>
              <a:rPr lang="ru-RU" baseline="-25000"/>
              <a:t>2</a:t>
            </a:r>
            <a:endParaRPr lang="ru-RU" baseline="-25000" dirty="0">
              <a:sym typeface="Symbol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ABA786F-BE9F-4454-BDF4-16BB9F3F718B}"/>
              </a:ext>
            </a:extLst>
          </p:cNvPr>
          <p:cNvSpPr/>
          <p:nvPr/>
        </p:nvSpPr>
        <p:spPr>
          <a:xfrm>
            <a:off x="5302897" y="2036390"/>
            <a:ext cx="4572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Поток </a:t>
            </a:r>
            <a:r>
              <a:rPr lang="ru-RU" b="1" dirty="0"/>
              <a:t>тормозится</a:t>
            </a:r>
            <a:r>
              <a:rPr lang="ru-RU" dirty="0"/>
              <a:t> С</a:t>
            </a:r>
            <a:r>
              <a:rPr lang="ru-RU" baseline="-25000" dirty="0"/>
              <a:t>1</a:t>
            </a:r>
            <a:r>
              <a:rPr lang="en-US" baseline="-25000" dirty="0"/>
              <a:t> </a:t>
            </a:r>
            <a:r>
              <a:rPr lang="en-US" dirty="0"/>
              <a:t> &gt;</a:t>
            </a:r>
            <a:r>
              <a:rPr lang="ru-RU" dirty="0"/>
              <a:t>С</a:t>
            </a:r>
            <a:r>
              <a:rPr lang="ru-RU" baseline="-25000" dirty="0"/>
              <a:t>2</a:t>
            </a:r>
            <a:endParaRPr lang="ru-RU" baseline="-25000" dirty="0">
              <a:sym typeface="Symbol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0B930ED-26D4-474E-9E91-B76E9615BBCD}"/>
              </a:ext>
            </a:extLst>
          </p:cNvPr>
          <p:cNvGrpSpPr/>
          <p:nvPr/>
        </p:nvGrpSpPr>
        <p:grpSpPr>
          <a:xfrm>
            <a:off x="5083746" y="2634619"/>
            <a:ext cx="3087853" cy="1588761"/>
            <a:chOff x="910330" y="2597634"/>
            <a:chExt cx="3087853" cy="1588761"/>
          </a:xfrm>
        </p:grpSpPr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id="{F041D884-9C69-4E00-AC64-AE592234823F}"/>
                </a:ext>
              </a:extLst>
            </p:cNvPr>
            <p:cNvSpPr/>
            <p:nvPr/>
          </p:nvSpPr>
          <p:spPr>
            <a:xfrm rot="420000">
              <a:off x="1588202" y="2597634"/>
              <a:ext cx="1658470" cy="171834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03B85A6C-DEBF-4E00-8755-BFA91C9340F3}"/>
                </a:ext>
              </a:extLst>
            </p:cNvPr>
            <p:cNvCxnSpPr/>
            <p:nvPr/>
          </p:nvCxnSpPr>
          <p:spPr>
            <a:xfrm>
              <a:off x="1581780" y="2653661"/>
              <a:ext cx="0" cy="127195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9738D3D4-F095-4C24-BFD1-64D16FCE953F}"/>
                </a:ext>
              </a:extLst>
            </p:cNvPr>
            <p:cNvCxnSpPr/>
            <p:nvPr/>
          </p:nvCxnSpPr>
          <p:spPr>
            <a:xfrm>
              <a:off x="1581780" y="2653661"/>
              <a:ext cx="1652954" cy="222739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CA7D19F5-2BD9-4A2D-B358-2CBD214F0C75}"/>
                </a:ext>
              </a:extLst>
            </p:cNvPr>
            <p:cNvCxnSpPr/>
            <p:nvPr/>
          </p:nvCxnSpPr>
          <p:spPr>
            <a:xfrm flipV="1">
              <a:off x="1581780" y="3650123"/>
              <a:ext cx="1627262" cy="275492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961DB8AC-F042-467B-A1BF-8C8967A3BE27}"/>
                </a:ext>
              </a:extLst>
            </p:cNvPr>
            <p:cNvCxnSpPr/>
            <p:nvPr/>
          </p:nvCxnSpPr>
          <p:spPr>
            <a:xfrm>
              <a:off x="3234734" y="2876400"/>
              <a:ext cx="0" cy="76200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Стрелка: вправо 21">
              <a:extLst>
                <a:ext uri="{FF2B5EF4-FFF2-40B4-BE49-F238E27FC236}">
                  <a16:creationId xmlns:a16="http://schemas.microsoft.com/office/drawing/2014/main" id="{0989DFB8-BFFD-4778-8D0F-B9DF848D71BA}"/>
                </a:ext>
              </a:extLst>
            </p:cNvPr>
            <p:cNvSpPr/>
            <p:nvPr/>
          </p:nvSpPr>
          <p:spPr>
            <a:xfrm>
              <a:off x="910330" y="3222230"/>
              <a:ext cx="579453" cy="222739"/>
            </a:xfrm>
            <a:prstGeom prst="rightArrow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: вправо 22">
              <a:extLst>
                <a:ext uri="{FF2B5EF4-FFF2-40B4-BE49-F238E27FC236}">
                  <a16:creationId xmlns:a16="http://schemas.microsoft.com/office/drawing/2014/main" id="{76CC41F2-E11A-4135-9EE9-170BAE212035}"/>
                </a:ext>
              </a:extLst>
            </p:cNvPr>
            <p:cNvSpPr/>
            <p:nvPr/>
          </p:nvSpPr>
          <p:spPr>
            <a:xfrm>
              <a:off x="3418730" y="3178268"/>
              <a:ext cx="579453" cy="222739"/>
            </a:xfrm>
            <a:prstGeom prst="rightArrow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E9D312-A741-4CEF-9D0F-96E57801811A}"/>
                </a:ext>
              </a:extLst>
            </p:cNvPr>
            <p:cNvSpPr txBox="1"/>
            <p:nvPr/>
          </p:nvSpPr>
          <p:spPr>
            <a:xfrm>
              <a:off x="2054766" y="3970951"/>
              <a:ext cx="92836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b="1" dirty="0" err="1"/>
                <a:t>Конфузор</a:t>
              </a:r>
              <a:endParaRPr lang="ru-RU" sz="1400" b="1" dirty="0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021F422B-EB6A-4F2F-8631-CAE36B86DC01}"/>
                </a:ext>
              </a:extLst>
            </p:cNvPr>
            <p:cNvSpPr/>
            <p:nvPr/>
          </p:nvSpPr>
          <p:spPr>
            <a:xfrm>
              <a:off x="3474552" y="2798555"/>
              <a:ext cx="386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/>
                <a:t>С</a:t>
              </a:r>
              <a:r>
                <a:rPr lang="ru-RU" baseline="-25000"/>
                <a:t>2</a:t>
              </a:r>
              <a:endParaRPr lang="ru-RU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71D2A040-BFA4-4EBC-A10B-0D9E367CE0AD}"/>
                </a:ext>
              </a:extLst>
            </p:cNvPr>
            <p:cNvSpPr/>
            <p:nvPr/>
          </p:nvSpPr>
          <p:spPr>
            <a:xfrm>
              <a:off x="962731" y="2852898"/>
              <a:ext cx="386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С</a:t>
              </a:r>
              <a:r>
                <a:rPr lang="ru-RU" baseline="-25000" dirty="0"/>
                <a:t>1</a:t>
              </a:r>
              <a:endParaRPr lang="ru-RU" dirty="0"/>
            </a:p>
          </p:txBody>
        </p:sp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id="{D162FE2D-AE5B-4EE5-A024-67473EF5EAB9}"/>
                </a:ext>
              </a:extLst>
            </p:cNvPr>
            <p:cNvSpPr/>
            <p:nvPr/>
          </p:nvSpPr>
          <p:spPr>
            <a:xfrm rot="-600000">
              <a:off x="1579021" y="3792028"/>
              <a:ext cx="1658470" cy="171834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382636A-B823-454D-B2AC-5ECDD302CC4D}"/>
              </a:ext>
            </a:extLst>
          </p:cNvPr>
          <p:cNvGrpSpPr/>
          <p:nvPr/>
        </p:nvGrpSpPr>
        <p:grpSpPr>
          <a:xfrm>
            <a:off x="781806" y="2637140"/>
            <a:ext cx="3087853" cy="1601704"/>
            <a:chOff x="4979686" y="2584691"/>
            <a:chExt cx="3087853" cy="1601704"/>
          </a:xfrm>
        </p:grpSpPr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18710D13-8558-4F69-9D94-F9FB5339C0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04091" y="2653661"/>
              <a:ext cx="0" cy="127195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B15EC724-FA51-4BAA-AD11-6ECDF40AA7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51137" y="2653661"/>
              <a:ext cx="1652954" cy="222739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E40713D8-51F1-449F-88FA-12CB4D64F4ED}"/>
                </a:ext>
              </a:extLst>
            </p:cNvPr>
            <p:cNvCxnSpPr>
              <a:cxnSpLocks/>
            </p:cNvCxnSpPr>
            <p:nvPr/>
          </p:nvCxnSpPr>
          <p:spPr>
            <a:xfrm>
              <a:off x="5651137" y="3650123"/>
              <a:ext cx="1627262" cy="275492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CC71730D-7343-4455-997E-00E08178C2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51137" y="2888123"/>
              <a:ext cx="0" cy="76200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Стрелка: вправо 23">
              <a:extLst>
                <a:ext uri="{FF2B5EF4-FFF2-40B4-BE49-F238E27FC236}">
                  <a16:creationId xmlns:a16="http://schemas.microsoft.com/office/drawing/2014/main" id="{BB8EDA1C-40A5-44E2-AD15-BB71F436A305}"/>
                </a:ext>
              </a:extLst>
            </p:cNvPr>
            <p:cNvSpPr/>
            <p:nvPr/>
          </p:nvSpPr>
          <p:spPr>
            <a:xfrm>
              <a:off x="4979686" y="3178267"/>
              <a:ext cx="579453" cy="222739"/>
            </a:xfrm>
            <a:prstGeom prst="rightArrow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Стрелка: вправо 24">
              <a:extLst>
                <a:ext uri="{FF2B5EF4-FFF2-40B4-BE49-F238E27FC236}">
                  <a16:creationId xmlns:a16="http://schemas.microsoft.com/office/drawing/2014/main" id="{CB2421E3-8342-46ED-B971-D70C2F15677F}"/>
                </a:ext>
              </a:extLst>
            </p:cNvPr>
            <p:cNvSpPr/>
            <p:nvPr/>
          </p:nvSpPr>
          <p:spPr>
            <a:xfrm>
              <a:off x="7488086" y="3157753"/>
              <a:ext cx="579453" cy="222739"/>
            </a:xfrm>
            <a:prstGeom prst="rightArrow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733FEC-9740-4375-9633-208FF24BB16D}"/>
                </a:ext>
              </a:extLst>
            </p:cNvPr>
            <p:cNvSpPr txBox="1"/>
            <p:nvPr/>
          </p:nvSpPr>
          <p:spPr>
            <a:xfrm>
              <a:off x="6035885" y="3970951"/>
              <a:ext cx="92836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b="1" dirty="0"/>
                <a:t>Диффузор</a:t>
              </a: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041ED590-8177-4E85-8599-6C3C5EED4B3F}"/>
                </a:ext>
              </a:extLst>
            </p:cNvPr>
            <p:cNvSpPr/>
            <p:nvPr/>
          </p:nvSpPr>
          <p:spPr>
            <a:xfrm>
              <a:off x="7588897" y="2808935"/>
              <a:ext cx="386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С</a:t>
              </a:r>
              <a:r>
                <a:rPr lang="ru-RU" baseline="-25000" dirty="0"/>
                <a:t>2</a:t>
              </a:r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F272CFA1-568C-4E31-8A7E-FF3DEDDFFC9D}"/>
                </a:ext>
              </a:extLst>
            </p:cNvPr>
            <p:cNvSpPr/>
            <p:nvPr/>
          </p:nvSpPr>
          <p:spPr>
            <a:xfrm>
              <a:off x="4999745" y="2788421"/>
              <a:ext cx="386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С</a:t>
              </a:r>
              <a:r>
                <a:rPr lang="ru-RU" baseline="-25000" dirty="0"/>
                <a:t>1</a:t>
              </a:r>
              <a:endParaRPr lang="ru-RU" dirty="0"/>
            </a:p>
          </p:txBody>
        </p:sp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id="{D1EC0FF0-A526-49CF-B9FC-9DE26957088C}"/>
                </a:ext>
              </a:extLst>
            </p:cNvPr>
            <p:cNvSpPr/>
            <p:nvPr/>
          </p:nvSpPr>
          <p:spPr>
            <a:xfrm rot="600000">
              <a:off x="5615640" y="3792027"/>
              <a:ext cx="1658470" cy="171834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id="{73782564-088C-4F9D-A1E0-B1C1BD94CD58}"/>
                </a:ext>
              </a:extLst>
            </p:cNvPr>
            <p:cNvSpPr/>
            <p:nvPr/>
          </p:nvSpPr>
          <p:spPr>
            <a:xfrm rot="-480000">
              <a:off x="5613866" y="2584691"/>
              <a:ext cx="1658470" cy="171834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387C0A-FB2B-46C4-9252-6861D9FE9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72" y="4783155"/>
            <a:ext cx="2964706" cy="18000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мный, ночь&#10;&#10;Автоматически созданное описание">
            <a:extLst>
              <a:ext uri="{FF2B5EF4-FFF2-40B4-BE49-F238E27FC236}">
                <a16:creationId xmlns:a16="http://schemas.microsoft.com/office/drawing/2014/main" id="{FDCEAC5D-ECCA-46D9-A3FA-A57ACBABC4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59" b="30591"/>
          <a:stretch/>
        </p:blipFill>
        <p:spPr>
          <a:xfrm>
            <a:off x="3604817" y="4833039"/>
            <a:ext cx="5043200" cy="14400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783B83E-392F-4ADB-8C72-98991297EBA5}"/>
              </a:ext>
            </a:extLst>
          </p:cNvPr>
          <p:cNvSpPr txBox="1"/>
          <p:nvPr/>
        </p:nvSpPr>
        <p:spPr>
          <a:xfrm>
            <a:off x="3776424" y="3617458"/>
            <a:ext cx="1441701" cy="110799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Плотность</a:t>
            </a:r>
          </a:p>
          <a:p>
            <a:r>
              <a:rPr lang="ru-RU" dirty="0">
                <a:solidFill>
                  <a:schemeClr val="tx1"/>
                </a:solidFill>
              </a:rPr>
              <a:t>меняется интенсивнее скорости</a:t>
            </a:r>
          </a:p>
        </p:txBody>
      </p:sp>
    </p:spTree>
    <p:extLst>
      <p:ext uri="{BB962C8B-B14F-4D97-AF65-F5344CB8AC3E}">
        <p14:creationId xmlns:p14="http://schemas.microsoft.com/office/powerpoint/2010/main" val="1123413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46040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Используемые допущения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5423" y="798713"/>
            <a:ext cx="8130566" cy="5049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04975" indent="-1704975">
              <a:lnSpc>
                <a:spcPct val="150000"/>
              </a:lnSpc>
            </a:pPr>
            <a:r>
              <a:rPr lang="ru-RU" dirty="0"/>
              <a:t>В данном разделе и далее в курсе используются следующие допущения*:</a:t>
            </a:r>
          </a:p>
          <a:p>
            <a:pPr marL="1257300" indent="3619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Поток рассматривается в дискретных контрольных сечениях вдоль магистрального направления движения рабочего тела</a:t>
            </a:r>
          </a:p>
          <a:p>
            <a:pPr marL="1257300" indent="3619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 контрольных сечениях значения параметров потока - осреднены в окружном и радиальном направлениях</a:t>
            </a:r>
          </a:p>
          <a:p>
            <a:pPr marL="1257300" indent="3619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Течение - установившееся и равномерное (</a:t>
            </a:r>
            <a:r>
              <a:rPr lang="en-US" i="1" dirty="0" err="1"/>
              <a:t>p,c,T</a:t>
            </a:r>
            <a:r>
              <a:rPr lang="en-US" i="1" dirty="0" err="1">
                <a:sym typeface="Symbol"/>
              </a:rPr>
              <a:t>f</a:t>
            </a:r>
            <a:r>
              <a:rPr lang="en-US" i="1" dirty="0">
                <a:sym typeface="Symbol"/>
              </a:rPr>
              <a:t>(t)</a:t>
            </a:r>
            <a:r>
              <a:rPr lang="en-US" dirty="0">
                <a:sym typeface="Symbol"/>
              </a:rPr>
              <a:t>)</a:t>
            </a:r>
            <a:endParaRPr lang="ru-RU" dirty="0"/>
          </a:p>
          <a:p>
            <a:pPr marL="1257300" indent="3619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Рабочее тело – идеальный газ</a:t>
            </a:r>
          </a:p>
          <a:p>
            <a:pPr marL="1257300" indent="3619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Теплообмен между стенками канала и потоком не учитывается</a:t>
            </a:r>
          </a:p>
          <a:p>
            <a:pPr marL="1257300" indent="3619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Течение в межлопаточных каналах одного лопаточного венца идентично</a:t>
            </a:r>
          </a:p>
          <a:p>
            <a:pPr>
              <a:lnSpc>
                <a:spcPct val="150000"/>
              </a:lnSpc>
            </a:pPr>
            <a:endParaRPr lang="ru-RU" sz="1200" dirty="0"/>
          </a:p>
          <a:p>
            <a:pPr>
              <a:lnSpc>
                <a:spcPct val="150000"/>
              </a:lnSpc>
            </a:pPr>
            <a:endParaRPr lang="ru-RU" sz="1200" dirty="0"/>
          </a:p>
          <a:p>
            <a:pPr>
              <a:lnSpc>
                <a:spcPct val="150000"/>
              </a:lnSpc>
            </a:pPr>
            <a:r>
              <a:rPr lang="ru-RU" sz="1200" dirty="0"/>
              <a:t>* Кроме мест, где об изменении допущений будут указано отдельно</a:t>
            </a:r>
          </a:p>
        </p:txBody>
      </p:sp>
      <p:pic>
        <p:nvPicPr>
          <p:cNvPr id="3" name="Рисунок 2" descr="Изображение выглядит как человек, мужчина, внешний, стоит&#10;&#10;Описание создано автоматически">
            <a:extLst>
              <a:ext uri="{FF2B5EF4-FFF2-40B4-BE49-F238E27FC236}">
                <a16:creationId xmlns:a16="http://schemas.microsoft.com/office/drawing/2014/main" id="{C3A387BE-1932-4FFF-965B-2D589503D7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98" y="1390650"/>
            <a:ext cx="1800000" cy="228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Краткие сведения из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термо</a:t>
            </a:r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и газодинамики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854" y="798713"/>
            <a:ext cx="813913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cap="all" dirty="0"/>
              <a:t>Состояние жидкости или газа описывают:</a:t>
            </a:r>
          </a:p>
          <a:p>
            <a:pPr marL="1189038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Давление </a:t>
            </a:r>
            <a:r>
              <a:rPr lang="en-US" i="1" dirty="0"/>
              <a:t>p</a:t>
            </a:r>
            <a:endParaRPr lang="ru-RU" i="1" dirty="0"/>
          </a:p>
          <a:p>
            <a:pPr marL="1189038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Температура</a:t>
            </a:r>
            <a:r>
              <a:rPr lang="en-US" dirty="0"/>
              <a:t> </a:t>
            </a:r>
            <a:r>
              <a:rPr lang="en-US" i="1" dirty="0"/>
              <a:t>T</a:t>
            </a:r>
            <a:endParaRPr lang="ru-RU" i="1" dirty="0"/>
          </a:p>
          <a:p>
            <a:pPr marL="1189038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Плотность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</a:t>
            </a:r>
            <a:r>
              <a:rPr lang="ru-RU" dirty="0"/>
              <a:t> или удельный объем</a:t>
            </a:r>
            <a:r>
              <a:rPr lang="en-US" dirty="0"/>
              <a:t> </a:t>
            </a:r>
            <a:r>
              <a:rPr lang="en-US" i="1" dirty="0">
                <a:sym typeface="Symbol" panose="05050102010706020507" pitchFamily="18" charset="2"/>
              </a:rPr>
              <a:t></a:t>
            </a:r>
            <a:r>
              <a:rPr lang="ru-RU" i="1" dirty="0">
                <a:sym typeface="Symbol" panose="05050102010706020507" pitchFamily="18" charset="2"/>
              </a:rPr>
              <a:t>:</a:t>
            </a:r>
            <a:endParaRPr lang="ru-RU" i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Параметры состояния связаны между собой </a:t>
            </a:r>
            <a:r>
              <a:rPr lang="ru-RU" u="sng" dirty="0"/>
              <a:t>уравнением состояния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475939" y="1963798"/>
                <a:ext cx="790601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ρ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939" y="1963798"/>
                <a:ext cx="790601" cy="61273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83178" y="3415658"/>
            <a:ext cx="4205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cap="small" dirty="0"/>
              <a:t>Идеальный газ</a:t>
            </a:r>
          </a:p>
          <a:p>
            <a:pPr algn="ctr"/>
            <a:r>
              <a:rPr lang="ru-RU" cap="small" dirty="0"/>
              <a:t>Уравнение Менделеева - </a:t>
            </a:r>
            <a:r>
              <a:rPr lang="ru-RU" cap="small" dirty="0" err="1"/>
              <a:t>Клайперона</a:t>
            </a:r>
            <a:endParaRPr lang="ru-RU" cap="small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88874" y="3418449"/>
            <a:ext cx="4137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cap="small" dirty="0"/>
              <a:t>Реальный газ</a:t>
            </a:r>
          </a:p>
          <a:p>
            <a:pPr algn="ctr"/>
            <a:r>
              <a:rPr lang="ru-RU" cap="small" dirty="0"/>
              <a:t>Уравнение Ван – дер </a:t>
            </a:r>
            <a:r>
              <a:rPr lang="ru-RU" cap="small" dirty="0" err="1"/>
              <a:t>Ваальса</a:t>
            </a:r>
            <a:endParaRPr lang="ru-RU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34858" y="4166083"/>
                <a:ext cx="1502334" cy="61356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𝑝𝑣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RT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858" y="4166083"/>
                <a:ext cx="1502334" cy="6135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575031" y="4159531"/>
                <a:ext cx="2431563" cy="56682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RT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031" y="4159531"/>
                <a:ext cx="2431563" cy="5668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79533" y="5148981"/>
                <a:ext cx="3022558" cy="827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𝑝𝑣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RT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1+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i="1">
                                      <a:latin typeface="Cambria Math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ru-RU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i="1">
                                      <a:latin typeface="Cambria Math"/>
                                    </a:rPr>
                                    <m:t>+1</m:t>
                                  </m:r>
                                </m:den>
                              </m:f>
                            </m:e>
                          </m:nary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𝛽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533" y="5148981"/>
                <a:ext cx="3022558" cy="8274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588875" y="4779649"/>
            <a:ext cx="4137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Уравнение Боголюбова - </a:t>
            </a:r>
            <a:r>
              <a:rPr lang="ru-RU" cap="small" dirty="0" err="1"/>
              <a:t>Маера</a:t>
            </a:r>
            <a:endParaRPr lang="ru-RU" cap="small" dirty="0"/>
          </a:p>
        </p:txBody>
      </p:sp>
    </p:spTree>
    <p:extLst>
      <p:ext uri="{BB962C8B-B14F-4D97-AF65-F5344CB8AC3E}">
        <p14:creationId xmlns:p14="http://schemas.microsoft.com/office/powerpoint/2010/main" val="3875080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3765" y="798713"/>
            <a:ext cx="8200803" cy="835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cap="all" dirty="0"/>
              <a:t>Первый закон термодинамики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algn="ctr">
              <a:lnSpc>
                <a:spcPct val="150000"/>
              </a:lnSpc>
            </a:pPr>
            <a:r>
              <a:rPr lang="ru-RU" i="1" dirty="0"/>
              <a:t>Тепло, подведенное к системе, идет на увеличение внутренней энергии и работу против внешних сил (сил давления), действующих из вне на систему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Правило знаков: «плюс» - энергия подводится; «минус» - энергия отбирается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Признак работы – физическое движение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i="1" dirty="0"/>
              <a:t>Энтальпия</a:t>
            </a:r>
            <a:r>
              <a:rPr lang="ru-RU" dirty="0"/>
              <a:t> - сумма внутренней энергии тела и работы, которую необходимо затратить, чтобы тело объёмом </a:t>
            </a:r>
            <a:r>
              <a:rPr lang="en-US" i="1" dirty="0"/>
              <a:t>v</a:t>
            </a:r>
            <a:r>
              <a:rPr lang="ru-RU" dirty="0"/>
              <a:t> ввести в окружающую среду, имеющую давление </a:t>
            </a:r>
            <a:r>
              <a:rPr lang="ru-RU" i="1" dirty="0"/>
              <a:t>р </a:t>
            </a:r>
            <a:r>
              <a:rPr lang="ru-RU" dirty="0"/>
              <a:t>и находящуюся с телом в равновесном состоянии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248176" y="5862213"/>
                <a:ext cx="2647648" cy="39414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𝑑𝑖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𝑑𝑢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𝑝𝑣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𝑑𝑇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176" y="5862213"/>
                <a:ext cx="2647648" cy="394147"/>
              </a:xfrm>
              <a:prstGeom prst="rect">
                <a:avLst/>
              </a:prstGeom>
              <a:blipFill>
                <a:blip r:embed="rId5"/>
                <a:stretch>
                  <a:fillRect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61090" y="1260378"/>
                <a:ext cx="32661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latin typeface="Cambria Math"/>
                        </a:rPr>
                        <m:t>𝑄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𝑑𝑢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𝑝𝑑𝑣</m:t>
                      </m:r>
                      <m:r>
                        <a:rPr lang="ru-RU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𝑑𝑇</m:t>
                      </m:r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𝑝𝑑𝑣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090" y="1260378"/>
                <a:ext cx="3266151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5B2A5A91-EE4A-4E7E-BFDD-D68B2FD169DC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Краткие сведения из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термо</a:t>
            </a:r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и газодинамики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65B6906B-D22D-408C-8CD2-F1387C322F7F}"/>
              </a:ext>
            </a:extLst>
          </p:cNvPr>
          <p:cNvSpPr/>
          <p:nvPr/>
        </p:nvSpPr>
        <p:spPr>
          <a:xfrm>
            <a:off x="2879942" y="3233057"/>
            <a:ext cx="1479350" cy="6951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Система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7BD3B7-5B67-4CA7-AD54-81E27DDD4931}"/>
              </a:ext>
            </a:extLst>
          </p:cNvPr>
          <p:cNvSpPr txBox="1"/>
          <p:nvPr/>
        </p:nvSpPr>
        <p:spPr>
          <a:xfrm>
            <a:off x="1175657" y="3404217"/>
            <a:ext cx="1464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«</a:t>
            </a:r>
            <a:r>
              <a:rPr lang="en-US" sz="2000" dirty="0"/>
              <a:t>+</a:t>
            </a:r>
            <a:r>
              <a:rPr lang="ru-RU" sz="2000" dirty="0"/>
              <a:t>»</a:t>
            </a:r>
            <a:r>
              <a:rPr lang="en-US" sz="2000" dirty="0"/>
              <a:t> </a:t>
            </a:r>
            <a:r>
              <a:rPr lang="ru-RU" sz="2000" dirty="0"/>
              <a:t>работа</a:t>
            </a: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2832A652-36CE-4C18-AE6C-FE2BB946A46A}"/>
              </a:ext>
            </a:extLst>
          </p:cNvPr>
          <p:cNvSpPr/>
          <p:nvPr/>
        </p:nvSpPr>
        <p:spPr>
          <a:xfrm rot="17801146">
            <a:off x="2359896" y="3150192"/>
            <a:ext cx="233265" cy="517849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D9C360A-E688-4357-851D-31610AD628D8}"/>
              </a:ext>
            </a:extLst>
          </p:cNvPr>
          <p:cNvSpPr/>
          <p:nvPr/>
        </p:nvSpPr>
        <p:spPr>
          <a:xfrm>
            <a:off x="6488993" y="3175334"/>
            <a:ext cx="1479350" cy="69513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Система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C4EEFB-3D0D-4ED7-B11E-0FF0769243E3}"/>
              </a:ext>
            </a:extLst>
          </p:cNvPr>
          <p:cNvSpPr txBox="1"/>
          <p:nvPr/>
        </p:nvSpPr>
        <p:spPr>
          <a:xfrm>
            <a:off x="4840324" y="3398709"/>
            <a:ext cx="1464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«-»</a:t>
            </a:r>
            <a:r>
              <a:rPr lang="en-US" sz="2000" dirty="0"/>
              <a:t> </a:t>
            </a:r>
            <a:r>
              <a:rPr lang="ru-RU" sz="2000" dirty="0"/>
              <a:t>работа</a:t>
            </a: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EED7E815-6B53-44D6-AE01-769A0F4B5B66}"/>
              </a:ext>
            </a:extLst>
          </p:cNvPr>
          <p:cNvSpPr/>
          <p:nvPr/>
        </p:nvSpPr>
        <p:spPr>
          <a:xfrm rot="7259696">
            <a:off x="5968949" y="3145293"/>
            <a:ext cx="233265" cy="517849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2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3179" y="751829"/>
                <a:ext cx="5625031" cy="8197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ru-RU" cap="all" dirty="0"/>
                  <a:t>Уравнения процесса</a:t>
                </a: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>
                  <a:lnSpc>
                    <a:spcPct val="150000"/>
                  </a:lnSpc>
                </a:pPr>
                <a:r>
                  <a:rPr lang="en-US" i="1" dirty="0"/>
                  <a:t>n</a:t>
                </a:r>
                <a:r>
                  <a:rPr lang="en-US" dirty="0"/>
                  <a:t> – </a:t>
                </a:r>
                <a:r>
                  <a:rPr lang="ru-RU" dirty="0"/>
                  <a:t>показатель </a:t>
                </a:r>
                <a:r>
                  <a:rPr lang="ru-RU" dirty="0" err="1"/>
                  <a:t>политропы</a:t>
                </a:r>
                <a:endParaRPr lang="en-US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/>
                  <a:t>Для любого процесса справедливо:</a:t>
                </a:r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/>
                  <a:t>Процесс в идеальной турбомашине – </a:t>
                </a:r>
                <a:r>
                  <a:rPr lang="ru-RU" u="sng" dirty="0"/>
                  <a:t>адиабатный</a:t>
                </a:r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>
                  <a:lnSpc>
                    <a:spcPct val="150000"/>
                  </a:lnSpc>
                </a:pPr>
                <a:r>
                  <a:rPr lang="en-US" i="1" dirty="0"/>
                  <a:t>k</a:t>
                </a:r>
                <a:r>
                  <a:rPr lang="en-US" dirty="0"/>
                  <a:t> </a:t>
                </a:r>
                <a:r>
                  <a:rPr lang="ru-RU" dirty="0"/>
                  <a:t> -</a:t>
                </a:r>
                <a:r>
                  <a:rPr lang="en-US" dirty="0"/>
                  <a:t> </a:t>
                </a:r>
                <a:r>
                  <a:rPr lang="ru-RU" dirty="0"/>
                  <a:t>показатель </a:t>
                </a:r>
                <a:r>
                  <a:rPr lang="ru-RU" dirty="0" err="1"/>
                  <a:t>изоэнтропы</a:t>
                </a:r>
                <a:r>
                  <a:rPr lang="ru-RU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𝑘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sub>
                        </m:sSub>
                      </m:den>
                    </m:f>
                  </m:oMath>
                </a14:m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/>
                  <a:t>Уравнение </a:t>
                </a:r>
                <a:r>
                  <a:rPr lang="ru-RU" dirty="0" err="1"/>
                  <a:t>Маера</a:t>
                </a:r>
                <a:r>
                  <a:rPr lang="ru-RU" dirty="0"/>
                  <a:t>:</a:t>
                </a:r>
                <a:endParaRPr lang="en-US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>
                  <a:lnSpc>
                    <a:spcPct val="150000"/>
                  </a:lnSpc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79" y="751829"/>
                <a:ext cx="5625031" cy="8197052"/>
              </a:xfrm>
              <a:prstGeom prst="rect">
                <a:avLst/>
              </a:prstGeom>
              <a:blipFill>
                <a:blip r:embed="rId6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97728" y="1193526"/>
                <a:ext cx="1995931" cy="61356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num>
                        <m:den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p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𝑐𝑜𝑛𝑠𝑡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728" y="1193526"/>
                <a:ext cx="1995931" cy="6135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07123" y="2336193"/>
                <a:ext cx="2924455" cy="88562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; 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ru-RU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123" y="2336193"/>
                <a:ext cx="2924455" cy="8856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65713" y="3841608"/>
                <a:ext cx="1989519" cy="617028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num>
                        <m:den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p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𝑘</m:t>
                          </m:r>
                        </m:sup>
                      </m:sSup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𝑐𝑜𝑛𝑠𝑡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13" y="3841608"/>
                <a:ext cx="1989519" cy="6170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379962" y="5691203"/>
                <a:ext cx="1378774" cy="39414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962" y="5691203"/>
                <a:ext cx="1378774" cy="394147"/>
              </a:xfrm>
              <a:prstGeom prst="rect">
                <a:avLst/>
              </a:prstGeom>
              <a:blipFill>
                <a:blip r:embed="rId10"/>
                <a:stretch>
                  <a:fillRect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5669468" y="3318388"/>
            <a:ext cx="30565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Зависимость теплоемкости от температуры и состава рабочего тела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160" y="1367648"/>
            <a:ext cx="2901098" cy="1980000"/>
          </a:xfrm>
          <a:prstGeom prst="rect">
            <a:avLst/>
          </a:prstGeom>
        </p:spPr>
      </p:pic>
      <p:sp>
        <p:nvSpPr>
          <p:cNvPr id="11" name="Полилиния 10"/>
          <p:cNvSpPr/>
          <p:nvPr/>
        </p:nvSpPr>
        <p:spPr>
          <a:xfrm>
            <a:off x="6537017" y="1727321"/>
            <a:ext cx="1282535" cy="1080654"/>
          </a:xfrm>
          <a:custGeom>
            <a:avLst/>
            <a:gdLst>
              <a:gd name="connsiteX0" fmla="*/ 0 w 1282535"/>
              <a:gd name="connsiteY0" fmla="*/ 0 h 1080654"/>
              <a:gd name="connsiteX1" fmla="*/ 285008 w 1282535"/>
              <a:gd name="connsiteY1" fmla="*/ 344384 h 1080654"/>
              <a:gd name="connsiteX2" fmla="*/ 629393 w 1282535"/>
              <a:gd name="connsiteY2" fmla="*/ 688769 h 1080654"/>
              <a:gd name="connsiteX3" fmla="*/ 1282535 w 1282535"/>
              <a:gd name="connsiteY3" fmla="*/ 1080654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2535" h="1080654">
                <a:moveTo>
                  <a:pt x="0" y="0"/>
                </a:moveTo>
                <a:cubicBezTo>
                  <a:pt x="90054" y="114794"/>
                  <a:pt x="180109" y="229589"/>
                  <a:pt x="285008" y="344384"/>
                </a:cubicBezTo>
                <a:cubicBezTo>
                  <a:pt x="389907" y="459179"/>
                  <a:pt x="463138" y="566057"/>
                  <a:pt x="629393" y="688769"/>
                </a:cubicBezTo>
                <a:cubicBezTo>
                  <a:pt x="795648" y="811481"/>
                  <a:pt x="1175657" y="1017319"/>
                  <a:pt x="1282535" y="1080654"/>
                </a:cubicBez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669467" y="844428"/>
            <a:ext cx="30565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Термодинамические процессы </a:t>
            </a:r>
          </a:p>
          <a:p>
            <a:pPr algn="ctr"/>
            <a:r>
              <a:rPr lang="ru-RU" sz="1400" cap="small" dirty="0"/>
              <a:t>на </a:t>
            </a:r>
            <a:r>
              <a:rPr lang="en-US" sz="1400" cap="small" dirty="0"/>
              <a:t>p-v </a:t>
            </a:r>
            <a:r>
              <a:rPr lang="ru-RU" sz="1400" cap="small" dirty="0"/>
              <a:t>диаграмме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169" y="3917184"/>
            <a:ext cx="3108820" cy="2415576"/>
          </a:xfrm>
          <a:prstGeom prst="rect">
            <a:avLst/>
          </a:prstGeom>
          <a:noFill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BF013F5-8E19-43D4-82D7-4880FE82EF6A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Краткие сведения из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термо</a:t>
            </a:r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и газодинамики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6A4C5349-36B7-439C-B009-0C886B9782C4}"/>
                  </a:ext>
                </a:extLst>
              </p:cNvPr>
              <p:cNvSpPr/>
              <p:nvPr/>
            </p:nvSpPr>
            <p:spPr>
              <a:xfrm>
                <a:off x="2824179" y="3582333"/>
                <a:ext cx="2919645" cy="8735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ru-RU" i="0"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6A4C5349-36B7-439C-B009-0C886B9782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179" y="3582333"/>
                <a:ext cx="2919645" cy="87357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14842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7796" y="798712"/>
            <a:ext cx="809819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Параметры торможения – характеризуют энергетику потока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Как измерить статические параметры?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81" y="1509177"/>
            <a:ext cx="3854363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508874" y="1686585"/>
            <a:ext cx="2160000" cy="72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Термометр покажет завышенную температуру</a:t>
            </a:r>
            <a:endParaRPr lang="ru-RU" sz="1400" b="1" i="1" dirty="0">
              <a:solidFill>
                <a:sysClr val="windowText" lastClr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35808" y="3174603"/>
            <a:ext cx="2160000" cy="72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Манометр покажет завышенное давление</a:t>
            </a:r>
            <a:endParaRPr lang="ru-RU" sz="1400" b="1" i="1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632569" y="1685087"/>
                <a:ext cx="1519839" cy="73584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𝑇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569" y="1685087"/>
                <a:ext cx="1519839" cy="7358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632569" y="3187616"/>
                <a:ext cx="1539075" cy="65338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𝜌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569" y="3187616"/>
                <a:ext cx="1539075" cy="6533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6037410" y="1114115"/>
            <a:ext cx="2804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Температура заторможенного потока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037410" y="2528451"/>
            <a:ext cx="2804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Давление заторможенного </a:t>
            </a:r>
          </a:p>
          <a:p>
            <a:pPr algn="ctr"/>
            <a:r>
              <a:rPr lang="ru-RU" sz="1400" cap="small" dirty="0"/>
              <a:t>потока</a:t>
            </a:r>
          </a:p>
        </p:txBody>
      </p:sp>
      <p:cxnSp>
        <p:nvCxnSpPr>
          <p:cNvPr id="20" name="Прямая со стрелкой 19"/>
          <p:cNvCxnSpPr>
            <a:stCxn id="18" idx="3"/>
          </p:cNvCxnSpPr>
          <p:nvPr/>
        </p:nvCxnSpPr>
        <p:spPr>
          <a:xfrm>
            <a:off x="5795808" y="3534603"/>
            <a:ext cx="8506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cxnSpLocks/>
          </p:cNvCxnSpPr>
          <p:nvPr/>
        </p:nvCxnSpPr>
        <p:spPr>
          <a:xfrm>
            <a:off x="5668874" y="2053008"/>
            <a:ext cx="96369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cxnSpLocks/>
            <a:stCxn id="16" idx="1"/>
          </p:cNvCxnSpPr>
          <p:nvPr/>
        </p:nvCxnSpPr>
        <p:spPr>
          <a:xfrm flipH="1">
            <a:off x="2453951" y="2046585"/>
            <a:ext cx="105492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cxnSpLocks/>
          </p:cNvCxnSpPr>
          <p:nvPr/>
        </p:nvCxnSpPr>
        <p:spPr>
          <a:xfrm flipH="1" flipV="1">
            <a:off x="3081462" y="3534603"/>
            <a:ext cx="544357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67" y="4742389"/>
            <a:ext cx="23145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5862075" y="4480779"/>
            <a:ext cx="2804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Зонд для измерения статического давления в потоке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31648" y="1056397"/>
            <a:ext cx="2804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Схема измерения параметров потока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7796" y="760957"/>
            <a:ext cx="816677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cap="all" dirty="0"/>
              <a:t>Параметры заторможенного потока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79713" y="5006657"/>
            <a:ext cx="53121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cap="small" dirty="0"/>
              <a:t>Перемещать средства измерения со скоростью потока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cap="smal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cap="small" dirty="0"/>
              <a:t>Статическое давление измеряется через отверстия в стенках перпендикулярно потоку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cap="smal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cap="small" dirty="0"/>
              <a:t>Статическую температуру измеряют редко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FA7001-2CE8-4D3F-B247-60793BDCF9B2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Краткие сведения из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термо</a:t>
            </a:r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и газодинамики</a:t>
            </a:r>
          </a:p>
        </p:txBody>
      </p:sp>
      <p:pic>
        <p:nvPicPr>
          <p:cNvPr id="6" name="Рисунок 5" descr="Изображение выглядит как текст&#10;&#10;Описание создано автоматически">
            <a:extLst>
              <a:ext uri="{FF2B5EF4-FFF2-40B4-BE49-F238E27FC236}">
                <a16:creationId xmlns:a16="http://schemas.microsoft.com/office/drawing/2014/main" id="{37F9CE81-9B74-45D0-8765-04532B70D0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58" y="4719615"/>
            <a:ext cx="597820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273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8" grpId="0" animBg="1"/>
      <p:bldP spid="12" grpId="0" animBg="1"/>
      <p:bldP spid="17" grpId="0" animBg="1"/>
      <p:bldP spid="21" grpId="0"/>
      <p:bldP spid="22" grpId="0"/>
      <p:bldP spid="32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52301"/>
              </p:ext>
            </p:extLst>
          </p:nvPr>
        </p:nvGraphicFramePr>
        <p:xfrm>
          <a:off x="609600" y="1180717"/>
          <a:ext cx="8116390" cy="19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8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9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9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5723">
                <a:tc>
                  <a:txBody>
                    <a:bodyPr/>
                    <a:lstStyle/>
                    <a:p>
                      <a:pPr algn="ctr"/>
                      <a:endParaRPr lang="ru-RU" sz="1400" cap="all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cap="all" dirty="0"/>
                        <a:t>Абсолютная СК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cap="all" dirty="0"/>
                        <a:t>Относительная СК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23">
                <a:tc>
                  <a:txBody>
                    <a:bodyPr/>
                    <a:lstStyle/>
                    <a:p>
                      <a:pPr algn="ctr"/>
                      <a:r>
                        <a:rPr lang="ru-RU" sz="1400" cap="all" dirty="0"/>
                        <a:t>Что</a:t>
                      </a:r>
                      <a:r>
                        <a:rPr lang="ru-RU" sz="1400" cap="all" baseline="0" dirty="0"/>
                        <a:t> регистрирует?</a:t>
                      </a:r>
                      <a:endParaRPr lang="ru-RU" sz="1400" cap="all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cap="all" dirty="0"/>
                        <a:t>Неподвижный прибор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cap="all" dirty="0"/>
                        <a:t>Неподвижный прибор на роторе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277">
                <a:tc>
                  <a:txBody>
                    <a:bodyPr/>
                    <a:lstStyle/>
                    <a:p>
                      <a:pPr algn="ctr"/>
                      <a:r>
                        <a:rPr lang="ru-RU" sz="1400" cap="all" dirty="0"/>
                        <a:t>Температура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cap="all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cap="all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277">
                <a:tc>
                  <a:txBody>
                    <a:bodyPr/>
                    <a:lstStyle/>
                    <a:p>
                      <a:pPr algn="ctr"/>
                      <a:r>
                        <a:rPr lang="ru-RU" sz="1400" cap="all" dirty="0"/>
                        <a:t>Давление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cap="all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cap="all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00501" y="672886"/>
            <a:ext cx="81254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cap="all" dirty="0"/>
              <a:t>Параметры заторможенного потока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449531" y="1800153"/>
                <a:ext cx="1519839" cy="7358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𝑇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9531" y="1800153"/>
                <a:ext cx="1519839" cy="7358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291271" y="2484825"/>
                <a:ext cx="1646476" cy="6533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𝜌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271" y="2484825"/>
                <a:ext cx="1646476" cy="6533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429459" y="2503582"/>
                <a:ext cx="153907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𝜌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b="0" i="1" smtClean="0">
                                  <a:latin typeface="Cambria Math"/>
                                </a:rPr>
                                <m:t>с</m:t>
                              </m:r>
                            </m:e>
                            <m:sup>
                              <m:r>
                                <a:rPr lang="ru-RU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459" y="2503582"/>
                <a:ext cx="1539075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360365" y="1779015"/>
                <a:ext cx="1561389" cy="7253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𝑇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365" y="1779015"/>
                <a:ext cx="1561389" cy="7253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00" y="3210169"/>
            <a:ext cx="4589900" cy="3060000"/>
          </a:xfrm>
          <a:prstGeom prst="rect">
            <a:avLst/>
          </a:prstGeom>
          <a:noFill/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07835"/>
            <a:ext cx="4589900" cy="306000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5B311F-DFE6-415C-B633-1486B0ED1733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Краткие сведения из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термо</a:t>
            </a:r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и газодинамики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75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3179" y="798712"/>
            <a:ext cx="841139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cap="all" dirty="0"/>
              <a:t>Безразмерные скорости потока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Структура потока и уровень потерь в каналах зависит от соотношения между физической скоростью и скоростью звука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Скорость звука переменная, и зависит от температуры: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При анализе течения </a:t>
            </a:r>
            <a:r>
              <a:rPr lang="ru-RU" u="sng" dirty="0"/>
              <a:t>пользоваться физической скоростью не удобно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Применяют безразмерные скорости:</a:t>
            </a:r>
          </a:p>
          <a:p>
            <a:pPr marL="712788" indent="-17780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Число Маха (1887) (</a:t>
            </a:r>
            <a:r>
              <a:rPr lang="ru-RU" dirty="0" err="1"/>
              <a:t>Берстоу</a:t>
            </a:r>
            <a:r>
              <a:rPr lang="ru-RU" dirty="0"/>
              <a:t>, Маевского)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712788" indent="-17780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Приведенную скорость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956639" y="2524614"/>
                <a:ext cx="1230722" cy="407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𝑎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i="1">
                              <a:latin typeface="Cambria Math"/>
                            </a:rPr>
                            <m:t>𝑘𝑅𝑇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639" y="2524614"/>
                <a:ext cx="1230722" cy="407484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 descr="istrebit.jpg"/>
          <p:cNvPicPr>
            <a:picLocks noChangeAspect="1"/>
          </p:cNvPicPr>
          <p:nvPr/>
        </p:nvPicPr>
        <p:blipFill rotWithShape="1">
          <a:blip r:embed="rId7" cstate="print"/>
          <a:srcRect b="10851"/>
          <a:stretch/>
        </p:blipFill>
        <p:spPr>
          <a:xfrm>
            <a:off x="6673803" y="1648356"/>
            <a:ext cx="2120766" cy="12837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22143" y="4092954"/>
                <a:ext cx="1729256" cy="6185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𝑀</m:t>
                      </m:r>
                      <m:r>
                        <a:rPr lang="en-US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𝑘𝑅𝑇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143" y="4092954"/>
                <a:ext cx="1729256" cy="6185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72222" y="4942476"/>
                <a:ext cx="2379177" cy="91127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𝜆</m:t>
                      </m:r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/>
                            </a:rPr>
                            <m:t>с</m:t>
                          </m:r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кр</m:t>
                              </m:r>
                            </m:sub>
                          </m:sSub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ru-RU" i="1">
                                      <a:latin typeface="Cambria Math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ru-RU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>
                                      <a:latin typeface="Cambria Math"/>
                                    </a:rPr>
                                    <m:t>+1</m:t>
                                  </m:r>
                                </m:den>
                              </m:f>
                              <m:r>
                                <a:rPr lang="ru-RU" i="1">
                                  <a:latin typeface="Cambria Math"/>
                                </a:rPr>
                                <m:t>𝑅</m:t>
                              </m:r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22" y="4942476"/>
                <a:ext cx="2379177" cy="9112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авая фигурная скобка 4"/>
          <p:cNvSpPr/>
          <p:nvPr/>
        </p:nvSpPr>
        <p:spPr>
          <a:xfrm>
            <a:off x="3492183" y="4156856"/>
            <a:ext cx="498764" cy="1902432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90947" y="4156856"/>
                <a:ext cx="2034403" cy="1024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/>
                            </a:rPr>
                            <m:t>𝜆</m:t>
                          </m:r>
                        </m:e>
                        <m:sup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ru-RU">
                                  <a:latin typeface="Cambria Math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1+</m:t>
                          </m:r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947" y="4156856"/>
                <a:ext cx="2034403" cy="10248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990947" y="5297671"/>
                <a:ext cx="2034403" cy="1035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/>
                            </a:rPr>
                            <m:t>𝑀</m:t>
                          </m:r>
                        </m:e>
                        <m:sup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ru-RU">
                                  <a:latin typeface="Cambria Math"/>
                                </a:rPr>
                                <m:t>+1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ru-RU">
                                  <a:latin typeface="Cambria Math"/>
                                </a:rPr>
                                <m:t>+1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947" y="5297671"/>
                <a:ext cx="2034403" cy="10354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27CF522-B04D-4D7A-B335-6887B2A3C11A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Краткие сведения из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термо</a:t>
            </a:r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и газодинамики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B9E74A0-64F9-47B1-ABC1-97576DA38528}"/>
              </a:ext>
            </a:extLst>
          </p:cNvPr>
          <p:cNvSpPr/>
          <p:nvPr/>
        </p:nvSpPr>
        <p:spPr>
          <a:xfrm>
            <a:off x="6025350" y="3425195"/>
            <a:ext cx="27934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/>
              <a:t>Классификация турбомашин по скорости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296821DB-9916-4889-AA3F-9A67F4628D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053941"/>
              </p:ext>
            </p:extLst>
          </p:nvPr>
        </p:nvGraphicFramePr>
        <p:xfrm>
          <a:off x="6025350" y="4429989"/>
          <a:ext cx="2769219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1297">
                  <a:extLst>
                    <a:ext uri="{9D8B030D-6E8A-4147-A177-3AD203B41FA5}">
                      <a16:colId xmlns:a16="http://schemas.microsoft.com/office/drawing/2014/main" val="3961734141"/>
                    </a:ext>
                  </a:extLst>
                </a:gridCol>
                <a:gridCol w="1827922">
                  <a:extLst>
                    <a:ext uri="{9D8B030D-6E8A-4147-A177-3AD203B41FA5}">
                      <a16:colId xmlns:a16="http://schemas.microsoft.com/office/drawing/2014/main" val="4225836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ym typeface="Symbol" panose="05050102010706020507" pitchFamily="18" charset="2"/>
                        </a:rPr>
                        <a:t>, </a:t>
                      </a:r>
                      <a:r>
                        <a:rPr lang="en-US" dirty="0">
                          <a:sym typeface="Symbol" panose="05050102010706020507" pitchFamily="18" charset="2"/>
                        </a:rPr>
                        <a:t>M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Диапазон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3815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0,9 &lt; 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Дозвуковой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2053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0,9 – 1,1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Трансзвуковой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87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&gt; 1,1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Сверхзвуковой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84409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50256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3179" y="798712"/>
            <a:ext cx="8411390" cy="798680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cap="all" dirty="0"/>
              <a:t>Газодинамические функции (ГДФ)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i="1" dirty="0"/>
              <a:t>безразмерные функции приведенной скорости </a:t>
            </a:r>
            <a:r>
              <a:rPr lang="ru-RU" i="1" dirty="0">
                <a:sym typeface="Symbol"/>
              </a:rPr>
              <a:t></a:t>
            </a:r>
            <a:r>
              <a:rPr lang="ru-RU" i="1" dirty="0"/>
              <a:t> или числа Маха М, равные отношениям параметров потока, к значениям этих параметров в критических сечениях или к значениям параметров заторможенного потока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cap="all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Значения ГДФ зависят только от </a:t>
            </a:r>
            <a:r>
              <a:rPr lang="ru-RU" dirty="0">
                <a:sym typeface="Symbol"/>
              </a:rPr>
              <a:t> и свойств рабочего тела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Зная одну ГДФ можно найти все остальные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ГДФ часто представляют в виде таблиц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362" y="2990847"/>
            <a:ext cx="2409402" cy="30993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88028" y="2496867"/>
                <a:ext cx="2428742" cy="56393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i="1" smtClean="0">
                          <a:latin typeface="Cambria Math"/>
                        </a:rPr>
                        <m:t>𝜏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/>
                            </a:rPr>
                            <m:t>𝜆</m:t>
                          </m:r>
                        </m:e>
                      </m:d>
                      <m:r>
                        <a:rPr lang="ru-RU" sz="16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/>
                            </a:rPr>
                            <m:t>𝑇</m:t>
                          </m:r>
                        </m:num>
                        <m:den>
                          <m:sSup>
                            <m:s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a:rPr lang="ru-RU" sz="1600">
                          <a:latin typeface="Cambria Math"/>
                        </a:rPr>
                        <m:t>=1</m:t>
                      </m:r>
                      <m:r>
                        <a:rPr lang="ru-RU" sz="16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/>
                            </a:rPr>
                            <m:t>𝑘</m:t>
                          </m:r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r>
                            <a:rPr lang="ru-RU" sz="160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𝑘</m:t>
                          </m:r>
                          <m:r>
                            <a:rPr lang="ru-RU" sz="1600">
                              <a:latin typeface="Cambria Math"/>
                            </a:rPr>
                            <m:t>+1</m:t>
                          </m:r>
                        </m:den>
                      </m:f>
                      <m:sSup>
                        <m:s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/>
                            </a:rPr>
                            <m:t>𝜆</m:t>
                          </m:r>
                        </m:e>
                        <m:sup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28" y="2496867"/>
                <a:ext cx="2428742" cy="5639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80955" y="3163269"/>
                <a:ext cx="2976712" cy="7868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i="1">
                          <a:latin typeface="Cambria Math"/>
                        </a:rPr>
                        <m:t>𝜋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/>
                            </a:rPr>
                            <m:t>𝜆</m:t>
                          </m:r>
                        </m:e>
                      </m:d>
                      <m:r>
                        <a:rPr lang="ru-RU" sz="16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/>
                            </a:rPr>
                            <m:t>𝑝</m:t>
                          </m:r>
                        </m:num>
                        <m:den>
                          <m:sSup>
                            <m:s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a:rPr lang="ru-RU" sz="160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16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6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ru-RU" sz="160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6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600">
                                      <a:latin typeface="Cambria Math"/>
                                    </a:rPr>
                                    <m:t>+1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𝜆</m:t>
                                  </m:r>
                                </m:e>
                                <m:sup>
                                  <m:r>
                                    <a:rPr lang="ru-RU" sz="160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1600" i="1">
                                  <a:latin typeface="Cambria Math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955" y="3163269"/>
                <a:ext cx="2976712" cy="7868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816770" y="2315748"/>
                <a:ext cx="4392853" cy="820353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>
                          <a:latin typeface="Cambria Math"/>
                        </a:rPr>
                        <m:t>𝑞</m:t>
                      </m:r>
                      <m:d>
                        <m:d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400" i="1">
                              <a:latin typeface="Cambria Math"/>
                            </a:rPr>
                            <m:t>𝜆</m:t>
                          </m:r>
                        </m:e>
                      </m:d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i="1">
                              <a:latin typeface="Cambria Math"/>
                            </a:rPr>
                            <m:t>𝐹</m:t>
                          </m:r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 sz="1400">
                                  <a:latin typeface="Cambria Math"/>
                                </a:rPr>
                                <m:t>кр</m:t>
                              </m:r>
                            </m:sub>
                          </m:sSub>
                        </m:den>
                      </m:f>
                      <m:r>
                        <a:rPr lang="ru-RU" sz="140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400" i="1">
                                          <a:latin typeface="Cambria Math"/>
                                        </a:rPr>
                                        <m:t>𝑘</m:t>
                                      </m:r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r>
                                        <a:rPr lang="ru-RU" sz="1400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4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</m:den>
                              </m:f>
                            </m:sup>
                          </m:sSup>
                          <m:d>
                            <m:d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4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14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4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400">
                                      <a:latin typeface="Cambria Math"/>
                                    </a:rPr>
                                    <m:t>+1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𝜆</m:t>
                                  </m:r>
                                </m:e>
                                <m:sup>
                                  <m:r>
                                    <a:rPr lang="ru-RU" sz="140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140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1400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ru-RU" sz="14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1400">
                                  <a:latin typeface="Cambria Math"/>
                                </a:rPr>
                                <m:t>1</m:t>
                              </m:r>
                            </m:den>
                          </m:f>
                        </m:sup>
                      </m:sSup>
                      <m:r>
                        <a:rPr lang="ru-RU" sz="1400" i="1">
                          <a:latin typeface="Cambria Math"/>
                        </a:rPr>
                        <m:t>𝜆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770" y="2315748"/>
                <a:ext cx="4392853" cy="8203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300862" y="3168911"/>
                <a:ext cx="2951577" cy="78117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i="1">
                          <a:latin typeface="Cambria Math"/>
                        </a:rPr>
                        <m:t>𝜀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/>
                            </a:rPr>
                            <m:t>𝜆</m:t>
                          </m:r>
                        </m:e>
                      </m:d>
                      <m:r>
                        <a:rPr lang="ru-RU" sz="16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/>
                            </a:rPr>
                            <m:t>𝜌</m:t>
                          </m:r>
                        </m:num>
                        <m:den>
                          <m:sSup>
                            <m:s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a:rPr lang="ru-RU" sz="160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16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6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ru-RU" sz="160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1600" i="1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ru-RU" sz="1600">
                                      <a:latin typeface="Cambria Math"/>
                                    </a:rPr>
                                    <m:t>+1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𝜆</m:t>
                                  </m:r>
                                </m:e>
                                <m:sup>
                                  <m:r>
                                    <a:rPr lang="ru-RU" sz="160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𝑘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862" y="3168911"/>
                <a:ext cx="2951577" cy="7811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7391" y="5316864"/>
            <a:ext cx="4680000" cy="138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65D43A7-6DB0-4C69-A464-3F9A647104BF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Краткие сведения из </a:t>
            </a:r>
            <a:r>
              <a:rPr lang="ru-RU" b="1" cap="all" dirty="0" err="1">
                <a:solidFill>
                  <a:schemeClr val="bg1"/>
                </a:solidFill>
                <a:latin typeface="Elektra Text Pro" panose="02000503030000020004" pitchFamily="50" charset="-52"/>
              </a:rPr>
              <a:t>термо</a:t>
            </a:r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и газодинамики</a:t>
            </a:r>
          </a:p>
        </p:txBody>
      </p:sp>
    </p:spTree>
    <p:extLst>
      <p:ext uri="{BB962C8B-B14F-4D97-AF65-F5344CB8AC3E}">
        <p14:creationId xmlns:p14="http://schemas.microsoft.com/office/powerpoint/2010/main" val="27969488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8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7|135.8|11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7.3|31.9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17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7211</TotalTime>
  <Words>888</Words>
  <Application>Microsoft Office PowerPoint</Application>
  <PresentationFormat>Экран (4:3)</PresentationFormat>
  <Paragraphs>262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Elektra Medium Pro</vt:lpstr>
      <vt:lpstr>Elektra Text Pro</vt:lpstr>
      <vt:lpstr>Symbol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Oleg Baturin</cp:lastModifiedBy>
  <cp:revision>747</cp:revision>
  <dcterms:created xsi:type="dcterms:W3CDTF">2016-03-09T10:31:39Z</dcterms:created>
  <dcterms:modified xsi:type="dcterms:W3CDTF">2025-02-18T08:57:55Z</dcterms:modified>
</cp:coreProperties>
</file>