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1"/>
  </p:sldMasterIdLst>
  <p:notesMasterIdLst>
    <p:notesMasterId r:id="rId15"/>
  </p:notesMasterIdLst>
  <p:sldIdLst>
    <p:sldId id="570" r:id="rId2"/>
    <p:sldId id="317" r:id="rId3"/>
    <p:sldId id="340" r:id="rId4"/>
    <p:sldId id="341" r:id="rId5"/>
    <p:sldId id="396" r:id="rId6"/>
    <p:sldId id="342" r:id="rId7"/>
    <p:sldId id="343" r:id="rId8"/>
    <p:sldId id="393" r:id="rId9"/>
    <p:sldId id="392" r:id="rId10"/>
    <p:sldId id="395" r:id="rId11"/>
    <p:sldId id="345" r:id="rId12"/>
    <p:sldId id="571" r:id="rId13"/>
    <p:sldId id="267" r:id="rId14"/>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D85934-946B-4419-BFB5-2268DB76E67E}" v="1" dt="2026-03-04T05:10:16.696"/>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70" autoAdjust="0"/>
  </p:normalViewPr>
  <p:slideViewPr>
    <p:cSldViewPr snapToGrid="0">
      <p:cViewPr varScale="1">
        <p:scale>
          <a:sx n="101" d="100"/>
          <a:sy n="101" d="100"/>
        </p:scale>
        <p:origin x="183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eg Baturin" userId="99f809820fc93228" providerId="LiveId" clId="{C2C127B9-0DC4-49FA-8A35-D5898BD6E19F}"/>
    <pc:docChg chg="undo custSel addSld delSld modSld">
      <pc:chgData name="Oleg Baturin" userId="99f809820fc93228" providerId="LiveId" clId="{C2C127B9-0DC4-49FA-8A35-D5898BD6E19F}" dt="2026-03-04T05:10:29.692" v="53" actId="108"/>
      <pc:docMkLst>
        <pc:docMk/>
      </pc:docMkLst>
      <pc:sldChg chg="del">
        <pc:chgData name="Oleg Baturin" userId="99f809820fc93228" providerId="LiveId" clId="{C2C127B9-0DC4-49FA-8A35-D5898BD6E19F}" dt="2026-03-04T04:47:04.872" v="1" actId="47"/>
        <pc:sldMkLst>
          <pc:docMk/>
          <pc:sldMk cId="3015114996" sldId="368"/>
        </pc:sldMkLst>
      </pc:sldChg>
      <pc:sldChg chg="del">
        <pc:chgData name="Oleg Baturin" userId="99f809820fc93228" providerId="LiveId" clId="{C2C127B9-0DC4-49FA-8A35-D5898BD6E19F}" dt="2026-03-04T04:47:04.872" v="1" actId="47"/>
        <pc:sldMkLst>
          <pc:docMk/>
          <pc:sldMk cId="3976035593" sldId="369"/>
        </pc:sldMkLst>
      </pc:sldChg>
      <pc:sldChg chg="del">
        <pc:chgData name="Oleg Baturin" userId="99f809820fc93228" providerId="LiveId" clId="{C2C127B9-0DC4-49FA-8A35-D5898BD6E19F}" dt="2026-03-04T04:47:04.872" v="1" actId="47"/>
        <pc:sldMkLst>
          <pc:docMk/>
          <pc:sldMk cId="3365943016" sldId="370"/>
        </pc:sldMkLst>
      </pc:sldChg>
      <pc:sldChg chg="del">
        <pc:chgData name="Oleg Baturin" userId="99f809820fc93228" providerId="LiveId" clId="{C2C127B9-0DC4-49FA-8A35-D5898BD6E19F}" dt="2026-03-04T04:47:04.872" v="1" actId="47"/>
        <pc:sldMkLst>
          <pc:docMk/>
          <pc:sldMk cId="2083138440" sldId="374"/>
        </pc:sldMkLst>
      </pc:sldChg>
      <pc:sldChg chg="del">
        <pc:chgData name="Oleg Baturin" userId="99f809820fc93228" providerId="LiveId" clId="{C2C127B9-0DC4-49FA-8A35-D5898BD6E19F}" dt="2026-03-04T04:47:04.872" v="1" actId="47"/>
        <pc:sldMkLst>
          <pc:docMk/>
          <pc:sldMk cId="777255695" sldId="375"/>
        </pc:sldMkLst>
      </pc:sldChg>
      <pc:sldChg chg="modSp mod">
        <pc:chgData name="Oleg Baturin" userId="99f809820fc93228" providerId="LiveId" clId="{C2C127B9-0DC4-49FA-8A35-D5898BD6E19F}" dt="2026-03-04T04:47:15.434" v="3" actId="6549"/>
        <pc:sldMkLst>
          <pc:docMk/>
          <pc:sldMk cId="1052039026" sldId="570"/>
        </pc:sldMkLst>
        <pc:spChg chg="mod">
          <ac:chgData name="Oleg Baturin" userId="99f809820fc93228" providerId="LiveId" clId="{C2C127B9-0DC4-49FA-8A35-D5898BD6E19F}" dt="2026-03-04T04:47:15.434" v="3" actId="6549"/>
          <ac:spMkLst>
            <pc:docMk/>
            <pc:sldMk cId="1052039026" sldId="570"/>
            <ac:spMk id="6" creationId="{00000000-0000-0000-0000-000000000000}"/>
          </ac:spMkLst>
        </pc:spChg>
      </pc:sldChg>
      <pc:sldChg chg="addSp delSp modSp add mod delAnim">
        <pc:chgData name="Oleg Baturin" userId="99f809820fc93228" providerId="LiveId" clId="{C2C127B9-0DC4-49FA-8A35-D5898BD6E19F}" dt="2026-03-04T05:10:29.692" v="53" actId="108"/>
        <pc:sldMkLst>
          <pc:docMk/>
          <pc:sldMk cId="1181922474" sldId="571"/>
        </pc:sldMkLst>
        <pc:spChg chg="del">
          <ac:chgData name="Oleg Baturin" userId="99f809820fc93228" providerId="LiveId" clId="{C2C127B9-0DC4-49FA-8A35-D5898BD6E19F}" dt="2026-03-04T05:03:31.605" v="7" actId="478"/>
          <ac:spMkLst>
            <pc:docMk/>
            <pc:sldMk cId="1181922474" sldId="571"/>
            <ac:spMk id="4" creationId="{DEACC2EF-25A6-959A-0025-1474DEB53191}"/>
          </ac:spMkLst>
        </pc:spChg>
        <pc:spChg chg="del">
          <ac:chgData name="Oleg Baturin" userId="99f809820fc93228" providerId="LiveId" clId="{C2C127B9-0DC4-49FA-8A35-D5898BD6E19F}" dt="2026-03-04T05:03:31.605" v="7" actId="478"/>
          <ac:spMkLst>
            <pc:docMk/>
            <pc:sldMk cId="1181922474" sldId="571"/>
            <ac:spMk id="5" creationId="{9CCA013C-59C0-6216-87A2-D8D00B9FBB30}"/>
          </ac:spMkLst>
        </pc:spChg>
        <pc:spChg chg="del">
          <ac:chgData name="Oleg Baturin" userId="99f809820fc93228" providerId="LiveId" clId="{C2C127B9-0DC4-49FA-8A35-D5898BD6E19F}" dt="2026-03-04T05:03:31.605" v="7" actId="478"/>
          <ac:spMkLst>
            <pc:docMk/>
            <pc:sldMk cId="1181922474" sldId="571"/>
            <ac:spMk id="6" creationId="{652A96FB-B41F-9327-E15C-16BA09CE32D6}"/>
          </ac:spMkLst>
        </pc:spChg>
        <pc:spChg chg="mod">
          <ac:chgData name="Oleg Baturin" userId="99f809820fc93228" providerId="LiveId" clId="{C2C127B9-0DC4-49FA-8A35-D5898BD6E19F}" dt="2026-03-04T05:03:36.904" v="16" actId="20577"/>
          <ac:spMkLst>
            <pc:docMk/>
            <pc:sldMk cId="1181922474" sldId="571"/>
            <ac:spMk id="7" creationId="{653C6C10-6455-9565-03A2-54F4D384FAD4}"/>
          </ac:spMkLst>
        </pc:spChg>
        <pc:spChg chg="del mod">
          <ac:chgData name="Oleg Baturin" userId="99f809820fc93228" providerId="LiveId" clId="{C2C127B9-0DC4-49FA-8A35-D5898BD6E19F}" dt="2026-03-04T05:03:29.374" v="6" actId="478"/>
          <ac:spMkLst>
            <pc:docMk/>
            <pc:sldMk cId="1181922474" sldId="571"/>
            <ac:spMk id="9" creationId="{D4D0FBC0-0265-EAAB-2060-982B686DE64A}"/>
          </ac:spMkLst>
        </pc:spChg>
        <pc:spChg chg="add mod">
          <ac:chgData name="Oleg Baturin" userId="99f809820fc93228" providerId="LiveId" clId="{C2C127B9-0DC4-49FA-8A35-D5898BD6E19F}" dt="2026-03-04T05:10:29.692" v="53" actId="108"/>
          <ac:spMkLst>
            <pc:docMk/>
            <pc:sldMk cId="1181922474" sldId="571"/>
            <ac:spMk id="10" creationId="{B5A0DFAB-015B-B4B6-7640-B3ACA57A619F}"/>
          </ac:spMkLst>
        </pc:spChg>
        <pc:spChg chg="add mod">
          <ac:chgData name="Oleg Baturin" userId="99f809820fc93228" providerId="LiveId" clId="{C2C127B9-0DC4-49FA-8A35-D5898BD6E19F}" dt="2026-03-04T05:09:55.359" v="44" actId="108"/>
          <ac:spMkLst>
            <pc:docMk/>
            <pc:sldMk cId="1181922474" sldId="571"/>
            <ac:spMk id="12" creationId="{2B47E59A-8B7C-C8BF-8D65-40399EC3EE6B}"/>
          </ac:spMkLst>
        </pc:spChg>
        <pc:spChg chg="add mod">
          <ac:chgData name="Oleg Baturin" userId="99f809820fc93228" providerId="LiveId" clId="{C2C127B9-0DC4-49FA-8A35-D5898BD6E19F}" dt="2026-03-04T05:10:03.104" v="46" actId="14100"/>
          <ac:spMkLst>
            <pc:docMk/>
            <pc:sldMk cId="1181922474" sldId="571"/>
            <ac:spMk id="14" creationId="{AEB97D50-E8E6-B9EF-F0CA-96F2DF410D93}"/>
          </ac:spMkLst>
        </pc:spChg>
        <pc:spChg chg="del">
          <ac:chgData name="Oleg Baturin" userId="99f809820fc93228" providerId="LiveId" clId="{C2C127B9-0DC4-49FA-8A35-D5898BD6E19F}" dt="2026-03-04T05:03:31.605" v="7" actId="478"/>
          <ac:spMkLst>
            <pc:docMk/>
            <pc:sldMk cId="1181922474" sldId="571"/>
            <ac:spMk id="16" creationId="{58B33B8C-9A62-7297-1A38-F7A03B0967D3}"/>
          </ac:spMkLst>
        </pc:spChg>
        <pc:spChg chg="del">
          <ac:chgData name="Oleg Baturin" userId="99f809820fc93228" providerId="LiveId" clId="{C2C127B9-0DC4-49FA-8A35-D5898BD6E19F}" dt="2026-03-04T05:03:31.605" v="7" actId="478"/>
          <ac:spMkLst>
            <pc:docMk/>
            <pc:sldMk cId="1181922474" sldId="571"/>
            <ac:spMk id="21" creationId="{CC7DC9DB-DD3D-671C-E8DA-73028D1D2CBB}"/>
          </ac:spMkLst>
        </pc:spChg>
        <pc:spChg chg="del">
          <ac:chgData name="Oleg Baturin" userId="99f809820fc93228" providerId="LiveId" clId="{C2C127B9-0DC4-49FA-8A35-D5898BD6E19F}" dt="2026-03-04T05:03:31.605" v="7" actId="478"/>
          <ac:spMkLst>
            <pc:docMk/>
            <pc:sldMk cId="1181922474" sldId="571"/>
            <ac:spMk id="22" creationId="{61F05AF3-4773-A5FF-64F3-CEB95D94DFD1}"/>
          </ac:spMkLst>
        </pc:spChg>
        <pc:spChg chg="del">
          <ac:chgData name="Oleg Baturin" userId="99f809820fc93228" providerId="LiveId" clId="{C2C127B9-0DC4-49FA-8A35-D5898BD6E19F}" dt="2026-03-04T05:03:31.605" v="7" actId="478"/>
          <ac:spMkLst>
            <pc:docMk/>
            <pc:sldMk cId="1181922474" sldId="571"/>
            <ac:spMk id="23" creationId="{DFFE3299-5E2E-9E89-9681-889F2F70DBB5}"/>
          </ac:spMkLst>
        </pc:spChg>
        <pc:picChg chg="del">
          <ac:chgData name="Oleg Baturin" userId="99f809820fc93228" providerId="LiveId" clId="{C2C127B9-0DC4-49FA-8A35-D5898BD6E19F}" dt="2026-03-04T05:03:31.605" v="7" actId="478"/>
          <ac:picMkLst>
            <pc:docMk/>
            <pc:sldMk cId="1181922474" sldId="571"/>
            <ac:picMk id="3" creationId="{096737AC-9403-ED51-666A-EBDE0B094FB8}"/>
          </ac:picMkLst>
        </pc:picChg>
        <pc:picChg chg="del">
          <ac:chgData name="Oleg Baturin" userId="99f809820fc93228" providerId="LiveId" clId="{C2C127B9-0DC4-49FA-8A35-D5898BD6E19F}" dt="2026-03-04T05:03:31.605" v="7" actId="478"/>
          <ac:picMkLst>
            <pc:docMk/>
            <pc:sldMk cId="1181922474" sldId="571"/>
            <ac:picMk id="17" creationId="{117AE4F6-B5DD-7EA7-91B7-DD0D5E2B7BC8}"/>
          </ac:picMkLst>
        </pc:picChg>
        <pc:picChg chg="del">
          <ac:chgData name="Oleg Baturin" userId="99f809820fc93228" providerId="LiveId" clId="{C2C127B9-0DC4-49FA-8A35-D5898BD6E19F}" dt="2026-03-04T05:03:31.605" v="7" actId="478"/>
          <ac:picMkLst>
            <pc:docMk/>
            <pc:sldMk cId="1181922474" sldId="571"/>
            <ac:picMk id="24" creationId="{879F2989-C214-D963-B37F-28B077AA12A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77D36C68-DDAB-4D09-8E72-8E937BD7768C}" type="datetimeFigureOut">
              <a:rPr lang="ru-RU" smtClean="0"/>
              <a:pPr/>
              <a:t>04.03.2026</a:t>
            </a:fld>
            <a:endParaRPr lang="ru-RU"/>
          </a:p>
        </p:txBody>
      </p:sp>
      <p:sp>
        <p:nvSpPr>
          <p:cNvPr id="4" name="Образ слайда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0048289E-2F4B-4BDB-9E3D-307BE649A8BF}" type="slidenum">
              <a:rPr lang="ru-RU" smtClean="0"/>
              <a:pPr/>
              <a:t>‹#›</a:t>
            </a:fld>
            <a:endParaRPr lang="ru-RU"/>
          </a:p>
        </p:txBody>
      </p:sp>
    </p:spTree>
    <p:extLst>
      <p:ext uri="{BB962C8B-B14F-4D97-AF65-F5344CB8AC3E}">
        <p14:creationId xmlns:p14="http://schemas.microsoft.com/office/powerpoint/2010/main" val="94057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a:t>
            </a:fld>
            <a:endParaRPr lang="ru-RU"/>
          </a:p>
        </p:txBody>
      </p:sp>
    </p:spTree>
    <p:extLst>
      <p:ext uri="{BB962C8B-B14F-4D97-AF65-F5344CB8AC3E}">
        <p14:creationId xmlns:p14="http://schemas.microsoft.com/office/powerpoint/2010/main" val="2371332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When the flow in the </a:t>
                </a:r>
                <a:r>
                  <a:rPr lang="en-GB" sz="1200" kern="1200" dirty="0" err="1">
                    <a:solidFill>
                      <a:schemeClr val="tx1"/>
                    </a:solidFill>
                    <a:effectLst/>
                    <a:latin typeface="+mn-lt"/>
                    <a:ea typeface="+mn-ea"/>
                    <a:cs typeface="+mn-cs"/>
                  </a:rPr>
                  <a:t>turbomachinery</a:t>
                </a:r>
                <a:r>
                  <a:rPr lang="en-GB" sz="1200" kern="1200" dirty="0">
                    <a:solidFill>
                      <a:schemeClr val="tx1"/>
                    </a:solidFill>
                    <a:effectLst/>
                    <a:latin typeface="+mn-lt"/>
                    <a:ea typeface="+mn-ea"/>
                    <a:cs typeface="+mn-cs"/>
                  </a:rPr>
                  <a:t> blade passage turns, the particles of the working fluid move along curvilinear trajectories.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At the same time, centrifugal forces act on them, which press them to the concave surface of the blade (pressure side) and squeeze out from the convex surface (suction side).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For this reason, the pressure on the pressure side is greater than on the suction side.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At the point of flow coming off from the trailing edge, an unbalanced pressure difference acts on it, which tends to turn the flow toward the suction side, reducing that flow deflection </a:t>
                </a:r>
                <a:r>
                  <a:rPr lang="ru-RU" sz="1200" i="1" kern="1200" dirty="0">
                    <a:solidFill>
                      <a:schemeClr val="tx1"/>
                    </a:solidFill>
                    <a:effectLst/>
                    <a:latin typeface="+mn-lt"/>
                    <a:ea typeface="+mn-ea"/>
                    <a:cs typeface="+mn-cs"/>
                    <a:sym typeface="Symbol"/>
                  </a:rPr>
                  <a:t></a:t>
                </a:r>
                <a:r>
                  <a:rPr lang="en-GB" sz="1200" kern="1200" dirty="0">
                    <a:solidFill>
                      <a:schemeClr val="tx1"/>
                    </a:solidFill>
                    <a:effectLst/>
                    <a:latin typeface="+mn-lt"/>
                    <a:ea typeface="+mn-ea"/>
                    <a:cs typeface="+mn-cs"/>
                  </a:rPr>
                  <a:t> that was specified by the shape of the profile.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difference between the design angle and the real flow angle is called flow deviation angle </a:t>
                </a:r>
                <a:r>
                  <a:rPr lang="ru-RU" sz="1200" i="1" kern="1200" dirty="0">
                    <a:solidFill>
                      <a:schemeClr val="tx1"/>
                    </a:solidFill>
                    <a:effectLst/>
                    <a:latin typeface="+mn-lt"/>
                    <a:ea typeface="+mn-ea"/>
                    <a:cs typeface="+mn-cs"/>
                    <a:sym typeface="Symbol"/>
                  </a:rPr>
                  <a:t></a:t>
                </a:r>
                <a:r>
                  <a:rPr lang="en-US"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more the blades are apart from each other, the greater </a:t>
                </a:r>
                <a:r>
                  <a:rPr lang="ru-RU" sz="1200" kern="1200" dirty="0">
                    <a:solidFill>
                      <a:schemeClr val="tx1"/>
                    </a:solidFill>
                    <a:effectLst/>
                    <a:latin typeface="+mn-lt"/>
                    <a:ea typeface="+mn-ea"/>
                    <a:cs typeface="+mn-cs"/>
                    <a:sym typeface="Symbol"/>
                  </a:rPr>
                  <a:t></a:t>
                </a:r>
                <a:r>
                  <a:rPr lang="en-GB"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On the other hand, with an increase in cascade solidity </a:t>
                </a:r>
                <a14:m>
                  <m:oMath xmlns:m="http://schemas.openxmlformats.org/officeDocument/2006/math">
                    <m:acc>
                      <m:accPr>
                        <m:chr m:val="̅"/>
                        <m:ctrlPr>
                          <a:rPr lang="ru-RU" sz="1200" i="1" kern="1200">
                            <a:solidFill>
                              <a:schemeClr val="tx1"/>
                            </a:solidFill>
                            <a:effectLst/>
                            <a:latin typeface="Cambria Math" panose="02040503050406030204" pitchFamily="18" charset="0"/>
                            <a:ea typeface="+mn-ea"/>
                            <a:cs typeface="+mn-cs"/>
                          </a:rPr>
                        </m:ctrlPr>
                      </m:accPr>
                      <m:e>
                        <m:r>
                          <a:rPr lang="ru-RU" sz="1200" i="1" kern="1200">
                            <a:solidFill>
                              <a:schemeClr val="tx1"/>
                            </a:solidFill>
                            <a:effectLst/>
                            <a:latin typeface="Cambria Math" panose="02040503050406030204" pitchFamily="18" charset="0"/>
                            <a:ea typeface="+mn-ea"/>
                            <a:cs typeface="+mn-cs"/>
                          </a:rPr>
                          <m:t>𝑡</m:t>
                        </m:r>
                      </m:e>
                    </m:acc>
                  </m:oMath>
                </a14:m>
                <a:r>
                  <a:rPr lang="ru-RU"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 decrease in the distance between the blades), deviation angle tends to zero, but at the same time the increase in the number of blades and the friction surface increases the friction loss</a:t>
                </a:r>
                <a:r>
                  <a:rPr lang="ru-RU" sz="1200" kern="1200" dirty="0">
                    <a:solidFill>
                      <a:schemeClr val="tx1"/>
                    </a:solidFill>
                    <a:effectLst/>
                    <a:latin typeface="+mn-lt"/>
                    <a:ea typeface="+mn-ea"/>
                    <a:cs typeface="+mn-cs"/>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For these reasons, there is an optimal cascade solidity </a:t>
                </a:r>
                <a14:m>
                  <m:oMath xmlns:m="http://schemas.openxmlformats.org/officeDocument/2006/math">
                    <m:acc>
                      <m:accPr>
                        <m:chr m:val="̅"/>
                        <m:ctrlPr>
                          <a:rPr lang="ru-RU" sz="1200" i="1" kern="1200">
                            <a:solidFill>
                              <a:schemeClr val="tx1"/>
                            </a:solidFill>
                            <a:effectLst/>
                            <a:latin typeface="Cambria Math" panose="02040503050406030204" pitchFamily="18" charset="0"/>
                            <a:ea typeface="+mn-ea"/>
                            <a:cs typeface="+mn-cs"/>
                          </a:rPr>
                        </m:ctrlPr>
                      </m:accPr>
                      <m:e>
                        <m:r>
                          <a:rPr lang="ru-RU" sz="1200" i="1" kern="1200">
                            <a:solidFill>
                              <a:schemeClr val="tx1"/>
                            </a:solidFill>
                            <a:effectLst/>
                            <a:latin typeface="Cambria Math" panose="02040503050406030204" pitchFamily="18" charset="0"/>
                            <a:ea typeface="+mn-ea"/>
                            <a:cs typeface="+mn-cs"/>
                          </a:rPr>
                          <m:t>𝑡</m:t>
                        </m:r>
                      </m:e>
                    </m:acc>
                  </m:oMath>
                </a14:m>
                <a:r>
                  <a:rPr lang="en-GB"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When the flow in the </a:t>
                </a:r>
                <a:r>
                  <a:rPr lang="en-GB" sz="1200" kern="1200" dirty="0" err="1" smtClean="0">
                    <a:solidFill>
                      <a:schemeClr val="tx1"/>
                    </a:solidFill>
                    <a:effectLst/>
                    <a:latin typeface="+mn-lt"/>
                    <a:ea typeface="+mn-ea"/>
                    <a:cs typeface="+mn-cs"/>
                  </a:rPr>
                  <a:t>turbomachinery</a:t>
                </a:r>
                <a:r>
                  <a:rPr lang="en-GB" sz="1200" kern="1200" dirty="0" smtClean="0">
                    <a:solidFill>
                      <a:schemeClr val="tx1"/>
                    </a:solidFill>
                    <a:effectLst/>
                    <a:latin typeface="+mn-lt"/>
                    <a:ea typeface="+mn-ea"/>
                    <a:cs typeface="+mn-cs"/>
                  </a:rPr>
                  <a:t> blade passage turns, the particles of the working fluid move along curvilinear trajectories.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At the same time, centrifugal forces act on them, which press them to the concave surface of the blade (pressure side) and squeeze out from the convex surface (suction side).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For this reason, the pressure on the pressure side is greater than on the suction side.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At the point of flow coming off from the trailing edge, an unbalanced pressure difference acts on it, which tends to turn the flow toward the suction side, reducing that flow deflection </a:t>
                </a:r>
                <a:r>
                  <a:rPr lang="ru-RU" sz="1200" i="1" kern="1200" dirty="0">
                    <a:solidFill>
                      <a:schemeClr val="tx1"/>
                    </a:solidFill>
                    <a:effectLst/>
                    <a:latin typeface="+mn-lt"/>
                    <a:ea typeface="+mn-ea"/>
                    <a:cs typeface="+mn-cs"/>
                    <a:sym typeface="Symbol"/>
                  </a:rPr>
                  <a:t></a:t>
                </a:r>
                <a:r>
                  <a:rPr lang="en-GB" sz="1200" kern="1200" dirty="0">
                    <a:solidFill>
                      <a:schemeClr val="tx1"/>
                    </a:solidFill>
                    <a:effectLst/>
                    <a:latin typeface="+mn-lt"/>
                    <a:ea typeface="+mn-ea"/>
                    <a:cs typeface="+mn-cs"/>
                  </a:rPr>
                  <a:t> that was specified by the shape of the profile.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The </a:t>
                </a:r>
                <a:r>
                  <a:rPr lang="en-GB" sz="1200" kern="1200" dirty="0">
                    <a:solidFill>
                      <a:schemeClr val="tx1"/>
                    </a:solidFill>
                    <a:effectLst/>
                    <a:latin typeface="+mn-lt"/>
                    <a:ea typeface="+mn-ea"/>
                    <a:cs typeface="+mn-cs"/>
                  </a:rPr>
                  <a:t>difference between the design angle and the real flow angle is called flow deviation angle </a:t>
                </a:r>
                <a:r>
                  <a:rPr lang="ru-RU" sz="1200" i="1" kern="1200" dirty="0">
                    <a:solidFill>
                      <a:schemeClr val="tx1"/>
                    </a:solidFill>
                    <a:effectLst/>
                    <a:latin typeface="+mn-lt"/>
                    <a:ea typeface="+mn-ea"/>
                    <a:cs typeface="+mn-cs"/>
                    <a:sym typeface="Symbol"/>
                  </a:rPr>
                  <a:t></a:t>
                </a:r>
                <a:r>
                  <a:rPr lang="en-US"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The </a:t>
                </a:r>
                <a:r>
                  <a:rPr lang="en-GB" sz="1200" kern="1200" dirty="0">
                    <a:solidFill>
                      <a:schemeClr val="tx1"/>
                    </a:solidFill>
                    <a:effectLst/>
                    <a:latin typeface="+mn-lt"/>
                    <a:ea typeface="+mn-ea"/>
                    <a:cs typeface="+mn-cs"/>
                  </a:rPr>
                  <a:t>more the blades are apart from each other, the greater </a:t>
                </a:r>
                <a:r>
                  <a:rPr lang="ru-RU" sz="1200" kern="1200" dirty="0">
                    <a:solidFill>
                      <a:schemeClr val="tx1"/>
                    </a:solidFill>
                    <a:effectLst/>
                    <a:latin typeface="+mn-lt"/>
                    <a:ea typeface="+mn-ea"/>
                    <a:cs typeface="+mn-cs"/>
                    <a:sym typeface="Symbol"/>
                  </a:rPr>
                  <a:t></a:t>
                </a:r>
                <a:r>
                  <a:rPr lang="en-GB"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On </a:t>
                </a:r>
                <a:r>
                  <a:rPr lang="en-GB" sz="1200" kern="1200" dirty="0">
                    <a:solidFill>
                      <a:schemeClr val="tx1"/>
                    </a:solidFill>
                    <a:effectLst/>
                    <a:latin typeface="+mn-lt"/>
                    <a:ea typeface="+mn-ea"/>
                    <a:cs typeface="+mn-cs"/>
                  </a:rPr>
                  <a:t>the other hand, with an increase in cascade solidity </a:t>
                </a:r>
                <a:r>
                  <a:rPr lang="ru-RU" sz="1200" i="0" kern="1200">
                    <a:solidFill>
                      <a:schemeClr val="tx1"/>
                    </a:solidFill>
                    <a:effectLst/>
                    <a:latin typeface="+mn-lt"/>
                    <a:ea typeface="+mn-ea"/>
                    <a:cs typeface="+mn-cs"/>
                  </a:rPr>
                  <a:t>𝑡 ̅</a:t>
                </a:r>
                <a:r>
                  <a:rPr lang="ru-RU"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 decrease in the distance between the blades), deviation angle tends to zero, but at the same time the increase in the number of blades and the friction surface increases the friction </a:t>
                </a:r>
                <a:r>
                  <a:rPr lang="en-GB" sz="1200" kern="1200" dirty="0" smtClean="0">
                    <a:solidFill>
                      <a:schemeClr val="tx1"/>
                    </a:solidFill>
                    <a:effectLst/>
                    <a:latin typeface="+mn-lt"/>
                    <a:ea typeface="+mn-ea"/>
                    <a:cs typeface="+mn-cs"/>
                  </a:rPr>
                  <a:t>loss</a:t>
                </a:r>
                <a:r>
                  <a:rPr lang="ru-RU" sz="1200" kern="1200" dirty="0" smtClean="0">
                    <a:solidFill>
                      <a:schemeClr val="tx1"/>
                    </a:solidFill>
                    <a:effectLst/>
                    <a:latin typeface="+mn-lt"/>
                    <a:ea typeface="+mn-ea"/>
                    <a:cs typeface="+mn-cs"/>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For </a:t>
                </a:r>
                <a:r>
                  <a:rPr lang="en-GB" sz="1200" kern="1200" dirty="0">
                    <a:solidFill>
                      <a:schemeClr val="tx1"/>
                    </a:solidFill>
                    <a:effectLst/>
                    <a:latin typeface="+mn-lt"/>
                    <a:ea typeface="+mn-ea"/>
                    <a:cs typeface="+mn-cs"/>
                  </a:rPr>
                  <a:t>these reasons, there is an optimal cascade solidity </a:t>
                </a:r>
                <a:r>
                  <a:rPr lang="ru-RU" sz="1200" i="0" kern="1200">
                    <a:solidFill>
                      <a:schemeClr val="tx1"/>
                    </a:solidFill>
                    <a:effectLst/>
                    <a:latin typeface="+mn-lt"/>
                    <a:ea typeface="+mn-ea"/>
                    <a:cs typeface="+mn-cs"/>
                  </a:rPr>
                  <a:t>𝑡 ̅</a:t>
                </a:r>
                <a:r>
                  <a:rPr lang="en-GB"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10</a:t>
            </a:fld>
            <a:endParaRPr lang="ru-RU"/>
          </a:p>
        </p:txBody>
      </p:sp>
    </p:spTree>
    <p:extLst>
      <p:ext uri="{BB962C8B-B14F-4D97-AF65-F5344CB8AC3E}">
        <p14:creationId xmlns:p14="http://schemas.microsoft.com/office/powerpoint/2010/main" val="1156258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11</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49B1E-F960-598F-A950-4581A0C681C6}"/>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C0373341-1892-3D19-88ED-8243473DC0F3}"/>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DD1B207C-2C93-1148-2BB0-2F9B8437F43A}"/>
              </a:ext>
            </a:extLst>
          </p:cNvPr>
          <p:cNvSpPr>
            <a:spLocks noGrp="1"/>
          </p:cNvSpPr>
          <p:nvPr>
            <p:ph type="body" idx="1"/>
          </p:nvPr>
        </p:nvSpPr>
        <p:spPr/>
        <p:txBody>
          <a:bodyPr/>
          <a:lstStyle/>
          <a:p>
            <a:endParaRPr lang="ru-RU"/>
          </a:p>
        </p:txBody>
      </p:sp>
      <p:sp>
        <p:nvSpPr>
          <p:cNvPr id="4" name="Номер слайда 3">
            <a:extLst>
              <a:ext uri="{FF2B5EF4-FFF2-40B4-BE49-F238E27FC236}">
                <a16:creationId xmlns:a16="http://schemas.microsoft.com/office/drawing/2014/main" id="{0641C71A-AA74-C344-2D16-44B25F36D2C8}"/>
              </a:ext>
            </a:extLst>
          </p:cNvPr>
          <p:cNvSpPr>
            <a:spLocks noGrp="1"/>
          </p:cNvSpPr>
          <p:nvPr>
            <p:ph type="sldNum" sz="quarter" idx="10"/>
          </p:nvPr>
        </p:nvSpPr>
        <p:spPr/>
        <p:txBody>
          <a:bodyPr/>
          <a:lstStyle/>
          <a:p>
            <a:fld id="{0048289E-2F4B-4BDB-9E3D-307BE649A8BF}" type="slidenum">
              <a:rPr lang="ru-RU" smtClean="0"/>
              <a:pPr/>
              <a:t>12</a:t>
            </a:fld>
            <a:endParaRPr lang="ru-RU"/>
          </a:p>
        </p:txBody>
      </p:sp>
    </p:spTree>
    <p:extLst>
      <p:ext uri="{BB962C8B-B14F-4D97-AF65-F5344CB8AC3E}">
        <p14:creationId xmlns:p14="http://schemas.microsoft.com/office/powerpoint/2010/main" val="769545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2</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3</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5</a:t>
            </a:fld>
            <a:endParaRPr lang="ru-RU"/>
          </a:p>
        </p:txBody>
      </p:sp>
    </p:spTree>
    <p:extLst>
      <p:ext uri="{BB962C8B-B14F-4D97-AF65-F5344CB8AC3E}">
        <p14:creationId xmlns:p14="http://schemas.microsoft.com/office/powerpoint/2010/main" val="1361011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6</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7</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8</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9</a:t>
            </a:fld>
            <a:endParaRPr lang="ru-RU"/>
          </a:p>
        </p:txBody>
      </p:sp>
    </p:spTree>
    <p:extLst>
      <p:ext uri="{BB962C8B-B14F-4D97-AF65-F5344CB8AC3E}">
        <p14:creationId xmlns:p14="http://schemas.microsoft.com/office/powerpoint/2010/main" val="422915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CD2006A-6BE7-43E8-8AD6-C09FC266B36F}" type="datetime1">
              <a:rPr lang="ru-RU" smtClean="0"/>
              <a:pPr/>
              <a:t>04.03.2026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33628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FD85EE-4AB9-42CD-8126-E74FE77A9ED8}" type="datetime1">
              <a:rPr lang="ru-RU" smtClean="0"/>
              <a:pPr/>
              <a:t>04.03.2026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079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0B916C-83BE-4CC1-8A21-D05CD30C43DB}" type="datetime1">
              <a:rPr lang="ru-RU" smtClean="0"/>
              <a:pPr/>
              <a:t>04.03.2026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533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13183-B2A1-4784-80CE-65A33D52CB0B}" type="datetime1">
              <a:rPr lang="ru-RU" smtClean="0"/>
              <a:pPr/>
              <a:t>04.03.2026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1963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A388E9-D2C3-4436-BFEE-5F0C2E0896FE}" type="datetime1">
              <a:rPr lang="ru-RU" smtClean="0"/>
              <a:pPr/>
              <a:t>04.03.2026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424039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A15BC7-66CE-44BA-84C4-ADF5D358A8E5}" type="datetime1">
              <a:rPr lang="ru-RU" smtClean="0"/>
              <a:pPr/>
              <a:t>04.03.2026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209277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55F641-8A7B-48BB-9924-29525D09D843}" type="datetime1">
              <a:rPr lang="ru-RU" smtClean="0"/>
              <a:pPr/>
              <a:t>04.03.2026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6749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8C4CC1A-CDB1-4CBC-83A8-3EB958439194}" type="datetime1">
              <a:rPr lang="ru-RU" smtClean="0"/>
              <a:pPr/>
              <a:t>04.03.2026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572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5C5F1-78C0-4305-B0EC-8CEF047F6C93}" type="datetime1">
              <a:rPr lang="ru-RU" smtClean="0"/>
              <a:pPr/>
              <a:t>04.03.2026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2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FF670FB-17C0-4434-90C8-A4668EF13565}" type="datetime1">
              <a:rPr lang="ru-RU" smtClean="0"/>
              <a:pPr/>
              <a:t>04.03.2026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55095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FA5D1FD-3FC4-47EA-B2EB-FF46800F6009}" type="datetime1">
              <a:rPr lang="ru-RU" smtClean="0"/>
              <a:pPr/>
              <a:t>04.03.2026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515277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109404-ED28-47FE-9DC5-C6BCEA110D1D}" type="datetime1">
              <a:rPr lang="ru-RU" smtClean="0"/>
              <a:pPr/>
              <a:t>04.03.2026</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0F9EB-2112-4866-8AFC-0758B0B74D1C}" type="slidenum">
              <a:rPr lang="ru-RU" smtClean="0"/>
              <a:pPr/>
              <a:t>‹#›</a:t>
            </a:fld>
            <a:endParaRPr lang="ru-RU"/>
          </a:p>
        </p:txBody>
      </p:sp>
    </p:spTree>
    <p:extLst>
      <p:ext uri="{BB962C8B-B14F-4D97-AF65-F5344CB8AC3E}">
        <p14:creationId xmlns:p14="http://schemas.microsoft.com/office/powerpoint/2010/main" val="1479013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5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9.jpeg"/><Relationship Id="rId7" Type="http://schemas.openxmlformats.org/officeDocument/2006/relationships/image" Target="../media/image178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8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3.png"/><Relationship Id="rId7" Type="http://schemas.openxmlformats.org/officeDocument/2006/relationships/image" Target="../media/image13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0.png"/><Relationship Id="rId5" Type="http://schemas.openxmlformats.org/officeDocument/2006/relationships/image" Target="../media/image1290.png"/><Relationship Id="rId10" Type="http://schemas.openxmlformats.org/officeDocument/2006/relationships/image" Target="../media/image134.png"/><Relationship Id="rId4" Type="http://schemas.openxmlformats.org/officeDocument/2006/relationships/image" Target="../media/image1080.png"/><Relationship Id="rId9" Type="http://schemas.openxmlformats.org/officeDocument/2006/relationships/image" Target="../media/image133.png"/></Relationships>
</file>

<file path=ppt/slides/_rels/slide3.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361.png"/><Relationship Id="rId3" Type="http://schemas.openxmlformats.org/officeDocument/2006/relationships/image" Target="../media/image4.png"/><Relationship Id="rId7" Type="http://schemas.openxmlformats.org/officeDocument/2006/relationships/image" Target="../media/image141.png"/><Relationship Id="rId12" Type="http://schemas.openxmlformats.org/officeDocument/2006/relationships/image" Target="../media/image123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0.png"/><Relationship Id="rId11" Type="http://schemas.openxmlformats.org/officeDocument/2006/relationships/image" Target="../media/image1220.png"/><Relationship Id="rId5" Type="http://schemas.openxmlformats.org/officeDocument/2006/relationships/image" Target="../media/image139.png"/><Relationship Id="rId15" Type="http://schemas.openxmlformats.org/officeDocument/2006/relationships/image" Target="../media/image5.jpeg"/><Relationship Id="rId10" Type="http://schemas.openxmlformats.org/officeDocument/2006/relationships/image" Target="../media/image137.png"/><Relationship Id="rId4" Type="http://schemas.openxmlformats.org/officeDocument/2006/relationships/image" Target="../media/image138.png"/><Relationship Id="rId9" Type="http://schemas.openxmlformats.org/officeDocument/2006/relationships/image" Target="../media/image136.png"/><Relationship Id="rId14" Type="http://schemas.openxmlformats.org/officeDocument/2006/relationships/image" Target="../media/image1370.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43.png"/><Relationship Id="rId7" Type="http://schemas.openxmlformats.org/officeDocument/2006/relationships/image" Target="../media/image21.png"/><Relationship Id="rId12"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6.png"/><Relationship Id="rId11" Type="http://schemas.openxmlformats.org/officeDocument/2006/relationships/image" Target="../media/image25.png"/><Relationship Id="rId5" Type="http://schemas.openxmlformats.org/officeDocument/2006/relationships/image" Target="../media/image145.png"/><Relationship Id="rId10" Type="http://schemas.openxmlformats.org/officeDocument/2006/relationships/image" Target="../media/image24.png"/><Relationship Id="rId4" Type="http://schemas.openxmlformats.org/officeDocument/2006/relationships/image" Target="../media/image144.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210.png"/><Relationship Id="rId7" Type="http://schemas.openxmlformats.org/officeDocument/2006/relationships/image" Target="../media/image15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350.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480.png"/><Relationship Id="rId7"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1500.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20.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540.png"/><Relationship Id="rId10" Type="http://schemas.openxmlformats.org/officeDocument/2006/relationships/image" Target="../media/image1590.png"/><Relationship Id="rId4" Type="http://schemas.openxmlformats.org/officeDocument/2006/relationships/image" Target="../media/image1530.png"/><Relationship Id="rId9" Type="http://schemas.openxmlformats.org/officeDocument/2006/relationships/image" Target="../media/image1580.png"/></Relationships>
</file>

<file path=ppt/slides/_rels/slide8.xml.rels><?xml version="1.0" encoding="UTF-8" standalone="yes"?>
<Relationships xmlns="http://schemas.openxmlformats.org/package/2006/relationships"><Relationship Id="rId8" Type="http://schemas.openxmlformats.org/officeDocument/2006/relationships/image" Target="../media/image165.png"/><Relationship Id="rId13" Type="http://schemas.openxmlformats.org/officeDocument/2006/relationships/image" Target="../media/image170.png"/><Relationship Id="rId3" Type="http://schemas.openxmlformats.org/officeDocument/2006/relationships/image" Target="../media/image13.png"/><Relationship Id="rId7" Type="http://schemas.openxmlformats.org/officeDocument/2006/relationships/image" Target="../media/image164.png"/><Relationship Id="rId12" Type="http://schemas.openxmlformats.org/officeDocument/2006/relationships/image" Target="../media/image169.png"/><Relationship Id="rId17" Type="http://schemas.openxmlformats.org/officeDocument/2006/relationships/image" Target="../media/image17.png"/><Relationship Id="rId2" Type="http://schemas.openxmlformats.org/officeDocument/2006/relationships/notesSlide" Target="../notesSlides/notesSlide8.xml"/><Relationship Id="rId16" Type="http://schemas.openxmlformats.org/officeDocument/2006/relationships/image" Target="../media/image16.png"/><Relationship Id="rId1" Type="http://schemas.openxmlformats.org/officeDocument/2006/relationships/slideLayout" Target="../slideLayouts/slideLayout1.xml"/><Relationship Id="rId11" Type="http://schemas.openxmlformats.org/officeDocument/2006/relationships/image" Target="../media/image168.png"/><Relationship Id="rId5" Type="http://schemas.openxmlformats.org/officeDocument/2006/relationships/image" Target="../media/image1620.png"/><Relationship Id="rId15" Type="http://schemas.openxmlformats.org/officeDocument/2006/relationships/image" Target="../media/image15.png"/><Relationship Id="rId4" Type="http://schemas.openxmlformats.org/officeDocument/2006/relationships/image" Target="../media/image1610.png"/><Relationship Id="rId9" Type="http://schemas.openxmlformats.org/officeDocument/2006/relationships/image" Target="../media/image166.png"/><Relationship Id="rId14" Type="http://schemas.openxmlformats.org/officeDocument/2006/relationships/image" Target="../media/image14.GIF"/></Relationships>
</file>

<file path=ppt/slides/_rels/slide9.xml.rels><?xml version="1.0" encoding="UTF-8" standalone="yes"?>
<Relationships xmlns="http://schemas.openxmlformats.org/package/2006/relationships"><Relationship Id="rId3" Type="http://schemas.openxmlformats.org/officeDocument/2006/relationships/image" Target="../media/image161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4646527" y="3102370"/>
            <a:ext cx="3831772" cy="769441"/>
          </a:xfrm>
          <a:prstGeom prst="rect">
            <a:avLst/>
          </a:prstGeom>
          <a:noFill/>
        </p:spPr>
        <p:txBody>
          <a:bodyPr wrap="square" rtlCol="0" anchor="ctr" anchorCtr="1">
            <a:spAutoFit/>
          </a:bodyPr>
          <a:lstStyle/>
          <a:p>
            <a:pPr algn="ctr"/>
            <a:r>
              <a:rPr lang="ru-RU" sz="2200" b="1" cap="all" dirty="0">
                <a:solidFill>
                  <a:schemeClr val="bg1"/>
                </a:solidFill>
                <a:latin typeface="Elektra Text Pro" panose="02000503030000020004" pitchFamily="50" charset="-52"/>
              </a:rPr>
              <a:t>Модуль 5 </a:t>
            </a:r>
          </a:p>
          <a:p>
            <a:pPr algn="ctr"/>
            <a:r>
              <a:rPr lang="ru-RU" sz="2200" b="1" cap="all">
                <a:solidFill>
                  <a:schemeClr val="bg1"/>
                </a:solidFill>
                <a:latin typeface="Elektra Text Pro" panose="02000503030000020004" pitchFamily="50" charset="-52"/>
              </a:rPr>
              <a:t>Уравнение Эйлера</a:t>
            </a:r>
            <a:endParaRPr lang="ru-RU" sz="2200" b="1" cap="all" dirty="0">
              <a:solidFill>
                <a:schemeClr val="bg1"/>
              </a:solidFill>
              <a:latin typeface="Elektra Text Pro" panose="02000503030000020004" pitchFamily="50" charset="-52"/>
            </a:endParaRPr>
          </a:p>
        </p:txBody>
      </p:sp>
      <p:sp>
        <p:nvSpPr>
          <p:cNvPr id="8" name="TextBox 7"/>
          <p:cNvSpPr txBox="1"/>
          <p:nvPr/>
        </p:nvSpPr>
        <p:spPr>
          <a:xfrm>
            <a:off x="4639270" y="4359128"/>
            <a:ext cx="3846286" cy="1600438"/>
          </a:xfrm>
          <a:prstGeom prst="rect">
            <a:avLst/>
          </a:prstGeom>
          <a:noFill/>
        </p:spPr>
        <p:txBody>
          <a:bodyPr wrap="square" rtlCol="0" anchor="ctr" anchorCtr="1">
            <a:spAutoFit/>
          </a:bodyPr>
          <a:lstStyle/>
          <a:p>
            <a:pPr algn="ctr"/>
            <a:r>
              <a:rPr lang="ru-RU" sz="1400" dirty="0">
                <a:solidFill>
                  <a:schemeClr val="bg1"/>
                </a:solidFill>
                <a:latin typeface="Elektra Text Pro" panose="02000503030000020004" pitchFamily="50" charset="-52"/>
              </a:rPr>
              <a:t>Доцент каф. ТДЛА Самарского университета,</a:t>
            </a:r>
          </a:p>
          <a:p>
            <a:pPr algn="ctr"/>
            <a:r>
              <a:rPr lang="ru-RU" sz="1400" b="1" dirty="0">
                <a:solidFill>
                  <a:schemeClr val="bg1"/>
                </a:solidFill>
                <a:latin typeface="Elektra Text Pro" panose="02000503030000020004" pitchFamily="50" charset="-52"/>
              </a:rPr>
              <a:t>Батурин Олег Витальевич</a:t>
            </a:r>
          </a:p>
          <a:p>
            <a:pPr algn="ctr"/>
            <a:endParaRPr lang="ru-RU" sz="1400" b="1" dirty="0">
              <a:solidFill>
                <a:schemeClr val="bg1"/>
              </a:solidFill>
              <a:latin typeface="Elektra Text Pro" panose="02000503030000020004" pitchFamily="50" charset="-52"/>
            </a:endParaRPr>
          </a:p>
          <a:p>
            <a:pPr algn="ctr"/>
            <a:r>
              <a:rPr lang="ru-RU" sz="1400" dirty="0">
                <a:solidFill>
                  <a:schemeClr val="bg1"/>
                </a:solidFill>
                <a:latin typeface="Elektra Text Pro" panose="02000503030000020004" pitchFamily="50" charset="-52"/>
              </a:rPr>
              <a:t>443086 г. Самара, Московское шоссе 34, комн. 336-5 </a:t>
            </a:r>
            <a:r>
              <a:rPr lang="en-US" sz="1400" dirty="0">
                <a:solidFill>
                  <a:schemeClr val="bg1"/>
                </a:solidFill>
                <a:latin typeface="Elektra Text Pro" panose="02000503030000020004" pitchFamily="50" charset="-52"/>
              </a:rPr>
              <a:t>Tel: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
        <p:nvSpPr>
          <p:cNvPr id="6" name="TextBox 5"/>
          <p:cNvSpPr txBox="1"/>
          <p:nvPr/>
        </p:nvSpPr>
        <p:spPr>
          <a:xfrm>
            <a:off x="4639270" y="6093311"/>
            <a:ext cx="3846286" cy="307777"/>
          </a:xfrm>
          <a:prstGeom prst="rect">
            <a:avLst/>
          </a:prstGeom>
          <a:noFill/>
        </p:spPr>
        <p:txBody>
          <a:bodyPr wrap="square" rtlCol="0" anchor="ctr" anchorCtr="1">
            <a:spAutoFit/>
          </a:bodyPr>
          <a:lstStyle/>
          <a:p>
            <a:pPr algn="ctr"/>
            <a:r>
              <a:rPr lang="ru-RU" sz="1400" dirty="0">
                <a:solidFill>
                  <a:schemeClr val="bg1"/>
                </a:solidFill>
                <a:latin typeface="Elektra Text Pro" panose="02000503030000020004" pitchFamily="50" charset="-52"/>
              </a:rPr>
              <a:t>Самара 2026</a:t>
            </a:r>
          </a:p>
        </p:txBody>
      </p:sp>
    </p:spTree>
    <p:extLst>
      <p:ext uri="{BB962C8B-B14F-4D97-AF65-F5344CB8AC3E}">
        <p14:creationId xmlns:p14="http://schemas.microsoft.com/office/powerpoint/2010/main" val="1052039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10</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graphicFrame>
            <p:nvGraphicFramePr>
              <p:cNvPr id="2" name="Таблица 1"/>
              <p:cNvGraphicFramePr>
                <a:graphicFrameLocks noGrp="1"/>
              </p:cNvGraphicFramePr>
              <p:nvPr>
                <p:extLst>
                  <p:ext uri="{D42A27DB-BD31-4B8C-83A1-F6EECF244321}">
                    <p14:modId xmlns:p14="http://schemas.microsoft.com/office/powerpoint/2010/main" val="3117662821"/>
                  </p:ext>
                </p:extLst>
              </p:nvPr>
            </p:nvGraphicFramePr>
            <p:xfrm>
              <a:off x="619125" y="1266766"/>
              <a:ext cx="8106864" cy="4324468"/>
            </p:xfrm>
            <a:graphic>
              <a:graphicData uri="http://schemas.openxmlformats.org/drawingml/2006/table">
                <a:tbl>
                  <a:tblPr firstRow="1" firstCol="1" bandRow="1">
                    <a:tableStyleId>{5940675A-B579-460E-94D1-54222C63F5DA}</a:tableStyleId>
                  </a:tblPr>
                  <a:tblGrid>
                    <a:gridCol w="2702288">
                      <a:extLst>
                        <a:ext uri="{9D8B030D-6E8A-4147-A177-3AD203B41FA5}">
                          <a16:colId xmlns:a16="http://schemas.microsoft.com/office/drawing/2014/main" val="20000"/>
                        </a:ext>
                      </a:extLst>
                    </a:gridCol>
                    <a:gridCol w="2702288">
                      <a:extLst>
                        <a:ext uri="{9D8B030D-6E8A-4147-A177-3AD203B41FA5}">
                          <a16:colId xmlns:a16="http://schemas.microsoft.com/office/drawing/2014/main" val="20001"/>
                        </a:ext>
                      </a:extLst>
                    </a:gridCol>
                    <a:gridCol w="2702288">
                      <a:extLst>
                        <a:ext uri="{9D8B030D-6E8A-4147-A177-3AD203B41FA5}">
                          <a16:colId xmlns:a16="http://schemas.microsoft.com/office/drawing/2014/main" val="20002"/>
                        </a:ext>
                      </a:extLst>
                    </a:gridCol>
                  </a:tblGrid>
                  <a:tr h="571531">
                    <a:tc>
                      <a:txBody>
                        <a:bodyPr/>
                        <a:lstStyle/>
                        <a:p>
                          <a:pPr indent="0" algn="ctr">
                            <a:lnSpc>
                              <a:spcPct val="150000"/>
                            </a:lnSpc>
                            <a:spcAft>
                              <a:spcPts val="0"/>
                            </a:spcAft>
                          </a:pPr>
                          <a:r>
                            <a:rPr lang="ru-RU" sz="1600" cap="small" baseline="0" dirty="0">
                              <a:effectLst/>
                            </a:rPr>
                            <a:t>Отдельный профиль</a:t>
                          </a:r>
                          <a:endParaRPr lang="ru-RU" sz="1600" cap="small" baseline="0" dirty="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cap="small" baseline="0" dirty="0">
                              <a:effectLst/>
                            </a:rPr>
                            <a:t>Обычная решетка</a:t>
                          </a:r>
                          <a:endParaRPr lang="ru-RU" sz="1600" cap="small" baseline="0" dirty="0">
                            <a:effectLst/>
                            <a:latin typeface="Times New Roman"/>
                            <a:ea typeface="Calibri"/>
                            <a:cs typeface="Times New Roman"/>
                          </a:endParaRPr>
                        </a:p>
                      </a:txBody>
                      <a:tcPr marL="68580" marR="68580" marT="0" marB="0" anchor="ctr">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cap="small" baseline="0" dirty="0">
                              <a:effectLst/>
                            </a:rPr>
                            <a:t>Густая решетка</a:t>
                          </a:r>
                          <a:endParaRPr lang="ru-RU" sz="1600" cap="small" baseline="0" dirty="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0000"/>
                      </a:ext>
                    </a:extLst>
                  </a:tr>
                  <a:tr h="1980000">
                    <a:tc>
                      <a:txBody>
                        <a:bodyPr/>
                        <a:lstStyle/>
                        <a:p>
                          <a:pPr indent="0" algn="ctr">
                            <a:lnSpc>
                              <a:spcPct val="150000"/>
                            </a:lnSpc>
                            <a:spcAft>
                              <a:spcPts val="0"/>
                            </a:spcAft>
                          </a:pPr>
                          <a:endParaRPr lang="ru-RU" sz="1600" dirty="0">
                            <a:effectLst/>
                            <a:latin typeface="Times New Roman"/>
                            <a:ea typeface="Times New Roman"/>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dirty="0">
                              <a:effectLst/>
                            </a:rPr>
                            <a:t> </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endParaRPr lang="ru-RU" sz="1600">
                            <a:effectLst/>
                            <a:latin typeface="Times New Roman"/>
                            <a:ea typeface="Times New Roman"/>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1"/>
                      </a:ext>
                    </a:extLst>
                  </a:tr>
                  <a:tr h="571531">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acc>
                                  <m:accPr>
                                    <m:chr m:val="̅"/>
                                    <m:ctrlPr>
                                      <a:rPr lang="ru-RU" sz="1600" i="1">
                                        <a:effectLst/>
                                        <a:latin typeface="Cambria Math" panose="02040503050406030204" pitchFamily="18" charset="0"/>
                                      </a:rPr>
                                    </m:ctrlPr>
                                  </m:accPr>
                                  <m:e>
                                    <m:r>
                                      <a:rPr lang="ru-RU" sz="1600">
                                        <a:effectLst/>
                                        <a:latin typeface="Cambria Math" panose="02040503050406030204" pitchFamily="18" charset="0"/>
                                      </a:rPr>
                                      <m:t>𝑡</m:t>
                                    </m:r>
                                  </m:e>
                                </m:acc>
                                <m:r>
                                  <a:rPr lang="ru-RU" sz="1600">
                                    <a:effectLst/>
                                    <a:latin typeface="Cambria Math" panose="02040503050406030204" pitchFamily="18" charset="0"/>
                                  </a:rPr>
                                  <m:t>→∞</m:t>
                                </m:r>
                              </m:oMath>
                            </m:oMathPara>
                          </a14:m>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acc>
                                  <m:accPr>
                                    <m:chr m:val="̅"/>
                                    <m:ctrlPr>
                                      <a:rPr lang="ru-RU" sz="1600" i="1">
                                        <a:effectLst/>
                                        <a:latin typeface="Cambria Math" panose="02040503050406030204" pitchFamily="18" charset="0"/>
                                      </a:rPr>
                                    </m:ctrlPr>
                                  </m:accPr>
                                  <m:e>
                                    <m:r>
                                      <a:rPr lang="ru-RU" sz="1600">
                                        <a:effectLst/>
                                        <a:latin typeface="Cambria Math" panose="02040503050406030204" pitchFamily="18" charset="0"/>
                                      </a:rPr>
                                      <m:t>𝑡</m:t>
                                    </m:r>
                                  </m:e>
                                </m:acc>
                                <m:r>
                                  <a:rPr lang="ru-RU" sz="1600">
                                    <a:effectLst/>
                                    <a:latin typeface="Cambria Math" panose="02040503050406030204" pitchFamily="18" charset="0"/>
                                  </a:rPr>
                                  <m:t>→0,5…1,5</m:t>
                                </m:r>
                              </m:oMath>
                            </m:oMathPara>
                          </a14:m>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acc>
                                  <m:accPr>
                                    <m:chr m:val="̅"/>
                                    <m:ctrlPr>
                                      <a:rPr lang="ru-RU" sz="1600" i="1">
                                        <a:effectLst/>
                                        <a:latin typeface="Cambria Math" panose="02040503050406030204" pitchFamily="18" charset="0"/>
                                      </a:rPr>
                                    </m:ctrlPr>
                                  </m:accPr>
                                  <m:e>
                                    <m:r>
                                      <a:rPr lang="ru-RU" sz="1600">
                                        <a:effectLst/>
                                        <a:latin typeface="Cambria Math" panose="02040503050406030204" pitchFamily="18" charset="0"/>
                                      </a:rPr>
                                      <m:t>𝑡</m:t>
                                    </m:r>
                                  </m:e>
                                </m:acc>
                                <m:r>
                                  <a:rPr lang="ru-RU" sz="1600">
                                    <a:effectLst/>
                                    <a:latin typeface="Cambria Math" panose="02040503050406030204" pitchFamily="18" charset="0"/>
                                  </a:rPr>
                                  <m:t>→0</m:t>
                                </m:r>
                              </m:oMath>
                            </m:oMathPara>
                          </a14:m>
                          <a:endParaRPr lang="ru-RU" sz="1600" dirty="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2"/>
                      </a:ext>
                    </a:extLst>
                  </a:tr>
                  <a:tr h="571531">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600">
                                    <a:effectLst/>
                                    <a:latin typeface="Cambria Math" panose="02040503050406030204" pitchFamily="18" charset="0"/>
                                  </a:rPr>
                                  <m:t>𝛿</m:t>
                                </m:r>
                                <m:r>
                                  <a:rPr lang="ru-RU" sz="1600">
                                    <a:effectLst/>
                                    <a:latin typeface="Cambria Math" panose="02040503050406030204" pitchFamily="18" charset="0"/>
                                  </a:rPr>
                                  <m:t>→</m:t>
                                </m:r>
                                <m:r>
                                  <a:rPr lang="en-US" sz="1600">
                                    <a:effectLst/>
                                    <a:latin typeface="Cambria Math" panose="02040503050406030204" pitchFamily="18" charset="0"/>
                                  </a:rPr>
                                  <m:t>𝑚𝑎𝑥</m:t>
                                </m:r>
                              </m:oMath>
                            </m:oMathPara>
                          </a14:m>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600">
                                    <a:effectLst/>
                                    <a:latin typeface="Cambria Math" panose="02040503050406030204" pitchFamily="18" charset="0"/>
                                  </a:rPr>
                                  <m:t>𝛿</m:t>
                                </m:r>
                                <m:r>
                                  <a:rPr lang="ru-RU" sz="1600">
                                    <a:effectLst/>
                                    <a:latin typeface="Cambria Math" panose="02040503050406030204" pitchFamily="18" charset="0"/>
                                  </a:rPr>
                                  <m:t>→0,5…3</m:t>
                                </m:r>
                              </m:oMath>
                            </m:oMathPara>
                          </a14:m>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600">
                                    <a:effectLst/>
                                    <a:latin typeface="Cambria Math" panose="02040503050406030204" pitchFamily="18" charset="0"/>
                                  </a:rPr>
                                  <m:t>𝛿</m:t>
                                </m:r>
                                <m:r>
                                  <a:rPr lang="ru-RU" sz="1600">
                                    <a:effectLst/>
                                    <a:latin typeface="Cambria Math" panose="02040503050406030204" pitchFamily="18" charset="0"/>
                                  </a:rPr>
                                  <m:t>→0</m:t>
                                </m:r>
                              </m:oMath>
                            </m:oMathPara>
                          </a14:m>
                          <a:endParaRPr lang="ru-RU" sz="1600" dirty="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3"/>
                      </a:ext>
                    </a:extLst>
                  </a:tr>
                  <a:tr h="629875">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600">
                                    <a:effectLst/>
                                    <a:latin typeface="Cambria Math" panose="02040503050406030204" pitchFamily="18" charset="0"/>
                                  </a:rPr>
                                  <m:t>∆</m:t>
                                </m:r>
                                <m:r>
                                  <a:rPr lang="ru-RU" sz="1600">
                                    <a:effectLst/>
                                    <a:latin typeface="Cambria Math" panose="02040503050406030204" pitchFamily="18" charset="0"/>
                                  </a:rPr>
                                  <m:t>𝛽</m:t>
                                </m:r>
                                <m:r>
                                  <a:rPr lang="ru-RU" sz="1600">
                                    <a:effectLst/>
                                    <a:latin typeface="Cambria Math" panose="02040503050406030204" pitchFamily="18" charset="0"/>
                                  </a:rPr>
                                  <m:t>→0</m:t>
                                </m:r>
                              </m:oMath>
                            </m:oMathPara>
                          </a14:m>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600">
                                    <a:effectLst/>
                                    <a:latin typeface="Cambria Math" panose="02040503050406030204" pitchFamily="18" charset="0"/>
                                  </a:rPr>
                                  <m:t>∆</m:t>
                                </m:r>
                                <m:r>
                                  <a:rPr lang="ru-RU" sz="1600">
                                    <a:effectLst/>
                                    <a:latin typeface="Cambria Math" panose="02040503050406030204" pitchFamily="18" charset="0"/>
                                  </a:rPr>
                                  <m:t>𝛽</m:t>
                                </m:r>
                                <m:r>
                                  <a:rPr lang="ru-RU" sz="1600">
                                    <a:effectLst/>
                                    <a:latin typeface="Cambria Math" panose="02040503050406030204" pitchFamily="18" charset="0"/>
                                  </a:rPr>
                                  <m:t>=∆</m:t>
                                </m:r>
                                <m:sSub>
                                  <m:sSubPr>
                                    <m:ctrlPr>
                                      <a:rPr lang="ru-RU" sz="1600" i="1">
                                        <a:effectLst/>
                                        <a:latin typeface="Cambria Math" panose="02040503050406030204" pitchFamily="18" charset="0"/>
                                      </a:rPr>
                                    </m:ctrlPr>
                                  </m:sSubPr>
                                  <m:e>
                                    <m:r>
                                      <a:rPr lang="ru-RU" sz="1600">
                                        <a:effectLst/>
                                        <a:latin typeface="Cambria Math" panose="02040503050406030204" pitchFamily="18" charset="0"/>
                                      </a:rPr>
                                      <m:t>𝛽</m:t>
                                    </m:r>
                                  </m:e>
                                  <m:sub>
                                    <m:r>
                                      <a:rPr lang="ru-RU" sz="1600">
                                        <a:effectLst/>
                                        <a:latin typeface="Cambria Math" panose="02040503050406030204" pitchFamily="18" charset="0"/>
                                      </a:rPr>
                                      <m:t>𝑏</m:t>
                                    </m:r>
                                  </m:sub>
                                </m:sSub>
                                <m:r>
                                  <a:rPr lang="ru-RU" sz="1600">
                                    <a:effectLst/>
                                    <a:latin typeface="Cambria Math" panose="02040503050406030204" pitchFamily="18" charset="0"/>
                                  </a:rPr>
                                  <m:t>−</m:t>
                                </m:r>
                                <m:r>
                                  <a:rPr lang="ru-RU" sz="1600">
                                    <a:effectLst/>
                                    <a:latin typeface="Cambria Math" panose="02040503050406030204" pitchFamily="18" charset="0"/>
                                  </a:rPr>
                                  <m:t>𝛿</m:t>
                                </m:r>
                              </m:oMath>
                            </m:oMathPara>
                          </a14:m>
                          <a:endParaRPr lang="ru-RU" sz="1600">
                            <a:effectLst/>
                            <a:latin typeface="Times New Roman"/>
                            <a:ea typeface="Calibri"/>
                            <a:cs typeface="Times New Roman"/>
                          </a:endParaRPr>
                        </a:p>
                      </a:txBody>
                      <a:tcPr marL="68580" marR="68580" marT="0" marB="0" anchor="ctr">
                        <a:lnB w="12700" cap="flat" cmpd="sng" algn="ctr">
                          <a:noFill/>
                          <a:prstDash val="solid"/>
                          <a:round/>
                          <a:headEnd type="none" w="med" len="med"/>
                          <a:tailEnd type="none" w="med" len="med"/>
                        </a:lnB>
                      </a:tcPr>
                    </a:tc>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r>
                                  <a:rPr lang="ru-RU" sz="1600">
                                    <a:effectLst/>
                                    <a:latin typeface="Cambria Math" panose="02040503050406030204" pitchFamily="18" charset="0"/>
                                  </a:rPr>
                                  <m:t>∆</m:t>
                                </m:r>
                                <m:r>
                                  <a:rPr lang="ru-RU" sz="1600">
                                    <a:effectLst/>
                                    <a:latin typeface="Cambria Math" panose="02040503050406030204" pitchFamily="18" charset="0"/>
                                  </a:rPr>
                                  <m:t>𝛽</m:t>
                                </m:r>
                                <m:r>
                                  <a:rPr lang="ru-RU" sz="1600">
                                    <a:effectLst/>
                                    <a:latin typeface="Cambria Math" panose="02040503050406030204" pitchFamily="18" charset="0"/>
                                  </a:rPr>
                                  <m:t>=∆</m:t>
                                </m:r>
                                <m:sSub>
                                  <m:sSubPr>
                                    <m:ctrlPr>
                                      <a:rPr lang="ru-RU" sz="1600" i="1">
                                        <a:effectLst/>
                                        <a:latin typeface="Cambria Math" panose="02040503050406030204" pitchFamily="18" charset="0"/>
                                      </a:rPr>
                                    </m:ctrlPr>
                                  </m:sSubPr>
                                  <m:e>
                                    <m:r>
                                      <a:rPr lang="ru-RU" sz="1600">
                                        <a:effectLst/>
                                        <a:latin typeface="Cambria Math" panose="02040503050406030204" pitchFamily="18" charset="0"/>
                                      </a:rPr>
                                      <m:t>𝛽</m:t>
                                    </m:r>
                                  </m:e>
                                  <m:sub>
                                    <m:r>
                                      <a:rPr lang="ru-RU" sz="1600">
                                        <a:effectLst/>
                                        <a:latin typeface="Cambria Math" panose="02040503050406030204" pitchFamily="18" charset="0"/>
                                      </a:rPr>
                                      <m:t>𝑏</m:t>
                                    </m:r>
                                  </m:sub>
                                </m:sSub>
                              </m:oMath>
                            </m:oMathPara>
                          </a14:m>
                          <a:endParaRPr lang="ru-RU" sz="1600" dirty="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mc:Choice>
        <mc:Fallback xmlns="">
          <p:graphicFrame>
            <p:nvGraphicFramePr>
              <p:cNvPr id="2" name="Таблица 1"/>
              <p:cNvGraphicFramePr>
                <a:graphicFrameLocks noGrp="1"/>
              </p:cNvGraphicFramePr>
              <p:nvPr>
                <p:extLst>
                  <p:ext uri="{D42A27DB-BD31-4B8C-83A1-F6EECF244321}">
                    <p14:modId xmlns:p14="http://schemas.microsoft.com/office/powerpoint/2010/main" val="3117662821"/>
                  </p:ext>
                </p:extLst>
              </p:nvPr>
            </p:nvGraphicFramePr>
            <p:xfrm>
              <a:off x="619125" y="1266766"/>
              <a:ext cx="8106864" cy="4324468"/>
            </p:xfrm>
            <a:graphic>
              <a:graphicData uri="http://schemas.openxmlformats.org/drawingml/2006/table">
                <a:tbl>
                  <a:tblPr firstRow="1" firstCol="1" bandRow="1">
                    <a:tableStyleId>{5940675A-B579-460E-94D1-54222C63F5DA}</a:tableStyleId>
                  </a:tblPr>
                  <a:tblGrid>
                    <a:gridCol w="2702288">
                      <a:extLst>
                        <a:ext uri="{9D8B030D-6E8A-4147-A177-3AD203B41FA5}">
                          <a16:colId xmlns:a16="http://schemas.microsoft.com/office/drawing/2014/main" val="20000"/>
                        </a:ext>
                      </a:extLst>
                    </a:gridCol>
                    <a:gridCol w="2702288">
                      <a:extLst>
                        <a:ext uri="{9D8B030D-6E8A-4147-A177-3AD203B41FA5}">
                          <a16:colId xmlns:a16="http://schemas.microsoft.com/office/drawing/2014/main" val="20001"/>
                        </a:ext>
                      </a:extLst>
                    </a:gridCol>
                    <a:gridCol w="2702288">
                      <a:extLst>
                        <a:ext uri="{9D8B030D-6E8A-4147-A177-3AD203B41FA5}">
                          <a16:colId xmlns:a16="http://schemas.microsoft.com/office/drawing/2014/main" val="20002"/>
                        </a:ext>
                      </a:extLst>
                    </a:gridCol>
                  </a:tblGrid>
                  <a:tr h="571531">
                    <a:tc>
                      <a:txBody>
                        <a:bodyPr/>
                        <a:lstStyle/>
                        <a:p>
                          <a:pPr indent="0" algn="ctr">
                            <a:lnSpc>
                              <a:spcPct val="150000"/>
                            </a:lnSpc>
                            <a:spcAft>
                              <a:spcPts val="0"/>
                            </a:spcAft>
                          </a:pPr>
                          <a:r>
                            <a:rPr lang="ru-RU" sz="1600" cap="small" baseline="0" dirty="0">
                              <a:effectLst/>
                            </a:rPr>
                            <a:t>Отдельный профиль</a:t>
                          </a:r>
                          <a:endParaRPr lang="ru-RU" sz="1600" cap="small" baseline="0" dirty="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cap="small" baseline="0" dirty="0">
                              <a:effectLst/>
                            </a:rPr>
                            <a:t>Обычная решетка</a:t>
                          </a:r>
                          <a:endParaRPr lang="ru-RU" sz="1600" cap="small" baseline="0" dirty="0">
                            <a:effectLst/>
                            <a:latin typeface="Times New Roman"/>
                            <a:ea typeface="Calibri"/>
                            <a:cs typeface="Times New Roman"/>
                          </a:endParaRPr>
                        </a:p>
                      </a:txBody>
                      <a:tcPr marL="68580" marR="68580" marT="0" marB="0" anchor="ctr">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cap="small" baseline="0" dirty="0">
                              <a:effectLst/>
                            </a:rPr>
                            <a:t>Густая решетка</a:t>
                          </a:r>
                          <a:endParaRPr lang="ru-RU" sz="1600" cap="small" baseline="0" dirty="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0000"/>
                      </a:ext>
                    </a:extLst>
                  </a:tr>
                  <a:tr h="1980000">
                    <a:tc>
                      <a:txBody>
                        <a:bodyPr/>
                        <a:lstStyle/>
                        <a:p>
                          <a:pPr indent="0" algn="ctr">
                            <a:lnSpc>
                              <a:spcPct val="150000"/>
                            </a:lnSpc>
                            <a:spcAft>
                              <a:spcPts val="0"/>
                            </a:spcAft>
                          </a:pPr>
                          <a:endParaRPr lang="ru-RU" sz="1600" dirty="0">
                            <a:effectLst/>
                            <a:latin typeface="Times New Roman"/>
                            <a:ea typeface="Times New Roman"/>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dirty="0">
                              <a:effectLst/>
                            </a:rPr>
                            <a:t> </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endParaRPr lang="ru-RU" sz="1600">
                            <a:effectLst/>
                            <a:latin typeface="Times New Roman"/>
                            <a:ea typeface="Times New Roman"/>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1"/>
                      </a:ext>
                    </a:extLst>
                  </a:tr>
                  <a:tr h="571531">
                    <a:tc>
                      <a:txBody>
                        <a:bodyPr/>
                        <a:lstStyle/>
                        <a:p>
                          <a:endParaRPr lang="ru-RU"/>
                        </a:p>
                      </a:txBody>
                      <a:tcPr marL="68580" marR="68580" marT="0" marB="0" anchor="ctr">
                        <a:lnL w="12700" cap="flat" cmpd="sng" algn="ctr">
                          <a:noFill/>
                          <a:prstDash val="solid"/>
                          <a:round/>
                          <a:headEnd type="none" w="med" len="med"/>
                          <a:tailEnd type="none" w="med" len="med"/>
                        </a:lnL>
                        <a:blipFill>
                          <a:blip r:embed="rId3"/>
                          <a:stretch>
                            <a:fillRect t="-451613" r="-200000" b="-213978"/>
                          </a:stretch>
                        </a:blipFill>
                      </a:tcPr>
                    </a:tc>
                    <a:tc>
                      <a:txBody>
                        <a:bodyPr/>
                        <a:lstStyle/>
                        <a:p>
                          <a:endParaRPr lang="ru-RU"/>
                        </a:p>
                      </a:txBody>
                      <a:tcPr marL="68580" marR="68580" marT="0" marB="0" anchor="ctr">
                        <a:blipFill>
                          <a:blip r:embed="rId3"/>
                          <a:stretch>
                            <a:fillRect l="-100226" t="-451613" r="-100451" b="-213978"/>
                          </a:stretch>
                        </a:blipFill>
                      </a:tcPr>
                    </a:tc>
                    <a:tc>
                      <a:txBody>
                        <a:bodyPr/>
                        <a:lstStyle/>
                        <a:p>
                          <a:endParaRPr lang="ru-RU"/>
                        </a:p>
                      </a:txBody>
                      <a:tcPr marL="68580" marR="68580" marT="0" marB="0" anchor="ctr">
                        <a:lnR w="12700" cap="flat" cmpd="sng" algn="ctr">
                          <a:noFill/>
                          <a:prstDash val="solid"/>
                          <a:round/>
                          <a:headEnd type="none" w="med" len="med"/>
                          <a:tailEnd type="none" w="med" len="med"/>
                        </a:lnR>
                        <a:blipFill>
                          <a:blip r:embed="rId3"/>
                          <a:stretch>
                            <a:fillRect l="-199775" t="-451613" r="-225" b="-213978"/>
                          </a:stretch>
                        </a:blipFill>
                      </a:tcPr>
                    </a:tc>
                    <a:extLst>
                      <a:ext uri="{0D108BD9-81ED-4DB2-BD59-A6C34878D82A}">
                        <a16:rowId xmlns:a16="http://schemas.microsoft.com/office/drawing/2014/main" val="10002"/>
                      </a:ext>
                    </a:extLst>
                  </a:tr>
                  <a:tr h="571531">
                    <a:tc>
                      <a:txBody>
                        <a:bodyPr/>
                        <a:lstStyle/>
                        <a:p>
                          <a:endParaRPr lang="ru-RU"/>
                        </a:p>
                      </a:txBody>
                      <a:tcPr marL="68580" marR="68580" marT="0" marB="0" anchor="ctr">
                        <a:lnL w="12700" cap="flat" cmpd="sng" algn="ctr">
                          <a:noFill/>
                          <a:prstDash val="solid"/>
                          <a:round/>
                          <a:headEnd type="none" w="med" len="med"/>
                          <a:tailEnd type="none" w="med" len="med"/>
                        </a:lnL>
                        <a:blipFill>
                          <a:blip r:embed="rId3"/>
                          <a:stretch>
                            <a:fillRect t="-545745" r="-200000" b="-111702"/>
                          </a:stretch>
                        </a:blipFill>
                      </a:tcPr>
                    </a:tc>
                    <a:tc>
                      <a:txBody>
                        <a:bodyPr/>
                        <a:lstStyle/>
                        <a:p>
                          <a:endParaRPr lang="ru-RU"/>
                        </a:p>
                      </a:txBody>
                      <a:tcPr marL="68580" marR="68580" marT="0" marB="0" anchor="ctr">
                        <a:blipFill>
                          <a:blip r:embed="rId3"/>
                          <a:stretch>
                            <a:fillRect l="-100226" t="-545745" r="-100451" b="-111702"/>
                          </a:stretch>
                        </a:blipFill>
                      </a:tcPr>
                    </a:tc>
                    <a:tc>
                      <a:txBody>
                        <a:bodyPr/>
                        <a:lstStyle/>
                        <a:p>
                          <a:endParaRPr lang="ru-RU"/>
                        </a:p>
                      </a:txBody>
                      <a:tcPr marL="68580" marR="68580" marT="0" marB="0" anchor="ctr">
                        <a:lnR w="12700" cap="flat" cmpd="sng" algn="ctr">
                          <a:noFill/>
                          <a:prstDash val="solid"/>
                          <a:round/>
                          <a:headEnd type="none" w="med" len="med"/>
                          <a:tailEnd type="none" w="med" len="med"/>
                        </a:lnR>
                        <a:blipFill>
                          <a:blip r:embed="rId3"/>
                          <a:stretch>
                            <a:fillRect l="-199775" t="-545745" r="-225" b="-111702"/>
                          </a:stretch>
                        </a:blipFill>
                      </a:tcPr>
                    </a:tc>
                    <a:extLst>
                      <a:ext uri="{0D108BD9-81ED-4DB2-BD59-A6C34878D82A}">
                        <a16:rowId xmlns:a16="http://schemas.microsoft.com/office/drawing/2014/main" val="10003"/>
                      </a:ext>
                    </a:extLst>
                  </a:tr>
                  <a:tr h="629875">
                    <a:tc>
                      <a:txBody>
                        <a:bodyPr/>
                        <a:lstStyle/>
                        <a:p>
                          <a:endParaRPr lang="ru-RU"/>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blipFill>
                          <a:blip r:embed="rId3"/>
                          <a:stretch>
                            <a:fillRect t="-583654" r="-200000" b="-962"/>
                          </a:stretch>
                        </a:blipFill>
                      </a:tcPr>
                    </a:tc>
                    <a:tc>
                      <a:txBody>
                        <a:bodyPr/>
                        <a:lstStyle/>
                        <a:p>
                          <a:endParaRPr lang="ru-RU"/>
                        </a:p>
                      </a:txBody>
                      <a:tcPr marL="68580" marR="68580" marT="0" marB="0" anchor="ctr">
                        <a:lnB w="12700" cap="flat" cmpd="sng" algn="ctr">
                          <a:noFill/>
                          <a:prstDash val="solid"/>
                          <a:round/>
                          <a:headEnd type="none" w="med" len="med"/>
                          <a:tailEnd type="none" w="med" len="med"/>
                        </a:lnB>
                        <a:blipFill>
                          <a:blip r:embed="rId3"/>
                          <a:stretch>
                            <a:fillRect l="-100226" t="-583654" r="-100451" b="-962"/>
                          </a:stretch>
                        </a:blipFill>
                      </a:tcPr>
                    </a:tc>
                    <a:tc>
                      <a:txBody>
                        <a:bodyPr/>
                        <a:lstStyle/>
                        <a:p>
                          <a:endParaRPr lang="ru-RU"/>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blipFill>
                          <a:blip r:embed="rId3"/>
                          <a:stretch>
                            <a:fillRect l="-199775" t="-583654" r="-225" b="-962"/>
                          </a:stretch>
                        </a:blipFill>
                      </a:tcPr>
                    </a:tc>
                    <a:extLst>
                      <a:ext uri="{0D108BD9-81ED-4DB2-BD59-A6C34878D82A}">
                        <a16:rowId xmlns:a16="http://schemas.microsoft.com/office/drawing/2014/main" val="10004"/>
                      </a:ext>
                    </a:extLst>
                  </a:tr>
                </a:tbl>
              </a:graphicData>
            </a:graphic>
          </p:graphicFrame>
        </mc:Fallback>
      </mc:AlternateContent>
      <p:pic>
        <p:nvPicPr>
          <p:cNvPr id="1027" name="Рисунок 1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845" y="1930024"/>
            <a:ext cx="2117648"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Рисунок 1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1822" y="1930024"/>
            <a:ext cx="243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Рисунок 10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1899" y="1930025"/>
            <a:ext cx="2465217" cy="1800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018733" y="800938"/>
            <a:ext cx="3588739" cy="369332"/>
          </a:xfrm>
          <a:prstGeom prst="rect">
            <a:avLst/>
          </a:prstGeom>
        </p:spPr>
        <p:txBody>
          <a:bodyPr wrap="none">
            <a:spAutoFit/>
          </a:bodyPr>
          <a:lstStyle/>
          <a:p>
            <a:r>
              <a:rPr lang="ru-RU" cap="all" dirty="0"/>
              <a:t>Отклонение и поворот потока</a:t>
            </a:r>
          </a:p>
        </p:txBody>
      </p:sp>
      <p:sp>
        <p:nvSpPr>
          <p:cNvPr id="9" name="TextBox 8">
            <a:extLst>
              <a:ext uri="{FF2B5EF4-FFF2-40B4-BE49-F238E27FC236}">
                <a16:creationId xmlns:a16="http://schemas.microsoft.com/office/drawing/2014/main" id="{75A6B393-7E8F-4E06-AFF9-268496D61FC7}"/>
              </a:ext>
            </a:extLst>
          </p:cNvPr>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 </a:t>
            </a:r>
          </a:p>
          <a:p>
            <a:pPr algn="ctr"/>
            <a:r>
              <a:rPr lang="ru-RU" b="1" cap="all" dirty="0">
                <a:solidFill>
                  <a:schemeClr val="bg1"/>
                </a:solidFill>
                <a:latin typeface="Elektra Text Pro" panose="02000503030000020004" pitchFamily="50" charset="-52"/>
              </a:rPr>
              <a:t>(уравнение Эйлера)</a:t>
            </a:r>
          </a:p>
        </p:txBody>
      </p:sp>
    </p:spTree>
    <p:extLst>
      <p:ext uri="{BB962C8B-B14F-4D97-AF65-F5344CB8AC3E}">
        <p14:creationId xmlns:p14="http://schemas.microsoft.com/office/powerpoint/2010/main" val="3869494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объект&#10;&#10;Описание создано автоматически">
            <a:extLst>
              <a:ext uri="{FF2B5EF4-FFF2-40B4-BE49-F238E27FC236}">
                <a16:creationId xmlns:a16="http://schemas.microsoft.com/office/drawing/2014/main" id="{3B884253-22C4-42FE-AC74-1DEF94A688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1170" y="3976804"/>
            <a:ext cx="4080131" cy="2395114"/>
          </a:xfrm>
          <a:prstGeom prst="rect">
            <a:avLst/>
          </a:prstGeom>
        </p:spPr>
      </p:pic>
      <p:pic>
        <p:nvPicPr>
          <p:cNvPr id="25" name="Рисунок 24"/>
          <p:cNvPicPr>
            <a:picLocks noChangeAspect="1"/>
          </p:cNvPicPr>
          <p:nvPr/>
        </p:nvPicPr>
        <p:blipFill>
          <a:blip r:embed="rId4" cstate="print"/>
          <a:stretch>
            <a:fillRect/>
          </a:stretch>
        </p:blipFill>
        <p:spPr>
          <a:xfrm>
            <a:off x="5247449" y="3895268"/>
            <a:ext cx="2720702" cy="1980000"/>
          </a:xfrm>
          <a:prstGeom prst="rect">
            <a:avLst/>
          </a:prstGeom>
        </p:spPr>
      </p:pic>
      <p:pic>
        <p:nvPicPr>
          <p:cNvPr id="20" name="Рисунок 19"/>
          <p:cNvPicPr>
            <a:picLocks noChangeAspect="1"/>
          </p:cNvPicPr>
          <p:nvPr/>
        </p:nvPicPr>
        <p:blipFill>
          <a:blip r:embed="rId5" cstate="print"/>
          <a:stretch>
            <a:fillRect/>
          </a:stretch>
        </p:blipFill>
        <p:spPr>
          <a:xfrm>
            <a:off x="5247449" y="1910602"/>
            <a:ext cx="3120189" cy="1800000"/>
          </a:xfrm>
          <a:prstGeom prst="rect">
            <a:avLst/>
          </a:prstGeom>
        </p:spPr>
      </p:pic>
      <p:pic>
        <p:nvPicPr>
          <p:cNvPr id="17" name="Рисунок 16"/>
          <p:cNvPicPr>
            <a:picLocks noChangeAspect="1"/>
          </p:cNvPicPr>
          <p:nvPr/>
        </p:nvPicPr>
        <p:blipFill>
          <a:blip r:embed="rId6" cstate="print"/>
          <a:stretch>
            <a:fillRect/>
          </a:stretch>
        </p:blipFill>
        <p:spPr>
          <a:xfrm>
            <a:off x="981430" y="1910602"/>
            <a:ext cx="2831725" cy="1800000"/>
          </a:xfrm>
          <a:prstGeom prst="rect">
            <a:avLst/>
          </a:prstGeom>
        </p:spPr>
      </p:pic>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 </a:t>
            </a:r>
          </a:p>
          <a:p>
            <a:pPr algn="ctr"/>
            <a:r>
              <a:rPr lang="ru-RU" b="1" cap="all" dirty="0">
                <a:solidFill>
                  <a:schemeClr val="bg1"/>
                </a:solidFill>
                <a:latin typeface="Elektra Text Pro" panose="02000503030000020004" pitchFamily="50" charset="-52"/>
              </a:rPr>
              <a:t>(уравнение Эйлера)</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11</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9" name="TextBox 8"/>
              <p:cNvSpPr txBox="1"/>
              <p:nvPr/>
            </p:nvSpPr>
            <p:spPr>
              <a:xfrm>
                <a:off x="369346" y="802606"/>
                <a:ext cx="8411390" cy="880369"/>
              </a:xfrm>
              <a:prstGeom prst="rect">
                <a:avLst/>
              </a:prstGeom>
              <a:noFill/>
            </p:spPr>
            <p:txBody>
              <a:bodyPr wrap="square" rtlCol="0">
                <a:spAutoFit/>
              </a:bodyPr>
              <a:lstStyle/>
              <a:p>
                <a:pPr marL="285750" indent="-285750">
                  <a:lnSpc>
                    <a:spcPct val="150000"/>
                  </a:lnSpc>
                  <a:buFont typeface="Wingdings" pitchFamily="2" charset="2"/>
                  <a:buChar char="ü"/>
                </a:pPr>
                <a:r>
                  <a:rPr lang="ru-RU" dirty="0"/>
                  <a:t>Поворот потока </a:t>
                </a:r>
                <a14:m>
                  <m:oMath xmlns:m="http://schemas.openxmlformats.org/officeDocument/2006/math">
                    <m:d>
                      <m:dPr>
                        <m:begChr m:val="|"/>
                        <m:endChr m:val="|"/>
                        <m:ctrlPr>
                          <a:rPr lang="ru-RU" i="1">
                            <a:latin typeface="Cambria Math" panose="02040503050406030204" pitchFamily="18" charset="0"/>
                          </a:rPr>
                        </m:ctrlPr>
                      </m:dPr>
                      <m:e>
                        <m:sSub>
                          <m:sSubPr>
                            <m:ctrlPr>
                              <a:rPr lang="ru-RU" i="1">
                                <a:latin typeface="Cambria Math" panose="02040503050406030204" pitchFamily="18" charset="0"/>
                              </a:rPr>
                            </m:ctrlPr>
                          </m:sSubPr>
                          <m:e>
                            <m:r>
                              <m:rPr>
                                <m:sty m:val="p"/>
                              </m:rPr>
                              <a:rPr lang="ru-RU" i="1">
                                <a:latin typeface="Cambria Math"/>
                              </a:rPr>
                              <m:t>c</m:t>
                            </m:r>
                          </m:e>
                          <m:sub>
                            <m:r>
                              <a:rPr lang="ru-RU" i="1">
                                <a:latin typeface="Cambria Math"/>
                              </a:rPr>
                              <m:t>2</m:t>
                            </m:r>
                            <m:r>
                              <a:rPr lang="en-US" i="1">
                                <a:latin typeface="Cambria Math"/>
                              </a:rPr>
                              <m:t>𝑢</m:t>
                            </m:r>
                          </m:sub>
                        </m:sSub>
                        <m:r>
                          <a:rPr lang="ru-RU" i="1">
                            <a:latin typeface="Cambria Math"/>
                          </a:rPr>
                          <m:t>−</m:t>
                        </m:r>
                        <m:sSub>
                          <m:sSubPr>
                            <m:ctrlPr>
                              <a:rPr lang="ru-RU" i="1">
                                <a:latin typeface="Cambria Math" panose="02040503050406030204" pitchFamily="18" charset="0"/>
                              </a:rPr>
                            </m:ctrlPr>
                          </m:sSubPr>
                          <m:e>
                            <m:r>
                              <m:rPr>
                                <m:sty m:val="p"/>
                              </m:rPr>
                              <a:rPr lang="ru-RU" i="1">
                                <a:latin typeface="Cambria Math"/>
                              </a:rPr>
                              <m:t>c</m:t>
                            </m:r>
                          </m:e>
                          <m:sub>
                            <m:r>
                              <a:rPr lang="ru-RU" i="1">
                                <a:latin typeface="Cambria Math"/>
                              </a:rPr>
                              <m:t>1</m:t>
                            </m:r>
                            <m:r>
                              <a:rPr lang="en-US" i="1">
                                <a:latin typeface="Cambria Math"/>
                              </a:rPr>
                              <m:t>𝑢</m:t>
                            </m:r>
                          </m:sub>
                        </m:sSub>
                      </m:e>
                    </m:d>
                  </m:oMath>
                </a14:m>
                <a:r>
                  <a:rPr lang="ru-RU" dirty="0"/>
                  <a:t> в ступени турбины больше, чем в компрессоре </a:t>
                </a:r>
              </a:p>
              <a:p>
                <a:pPr marL="285750" indent="-285750">
                  <a:lnSpc>
                    <a:spcPct val="150000"/>
                  </a:lnSpc>
                  <a:buFont typeface="Wingdings" pitchFamily="2" charset="2"/>
                  <a:buChar char="ü"/>
                </a:pPr>
                <a:r>
                  <a:rPr lang="ru-RU" dirty="0"/>
                  <a:t>При равных </a:t>
                </a:r>
                <a:r>
                  <a:rPr lang="en-US" i="1" dirty="0"/>
                  <a:t>U</a:t>
                </a:r>
                <a:r>
                  <a:rPr lang="en-US" dirty="0"/>
                  <a:t> </a:t>
                </a:r>
                <a:r>
                  <a:rPr lang="ru-RU" dirty="0"/>
                  <a:t>работа ступени турбины больше работы ступени компрессора</a:t>
                </a:r>
              </a:p>
            </p:txBody>
          </p:sp>
        </mc:Choice>
        <mc:Fallback xmlns="">
          <p:sp>
            <p:nvSpPr>
              <p:cNvPr id="9" name="TextBox 8"/>
              <p:cNvSpPr txBox="1">
                <a:spLocks noRot="1" noChangeAspect="1" noMove="1" noResize="1" noEditPoints="1" noAdjustHandles="1" noChangeArrowheads="1" noChangeShapeType="1" noTextEdit="1"/>
              </p:cNvSpPr>
              <p:nvPr/>
            </p:nvSpPr>
            <p:spPr>
              <a:xfrm>
                <a:off x="369346" y="802606"/>
                <a:ext cx="8411390" cy="880369"/>
              </a:xfrm>
              <a:prstGeom prst="rect">
                <a:avLst/>
              </a:prstGeom>
              <a:blipFill>
                <a:blip r:embed="rId7"/>
                <a:stretch>
                  <a:fillRect l="-508" b="-10417"/>
                </a:stretch>
              </a:blipFill>
            </p:spPr>
            <p:txBody>
              <a:bodyPr/>
              <a:lstStyle/>
              <a:p>
                <a:r>
                  <a:rPr lang="ru-RU">
                    <a:noFill/>
                  </a:rPr>
                  <a:t> </a:t>
                </a:r>
              </a:p>
            </p:txBody>
          </p:sp>
        </mc:Fallback>
      </mc:AlternateContent>
      <p:sp>
        <p:nvSpPr>
          <p:cNvPr id="4" name="Прямоугольник 3"/>
          <p:cNvSpPr/>
          <p:nvPr/>
        </p:nvSpPr>
        <p:spPr>
          <a:xfrm>
            <a:off x="369345" y="1703917"/>
            <a:ext cx="4205695" cy="369332"/>
          </a:xfrm>
          <a:prstGeom prst="rect">
            <a:avLst/>
          </a:prstGeom>
        </p:spPr>
        <p:txBody>
          <a:bodyPr wrap="square">
            <a:spAutoFit/>
          </a:bodyPr>
          <a:lstStyle/>
          <a:p>
            <a:pPr algn="ctr"/>
            <a:r>
              <a:rPr lang="ru-RU" cap="all" dirty="0"/>
              <a:t>Компрессор</a:t>
            </a:r>
          </a:p>
        </p:txBody>
      </p:sp>
      <p:sp>
        <p:nvSpPr>
          <p:cNvPr id="16" name="Прямоугольник 15"/>
          <p:cNvSpPr/>
          <p:nvPr/>
        </p:nvSpPr>
        <p:spPr>
          <a:xfrm>
            <a:off x="4635657" y="1703917"/>
            <a:ext cx="4205695" cy="369332"/>
          </a:xfrm>
          <a:prstGeom prst="rect">
            <a:avLst/>
          </a:prstGeom>
        </p:spPr>
        <p:txBody>
          <a:bodyPr wrap="square">
            <a:spAutoFit/>
          </a:bodyPr>
          <a:lstStyle/>
          <a:p>
            <a:pPr algn="ctr"/>
            <a:r>
              <a:rPr lang="ru-RU" cap="all" dirty="0"/>
              <a:t>Турбина</a:t>
            </a:r>
          </a:p>
        </p:txBody>
      </p:sp>
      <p:sp>
        <p:nvSpPr>
          <p:cNvPr id="21" name="Прямоугольник 20"/>
          <p:cNvSpPr/>
          <p:nvPr/>
        </p:nvSpPr>
        <p:spPr>
          <a:xfrm>
            <a:off x="478411" y="3692185"/>
            <a:ext cx="4205695" cy="369332"/>
          </a:xfrm>
          <a:prstGeom prst="rect">
            <a:avLst/>
          </a:prstGeom>
        </p:spPr>
        <p:txBody>
          <a:bodyPr wrap="square">
            <a:spAutoFit/>
          </a:bodyPr>
          <a:lstStyle/>
          <a:p>
            <a:pPr algn="ctr"/>
            <a:r>
              <a:rPr lang="ru-RU" cap="all" dirty="0"/>
              <a:t>Расход и размеры </a:t>
            </a:r>
            <a:r>
              <a:rPr lang="ru-RU" u="sng" cap="all" dirty="0"/>
              <a:t>совпадают</a:t>
            </a:r>
          </a:p>
        </p:txBody>
      </p:sp>
      <p:sp>
        <p:nvSpPr>
          <p:cNvPr id="22" name="Прямоугольник 21"/>
          <p:cNvSpPr/>
          <p:nvPr/>
        </p:nvSpPr>
        <p:spPr>
          <a:xfrm>
            <a:off x="4520294" y="3644858"/>
            <a:ext cx="4205695" cy="369332"/>
          </a:xfrm>
          <a:prstGeom prst="rect">
            <a:avLst/>
          </a:prstGeom>
        </p:spPr>
        <p:txBody>
          <a:bodyPr wrap="square">
            <a:spAutoFit/>
          </a:bodyPr>
          <a:lstStyle/>
          <a:p>
            <a:pPr algn="ctr"/>
            <a:r>
              <a:rPr lang="ru-RU" cap="all" dirty="0"/>
              <a:t>Расход и размеры </a:t>
            </a:r>
            <a:r>
              <a:rPr lang="ru-RU" u="sng" cap="all" dirty="0"/>
              <a:t>не совпадают</a:t>
            </a:r>
          </a:p>
        </p:txBody>
      </p:sp>
      <p:sp>
        <p:nvSpPr>
          <p:cNvPr id="5" name="Прямоугольник 4"/>
          <p:cNvSpPr/>
          <p:nvPr/>
        </p:nvSpPr>
        <p:spPr>
          <a:xfrm>
            <a:off x="369345" y="5594096"/>
            <a:ext cx="4150949" cy="792781"/>
          </a:xfrm>
          <a:prstGeom prst="rect">
            <a:avLst/>
          </a:prstGeom>
        </p:spPr>
        <p:txBody>
          <a:bodyPr wrap="square">
            <a:spAutoFit/>
          </a:bodyPr>
          <a:lstStyle/>
          <a:p>
            <a:pPr marL="285750" indent="-285750">
              <a:lnSpc>
                <a:spcPct val="150000"/>
              </a:lnSpc>
              <a:buFont typeface="Wingdings" pitchFamily="2" charset="2"/>
              <a:buChar char="ü"/>
            </a:pPr>
            <a:r>
              <a:rPr lang="ru-RU" sz="1600" dirty="0"/>
              <a:t>Число ступеней компрессора больше числа ступеней турбины</a:t>
            </a:r>
          </a:p>
        </p:txBody>
      </p:sp>
      <p:sp>
        <p:nvSpPr>
          <p:cNvPr id="23" name="Прямоугольник 22"/>
          <p:cNvSpPr/>
          <p:nvPr/>
        </p:nvSpPr>
        <p:spPr>
          <a:xfrm>
            <a:off x="4575040" y="5594096"/>
            <a:ext cx="4150949" cy="792781"/>
          </a:xfrm>
          <a:prstGeom prst="rect">
            <a:avLst/>
          </a:prstGeom>
        </p:spPr>
        <p:txBody>
          <a:bodyPr wrap="square">
            <a:spAutoFit/>
          </a:bodyPr>
          <a:lstStyle/>
          <a:p>
            <a:pPr marL="285750" indent="-285750">
              <a:lnSpc>
                <a:spcPct val="150000"/>
              </a:lnSpc>
              <a:buFont typeface="Wingdings" pitchFamily="2" charset="2"/>
              <a:buChar char="ü"/>
            </a:pPr>
            <a:r>
              <a:rPr lang="ru-RU" sz="1600" dirty="0"/>
              <a:t>Работа компрессора меньше работы турбины</a:t>
            </a:r>
          </a:p>
        </p:txBody>
      </p:sp>
      <p:pic>
        <p:nvPicPr>
          <p:cNvPr id="24" name="Рисунок 23" descr="Описание: R-R-RB162-engine.jp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2081" y="4079934"/>
            <a:ext cx="3025019" cy="1620000"/>
          </a:xfrm>
          <a:prstGeom prst="rect">
            <a:avLst/>
          </a:prstGeom>
          <a:noFill/>
          <a:ln>
            <a:noFill/>
          </a:ln>
        </p:spPr>
      </p:pic>
      <mc:AlternateContent xmlns:mc="http://schemas.openxmlformats.org/markup-compatibility/2006" xmlns:a14="http://schemas.microsoft.com/office/drawing/2010/main">
        <mc:Choice Requires="a14">
          <p:sp>
            <p:nvSpPr>
              <p:cNvPr id="6" name="Прямоугольник 5"/>
              <p:cNvSpPr/>
              <p:nvPr/>
            </p:nvSpPr>
            <p:spPr>
              <a:xfrm>
                <a:off x="5906257" y="5985164"/>
                <a:ext cx="1664494" cy="53226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a:rPr>
                            <m:t>𝐿</m:t>
                          </m:r>
                        </m:e>
                        <m:sub>
                          <m:r>
                            <a:rPr lang="ru-RU" sz="1400">
                              <a:latin typeface="Cambria Math"/>
                            </a:rPr>
                            <m:t>к</m:t>
                          </m:r>
                        </m:sub>
                      </m:sSub>
                      <m:r>
                        <a:rPr lang="ru-RU" sz="1400">
                          <a:latin typeface="Cambria Math"/>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𝐿</m:t>
                              </m:r>
                            </m:e>
                            <m:sub>
                              <m:r>
                                <a:rPr lang="ru-RU" sz="1400">
                                  <a:latin typeface="Cambria Math"/>
                                </a:rPr>
                                <m:t>т</m:t>
                              </m:r>
                            </m:sub>
                          </m:sSub>
                          <m:sSub>
                            <m:sSubPr>
                              <m:ctrlPr>
                                <a:rPr lang="ru-RU" sz="1400" i="1">
                                  <a:latin typeface="Cambria Math" panose="02040503050406030204" pitchFamily="18" charset="0"/>
                                </a:rPr>
                              </m:ctrlPr>
                            </m:sSubPr>
                            <m:e>
                              <m:r>
                                <a:rPr lang="ru-RU" sz="1400" i="1">
                                  <a:latin typeface="Cambria Math"/>
                                </a:rPr>
                                <m:t>𝐺</m:t>
                              </m:r>
                            </m:e>
                            <m:sub>
                              <m:r>
                                <m:rPr>
                                  <m:sty m:val="p"/>
                                </m:rPr>
                                <a:rPr lang="ru-RU" sz="1400">
                                  <a:latin typeface="Cambria Math"/>
                                </a:rPr>
                                <m:t>I</m:t>
                              </m:r>
                            </m:sub>
                          </m:sSub>
                        </m:num>
                        <m:den>
                          <m:sSub>
                            <m:sSubPr>
                              <m:ctrlPr>
                                <a:rPr lang="ru-RU" sz="1400" i="1">
                                  <a:latin typeface="Cambria Math" panose="02040503050406030204" pitchFamily="18" charset="0"/>
                                </a:rPr>
                              </m:ctrlPr>
                            </m:sSubPr>
                            <m:e>
                              <m:r>
                                <a:rPr lang="ru-RU" sz="1400" i="1">
                                  <a:latin typeface="Cambria Math"/>
                                </a:rPr>
                                <m:t>𝐺</m:t>
                              </m:r>
                            </m:e>
                            <m:sub>
                              <m:r>
                                <m:rPr>
                                  <m:sty m:val="p"/>
                                </m:rPr>
                                <a:rPr lang="ru-RU" sz="1400">
                                  <a:latin typeface="Cambria Math"/>
                                </a:rPr>
                                <m:t>Σ</m:t>
                              </m:r>
                            </m:sub>
                          </m:sSub>
                        </m:den>
                      </m:f>
                      <m:r>
                        <a:rPr lang="ru-RU" sz="1400">
                          <a:latin typeface="Cambria Math"/>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𝐿</m:t>
                              </m:r>
                            </m:e>
                            <m:sub>
                              <m:r>
                                <a:rPr lang="ru-RU" sz="1400">
                                  <a:latin typeface="Cambria Math"/>
                                </a:rPr>
                                <m:t>т</m:t>
                              </m:r>
                            </m:sub>
                          </m:sSub>
                        </m:num>
                        <m:den>
                          <m:r>
                            <a:rPr lang="ru-RU" sz="1400" i="1">
                              <a:latin typeface="Cambria Math"/>
                            </a:rPr>
                            <m:t>𝑚</m:t>
                          </m:r>
                          <m:r>
                            <a:rPr lang="ru-RU" sz="1400">
                              <a:latin typeface="Cambria Math"/>
                            </a:rPr>
                            <m:t>+1</m:t>
                          </m:r>
                        </m:den>
                      </m:f>
                    </m:oMath>
                  </m:oMathPara>
                </a14:m>
                <a:endParaRPr lang="ru-RU" sz="1400"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5906257" y="5985164"/>
                <a:ext cx="1664494" cy="532262"/>
              </a:xfrm>
              <a:prstGeom prst="rect">
                <a:avLst/>
              </a:prstGeom>
              <a:blipFill>
                <a:blip r:embed="rId9"/>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51039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5" grpId="0"/>
      <p:bldP spid="23"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2390D-FDB5-38A3-F87B-6370E410897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53C6C10-6455-9565-03A2-54F4D384FAD4}"/>
              </a:ext>
            </a:extLst>
          </p:cNvPr>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Примеры</a:t>
            </a:r>
          </a:p>
        </p:txBody>
      </p:sp>
      <p:sp>
        <p:nvSpPr>
          <p:cNvPr id="8" name="TextBox 7">
            <a:extLst>
              <a:ext uri="{FF2B5EF4-FFF2-40B4-BE49-F238E27FC236}">
                <a16:creationId xmlns:a16="http://schemas.microsoft.com/office/drawing/2014/main" id="{5AC1AC94-C921-FCAC-D734-63471EC8E126}"/>
              </a:ext>
            </a:extLst>
          </p:cNvPr>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12</a:t>
            </a:fld>
            <a:endParaRPr lang="ru-RU" dirty="0">
              <a:solidFill>
                <a:schemeClr val="bg1"/>
              </a:solidFill>
              <a:latin typeface="Elektra Medium Pro" panose="02000803000000020004" pitchFamily="50" charset="-52"/>
            </a:endParaRPr>
          </a:p>
        </p:txBody>
      </p:sp>
      <p:sp>
        <p:nvSpPr>
          <p:cNvPr id="10" name="TextBox 9">
            <a:extLst>
              <a:ext uri="{FF2B5EF4-FFF2-40B4-BE49-F238E27FC236}">
                <a16:creationId xmlns:a16="http://schemas.microsoft.com/office/drawing/2014/main" id="{B5A0DFAB-015B-B4B6-7640-B3ACA57A619F}"/>
              </a:ext>
            </a:extLst>
          </p:cNvPr>
          <p:cNvSpPr txBox="1"/>
          <p:nvPr/>
        </p:nvSpPr>
        <p:spPr>
          <a:xfrm>
            <a:off x="542925" y="975836"/>
            <a:ext cx="8183064" cy="923330"/>
          </a:xfrm>
          <a:prstGeom prst="rect">
            <a:avLst/>
          </a:prstGeom>
          <a:noFill/>
        </p:spPr>
        <p:txBody>
          <a:bodyPr wrap="square">
            <a:spAutoFit/>
          </a:bodyPr>
          <a:lstStyle/>
          <a:p>
            <a:r>
              <a:rPr lang="ru-RU" sz="1800" dirty="0">
                <a:effectLst/>
                <a:latin typeface="Cambria" panose="02040503050406030204" pitchFamily="18" charset="0"/>
                <a:ea typeface="Calibri" panose="020F0502020204030204" pitchFamily="34" charset="0"/>
                <a:cs typeface="Times New Roman" panose="02020603050405020304" pitchFamily="18" charset="0"/>
              </a:rPr>
              <a:t>Определить, как изменится (в %) величина Н</a:t>
            </a:r>
            <a:r>
              <a:rPr lang="en-GB" sz="1800" dirty="0" err="1">
                <a:effectLst/>
                <a:latin typeface="Cambria" panose="02040503050406030204" pitchFamily="18" charset="0"/>
                <a:ea typeface="Calibri" panose="020F0502020204030204" pitchFamily="34" charset="0"/>
                <a:cs typeface="Times New Roman" panose="02020603050405020304" pitchFamily="18" charset="0"/>
              </a:rPr>
              <a:t>th</a:t>
            </a:r>
            <a:r>
              <a:rPr lang="ru-RU" sz="1800" dirty="0">
                <a:effectLst/>
                <a:latin typeface="Cambria" panose="02040503050406030204" pitchFamily="18" charset="0"/>
                <a:ea typeface="Calibri" panose="020F0502020204030204" pitchFamily="34" charset="0"/>
                <a:cs typeface="Times New Roman" panose="02020603050405020304" pitchFamily="18" charset="0"/>
              </a:rPr>
              <a:t> ступени компрессора (</a:t>
            </a:r>
            <a:r>
              <a:rPr lang="en-US" dirty="0">
                <a:latin typeface="Cambria" panose="02040503050406030204" pitchFamily="18" charset="0"/>
                <a:ea typeface="Calibri" panose="020F0502020204030204" pitchFamily="34" charset="0"/>
                <a:cs typeface="Times New Roman" panose="02020603050405020304" pitchFamily="18" charset="0"/>
              </a:rPr>
              <a:t>u</a:t>
            </a:r>
            <a:r>
              <a:rPr lang="ru-RU" baseline="-25000" dirty="0">
                <a:latin typeface="Cambria" panose="02040503050406030204" pitchFamily="18" charset="0"/>
                <a:ea typeface="Calibri" panose="020F0502020204030204" pitchFamily="34" charset="0"/>
                <a:cs typeface="Times New Roman" panose="02020603050405020304" pitchFamily="18" charset="0"/>
              </a:rPr>
              <a:t>1ср </a:t>
            </a:r>
            <a:r>
              <a:rPr lang="ru-RU" dirty="0">
                <a:latin typeface="Cambria" panose="02040503050406030204" pitchFamily="18" charset="0"/>
                <a:ea typeface="Calibri" panose="020F0502020204030204" pitchFamily="34" charset="0"/>
                <a:cs typeface="Times New Roman" panose="02020603050405020304" pitchFamily="18" charset="0"/>
              </a:rPr>
              <a:t>= </a:t>
            </a:r>
            <a:r>
              <a:rPr lang="en-US" dirty="0">
                <a:latin typeface="Cambria" panose="02040503050406030204" pitchFamily="18" charset="0"/>
                <a:ea typeface="Calibri" panose="020F0502020204030204" pitchFamily="34" charset="0"/>
                <a:cs typeface="Times New Roman" panose="02020603050405020304" pitchFamily="18" charset="0"/>
              </a:rPr>
              <a:t>u</a:t>
            </a:r>
            <a:r>
              <a:rPr lang="ru-RU" baseline="-25000" dirty="0">
                <a:latin typeface="Cambria" panose="02040503050406030204" pitchFamily="18" charset="0"/>
                <a:ea typeface="Calibri" panose="020F0502020204030204" pitchFamily="34" charset="0"/>
                <a:cs typeface="Times New Roman" panose="02020603050405020304" pitchFamily="18" charset="0"/>
              </a:rPr>
              <a:t>2ср</a:t>
            </a:r>
            <a:r>
              <a:rPr lang="ru-RU" dirty="0">
                <a:latin typeface="Cambria" panose="02040503050406030204" pitchFamily="18" charset="0"/>
                <a:ea typeface="Calibri" panose="020F0502020204030204" pitchFamily="34" charset="0"/>
                <a:cs typeface="Times New Roman" panose="02020603050405020304" pitchFamily="18" charset="0"/>
              </a:rPr>
              <a:t> =</a:t>
            </a:r>
            <a:r>
              <a:rPr lang="ru-RU" sz="1800" dirty="0">
                <a:effectLst/>
                <a:latin typeface="Cambria" panose="02040503050406030204" pitchFamily="18" charset="0"/>
                <a:ea typeface="Calibri" panose="020F0502020204030204" pitchFamily="34" charset="0"/>
                <a:cs typeface="Times New Roman" panose="02020603050405020304" pitchFamily="18" charset="0"/>
              </a:rPr>
              <a:t> 350 м/с; с</a:t>
            </a:r>
            <a:r>
              <a:rPr lang="ru-RU" baseline="-25000" dirty="0">
                <a:latin typeface="Cambria" panose="02040503050406030204" pitchFamily="18" charset="0"/>
                <a:cs typeface="Times New Roman" panose="02020603050405020304" pitchFamily="18" charset="0"/>
              </a:rPr>
              <a:t>1а</a:t>
            </a:r>
            <a:r>
              <a:rPr lang="ru-RU" sz="1800" dirty="0">
                <a:effectLst/>
                <a:latin typeface="Cambria" panose="02040503050406030204" pitchFamily="18" charset="0"/>
                <a:ea typeface="Calibri" panose="020F0502020204030204" pitchFamily="34" charset="0"/>
                <a:cs typeface="Times New Roman" panose="02020603050405020304" pitchFamily="18" charset="0"/>
              </a:rPr>
              <a:t> = с</a:t>
            </a:r>
            <a:r>
              <a:rPr lang="ru-RU" baseline="-25000" dirty="0">
                <a:latin typeface="Cambria" panose="02040503050406030204" pitchFamily="18" charset="0"/>
                <a:cs typeface="Times New Roman" panose="02020603050405020304" pitchFamily="18" charset="0"/>
              </a:rPr>
              <a:t>2а</a:t>
            </a:r>
            <a:r>
              <a:rPr lang="ru-RU" sz="1800" dirty="0">
                <a:effectLst/>
                <a:latin typeface="Cambria" panose="02040503050406030204" pitchFamily="18" charset="0"/>
                <a:ea typeface="Calibri" panose="020F0502020204030204" pitchFamily="34" charset="0"/>
                <a:cs typeface="Times New Roman" panose="02020603050405020304" pitchFamily="18" charset="0"/>
              </a:rPr>
              <a:t> = 170 м/с; </a:t>
            </a:r>
            <a:r>
              <a:rPr lang="en-GB" sz="1800" dirty="0">
                <a:effectLst/>
                <a:latin typeface="Symbol" panose="05050102010706020507" pitchFamily="18" charset="2"/>
                <a:ea typeface="Symbol" panose="05050102010706020507" pitchFamily="18" charset="2"/>
                <a:cs typeface="Symbol" panose="05050102010706020507" pitchFamily="18" charset="2"/>
              </a:rPr>
              <a:t>a</a:t>
            </a:r>
            <a:r>
              <a:rPr lang="ru-RU" baseline="-25000" dirty="0">
                <a:latin typeface="Cambria" panose="02040503050406030204" pitchFamily="18" charset="0"/>
                <a:cs typeface="Times New Roman" panose="02020603050405020304" pitchFamily="18" charset="0"/>
              </a:rPr>
              <a:t>1</a:t>
            </a:r>
            <a:r>
              <a:rPr lang="ru-RU" sz="1800" dirty="0">
                <a:effectLst/>
                <a:latin typeface="Cambria" panose="02040503050406030204" pitchFamily="18" charset="0"/>
                <a:ea typeface="Calibri" panose="020F0502020204030204" pitchFamily="34" charset="0"/>
                <a:cs typeface="Times New Roman" panose="02020603050405020304" pitchFamily="18" charset="0"/>
              </a:rPr>
              <a:t> = 60</a:t>
            </a:r>
            <a:r>
              <a:rPr lang="en-GB" sz="1800" dirty="0">
                <a:effectLst/>
                <a:latin typeface="Symbol" panose="05050102010706020507" pitchFamily="18" charset="2"/>
                <a:ea typeface="Symbol" panose="05050102010706020507" pitchFamily="18" charset="2"/>
                <a:cs typeface="Symbol" panose="05050102010706020507" pitchFamily="18" charset="2"/>
              </a:rPr>
              <a:t>°</a:t>
            </a:r>
            <a:r>
              <a:rPr lang="ru-RU" sz="1800" dirty="0">
                <a:effectLst/>
                <a:latin typeface="Cambria" panose="02040503050406030204" pitchFamily="18" charset="0"/>
                <a:ea typeface="Calibri" panose="020F0502020204030204" pitchFamily="34" charset="0"/>
                <a:cs typeface="Times New Roman" panose="02020603050405020304" pitchFamily="18" charset="0"/>
              </a:rPr>
              <a:t>; </a:t>
            </a:r>
            <a:r>
              <a:rPr lang="en-GB" sz="1800" dirty="0">
                <a:effectLst/>
                <a:latin typeface="Symbol" panose="05050102010706020507" pitchFamily="18" charset="2"/>
                <a:ea typeface="Symbol" panose="05050102010706020507" pitchFamily="18" charset="2"/>
                <a:cs typeface="Symbol" panose="05050102010706020507" pitchFamily="18" charset="2"/>
              </a:rPr>
              <a:t>Db</a:t>
            </a:r>
            <a:r>
              <a:rPr lang="ru-RU" sz="1800" dirty="0">
                <a:effectLst/>
                <a:latin typeface="Cambria" panose="02040503050406030204" pitchFamily="18" charset="0"/>
                <a:ea typeface="Calibri" panose="020F0502020204030204" pitchFamily="34" charset="0"/>
                <a:cs typeface="Times New Roman" panose="02020603050405020304" pitchFamily="18" charset="0"/>
              </a:rPr>
              <a:t> = 15</a:t>
            </a:r>
            <a:r>
              <a:rPr lang="en-GB" sz="1800" dirty="0">
                <a:effectLst/>
                <a:latin typeface="Symbol" panose="05050102010706020507" pitchFamily="18" charset="2"/>
                <a:ea typeface="Symbol" panose="05050102010706020507" pitchFamily="18" charset="2"/>
                <a:cs typeface="Symbol" panose="05050102010706020507" pitchFamily="18" charset="2"/>
              </a:rPr>
              <a:t>°</a:t>
            </a:r>
            <a:r>
              <a:rPr lang="ru-RU" sz="1800" dirty="0">
                <a:effectLst/>
                <a:latin typeface="Cambria" panose="02040503050406030204" pitchFamily="18" charset="0"/>
                <a:ea typeface="Calibri" panose="020F0502020204030204" pitchFamily="34" charset="0"/>
                <a:cs typeface="Times New Roman" panose="02020603050405020304" pitchFamily="18" charset="0"/>
              </a:rPr>
              <a:t>), если увеличить угол поворота потока </a:t>
            </a:r>
            <a:r>
              <a:rPr lang="en-GB" sz="1800" dirty="0">
                <a:effectLst/>
                <a:latin typeface="Symbol" panose="05050102010706020507" pitchFamily="18" charset="2"/>
                <a:ea typeface="Symbol" panose="05050102010706020507" pitchFamily="18" charset="2"/>
                <a:cs typeface="Symbol" panose="05050102010706020507" pitchFamily="18" charset="2"/>
              </a:rPr>
              <a:t>Db</a:t>
            </a:r>
            <a:r>
              <a:rPr lang="ru-RU" sz="1800" dirty="0">
                <a:effectLst/>
                <a:latin typeface="Cambria" panose="02040503050406030204" pitchFamily="18" charset="0"/>
                <a:ea typeface="Calibri" panose="020F0502020204030204" pitchFamily="34" charset="0"/>
                <a:cs typeface="Times New Roman" panose="02020603050405020304" pitchFamily="18" charset="0"/>
              </a:rPr>
              <a:t> до 20</a:t>
            </a:r>
            <a:r>
              <a:rPr lang="en-GB" sz="1800" dirty="0">
                <a:effectLst/>
                <a:latin typeface="Symbol" panose="05050102010706020507" pitchFamily="18" charset="2"/>
                <a:ea typeface="Symbol" panose="05050102010706020507" pitchFamily="18" charset="2"/>
                <a:cs typeface="Symbol" panose="05050102010706020507" pitchFamily="18" charset="2"/>
              </a:rPr>
              <a:t>°</a:t>
            </a:r>
            <a:r>
              <a:rPr lang="ru-RU" sz="1800" dirty="0">
                <a:effectLst/>
                <a:latin typeface="Cambria" panose="02040503050406030204" pitchFamily="18" charset="0"/>
                <a:ea typeface="Calibri" panose="020F0502020204030204" pitchFamily="34" charset="0"/>
                <a:cs typeface="Times New Roman" panose="02020603050405020304" pitchFamily="18" charset="0"/>
              </a:rPr>
              <a:t>.</a:t>
            </a:r>
            <a:endParaRPr lang="ru-RU" dirty="0"/>
          </a:p>
        </p:txBody>
      </p:sp>
      <p:sp>
        <p:nvSpPr>
          <p:cNvPr id="12" name="TextBox 11">
            <a:extLst>
              <a:ext uri="{FF2B5EF4-FFF2-40B4-BE49-F238E27FC236}">
                <a16:creationId xmlns:a16="http://schemas.microsoft.com/office/drawing/2014/main" id="{2B47E59A-8B7C-C8BF-8D65-40399EC3EE6B}"/>
              </a:ext>
            </a:extLst>
          </p:cNvPr>
          <p:cNvSpPr txBox="1"/>
          <p:nvPr/>
        </p:nvSpPr>
        <p:spPr>
          <a:xfrm>
            <a:off x="542924" y="2550289"/>
            <a:ext cx="8183063" cy="1477328"/>
          </a:xfrm>
          <a:prstGeom prst="rect">
            <a:avLst/>
          </a:prstGeom>
          <a:noFill/>
        </p:spPr>
        <p:txBody>
          <a:bodyPr wrap="square">
            <a:spAutoFit/>
          </a:bodyPr>
          <a:lstStyle/>
          <a:p>
            <a:r>
              <a:rPr lang="ru-RU" sz="1800" dirty="0">
                <a:effectLst/>
                <a:latin typeface="Cambria" panose="02040503050406030204" pitchFamily="18" charset="0"/>
                <a:ea typeface="Calibri" panose="020F0502020204030204" pitchFamily="34" charset="0"/>
                <a:cs typeface="Times New Roman" panose="02020603050405020304" pitchFamily="18" charset="0"/>
              </a:rPr>
              <a:t>Определить треугольники скоростей на входе и на выходе из РК ступени ОК на </a:t>
            </a:r>
            <a:r>
              <a:rPr lang="en-GB" sz="1800" dirty="0">
                <a:effectLst/>
                <a:latin typeface="Cambria" panose="02040503050406030204" pitchFamily="18" charset="0"/>
                <a:ea typeface="Calibri" panose="020F0502020204030204" pitchFamily="34" charset="0"/>
                <a:cs typeface="Times New Roman" panose="02020603050405020304" pitchFamily="18" charset="0"/>
              </a:rPr>
              <a:t>D</a:t>
            </a:r>
            <a:r>
              <a:rPr lang="ru-RU" baseline="-25000" dirty="0">
                <a:latin typeface="Cambria" panose="02040503050406030204" pitchFamily="18" charset="0"/>
                <a:cs typeface="Times New Roman" panose="02020603050405020304" pitchFamily="18" charset="0"/>
              </a:rPr>
              <a:t>ср</a:t>
            </a:r>
            <a:r>
              <a:rPr lang="ru-RU" sz="1800" dirty="0">
                <a:effectLst/>
                <a:latin typeface="Cambria" panose="02040503050406030204" pitchFamily="18" charset="0"/>
                <a:ea typeface="Calibri" panose="020F0502020204030204" pitchFamily="34" charset="0"/>
                <a:cs typeface="Times New Roman" panose="02020603050405020304" pitchFamily="18" charset="0"/>
              </a:rPr>
              <a:t> = 0,5 м; если частота вращения ротора </a:t>
            </a:r>
            <a:r>
              <a:rPr lang="en-GB" sz="1800" dirty="0">
                <a:effectLst/>
                <a:latin typeface="Cambria" panose="02040503050406030204" pitchFamily="18" charset="0"/>
                <a:ea typeface="Calibri" panose="020F0502020204030204" pitchFamily="34" charset="0"/>
                <a:cs typeface="Times New Roman" panose="02020603050405020304" pitchFamily="18" charset="0"/>
              </a:rPr>
              <a:t>n</a:t>
            </a:r>
            <a:r>
              <a:rPr lang="ru-RU" sz="1800" dirty="0">
                <a:effectLst/>
                <a:latin typeface="Cambria" panose="02040503050406030204" pitchFamily="18" charset="0"/>
                <a:ea typeface="Calibri" panose="020F0502020204030204" pitchFamily="34" charset="0"/>
                <a:cs typeface="Times New Roman" panose="02020603050405020304" pitchFamily="18" charset="0"/>
              </a:rPr>
              <a:t> = 12000 мин-1; осевая составляющая скорости потока с</a:t>
            </a:r>
            <a:r>
              <a:rPr lang="ru-RU" baseline="-25000" dirty="0">
                <a:latin typeface="Cambria" panose="02040503050406030204" pitchFamily="18" charset="0"/>
                <a:cs typeface="Times New Roman" panose="02020603050405020304" pitchFamily="18" charset="0"/>
              </a:rPr>
              <a:t>1</a:t>
            </a:r>
            <a:r>
              <a:rPr lang="en-GB" baseline="-25000" dirty="0">
                <a:latin typeface="Cambria" panose="02040503050406030204" pitchFamily="18" charset="0"/>
                <a:cs typeface="Times New Roman" panose="02020603050405020304" pitchFamily="18" charset="0"/>
              </a:rPr>
              <a:t>a</a:t>
            </a:r>
            <a:r>
              <a:rPr lang="ru-RU" baseline="-25000" dirty="0">
                <a:latin typeface="Cambria" panose="02040503050406030204" pitchFamily="18" charset="0"/>
                <a:cs typeface="Times New Roman" panose="02020603050405020304" pitchFamily="18" charset="0"/>
              </a:rPr>
              <a:t> </a:t>
            </a:r>
            <a:r>
              <a:rPr lang="ru-RU" sz="1800" dirty="0">
                <a:effectLst/>
                <a:latin typeface="Cambria" panose="02040503050406030204" pitchFamily="18" charset="0"/>
                <a:ea typeface="Calibri" panose="020F0502020204030204" pitchFamily="34" charset="0"/>
                <a:cs typeface="Times New Roman" panose="02020603050405020304" pitchFamily="18" charset="0"/>
              </a:rPr>
              <a:t>= с</a:t>
            </a:r>
            <a:r>
              <a:rPr lang="ru-RU" baseline="-25000" dirty="0">
                <a:latin typeface="Cambria" panose="02040503050406030204" pitchFamily="18" charset="0"/>
                <a:cs typeface="Times New Roman" panose="02020603050405020304" pitchFamily="18" charset="0"/>
              </a:rPr>
              <a:t>2</a:t>
            </a:r>
            <a:r>
              <a:rPr lang="en-GB" baseline="-25000" dirty="0">
                <a:latin typeface="Cambria" panose="02040503050406030204" pitchFamily="18" charset="0"/>
                <a:cs typeface="Times New Roman" panose="02020603050405020304" pitchFamily="18" charset="0"/>
              </a:rPr>
              <a:t>a</a:t>
            </a:r>
            <a:r>
              <a:rPr lang="ru-RU" baseline="-25000" dirty="0">
                <a:latin typeface="Cambria" panose="02040503050406030204" pitchFamily="18" charset="0"/>
                <a:cs typeface="Times New Roman" panose="02020603050405020304" pitchFamily="18" charset="0"/>
              </a:rPr>
              <a:t> </a:t>
            </a:r>
            <a:r>
              <a:rPr lang="ru-RU" sz="1800" dirty="0">
                <a:effectLst/>
                <a:latin typeface="Cambria" panose="02040503050406030204" pitchFamily="18" charset="0"/>
                <a:ea typeface="Calibri" panose="020F0502020204030204" pitchFamily="34" charset="0"/>
                <a:cs typeface="Times New Roman" panose="02020603050405020304" pitchFamily="18" charset="0"/>
              </a:rPr>
              <a:t>= 150 м/с; угол наклона вектора скорости с</a:t>
            </a:r>
            <a:r>
              <a:rPr lang="ru-RU" baseline="-25000" dirty="0">
                <a:latin typeface="Cambria" panose="02040503050406030204" pitchFamily="18" charset="0"/>
                <a:cs typeface="Times New Roman" panose="02020603050405020304" pitchFamily="18" charset="0"/>
              </a:rPr>
              <a:t>1</a:t>
            </a:r>
            <a:r>
              <a:rPr lang="ru-RU" sz="1800" dirty="0">
                <a:effectLst/>
                <a:latin typeface="Cambria" panose="02040503050406030204" pitchFamily="18" charset="0"/>
                <a:ea typeface="Calibri" panose="020F0502020204030204" pitchFamily="34" charset="0"/>
                <a:cs typeface="Times New Roman" panose="02020603050405020304" pitchFamily="18" charset="0"/>
              </a:rPr>
              <a:t> к фронту решётки </a:t>
            </a:r>
            <a:r>
              <a:rPr lang="en-GB" sz="1800" dirty="0">
                <a:effectLst/>
                <a:latin typeface="Symbol" panose="05050102010706020507" pitchFamily="18" charset="2"/>
                <a:ea typeface="Symbol" panose="05050102010706020507" pitchFamily="18" charset="2"/>
                <a:cs typeface="Symbol" panose="05050102010706020507" pitchFamily="18" charset="2"/>
              </a:rPr>
              <a:t>a</a:t>
            </a:r>
            <a:r>
              <a:rPr lang="ru-RU" baseline="-25000" dirty="0">
                <a:latin typeface="Cambria" panose="02040503050406030204" pitchFamily="18" charset="0"/>
                <a:cs typeface="Times New Roman" panose="02020603050405020304" pitchFamily="18" charset="0"/>
              </a:rPr>
              <a:t>1 </a:t>
            </a:r>
            <a:r>
              <a:rPr lang="ru-RU" sz="1800" dirty="0">
                <a:effectLst/>
                <a:latin typeface="Cambria" panose="02040503050406030204" pitchFamily="18" charset="0"/>
                <a:ea typeface="Calibri" panose="020F0502020204030204" pitchFamily="34" charset="0"/>
                <a:cs typeface="Times New Roman" panose="02020603050405020304" pitchFamily="18" charset="0"/>
              </a:rPr>
              <a:t>= 60</a:t>
            </a:r>
            <a:r>
              <a:rPr lang="en-GB" sz="1800" dirty="0">
                <a:effectLst/>
                <a:latin typeface="Symbol" panose="05050102010706020507" pitchFamily="18" charset="2"/>
                <a:ea typeface="Symbol" panose="05050102010706020507" pitchFamily="18" charset="2"/>
                <a:cs typeface="Symbol" panose="05050102010706020507" pitchFamily="18" charset="2"/>
              </a:rPr>
              <a:t>°</a:t>
            </a:r>
            <a:r>
              <a:rPr lang="ru-RU" sz="1800" dirty="0">
                <a:effectLst/>
                <a:latin typeface="Cambria" panose="02040503050406030204" pitchFamily="18" charset="0"/>
                <a:ea typeface="Calibri" panose="020F0502020204030204" pitchFamily="34" charset="0"/>
                <a:cs typeface="Times New Roman" panose="02020603050405020304" pitchFamily="18" charset="0"/>
              </a:rPr>
              <a:t>; подведённая (окружная) работа ступени </a:t>
            </a:r>
            <a:r>
              <a:rPr lang="en-GB" sz="1800" dirty="0">
                <a:effectLst/>
                <a:latin typeface="Cambria" panose="02040503050406030204" pitchFamily="18" charset="0"/>
                <a:ea typeface="Calibri" panose="020F0502020204030204" pitchFamily="34" charset="0"/>
                <a:cs typeface="Times New Roman" panose="02020603050405020304" pitchFamily="18" charset="0"/>
              </a:rPr>
              <a:t>L</a:t>
            </a:r>
            <a:r>
              <a:rPr lang="ru-RU" baseline="-25000" dirty="0" err="1">
                <a:latin typeface="Cambria" panose="02040503050406030204" pitchFamily="18" charset="0"/>
                <a:cs typeface="Times New Roman" panose="02020603050405020304" pitchFamily="18" charset="0"/>
              </a:rPr>
              <a:t>ст</a:t>
            </a:r>
            <a:r>
              <a:rPr lang="ru-RU" sz="1800" dirty="0">
                <a:effectLst/>
                <a:latin typeface="Cambria" panose="02040503050406030204" pitchFamily="18" charset="0"/>
                <a:ea typeface="Calibri" panose="020F0502020204030204" pitchFamily="34" charset="0"/>
                <a:cs typeface="Times New Roman" panose="02020603050405020304" pitchFamily="18" charset="0"/>
              </a:rPr>
              <a:t> = 16 кДж/кг. Построить треугольники скоростей в масштабе.</a:t>
            </a:r>
            <a:endParaRPr lang="ru-RU" dirty="0"/>
          </a:p>
        </p:txBody>
      </p:sp>
      <p:sp>
        <p:nvSpPr>
          <p:cNvPr id="14" name="TextBox 13">
            <a:extLst>
              <a:ext uri="{FF2B5EF4-FFF2-40B4-BE49-F238E27FC236}">
                <a16:creationId xmlns:a16="http://schemas.microsoft.com/office/drawing/2014/main" id="{AEB97D50-E8E6-B9EF-F0CA-96F2DF410D93}"/>
              </a:ext>
            </a:extLst>
          </p:cNvPr>
          <p:cNvSpPr txBox="1"/>
          <p:nvPr/>
        </p:nvSpPr>
        <p:spPr>
          <a:xfrm>
            <a:off x="542924" y="4958834"/>
            <a:ext cx="8115301" cy="923330"/>
          </a:xfrm>
          <a:prstGeom prst="rect">
            <a:avLst/>
          </a:prstGeom>
          <a:noFill/>
        </p:spPr>
        <p:txBody>
          <a:bodyPr wrap="square">
            <a:spAutoFit/>
          </a:bodyPr>
          <a:lstStyle/>
          <a:p>
            <a:r>
              <a:rPr lang="ru-RU" sz="1800" dirty="0">
                <a:effectLst/>
                <a:latin typeface="Cambria" panose="02040503050406030204" pitchFamily="18" charset="0"/>
                <a:ea typeface="Calibri" panose="020F0502020204030204" pitchFamily="34" charset="0"/>
                <a:cs typeface="Times New Roman" panose="02020603050405020304" pitchFamily="18" charset="0"/>
              </a:rPr>
              <a:t>В ступени ОК угол </a:t>
            </a:r>
            <a:r>
              <a:rPr lang="en-GB" sz="1800" dirty="0">
                <a:effectLst/>
                <a:latin typeface="Symbol" panose="05050102010706020507" pitchFamily="18" charset="2"/>
                <a:ea typeface="Symbol" panose="05050102010706020507" pitchFamily="18" charset="2"/>
                <a:cs typeface="Symbol" panose="05050102010706020507" pitchFamily="18" charset="2"/>
              </a:rPr>
              <a:t>a</a:t>
            </a:r>
            <a:r>
              <a:rPr lang="ru-RU" sz="1800" baseline="-25000" dirty="0">
                <a:effectLst/>
                <a:latin typeface="Cambria" panose="02040503050406030204" pitchFamily="18" charset="0"/>
                <a:ea typeface="Calibri" panose="020F0502020204030204" pitchFamily="34" charset="0"/>
                <a:cs typeface="Times New Roman" panose="02020603050405020304" pitchFamily="18" charset="0"/>
              </a:rPr>
              <a:t>1</a:t>
            </a:r>
            <a:r>
              <a:rPr lang="ru-RU" sz="1800" dirty="0">
                <a:effectLst/>
                <a:latin typeface="Cambria" panose="02040503050406030204" pitchFamily="18" charset="0"/>
                <a:ea typeface="Calibri" panose="020F0502020204030204" pitchFamily="34" charset="0"/>
                <a:cs typeface="Times New Roman" panose="02020603050405020304" pitchFamily="18" charset="0"/>
              </a:rPr>
              <a:t> = 70</a:t>
            </a:r>
            <a:r>
              <a:rPr lang="en-GB" sz="1800" dirty="0">
                <a:effectLst/>
                <a:latin typeface="Symbol" panose="05050102010706020507" pitchFamily="18" charset="2"/>
                <a:ea typeface="Symbol" panose="05050102010706020507" pitchFamily="18" charset="2"/>
                <a:cs typeface="Symbol" panose="05050102010706020507" pitchFamily="18" charset="2"/>
              </a:rPr>
              <a:t>°</a:t>
            </a:r>
            <a:r>
              <a:rPr lang="ru-RU" sz="1800" dirty="0">
                <a:effectLst/>
                <a:latin typeface="Cambria" panose="02040503050406030204" pitchFamily="18" charset="0"/>
                <a:ea typeface="Calibri" panose="020F0502020204030204" pitchFamily="34" charset="0"/>
                <a:cs typeface="Times New Roman" panose="02020603050405020304" pitchFamily="18" charset="0"/>
              </a:rPr>
              <a:t>, величина с</a:t>
            </a:r>
            <a:r>
              <a:rPr lang="ru-RU" sz="1800" baseline="-25000" dirty="0">
                <a:effectLst/>
                <a:latin typeface="Cambria" panose="02040503050406030204" pitchFamily="18" charset="0"/>
                <a:ea typeface="Calibri" panose="020F0502020204030204" pitchFamily="34" charset="0"/>
                <a:cs typeface="Times New Roman" panose="02020603050405020304" pitchFamily="18" charset="0"/>
              </a:rPr>
              <a:t>1а</a:t>
            </a:r>
            <a:r>
              <a:rPr lang="ru-RU" sz="1800" dirty="0">
                <a:effectLst/>
                <a:latin typeface="Cambria" panose="02040503050406030204" pitchFamily="18" charset="0"/>
                <a:ea typeface="Calibri" panose="020F0502020204030204" pitchFamily="34" charset="0"/>
                <a:cs typeface="Times New Roman" panose="02020603050405020304" pitchFamily="18" charset="0"/>
              </a:rPr>
              <a:t> = с</a:t>
            </a:r>
            <a:r>
              <a:rPr lang="ru-RU" sz="1800" baseline="-25000" dirty="0">
                <a:effectLst/>
                <a:latin typeface="Cambria" panose="02040503050406030204" pitchFamily="18" charset="0"/>
                <a:ea typeface="Calibri" panose="020F0502020204030204" pitchFamily="34" charset="0"/>
                <a:cs typeface="Times New Roman" panose="02020603050405020304" pitchFamily="18" charset="0"/>
              </a:rPr>
              <a:t>2а</a:t>
            </a:r>
            <a:r>
              <a:rPr lang="ru-RU" sz="1800" dirty="0">
                <a:effectLst/>
                <a:latin typeface="Cambria" panose="02040503050406030204" pitchFamily="18" charset="0"/>
                <a:ea typeface="Calibri" panose="020F0502020204030204" pitchFamily="34" charset="0"/>
                <a:cs typeface="Times New Roman" panose="02020603050405020304" pitchFamily="18" charset="0"/>
              </a:rPr>
              <a:t> = 160 м/с; </a:t>
            </a:r>
            <a:r>
              <a:rPr lang="en-US" sz="1800" dirty="0">
                <a:effectLst/>
                <a:latin typeface="Cambria" panose="02040503050406030204" pitchFamily="18" charset="0"/>
                <a:ea typeface="Calibri" panose="020F0502020204030204" pitchFamily="34" charset="0"/>
                <a:cs typeface="Times New Roman" panose="02020603050405020304" pitchFamily="18" charset="0"/>
              </a:rPr>
              <a:t>u</a:t>
            </a:r>
            <a:r>
              <a:rPr lang="ru-RU" sz="1800" baseline="-25000" dirty="0">
                <a:effectLst/>
                <a:latin typeface="Cambria" panose="02040503050406030204" pitchFamily="18" charset="0"/>
                <a:ea typeface="Calibri" panose="020F0502020204030204" pitchFamily="34" charset="0"/>
                <a:cs typeface="Times New Roman" panose="02020603050405020304" pitchFamily="18" charset="0"/>
              </a:rPr>
              <a:t>1ср </a:t>
            </a:r>
            <a:r>
              <a:rPr lang="ru-RU" sz="1800" dirty="0">
                <a:effectLst/>
                <a:latin typeface="Cambria" panose="02040503050406030204" pitchFamily="18" charset="0"/>
                <a:ea typeface="Calibri" panose="020F0502020204030204" pitchFamily="34" charset="0"/>
                <a:cs typeface="Times New Roman" panose="02020603050405020304" pitchFamily="18" charset="0"/>
              </a:rPr>
              <a:t>= </a:t>
            </a:r>
            <a:r>
              <a:rPr lang="en-US" sz="1800" dirty="0">
                <a:effectLst/>
                <a:latin typeface="Cambria" panose="02040503050406030204" pitchFamily="18" charset="0"/>
                <a:ea typeface="Calibri" panose="020F0502020204030204" pitchFamily="34" charset="0"/>
                <a:cs typeface="Times New Roman" panose="02020603050405020304" pitchFamily="18" charset="0"/>
              </a:rPr>
              <a:t>u</a:t>
            </a:r>
            <a:r>
              <a:rPr lang="ru-RU" sz="1800" baseline="-25000" dirty="0">
                <a:effectLst/>
                <a:latin typeface="Cambria" panose="02040503050406030204" pitchFamily="18" charset="0"/>
                <a:ea typeface="Calibri" panose="020F0502020204030204" pitchFamily="34" charset="0"/>
                <a:cs typeface="Times New Roman" panose="02020603050405020304" pitchFamily="18" charset="0"/>
              </a:rPr>
              <a:t>2ср</a:t>
            </a:r>
            <a:r>
              <a:rPr lang="ru-RU" sz="1800" dirty="0">
                <a:effectLst/>
                <a:latin typeface="Cambria" panose="02040503050406030204" pitchFamily="18" charset="0"/>
                <a:ea typeface="Calibri" panose="020F0502020204030204" pitchFamily="34" charset="0"/>
                <a:cs typeface="Times New Roman" panose="02020603050405020304" pitchFamily="18" charset="0"/>
              </a:rPr>
              <a:t> = 311 м/с;</a:t>
            </a:r>
            <a:r>
              <a:rPr lang="en-GB" sz="1800" dirty="0">
                <a:effectLst/>
                <a:latin typeface="Symbol" panose="05050102010706020507" pitchFamily="18" charset="2"/>
                <a:ea typeface="Symbol" panose="05050102010706020507" pitchFamily="18" charset="2"/>
                <a:cs typeface="Symbol" panose="05050102010706020507" pitchFamily="18" charset="2"/>
              </a:rPr>
              <a:t>`</a:t>
            </a:r>
            <a:r>
              <a:rPr lang="ru-RU" sz="1800" dirty="0">
                <a:effectLst/>
                <a:latin typeface="Cambria" panose="02040503050406030204" pitchFamily="18" charset="0"/>
                <a:ea typeface="Calibri" panose="020F0502020204030204" pitchFamily="34" charset="0"/>
                <a:cs typeface="Times New Roman" panose="02020603050405020304" pitchFamily="18" charset="0"/>
              </a:rPr>
              <a:t>Н</a:t>
            </a:r>
            <a:r>
              <a:rPr lang="en-GB" sz="1800" dirty="0">
                <a:effectLst/>
                <a:latin typeface="Cambria" panose="02040503050406030204" pitchFamily="18" charset="0"/>
                <a:ea typeface="Calibri" panose="020F0502020204030204" pitchFamily="34" charset="0"/>
                <a:cs typeface="Times New Roman" panose="02020603050405020304" pitchFamily="18" charset="0"/>
              </a:rPr>
              <a:t>z </a:t>
            </a:r>
            <a:r>
              <a:rPr lang="ru-RU" sz="1800" dirty="0">
                <a:effectLst/>
                <a:latin typeface="Cambria" panose="02040503050406030204" pitchFamily="18" charset="0"/>
                <a:ea typeface="Calibri" panose="020F0502020204030204" pitchFamily="34" charset="0"/>
                <a:cs typeface="Times New Roman" panose="02020603050405020304" pitchFamily="18" charset="0"/>
              </a:rPr>
              <a:t>ср = 0,47. Определить конструктивный угол на входе в НА ступени, если Т</a:t>
            </a:r>
            <a:r>
              <a:rPr lang="ru-RU" baseline="-25000" dirty="0">
                <a:latin typeface="Cambria" panose="02040503050406030204" pitchFamily="18" charset="0"/>
                <a:cs typeface="Times New Roman" panose="02020603050405020304" pitchFamily="18" charset="0"/>
              </a:rPr>
              <a:t>1</a:t>
            </a:r>
            <a:r>
              <a:rPr lang="ru-RU" sz="1800" dirty="0">
                <a:effectLst/>
                <a:latin typeface="Cambria" panose="02040503050406030204" pitchFamily="18" charset="0"/>
                <a:ea typeface="Calibri" panose="020F0502020204030204" pitchFamily="34" charset="0"/>
                <a:cs typeface="Times New Roman" panose="02020603050405020304" pitchFamily="18" charset="0"/>
              </a:rPr>
              <a:t>*= 407 К.</a:t>
            </a:r>
            <a:endParaRPr lang="ru-RU" dirty="0"/>
          </a:p>
        </p:txBody>
      </p:sp>
    </p:spTree>
    <p:extLst>
      <p:ext uri="{BB962C8B-B14F-4D97-AF65-F5344CB8AC3E}">
        <p14:creationId xmlns:p14="http://schemas.microsoft.com/office/powerpoint/2010/main" val="1181922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7836692" y="6345239"/>
            <a:ext cx="469107" cy="369332"/>
          </a:xfrm>
          <a:prstGeom prst="rect">
            <a:avLst/>
          </a:prstGeom>
          <a:noFill/>
        </p:spPr>
        <p:txBody>
          <a:bodyPr wrap="square" rtlCol="0">
            <a:spAutoFit/>
          </a:bodyPr>
          <a:lstStyle/>
          <a:p>
            <a:pPr algn="ctr"/>
            <a:r>
              <a:rPr lang="ru-RU" dirty="0">
                <a:solidFill>
                  <a:schemeClr val="bg1"/>
                </a:solidFill>
                <a:latin typeface="Elektra Medium Pro" panose="02000803000000020004" pitchFamily="50" charset="-52"/>
              </a:rPr>
              <a:t>10</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4646527" y="2613392"/>
            <a:ext cx="3831772" cy="830997"/>
          </a:xfrm>
          <a:prstGeom prst="rect">
            <a:avLst/>
          </a:prstGeom>
          <a:noFill/>
        </p:spPr>
        <p:txBody>
          <a:bodyPr wrap="square" rtlCol="0" anchor="ctr" anchorCtr="1">
            <a:spAutoFit/>
          </a:bodyPr>
          <a:lstStyle/>
          <a:p>
            <a:pPr algn="ctr"/>
            <a:r>
              <a:rPr lang="ru-RU" sz="2400" b="1" dirty="0">
                <a:solidFill>
                  <a:schemeClr val="bg1"/>
                </a:solidFill>
                <a:latin typeface="Elektra Text Pro" panose="02000503030000020004" pitchFamily="50" charset="-52"/>
              </a:rPr>
              <a:t>БЛАГОДАРЮ </a:t>
            </a:r>
          </a:p>
          <a:p>
            <a:pPr algn="ctr"/>
            <a:r>
              <a:rPr lang="ru-RU" sz="2400" b="1" dirty="0">
                <a:solidFill>
                  <a:schemeClr val="bg1"/>
                </a:solidFill>
                <a:latin typeface="Elektra Text Pro" panose="02000503030000020004" pitchFamily="50" charset="-52"/>
              </a:rPr>
              <a:t>ЗА ВНИМАНИЕ</a:t>
            </a:r>
          </a:p>
        </p:txBody>
      </p:sp>
      <p:sp>
        <p:nvSpPr>
          <p:cNvPr id="6" name="TextBox 5"/>
          <p:cNvSpPr txBox="1"/>
          <p:nvPr/>
        </p:nvSpPr>
        <p:spPr>
          <a:xfrm>
            <a:off x="4639270" y="4348147"/>
            <a:ext cx="3846286" cy="1169551"/>
          </a:xfrm>
          <a:prstGeom prst="rect">
            <a:avLst/>
          </a:prstGeom>
          <a:noFill/>
        </p:spPr>
        <p:txBody>
          <a:bodyPr wrap="square" rtlCol="0" anchor="ctr" anchorCtr="1">
            <a:spAutoFit/>
          </a:bodyPr>
          <a:lstStyle/>
          <a:p>
            <a:pPr algn="ctr"/>
            <a:r>
              <a:rPr lang="ru-RU" sz="1400" b="1" dirty="0">
                <a:solidFill>
                  <a:schemeClr val="bg1"/>
                </a:solidFill>
                <a:latin typeface="Elektra Text Pro" panose="02000503030000020004" pitchFamily="50" charset="-52"/>
              </a:rPr>
              <a:t>Батурин Олег Витальевич</a:t>
            </a:r>
          </a:p>
          <a:p>
            <a:pPr algn="ctr"/>
            <a:endParaRPr lang="ru-RU" sz="1400" b="1" dirty="0">
              <a:solidFill>
                <a:schemeClr val="bg1"/>
              </a:solidFill>
              <a:latin typeface="Elektra Text Pro" panose="02000503030000020004" pitchFamily="50" charset="-52"/>
            </a:endParaRPr>
          </a:p>
          <a:p>
            <a:pPr algn="ctr"/>
            <a:r>
              <a:rPr lang="ru-RU" sz="1400" dirty="0">
                <a:solidFill>
                  <a:schemeClr val="bg1"/>
                </a:solidFill>
                <a:latin typeface="Elektra Text Pro" panose="02000503030000020004" pitchFamily="50" charset="-52"/>
              </a:rPr>
              <a:t>443086 г. Самара, Московское шоссе 34, комн. 336-5 </a:t>
            </a:r>
            <a:r>
              <a:rPr lang="en-US" sz="1400" dirty="0">
                <a:solidFill>
                  <a:schemeClr val="bg1"/>
                </a:solidFill>
                <a:latin typeface="Elektra Text Pro" panose="02000503030000020004" pitchFamily="50" charset="-52"/>
              </a:rPr>
              <a:t>Tel: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Tree>
    <p:extLst>
      <p:ext uri="{BB962C8B-B14F-4D97-AF65-F5344CB8AC3E}">
        <p14:creationId xmlns:p14="http://schemas.microsoft.com/office/powerpoint/2010/main" val="451246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762" y="1929062"/>
            <a:ext cx="2438474" cy="32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a:t>
            </a:r>
          </a:p>
          <a:p>
            <a:pPr algn="ctr"/>
            <a:r>
              <a:rPr lang="ru-RU" b="1" cap="all" dirty="0">
                <a:solidFill>
                  <a:schemeClr val="bg1"/>
                </a:solidFill>
                <a:latin typeface="Elektra Text Pro" panose="02000503030000020004" pitchFamily="50" charset="-52"/>
              </a:rPr>
              <a:t>(уравнение Эйлера)</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a:t>
            </a:fld>
            <a:endParaRPr lang="ru-RU" dirty="0">
              <a:solidFill>
                <a:schemeClr val="bg1"/>
              </a:solidFill>
              <a:latin typeface="Elektra Medium Pro" panose="02000803000000020004" pitchFamily="50" charset="-52"/>
            </a:endParaRPr>
          </a:p>
        </p:txBody>
      </p:sp>
      <p:sp>
        <p:nvSpPr>
          <p:cNvPr id="5" name="TextBox 4"/>
          <p:cNvSpPr txBox="1"/>
          <p:nvPr/>
        </p:nvSpPr>
        <p:spPr>
          <a:xfrm>
            <a:off x="400100" y="711849"/>
            <a:ext cx="8411390" cy="1338828"/>
          </a:xfrm>
          <a:prstGeom prst="rect">
            <a:avLst/>
          </a:prstGeom>
          <a:noFill/>
        </p:spPr>
        <p:txBody>
          <a:bodyPr wrap="square" rtlCol="0">
            <a:spAutoFit/>
          </a:bodyPr>
          <a:lstStyle/>
          <a:p>
            <a:pPr marL="285750" indent="-285750">
              <a:lnSpc>
                <a:spcPct val="150000"/>
              </a:lnSpc>
              <a:buFont typeface="Wingdings" pitchFamily="2" charset="2"/>
              <a:buChar char="ü"/>
            </a:pPr>
            <a:r>
              <a:rPr lang="ru-RU" i="1" dirty="0"/>
              <a:t>Равнодействующая сил </a:t>
            </a:r>
            <a:r>
              <a:rPr lang="en-US" b="1" i="1" dirty="0"/>
              <a:t>R</a:t>
            </a:r>
            <a:r>
              <a:rPr lang="ru-RU" i="1" dirty="0"/>
              <a:t>, действующих на тело массой </a:t>
            </a:r>
            <a:r>
              <a:rPr lang="en-US" i="1" dirty="0" err="1"/>
              <a:t>m</a:t>
            </a:r>
            <a:r>
              <a:rPr lang="en-US" i="1" baseline="-25000" dirty="0" err="1"/>
              <a:t>T</a:t>
            </a:r>
            <a:r>
              <a:rPr lang="ru-RU" i="1" dirty="0"/>
              <a:t> и скоростью с</a:t>
            </a:r>
            <a:r>
              <a:rPr lang="en-US" i="1" baseline="-25000" dirty="0"/>
              <a:t>T</a:t>
            </a:r>
            <a:r>
              <a:rPr lang="ru-RU" i="1" dirty="0"/>
              <a:t>, отстоящее от оси вращения на расстоянии </a:t>
            </a:r>
            <a:r>
              <a:rPr lang="en-US" i="1" dirty="0"/>
              <a:t>r</a:t>
            </a:r>
            <a:r>
              <a:rPr lang="ru-RU" i="1" dirty="0"/>
              <a:t>, создает крутящий момент относительно оси О-О </a:t>
            </a:r>
          </a:p>
        </p:txBody>
      </p:sp>
      <mc:AlternateContent xmlns:mc="http://schemas.openxmlformats.org/markup-compatibility/2006" xmlns:a14="http://schemas.microsoft.com/office/drawing/2010/main">
        <mc:Choice Requires="a14">
          <p:sp>
            <p:nvSpPr>
              <p:cNvPr id="2" name="Прямоугольник 1"/>
              <p:cNvSpPr/>
              <p:nvPr/>
            </p:nvSpPr>
            <p:spPr>
              <a:xfrm>
                <a:off x="3438360" y="1707984"/>
                <a:ext cx="2334870" cy="763094"/>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i="1">
                              <a:latin typeface="Cambria Math" panose="02040503050406030204" pitchFamily="18" charset="0"/>
                            </a:rPr>
                          </m:ctrlPr>
                        </m:fPr>
                        <m:num>
                          <m:r>
                            <a:rPr lang="en-US" i="1">
                              <a:latin typeface="Cambria Math"/>
                            </a:rPr>
                            <m:t>𝑑</m:t>
                          </m:r>
                        </m:num>
                        <m:den>
                          <m:r>
                            <a:rPr lang="ru-RU" i="1">
                              <a:latin typeface="Cambria Math"/>
                            </a:rPr>
                            <m:t>𝑑</m:t>
                          </m:r>
                          <m:r>
                            <a:rPr lang="ru-RU" i="1">
                              <a:latin typeface="Cambria Math"/>
                            </a:rPr>
                            <m:t>𝜏</m:t>
                          </m:r>
                        </m:den>
                      </m:f>
                      <m:nary>
                        <m:naryPr>
                          <m:chr m:val="∑"/>
                          <m:limLoc m:val="undOvr"/>
                          <m:subHide m:val="on"/>
                          <m:supHide m:val="on"/>
                          <m:ctrlPr>
                            <a:rPr lang="ru-RU" i="1">
                              <a:latin typeface="Cambria Math" panose="02040503050406030204" pitchFamily="18" charset="0"/>
                            </a:rPr>
                          </m:ctrlPr>
                        </m:naryPr>
                        <m:sub/>
                        <m:sup/>
                        <m:e>
                          <m:r>
                            <a:rPr lang="ru-RU">
                              <a:latin typeface="Cambria Math"/>
                            </a:rPr>
                            <m:t>∆</m:t>
                          </m:r>
                          <m:r>
                            <a:rPr lang="ru-RU" i="1">
                              <a:latin typeface="Cambria Math"/>
                            </a:rPr>
                            <m:t>𝑚</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𝑐</m:t>
                                  </m:r>
                                </m:e>
                                <m:sub>
                                  <m:r>
                                    <a:rPr lang="ru-RU" i="1">
                                      <a:latin typeface="Cambria Math"/>
                                    </a:rPr>
                                    <m:t>𝑢</m:t>
                                  </m:r>
                                </m:sub>
                              </m:sSub>
                              <m:r>
                                <a:rPr lang="ru-RU" i="1">
                                  <a:latin typeface="Cambria Math"/>
                                </a:rPr>
                                <m:t>𝑟</m:t>
                              </m:r>
                            </m:e>
                          </m:d>
                        </m:e>
                      </m:nary>
                      <m:r>
                        <a:rPr lang="ru-RU">
                          <a:latin typeface="Cambria Math"/>
                        </a:rPr>
                        <m:t>=</m:t>
                      </m:r>
                      <m:r>
                        <a:rPr lang="ru-RU" i="1">
                          <a:latin typeface="Cambria Math"/>
                        </a:rPr>
                        <m:t>𝑑𝑀</m:t>
                      </m:r>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438360" y="1707984"/>
                <a:ext cx="2334870" cy="763094"/>
              </a:xfrm>
              <a:prstGeom prst="rect">
                <a:avLst/>
              </a:prstGeom>
              <a:blipFill>
                <a:blip r:embed="rId4"/>
                <a:stretch>
                  <a:fillRect/>
                </a:stretch>
              </a:blipFill>
              <a:ln>
                <a:solidFill>
                  <a:schemeClr val="tx1"/>
                </a:solidFill>
              </a:ln>
            </p:spPr>
            <p:txBody>
              <a:bodyPr/>
              <a:lstStyle/>
              <a:p>
                <a:r>
                  <a:rPr lang="ru-RU">
                    <a:noFill/>
                  </a:rPr>
                  <a:t> </a:t>
                </a:r>
              </a:p>
            </p:txBody>
          </p:sp>
        </mc:Fallback>
      </mc:AlternateContent>
      <p:sp>
        <p:nvSpPr>
          <p:cNvPr id="9" name="Прямоугольник 8"/>
          <p:cNvSpPr/>
          <p:nvPr/>
        </p:nvSpPr>
        <p:spPr>
          <a:xfrm>
            <a:off x="400100" y="2500196"/>
            <a:ext cx="8494519" cy="369332"/>
          </a:xfrm>
          <a:prstGeom prst="rect">
            <a:avLst/>
          </a:prstGeom>
        </p:spPr>
        <p:txBody>
          <a:bodyPr wrap="square">
            <a:spAutoFit/>
          </a:bodyPr>
          <a:lstStyle/>
          <a:p>
            <a:pPr algn="ctr"/>
            <a:r>
              <a:rPr lang="ru-RU" cap="all" dirty="0"/>
              <a:t>Течение в произвольной турбомашине</a:t>
            </a:r>
            <a:endParaRPr lang="ru-RU" i="1" cap="all" dirty="0"/>
          </a:p>
        </p:txBody>
      </p:sp>
      <p:sp>
        <p:nvSpPr>
          <p:cNvPr id="11" name="TextBox 10"/>
          <p:cNvSpPr txBox="1"/>
          <p:nvPr/>
        </p:nvSpPr>
        <p:spPr>
          <a:xfrm>
            <a:off x="2844212" y="2845807"/>
            <a:ext cx="5967280" cy="923330"/>
          </a:xfrm>
          <a:prstGeom prst="rect">
            <a:avLst/>
          </a:prstGeom>
          <a:noFill/>
        </p:spPr>
        <p:txBody>
          <a:bodyPr wrap="square" rtlCol="0">
            <a:spAutoFit/>
          </a:bodyPr>
          <a:lstStyle/>
          <a:p>
            <a:pPr marL="285750" indent="-285750">
              <a:lnSpc>
                <a:spcPct val="150000"/>
              </a:lnSpc>
              <a:buFont typeface="Wingdings" pitchFamily="2" charset="2"/>
              <a:buChar char="ü"/>
            </a:pPr>
            <a:r>
              <a:rPr lang="ru-RU" dirty="0"/>
              <a:t>Уравнение моментов количества движения для движения элементарной струйки за время </a:t>
            </a:r>
            <a:r>
              <a:rPr lang="en-US" i="1" dirty="0" err="1"/>
              <a:t>dt</a:t>
            </a:r>
            <a:endParaRPr lang="ru-RU" i="1" dirty="0"/>
          </a:p>
        </p:txBody>
      </p:sp>
      <mc:AlternateContent xmlns:mc="http://schemas.openxmlformats.org/markup-compatibility/2006" xmlns:a14="http://schemas.microsoft.com/office/drawing/2010/main">
        <mc:Choice Requires="a14">
          <p:sp>
            <p:nvSpPr>
              <p:cNvPr id="3" name="Прямоугольник 2"/>
              <p:cNvSpPr/>
              <p:nvPr/>
            </p:nvSpPr>
            <p:spPr>
              <a:xfrm>
                <a:off x="4015721" y="3840503"/>
                <a:ext cx="3624261"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𝑑</m:t>
                          </m:r>
                          <m:r>
                            <a:rPr lang="ru-RU">
                              <a:latin typeface="Cambria Math"/>
                            </a:rPr>
                            <m:t>М</m:t>
                          </m:r>
                        </m:e>
                        <m:sub>
                          <m:r>
                            <a:rPr lang="ru-RU">
                              <a:latin typeface="Cambria Math"/>
                            </a:rPr>
                            <m:t>кр</m:t>
                          </m:r>
                        </m:sub>
                      </m:sSub>
                      <m:r>
                        <a:rPr lang="ru-RU">
                          <a:latin typeface="Cambria Math"/>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en-US" i="1">
                                  <a:latin typeface="Cambria Math"/>
                                </a:rPr>
                                <m:t>𝑑𝑚</m:t>
                              </m:r>
                            </m:e>
                            <m:sub>
                              <m:r>
                                <a:rPr lang="ru-RU" i="1">
                                  <a:latin typeface="Cambria Math"/>
                                </a:rPr>
                                <m:t>2−4</m:t>
                              </m:r>
                            </m:sub>
                          </m:sSub>
                          <m:sSub>
                            <m:sSubPr>
                              <m:ctrlPr>
                                <a:rPr lang="ru-RU" i="1">
                                  <a:latin typeface="Cambria Math" panose="02040503050406030204" pitchFamily="18" charset="0"/>
                                </a:rPr>
                              </m:ctrlPr>
                            </m:sSubPr>
                            <m:e>
                              <m:r>
                                <m:rPr>
                                  <m:sty m:val="p"/>
                                </m:rPr>
                                <a:rPr lang="ru-RU">
                                  <a:latin typeface="Cambria Math"/>
                                </a:rPr>
                                <m:t>c</m:t>
                              </m:r>
                            </m:e>
                            <m:sub>
                              <m:r>
                                <a:rPr lang="ru-RU">
                                  <a:latin typeface="Cambria Math"/>
                                </a:rPr>
                                <m:t>2</m:t>
                              </m:r>
                              <m:r>
                                <a:rPr lang="en-US" i="1">
                                  <a:latin typeface="Cambria Math"/>
                                </a:rPr>
                                <m:t>𝑢</m:t>
                              </m:r>
                            </m:sub>
                          </m:sSub>
                          <m:sSub>
                            <m:sSubPr>
                              <m:ctrlPr>
                                <a:rPr lang="ru-RU" i="1">
                                  <a:latin typeface="Cambria Math" panose="02040503050406030204" pitchFamily="18" charset="0"/>
                                </a:rPr>
                              </m:ctrlPr>
                            </m:sSubPr>
                            <m:e>
                              <m:r>
                                <m:rPr>
                                  <m:sty m:val="p"/>
                                </m:rPr>
                                <a:rPr lang="ru-RU">
                                  <a:latin typeface="Cambria Math"/>
                                </a:rPr>
                                <m:t>r</m:t>
                              </m:r>
                            </m:e>
                            <m:sub>
                              <m:r>
                                <a:rPr lang="ru-RU">
                                  <a:latin typeface="Cambria Math"/>
                                </a:rPr>
                                <m:t>2</m:t>
                              </m:r>
                            </m:sub>
                          </m:sSub>
                          <m:r>
                            <a:rPr lang="ru-RU" i="1">
                              <a:latin typeface="Cambria Math"/>
                            </a:rPr>
                            <m:t>−</m:t>
                          </m:r>
                          <m:sSub>
                            <m:sSubPr>
                              <m:ctrlPr>
                                <a:rPr lang="ru-RU" i="1">
                                  <a:latin typeface="Cambria Math" panose="02040503050406030204" pitchFamily="18" charset="0"/>
                                </a:rPr>
                              </m:ctrlPr>
                            </m:sSubPr>
                            <m:e>
                              <m:r>
                                <a:rPr lang="en-US" i="1">
                                  <a:latin typeface="Cambria Math"/>
                                </a:rPr>
                                <m:t>𝑑𝑚</m:t>
                              </m:r>
                            </m:e>
                            <m:sub>
                              <m:r>
                                <a:rPr lang="ru-RU" i="1">
                                  <a:latin typeface="Cambria Math"/>
                                </a:rPr>
                                <m:t>1−3</m:t>
                              </m:r>
                            </m:sub>
                          </m:sSub>
                          <m:sSub>
                            <m:sSubPr>
                              <m:ctrlPr>
                                <a:rPr lang="ru-RU" i="1">
                                  <a:latin typeface="Cambria Math" panose="02040503050406030204" pitchFamily="18" charset="0"/>
                                </a:rPr>
                              </m:ctrlPr>
                            </m:sSubPr>
                            <m:e>
                              <m:r>
                                <m:rPr>
                                  <m:sty m:val="p"/>
                                </m:rPr>
                                <a:rPr lang="ru-RU">
                                  <a:latin typeface="Cambria Math"/>
                                </a:rPr>
                                <m:t>c</m:t>
                              </m:r>
                            </m:e>
                            <m:sub>
                              <m:r>
                                <a:rPr lang="ru-RU">
                                  <a:latin typeface="Cambria Math"/>
                                </a:rPr>
                                <m:t>1</m:t>
                              </m:r>
                              <m:r>
                                <a:rPr lang="en-US" i="1">
                                  <a:latin typeface="Cambria Math"/>
                                </a:rPr>
                                <m:t>𝑢</m:t>
                              </m:r>
                            </m:sub>
                          </m:sSub>
                          <m:sSub>
                            <m:sSubPr>
                              <m:ctrlPr>
                                <a:rPr lang="ru-RU" i="1">
                                  <a:latin typeface="Cambria Math" panose="02040503050406030204" pitchFamily="18" charset="0"/>
                                </a:rPr>
                              </m:ctrlPr>
                            </m:sSubPr>
                            <m:e>
                              <m:r>
                                <m:rPr>
                                  <m:sty m:val="p"/>
                                </m:rPr>
                                <a:rPr lang="ru-RU">
                                  <a:latin typeface="Cambria Math"/>
                                </a:rPr>
                                <m:t>r</m:t>
                              </m:r>
                            </m:e>
                            <m:sub>
                              <m:r>
                                <a:rPr lang="ru-RU">
                                  <a:latin typeface="Cambria Math"/>
                                </a:rPr>
                                <m:t>1</m:t>
                              </m:r>
                            </m:sub>
                          </m:sSub>
                        </m:num>
                        <m:den>
                          <m:r>
                            <a:rPr lang="ru-RU" i="1">
                              <a:latin typeface="Cambria Math"/>
                            </a:rPr>
                            <m:t>𝑑𝑡</m:t>
                          </m:r>
                        </m:den>
                      </m:f>
                    </m:oMath>
                  </m:oMathPara>
                </a14:m>
                <a:endParaRPr lang="ru-RU"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4015721" y="3840503"/>
                <a:ext cx="3624261" cy="618246"/>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4429615" y="4460556"/>
                <a:ext cx="2796471" cy="3942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en-US" i="1">
                              <a:latin typeface="Cambria Math"/>
                            </a:rPr>
                            <m:t>𝑑</m:t>
                          </m:r>
                          <m:r>
                            <a:rPr lang="ru-RU">
                              <a:latin typeface="Cambria Math"/>
                            </a:rPr>
                            <m:t>М</m:t>
                          </m:r>
                        </m:e>
                        <m:sub>
                          <m:r>
                            <a:rPr lang="ru-RU">
                              <a:latin typeface="Cambria Math"/>
                            </a:rPr>
                            <m:t>кр</m:t>
                          </m:r>
                        </m:sub>
                      </m:sSub>
                      <m:r>
                        <a:rPr lang="ru-RU">
                          <a:latin typeface="Cambria Math"/>
                        </a:rPr>
                        <m:t>=</m:t>
                      </m:r>
                      <m:r>
                        <a:rPr lang="en-US" i="1">
                          <a:latin typeface="Cambria Math"/>
                        </a:rPr>
                        <m:t>𝑑𝐺</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m:rPr>
                                  <m:sty m:val="p"/>
                                </m:rPr>
                                <a:rPr lang="ru-RU">
                                  <a:latin typeface="Cambria Math"/>
                                </a:rPr>
                                <m:t>c</m:t>
                              </m:r>
                            </m:e>
                            <m:sub>
                              <m:r>
                                <a:rPr lang="ru-RU">
                                  <a:latin typeface="Cambria Math"/>
                                </a:rPr>
                                <m:t>2</m:t>
                              </m:r>
                              <m:r>
                                <a:rPr lang="en-US" i="1">
                                  <a:latin typeface="Cambria Math"/>
                                </a:rPr>
                                <m:t>𝑢</m:t>
                              </m:r>
                            </m:sub>
                          </m:sSub>
                          <m:sSub>
                            <m:sSubPr>
                              <m:ctrlPr>
                                <a:rPr lang="ru-RU" i="1">
                                  <a:latin typeface="Cambria Math" panose="02040503050406030204" pitchFamily="18" charset="0"/>
                                </a:rPr>
                              </m:ctrlPr>
                            </m:sSubPr>
                            <m:e>
                              <m:r>
                                <m:rPr>
                                  <m:sty m:val="p"/>
                                </m:rPr>
                                <a:rPr lang="ru-RU">
                                  <a:latin typeface="Cambria Math"/>
                                </a:rPr>
                                <m:t>r</m:t>
                              </m:r>
                            </m:e>
                            <m:sub>
                              <m:r>
                                <a:rPr lang="ru-RU">
                                  <a:latin typeface="Cambria Math"/>
                                </a:rPr>
                                <m:t>2</m:t>
                              </m:r>
                            </m:sub>
                          </m:sSub>
                          <m:r>
                            <a:rPr lang="ru-RU" i="1">
                              <a:latin typeface="Cambria Math"/>
                            </a:rPr>
                            <m:t>−</m:t>
                          </m:r>
                          <m:sSub>
                            <m:sSubPr>
                              <m:ctrlPr>
                                <a:rPr lang="ru-RU" i="1">
                                  <a:latin typeface="Cambria Math" panose="02040503050406030204" pitchFamily="18" charset="0"/>
                                </a:rPr>
                              </m:ctrlPr>
                            </m:sSubPr>
                            <m:e>
                              <m:r>
                                <m:rPr>
                                  <m:sty m:val="p"/>
                                </m:rPr>
                                <a:rPr lang="ru-RU">
                                  <a:latin typeface="Cambria Math"/>
                                </a:rPr>
                                <m:t>c</m:t>
                              </m:r>
                            </m:e>
                            <m:sub>
                              <m:r>
                                <a:rPr lang="ru-RU">
                                  <a:latin typeface="Cambria Math"/>
                                </a:rPr>
                                <m:t>1</m:t>
                              </m:r>
                              <m:r>
                                <a:rPr lang="en-US" i="1">
                                  <a:latin typeface="Cambria Math"/>
                                </a:rPr>
                                <m:t>𝑢</m:t>
                              </m:r>
                            </m:sub>
                          </m:sSub>
                          <m:sSub>
                            <m:sSubPr>
                              <m:ctrlPr>
                                <a:rPr lang="ru-RU" i="1">
                                  <a:latin typeface="Cambria Math" panose="02040503050406030204" pitchFamily="18" charset="0"/>
                                </a:rPr>
                              </m:ctrlPr>
                            </m:sSubPr>
                            <m:e>
                              <m:r>
                                <m:rPr>
                                  <m:sty m:val="p"/>
                                </m:rPr>
                                <a:rPr lang="ru-RU">
                                  <a:latin typeface="Cambria Math"/>
                                </a:rPr>
                                <m:t>r</m:t>
                              </m:r>
                            </m:e>
                            <m:sub>
                              <m:r>
                                <a:rPr lang="ru-RU">
                                  <a:latin typeface="Cambria Math"/>
                                </a:rPr>
                                <m:t>1</m:t>
                              </m:r>
                            </m:sub>
                          </m:sSub>
                        </m:e>
                      </m:d>
                    </m:oMath>
                  </m:oMathPara>
                </a14:m>
                <a:endParaRPr lang="ru-RU"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4429615" y="4460556"/>
                <a:ext cx="2796471" cy="394210"/>
              </a:xfrm>
              <a:prstGeom prst="rect">
                <a:avLst/>
              </a:prstGeom>
              <a:blipFill>
                <a:blip r:embed="rId6"/>
                <a:stretch>
                  <a:fillRect b="-4688"/>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Прямоугольник 11"/>
              <p:cNvSpPr/>
              <p:nvPr/>
            </p:nvSpPr>
            <p:spPr>
              <a:xfrm>
                <a:off x="4562664" y="4894523"/>
                <a:ext cx="2530372" cy="3942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a:latin typeface="Cambria Math"/>
                            </a:rPr>
                            <m:t>М</m:t>
                          </m:r>
                        </m:e>
                        <m:sub>
                          <m:r>
                            <a:rPr lang="ru-RU">
                              <a:latin typeface="Cambria Math"/>
                            </a:rPr>
                            <m:t>кр</m:t>
                          </m:r>
                        </m:sub>
                      </m:sSub>
                      <m:r>
                        <a:rPr lang="ru-RU">
                          <a:latin typeface="Cambria Math"/>
                        </a:rPr>
                        <m:t>=</m:t>
                      </m:r>
                      <m:r>
                        <a:rPr lang="en-US" i="1">
                          <a:latin typeface="Cambria Math"/>
                        </a:rPr>
                        <m:t>𝐺</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m:rPr>
                                  <m:sty m:val="p"/>
                                </m:rPr>
                                <a:rPr lang="ru-RU">
                                  <a:latin typeface="Cambria Math"/>
                                </a:rPr>
                                <m:t>c</m:t>
                              </m:r>
                            </m:e>
                            <m:sub>
                              <m:r>
                                <a:rPr lang="ru-RU">
                                  <a:latin typeface="Cambria Math"/>
                                </a:rPr>
                                <m:t>2</m:t>
                              </m:r>
                              <m:r>
                                <a:rPr lang="en-US" i="1">
                                  <a:latin typeface="Cambria Math"/>
                                </a:rPr>
                                <m:t>𝑢</m:t>
                              </m:r>
                            </m:sub>
                          </m:sSub>
                          <m:sSub>
                            <m:sSubPr>
                              <m:ctrlPr>
                                <a:rPr lang="ru-RU" i="1">
                                  <a:latin typeface="Cambria Math" panose="02040503050406030204" pitchFamily="18" charset="0"/>
                                </a:rPr>
                              </m:ctrlPr>
                            </m:sSubPr>
                            <m:e>
                              <m:r>
                                <m:rPr>
                                  <m:sty m:val="p"/>
                                </m:rPr>
                                <a:rPr lang="ru-RU">
                                  <a:latin typeface="Cambria Math"/>
                                </a:rPr>
                                <m:t>r</m:t>
                              </m:r>
                            </m:e>
                            <m:sub>
                              <m:r>
                                <a:rPr lang="ru-RU">
                                  <a:latin typeface="Cambria Math"/>
                                </a:rPr>
                                <m:t>2</m:t>
                              </m:r>
                            </m:sub>
                          </m:sSub>
                          <m:r>
                            <a:rPr lang="ru-RU" i="1">
                              <a:latin typeface="Cambria Math"/>
                            </a:rPr>
                            <m:t>−</m:t>
                          </m:r>
                          <m:sSub>
                            <m:sSubPr>
                              <m:ctrlPr>
                                <a:rPr lang="ru-RU" i="1">
                                  <a:latin typeface="Cambria Math" panose="02040503050406030204" pitchFamily="18" charset="0"/>
                                </a:rPr>
                              </m:ctrlPr>
                            </m:sSubPr>
                            <m:e>
                              <m:r>
                                <m:rPr>
                                  <m:sty m:val="p"/>
                                </m:rPr>
                                <a:rPr lang="ru-RU">
                                  <a:latin typeface="Cambria Math"/>
                                </a:rPr>
                                <m:t>c</m:t>
                              </m:r>
                            </m:e>
                            <m:sub>
                              <m:r>
                                <a:rPr lang="ru-RU">
                                  <a:latin typeface="Cambria Math"/>
                                </a:rPr>
                                <m:t>1</m:t>
                              </m:r>
                              <m:r>
                                <a:rPr lang="en-US" i="1">
                                  <a:latin typeface="Cambria Math"/>
                                </a:rPr>
                                <m:t>𝑢</m:t>
                              </m:r>
                            </m:sub>
                          </m:sSub>
                          <m:sSub>
                            <m:sSubPr>
                              <m:ctrlPr>
                                <a:rPr lang="ru-RU" i="1">
                                  <a:latin typeface="Cambria Math" panose="02040503050406030204" pitchFamily="18" charset="0"/>
                                </a:rPr>
                              </m:ctrlPr>
                            </m:sSubPr>
                            <m:e>
                              <m:r>
                                <m:rPr>
                                  <m:sty m:val="p"/>
                                </m:rPr>
                                <a:rPr lang="ru-RU">
                                  <a:latin typeface="Cambria Math"/>
                                </a:rPr>
                                <m:t>r</m:t>
                              </m:r>
                            </m:e>
                            <m:sub>
                              <m:r>
                                <a:rPr lang="ru-RU">
                                  <a:latin typeface="Cambria Math"/>
                                </a:rPr>
                                <m:t>1</m:t>
                              </m:r>
                            </m:sub>
                          </m:sSub>
                        </m:e>
                      </m:d>
                    </m:oMath>
                  </m:oMathPara>
                </a14:m>
                <a:endParaRPr lang="ru-RU" dirty="0"/>
              </a:p>
            </p:txBody>
          </p:sp>
        </mc:Choice>
        <mc:Fallback xmlns="">
          <p:sp>
            <p:nvSpPr>
              <p:cNvPr id="12" name="Прямоугольник 11"/>
              <p:cNvSpPr>
                <a:spLocks noRot="1" noChangeAspect="1" noMove="1" noResize="1" noEditPoints="1" noAdjustHandles="1" noChangeArrowheads="1" noChangeShapeType="1" noTextEdit="1"/>
              </p:cNvSpPr>
              <p:nvPr/>
            </p:nvSpPr>
            <p:spPr>
              <a:xfrm>
                <a:off x="4562664" y="4894523"/>
                <a:ext cx="2530372" cy="394210"/>
              </a:xfrm>
              <a:prstGeom prst="rect">
                <a:avLst/>
              </a:prstGeom>
              <a:blipFill>
                <a:blip r:embed="rId7"/>
                <a:stretch>
                  <a:fillRect b="-3077"/>
                </a:stretch>
              </a:blipFill>
            </p:spPr>
            <p:txBody>
              <a:bodyPr/>
              <a:lstStyle/>
              <a:p>
                <a:r>
                  <a:rPr lang="ru-RU">
                    <a:noFill/>
                  </a:rPr>
                  <a:t> </a:t>
                </a:r>
              </a:p>
            </p:txBody>
          </p:sp>
        </mc:Fallback>
      </mc:AlternateContent>
      <p:sp>
        <p:nvSpPr>
          <p:cNvPr id="13" name="Прямоугольник 12"/>
          <p:cNvSpPr/>
          <p:nvPr/>
        </p:nvSpPr>
        <p:spPr>
          <a:xfrm>
            <a:off x="7130700" y="4536456"/>
            <a:ext cx="201330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cap="all" dirty="0">
                <a:solidFill>
                  <a:srgbClr val="FF0000"/>
                </a:solidFill>
              </a:rPr>
              <a:t>Умножается на </a:t>
            </a:r>
            <a:r>
              <a:rPr lang="en-US" sz="1400" b="1" dirty="0">
                <a:solidFill>
                  <a:srgbClr val="FF0000"/>
                </a:solidFill>
                <a:sym typeface="Symbol"/>
              </a:rPr>
              <a:t></a:t>
            </a:r>
            <a:r>
              <a:rPr lang="en-US" sz="1400" b="1" cap="all" dirty="0">
                <a:solidFill>
                  <a:srgbClr val="FF0000"/>
                </a:solidFill>
              </a:rPr>
              <a:t> </a:t>
            </a:r>
          </a:p>
          <a:p>
            <a:pPr algn="ctr"/>
            <a:r>
              <a:rPr lang="ru-RU" sz="1400" b="1" cap="all" dirty="0">
                <a:solidFill>
                  <a:srgbClr val="FF0000"/>
                </a:solidFill>
              </a:rPr>
              <a:t>и  делится на </a:t>
            </a:r>
            <a:r>
              <a:rPr lang="en-US" sz="1400" b="1" dirty="0">
                <a:solidFill>
                  <a:srgbClr val="FF0000"/>
                </a:solidFill>
              </a:rPr>
              <a:t>G</a:t>
            </a:r>
            <a:endParaRPr lang="ru-RU" sz="1400" b="1" i="1" dirty="0">
              <a:solidFill>
                <a:srgbClr val="FF0000"/>
              </a:solidFill>
            </a:endParaRPr>
          </a:p>
        </p:txBody>
      </p:sp>
      <p:cxnSp>
        <p:nvCxnSpPr>
          <p:cNvPr id="14" name="Прямая со стрелкой 13"/>
          <p:cNvCxnSpPr/>
          <p:nvPr/>
        </p:nvCxnSpPr>
        <p:spPr>
          <a:xfrm flipH="1">
            <a:off x="7093036" y="4926000"/>
            <a:ext cx="329043" cy="19710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Прямоугольник 16"/>
              <p:cNvSpPr/>
              <p:nvPr/>
            </p:nvSpPr>
            <p:spPr>
              <a:xfrm>
                <a:off x="4311411" y="5288733"/>
                <a:ext cx="3032882" cy="6214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a:latin typeface="Cambria Math"/>
                                </a:rPr>
                                <m:t>М</m:t>
                              </m:r>
                            </m:e>
                            <m:sub>
                              <m:r>
                                <a:rPr lang="ru-RU">
                                  <a:latin typeface="Cambria Math"/>
                                </a:rPr>
                                <m:t>кр</m:t>
                              </m:r>
                            </m:sub>
                          </m:sSub>
                          <m:r>
                            <m:rPr>
                              <m:sty m:val="p"/>
                            </m:rPr>
                            <a:rPr lang="ru-RU">
                              <a:latin typeface="Cambria Math"/>
                            </a:rPr>
                            <m:t>ω</m:t>
                          </m:r>
                        </m:num>
                        <m:den>
                          <m:r>
                            <a:rPr lang="en-US" i="1">
                              <a:latin typeface="Cambria Math"/>
                            </a:rPr>
                            <m:t>𝐺</m:t>
                          </m:r>
                        </m:den>
                      </m:f>
                      <m:r>
                        <a:rPr lang="ru-RU">
                          <a:latin typeface="Cambria Math"/>
                        </a:rPr>
                        <m:t>=</m:t>
                      </m:r>
                      <m:sSub>
                        <m:sSubPr>
                          <m:ctrlPr>
                            <a:rPr lang="ru-RU" i="1">
                              <a:latin typeface="Cambria Math" panose="02040503050406030204" pitchFamily="18" charset="0"/>
                            </a:rPr>
                          </m:ctrlPr>
                        </m:sSubPr>
                        <m:e>
                          <m:r>
                            <m:rPr>
                              <m:sty m:val="p"/>
                            </m:rPr>
                            <a:rPr lang="ru-RU">
                              <a:latin typeface="Cambria Math"/>
                            </a:rPr>
                            <m:t>ω</m:t>
                          </m:r>
                          <m:r>
                            <a:rPr lang="ru-RU">
                              <a:latin typeface="Cambria Math"/>
                            </a:rPr>
                            <m:t>∙</m:t>
                          </m:r>
                          <m:r>
                            <m:rPr>
                              <m:sty m:val="p"/>
                            </m:rPr>
                            <a:rPr lang="ru-RU">
                              <a:latin typeface="Cambria Math"/>
                            </a:rPr>
                            <m:t>c</m:t>
                          </m:r>
                        </m:e>
                        <m:sub>
                          <m:r>
                            <a:rPr lang="ru-RU">
                              <a:latin typeface="Cambria Math"/>
                            </a:rPr>
                            <m:t>2</m:t>
                          </m:r>
                          <m:r>
                            <a:rPr lang="en-US" i="1">
                              <a:latin typeface="Cambria Math"/>
                            </a:rPr>
                            <m:t>𝑢</m:t>
                          </m:r>
                        </m:sub>
                      </m:sSub>
                      <m:sSub>
                        <m:sSubPr>
                          <m:ctrlPr>
                            <a:rPr lang="ru-RU" i="1">
                              <a:latin typeface="Cambria Math" panose="02040503050406030204" pitchFamily="18" charset="0"/>
                            </a:rPr>
                          </m:ctrlPr>
                        </m:sSubPr>
                        <m:e>
                          <m:r>
                            <m:rPr>
                              <m:sty m:val="p"/>
                            </m:rPr>
                            <a:rPr lang="ru-RU">
                              <a:latin typeface="Cambria Math"/>
                            </a:rPr>
                            <m:t>r</m:t>
                          </m:r>
                        </m:e>
                        <m:sub>
                          <m:r>
                            <a:rPr lang="ru-RU">
                              <a:latin typeface="Cambria Math"/>
                            </a:rPr>
                            <m:t>2</m:t>
                          </m:r>
                        </m:sub>
                      </m:sSub>
                      <m:r>
                        <a:rPr lang="ru-RU" i="1">
                          <a:latin typeface="Cambria Math"/>
                        </a:rPr>
                        <m:t>−</m:t>
                      </m:r>
                      <m:sSub>
                        <m:sSubPr>
                          <m:ctrlPr>
                            <a:rPr lang="ru-RU" i="1">
                              <a:latin typeface="Cambria Math" panose="02040503050406030204" pitchFamily="18" charset="0"/>
                            </a:rPr>
                          </m:ctrlPr>
                        </m:sSubPr>
                        <m:e>
                          <m:r>
                            <m:rPr>
                              <m:sty m:val="p"/>
                            </m:rPr>
                            <a:rPr lang="ru-RU">
                              <a:latin typeface="Cambria Math"/>
                            </a:rPr>
                            <m:t>ω</m:t>
                          </m:r>
                          <m:r>
                            <a:rPr lang="ru-RU">
                              <a:latin typeface="Cambria Math"/>
                            </a:rPr>
                            <m:t>∙</m:t>
                          </m:r>
                          <m:r>
                            <m:rPr>
                              <m:sty m:val="p"/>
                            </m:rPr>
                            <a:rPr lang="ru-RU">
                              <a:latin typeface="Cambria Math"/>
                            </a:rPr>
                            <m:t>c</m:t>
                          </m:r>
                        </m:e>
                        <m:sub>
                          <m:r>
                            <a:rPr lang="ru-RU">
                              <a:latin typeface="Cambria Math"/>
                            </a:rPr>
                            <m:t>1</m:t>
                          </m:r>
                          <m:r>
                            <a:rPr lang="en-US" i="1">
                              <a:latin typeface="Cambria Math"/>
                            </a:rPr>
                            <m:t>𝑢</m:t>
                          </m:r>
                        </m:sub>
                      </m:sSub>
                      <m:sSub>
                        <m:sSubPr>
                          <m:ctrlPr>
                            <a:rPr lang="ru-RU" i="1">
                              <a:latin typeface="Cambria Math" panose="02040503050406030204" pitchFamily="18" charset="0"/>
                            </a:rPr>
                          </m:ctrlPr>
                        </m:sSubPr>
                        <m:e>
                          <m:r>
                            <m:rPr>
                              <m:sty m:val="p"/>
                            </m:rPr>
                            <a:rPr lang="ru-RU">
                              <a:latin typeface="Cambria Math"/>
                            </a:rPr>
                            <m:t>r</m:t>
                          </m:r>
                        </m:e>
                        <m:sub>
                          <m:r>
                            <a:rPr lang="ru-RU">
                              <a:latin typeface="Cambria Math"/>
                            </a:rPr>
                            <m:t>1</m:t>
                          </m:r>
                        </m:sub>
                      </m:sSub>
                    </m:oMath>
                  </m:oMathPara>
                </a14:m>
                <a:endParaRPr lang="ru-RU" dirty="0"/>
              </a:p>
            </p:txBody>
          </p:sp>
        </mc:Choice>
        <mc:Fallback xmlns="">
          <p:sp>
            <p:nvSpPr>
              <p:cNvPr id="17" name="Прямоугольник 16"/>
              <p:cNvSpPr>
                <a:spLocks noRot="1" noChangeAspect="1" noMove="1" noResize="1" noEditPoints="1" noAdjustHandles="1" noChangeArrowheads="1" noChangeShapeType="1" noTextEdit="1"/>
              </p:cNvSpPr>
              <p:nvPr/>
            </p:nvSpPr>
            <p:spPr>
              <a:xfrm>
                <a:off x="4311411" y="5288733"/>
                <a:ext cx="3032882" cy="621452"/>
              </a:xfrm>
              <a:prstGeom prst="rect">
                <a:avLst/>
              </a:prstGeom>
              <a:blipFill>
                <a:blip r:embed="rId8"/>
                <a:stretch>
                  <a:fillRect/>
                </a:stretch>
              </a:blipFill>
            </p:spPr>
            <p:txBody>
              <a:bodyPr/>
              <a:lstStyle/>
              <a:p>
                <a:r>
                  <a:rPr lang="ru-RU">
                    <a:noFill/>
                  </a:rPr>
                  <a:t> </a:t>
                </a:r>
              </a:p>
            </p:txBody>
          </p:sp>
        </mc:Fallback>
      </mc:AlternateContent>
      <p:sp>
        <p:nvSpPr>
          <p:cNvPr id="18" name="Овал 17"/>
          <p:cNvSpPr/>
          <p:nvPr/>
        </p:nvSpPr>
        <p:spPr>
          <a:xfrm>
            <a:off x="4280206" y="5225773"/>
            <a:ext cx="802434" cy="747371"/>
          </a:xfrm>
          <a:prstGeom prst="ellipse">
            <a:avLst/>
          </a:prstGeom>
          <a:noFill/>
          <a:ln w="254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19" name="Прямоугольник 18"/>
              <p:cNvSpPr/>
              <p:nvPr/>
            </p:nvSpPr>
            <p:spPr>
              <a:xfrm>
                <a:off x="3149255" y="4600658"/>
                <a:ext cx="1130951" cy="508216"/>
              </a:xfrm>
              <a:prstGeom prst="rect">
                <a:avLst/>
              </a:prstGeom>
            </p:spPr>
            <p:txBody>
              <a:bodyPr wrap="none">
                <a:spAutoFit/>
              </a:bodyPr>
              <a:lstStyle/>
              <a:p>
                <a14:m>
                  <m:oMath xmlns:m="http://schemas.openxmlformats.org/officeDocument/2006/math">
                    <m:f>
                      <m:fPr>
                        <m:ctrlPr>
                          <a:rPr lang="ru-RU" i="1" smtClean="0">
                            <a:latin typeface="Cambria Math" panose="02040503050406030204" pitchFamily="18" charset="0"/>
                          </a:rPr>
                        </m:ctrlPr>
                      </m:fPr>
                      <m:num>
                        <m:sSub>
                          <m:sSubPr>
                            <m:ctrlPr>
                              <a:rPr lang="ru-RU" i="1">
                                <a:latin typeface="Cambria Math" panose="02040503050406030204" pitchFamily="18" charset="0"/>
                              </a:rPr>
                            </m:ctrlPr>
                          </m:sSubPr>
                          <m:e>
                            <m:r>
                              <a:rPr lang="ru-RU">
                                <a:latin typeface="Cambria Math"/>
                              </a:rPr>
                              <m:t>М</m:t>
                            </m:r>
                          </m:e>
                          <m:sub>
                            <m:r>
                              <a:rPr lang="ru-RU">
                                <a:latin typeface="Cambria Math"/>
                              </a:rPr>
                              <m:t>кр</m:t>
                            </m:r>
                          </m:sub>
                        </m:sSub>
                        <m:r>
                          <m:rPr>
                            <m:sty m:val="p"/>
                          </m:rPr>
                          <a:rPr lang="ru-RU">
                            <a:latin typeface="Cambria Math"/>
                          </a:rPr>
                          <m:t>ω</m:t>
                        </m:r>
                      </m:num>
                      <m:den>
                        <m:r>
                          <a:rPr lang="en-US" i="1">
                            <a:latin typeface="Cambria Math"/>
                          </a:rPr>
                          <m:t>𝐺</m:t>
                        </m:r>
                      </m:den>
                    </m:f>
                  </m:oMath>
                </a14:m>
                <a:r>
                  <a:rPr lang="ru-RU" dirty="0"/>
                  <a:t> </a:t>
                </a:r>
                <a14:m>
                  <m:oMath xmlns:m="http://schemas.openxmlformats.org/officeDocument/2006/math">
                    <m:sSub>
                      <m:sSubPr>
                        <m:ctrlPr>
                          <a:rPr lang="ru-RU" i="1">
                            <a:latin typeface="Cambria Math" panose="02040503050406030204" pitchFamily="18" charset="0"/>
                          </a:rPr>
                        </m:ctrlPr>
                      </m:sSubPr>
                      <m:e>
                        <m:r>
                          <a:rPr lang="ru-RU" b="0" i="1" smtClean="0">
                            <a:latin typeface="Cambria Math" panose="02040503050406030204" pitchFamily="18" charset="0"/>
                          </a:rPr>
                          <m:t>=</m:t>
                        </m:r>
                        <m:r>
                          <a:rPr lang="en-US" i="1">
                            <a:latin typeface="Cambria Math"/>
                          </a:rPr>
                          <m:t>𝐿</m:t>
                        </m:r>
                      </m:e>
                      <m:sub>
                        <m:r>
                          <a:rPr lang="en-US" i="1">
                            <a:latin typeface="Cambria Math"/>
                          </a:rPr>
                          <m:t>т</m:t>
                        </m:r>
                      </m:sub>
                    </m:sSub>
                  </m:oMath>
                </a14:m>
                <a:endParaRPr lang="ru-RU" dirty="0"/>
              </a:p>
            </p:txBody>
          </p:sp>
        </mc:Choice>
        <mc:Fallback xmlns="">
          <p:sp>
            <p:nvSpPr>
              <p:cNvPr id="19" name="Прямоугольник 18"/>
              <p:cNvSpPr>
                <a:spLocks noRot="1" noChangeAspect="1" noMove="1" noResize="1" noEditPoints="1" noAdjustHandles="1" noChangeArrowheads="1" noChangeShapeType="1" noTextEdit="1"/>
              </p:cNvSpPr>
              <p:nvPr/>
            </p:nvSpPr>
            <p:spPr>
              <a:xfrm>
                <a:off x="3149255" y="4600658"/>
                <a:ext cx="1130951" cy="508216"/>
              </a:xfrm>
              <a:prstGeom prst="rect">
                <a:avLst/>
              </a:prstGeom>
              <a:blipFill>
                <a:blip r:embed="rId9"/>
                <a:stretch>
                  <a:fillRect b="-1205"/>
                </a:stretch>
              </a:blipFill>
            </p:spPr>
            <p:txBody>
              <a:bodyPr/>
              <a:lstStyle/>
              <a:p>
                <a:r>
                  <a:rPr lang="ru-RU">
                    <a:noFill/>
                  </a:rPr>
                  <a:t> </a:t>
                </a:r>
              </a:p>
            </p:txBody>
          </p:sp>
        </mc:Fallback>
      </mc:AlternateContent>
      <p:cxnSp>
        <p:nvCxnSpPr>
          <p:cNvPr id="21" name="Прямая со стрелкой 20"/>
          <p:cNvCxnSpPr/>
          <p:nvPr/>
        </p:nvCxnSpPr>
        <p:spPr>
          <a:xfrm>
            <a:off x="3918858" y="5123105"/>
            <a:ext cx="392553" cy="31623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Прямоугольник 21"/>
              <p:cNvSpPr/>
              <p:nvPr/>
            </p:nvSpPr>
            <p:spPr>
              <a:xfrm>
                <a:off x="4970661" y="5880648"/>
                <a:ext cx="2255425" cy="396199"/>
              </a:xfrm>
              <a:prstGeom prst="rect">
                <a:avLst/>
              </a:prstGeom>
              <a:solidFill>
                <a:schemeClr val="bg1"/>
              </a:solidFill>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𝐿</m:t>
                          </m:r>
                        </m:e>
                        <m:sub>
                          <m:r>
                            <a:rPr lang="ru-RU">
                              <a:latin typeface="Cambria Math"/>
                            </a:rPr>
                            <m:t>т</m:t>
                          </m:r>
                        </m:sub>
                      </m:sSub>
                      <m:r>
                        <a:rPr lang="ru-RU">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2</m:t>
                              </m:r>
                            </m:sub>
                          </m:sSub>
                          <m:r>
                            <m:rPr>
                              <m:sty m:val="p"/>
                            </m:rPr>
                            <a:rPr lang="ru-RU">
                              <a:latin typeface="Cambria Math"/>
                            </a:rPr>
                            <m:t>c</m:t>
                          </m:r>
                        </m:e>
                        <m:sub>
                          <m:r>
                            <a:rPr lang="ru-RU">
                              <a:latin typeface="Cambria Math"/>
                            </a:rPr>
                            <m:t>2</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1</m:t>
                              </m:r>
                            </m:sub>
                          </m:sSub>
                          <m:r>
                            <a:rPr lang="ru-RU">
                              <a:latin typeface="Cambria Math"/>
                            </a:rPr>
                            <m:t>∙</m:t>
                          </m:r>
                          <m:r>
                            <m:rPr>
                              <m:sty m:val="p"/>
                            </m:rPr>
                            <a:rPr lang="ru-RU">
                              <a:latin typeface="Cambria Math"/>
                            </a:rPr>
                            <m:t>c</m:t>
                          </m:r>
                        </m:e>
                        <m:sub>
                          <m:r>
                            <a:rPr lang="ru-RU">
                              <a:latin typeface="Cambria Math"/>
                            </a:rPr>
                            <m:t>1</m:t>
                          </m:r>
                          <m:r>
                            <a:rPr lang="ru-RU" i="1">
                              <a:latin typeface="Cambria Math"/>
                            </a:rPr>
                            <m:t>𝑢</m:t>
                          </m:r>
                        </m:sub>
                      </m:sSub>
                    </m:oMath>
                  </m:oMathPara>
                </a14:m>
                <a:endParaRPr lang="ru-RU" dirty="0"/>
              </a:p>
            </p:txBody>
          </p:sp>
        </mc:Choice>
        <mc:Fallback xmlns="">
          <p:sp>
            <p:nvSpPr>
              <p:cNvPr id="22" name="Прямоугольник 21"/>
              <p:cNvSpPr>
                <a:spLocks noRot="1" noChangeAspect="1" noMove="1" noResize="1" noEditPoints="1" noAdjustHandles="1" noChangeArrowheads="1" noChangeShapeType="1" noTextEdit="1"/>
              </p:cNvSpPr>
              <p:nvPr/>
            </p:nvSpPr>
            <p:spPr>
              <a:xfrm>
                <a:off x="4970661" y="5880648"/>
                <a:ext cx="2255425" cy="396199"/>
              </a:xfrm>
              <a:prstGeom prst="rect">
                <a:avLst/>
              </a:prstGeom>
              <a:blipFill>
                <a:blip r:embed="rId10"/>
                <a:stretch>
                  <a:fillRect/>
                </a:stretch>
              </a:blipFill>
              <a:ln>
                <a:solidFill>
                  <a:schemeClr val="tx1"/>
                </a:solidFill>
              </a:ln>
            </p:spPr>
            <p:txBody>
              <a:bodyPr/>
              <a:lstStyle/>
              <a:p>
                <a:r>
                  <a:rPr lang="ru-RU">
                    <a:noFill/>
                  </a:rPr>
                  <a:t> </a:t>
                </a:r>
              </a:p>
            </p:txBody>
          </p:sp>
        </mc:Fallback>
      </mc:AlternateContent>
      <p:sp>
        <p:nvSpPr>
          <p:cNvPr id="23" name="TextBox 22"/>
          <p:cNvSpPr txBox="1">
            <a:spLocks noChangeAspect="1"/>
          </p:cNvSpPr>
          <p:nvPr/>
        </p:nvSpPr>
        <p:spPr>
          <a:xfrm>
            <a:off x="262367" y="5215018"/>
            <a:ext cx="4294429" cy="1061829"/>
          </a:xfrm>
          <a:prstGeom prst="rect">
            <a:avLst/>
          </a:prstGeom>
          <a:noFill/>
        </p:spPr>
        <p:txBody>
          <a:bodyPr wrap="square" rtlCol="0">
            <a:spAutoFit/>
          </a:bodyPr>
          <a:lstStyle/>
          <a:p>
            <a:pPr>
              <a:lnSpc>
                <a:spcPct val="150000"/>
              </a:lnSpc>
            </a:pPr>
            <a:r>
              <a:rPr lang="ru-RU" sz="1400" i="1" dirty="0"/>
              <a:t>1-4 – </a:t>
            </a:r>
            <a:r>
              <a:rPr lang="ru-RU" sz="1400" dirty="0"/>
              <a:t>Начальное положение струйки</a:t>
            </a:r>
          </a:p>
          <a:p>
            <a:pPr>
              <a:lnSpc>
                <a:spcPct val="150000"/>
              </a:lnSpc>
            </a:pPr>
            <a:r>
              <a:rPr lang="ru-RU" sz="1400" dirty="0"/>
              <a:t>3-2 – Положение струйки через время </a:t>
            </a:r>
            <a:r>
              <a:rPr lang="en-US" sz="1400" i="1" dirty="0" err="1"/>
              <a:t>dt</a:t>
            </a:r>
            <a:endParaRPr lang="ru-RU" sz="1400" i="1" dirty="0"/>
          </a:p>
          <a:p>
            <a:pPr>
              <a:lnSpc>
                <a:spcPct val="150000"/>
              </a:lnSpc>
            </a:pPr>
            <a:r>
              <a:rPr lang="ru-RU" sz="1400" dirty="0"/>
              <a:t>3-4 – Участок струйки, не изменившийся за время </a:t>
            </a:r>
            <a:r>
              <a:rPr lang="en-US" sz="1400" i="1" dirty="0" err="1"/>
              <a:t>dt</a:t>
            </a:r>
            <a:endParaRPr lang="ru-RU" sz="1400" i="1" dirty="0"/>
          </a:p>
        </p:txBody>
      </p:sp>
    </p:spTree>
    <p:extLst>
      <p:ext uri="{BB962C8B-B14F-4D97-AF65-F5344CB8AC3E}">
        <p14:creationId xmlns:p14="http://schemas.microsoft.com/office/powerpoint/2010/main" val="4267038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3" grpId="0"/>
      <p:bldP spid="6" grpId="0"/>
      <p:bldP spid="12" grpId="0"/>
      <p:bldP spid="13" grpId="0"/>
      <p:bldP spid="17" grpId="0"/>
      <p:bldP spid="18" grpId="0" animBg="1"/>
      <p:bldP spid="19" grpId="0"/>
      <p:bldP spid="22" grpId="0" animBg="1"/>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a:t>
            </a:r>
          </a:p>
          <a:p>
            <a:pPr algn="ctr"/>
            <a:r>
              <a:rPr lang="ru-RU" b="1" cap="all" dirty="0">
                <a:solidFill>
                  <a:schemeClr val="bg1"/>
                </a:solidFill>
                <a:latin typeface="Elektra Text Pro" panose="02000503030000020004" pitchFamily="50" charset="-52"/>
              </a:rPr>
              <a:t>(уравнение Эйлера)</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a:t>
            </a:fld>
            <a:endParaRPr lang="ru-RU" dirty="0">
              <a:solidFill>
                <a:schemeClr val="bg1"/>
              </a:solidFill>
              <a:latin typeface="Elektra Medium Pro" panose="02000803000000020004" pitchFamily="50" charset="-52"/>
            </a:endParaRPr>
          </a:p>
        </p:txBody>
      </p:sp>
      <p:sp>
        <p:nvSpPr>
          <p:cNvPr id="23" name="Прямоугольник 22"/>
          <p:cNvSpPr/>
          <p:nvPr/>
        </p:nvSpPr>
        <p:spPr>
          <a:xfrm>
            <a:off x="4696472" y="1166564"/>
            <a:ext cx="4293781" cy="338554"/>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600" cap="small" dirty="0"/>
              <a:t>Схема сил, действующих на лопатку</a:t>
            </a:r>
          </a:p>
        </p:txBody>
      </p:sp>
      <p:grpSp>
        <p:nvGrpSpPr>
          <p:cNvPr id="2" name="Группа 1"/>
          <p:cNvGrpSpPr/>
          <p:nvPr/>
        </p:nvGrpSpPr>
        <p:grpSpPr>
          <a:xfrm>
            <a:off x="4787070" y="1426746"/>
            <a:ext cx="4129241" cy="2520000"/>
            <a:chOff x="4776651" y="981898"/>
            <a:chExt cx="4129241" cy="2520000"/>
          </a:xfrm>
        </p:grpSpPr>
        <p:pic>
          <p:nvPicPr>
            <p:cNvPr id="22" name="Рисунок 21"/>
            <p:cNvPicPr>
              <a:picLocks noChangeAspect="1"/>
            </p:cNvPicPr>
            <p:nvPr/>
          </p:nvPicPr>
          <p:blipFill>
            <a:blip r:embed="rId3" cstate="print"/>
            <a:stretch>
              <a:fillRect/>
            </a:stretch>
          </p:blipFill>
          <p:spPr>
            <a:xfrm>
              <a:off x="4776651" y="981898"/>
              <a:ext cx="3020147" cy="2520000"/>
            </a:xfrm>
            <a:prstGeom prst="rect">
              <a:avLst/>
            </a:prstGeom>
          </p:spPr>
        </p:pic>
        <p:sp>
          <p:nvSpPr>
            <p:cNvPr id="24" name="Прямоугольник 23"/>
            <p:cNvSpPr/>
            <p:nvPr/>
          </p:nvSpPr>
          <p:spPr>
            <a:xfrm>
              <a:off x="7404415" y="1784835"/>
              <a:ext cx="1501477"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cap="all" dirty="0">
                  <a:solidFill>
                    <a:sysClr val="windowText" lastClr="000000"/>
                  </a:solidFill>
                </a:rPr>
                <a:t>Сила </a:t>
              </a:r>
            </a:p>
            <a:p>
              <a:pPr algn="ctr"/>
              <a:r>
                <a:rPr lang="ru-RU" sz="1600" cap="all" dirty="0">
                  <a:solidFill>
                    <a:sysClr val="windowText" lastClr="000000"/>
                  </a:solidFill>
                </a:rPr>
                <a:t>Кориолиса</a:t>
              </a:r>
              <a:endParaRPr lang="ru-RU" sz="1600" i="1" cap="all" baseline="-25000" dirty="0">
                <a:solidFill>
                  <a:sysClr val="windowText" lastClr="000000"/>
                </a:solidFill>
              </a:endParaRPr>
            </a:p>
          </p:txBody>
        </p:sp>
        <p:sp>
          <p:nvSpPr>
            <p:cNvPr id="25" name="Прямоугольник 24"/>
            <p:cNvSpPr/>
            <p:nvPr/>
          </p:nvSpPr>
          <p:spPr>
            <a:xfrm>
              <a:off x="7698291" y="1150131"/>
              <a:ext cx="120760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cap="all" dirty="0">
                  <a:solidFill>
                    <a:sysClr val="windowText" lastClr="000000"/>
                  </a:solidFill>
                </a:rPr>
                <a:t>Газовая </a:t>
              </a:r>
            </a:p>
            <a:p>
              <a:pPr algn="ctr"/>
              <a:r>
                <a:rPr lang="ru-RU" sz="1600" cap="all" dirty="0">
                  <a:solidFill>
                    <a:sysClr val="windowText" lastClr="000000"/>
                  </a:solidFill>
                </a:rPr>
                <a:t>сила</a:t>
              </a:r>
              <a:endParaRPr lang="ru-RU" sz="1600" i="1" cap="all" baseline="-25000" dirty="0">
                <a:solidFill>
                  <a:sysClr val="windowText" lastClr="000000"/>
                </a:solidFill>
              </a:endParaRPr>
            </a:p>
          </p:txBody>
        </p:sp>
        <p:cxnSp>
          <p:nvCxnSpPr>
            <p:cNvPr id="16" name="Прямая со стрелкой 15"/>
            <p:cNvCxnSpPr/>
            <p:nvPr/>
          </p:nvCxnSpPr>
          <p:spPr>
            <a:xfrm flipH="1">
              <a:off x="7404415" y="1366155"/>
              <a:ext cx="480801" cy="8184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flipH="1" flipV="1">
              <a:off x="7404415" y="1784835"/>
              <a:ext cx="480801" cy="21602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271177" y="797232"/>
            <a:ext cx="8587559" cy="369332"/>
          </a:xfrm>
          <a:prstGeom prst="rect">
            <a:avLst/>
          </a:prstGeom>
          <a:noFill/>
        </p:spPr>
        <p:txBody>
          <a:bodyPr wrap="square" rtlCol="0">
            <a:spAutoFit/>
          </a:bodyPr>
          <a:lstStyle/>
          <a:p>
            <a:pPr algn="ctr"/>
            <a:r>
              <a:rPr lang="ru-RU" cap="all" dirty="0"/>
              <a:t>Крутящий момент на валу равен сумме газовой и </a:t>
            </a:r>
            <a:r>
              <a:rPr lang="ru-RU" cap="all" dirty="0" err="1"/>
              <a:t>кариолисовой</a:t>
            </a:r>
            <a:r>
              <a:rPr lang="ru-RU" cap="all" dirty="0"/>
              <a:t> силы</a:t>
            </a:r>
          </a:p>
        </p:txBody>
      </p:sp>
      <p:sp>
        <p:nvSpPr>
          <p:cNvPr id="28" name="Прямоугольник 27"/>
          <p:cNvSpPr/>
          <p:nvPr/>
        </p:nvSpPr>
        <p:spPr>
          <a:xfrm>
            <a:off x="721502" y="1141912"/>
            <a:ext cx="3843453" cy="338554"/>
          </a:xfrm>
          <a:prstGeom prst="rect">
            <a:avLst/>
          </a:prstGeom>
        </p:spPr>
        <p:txBody>
          <a:bodyPr wrap="square">
            <a:spAutoFit/>
          </a:bodyPr>
          <a:lstStyle/>
          <a:p>
            <a:pPr algn="ctr"/>
            <a:r>
              <a:rPr lang="ru-RU" sz="1600" cap="small" dirty="0"/>
              <a:t>Газовая сила</a:t>
            </a:r>
            <a:endParaRPr lang="ru-RU" sz="1600" i="1" cap="small" dirty="0"/>
          </a:p>
        </p:txBody>
      </p:sp>
      <mc:AlternateContent xmlns:mc="http://schemas.openxmlformats.org/markup-compatibility/2006" xmlns:a14="http://schemas.microsoft.com/office/drawing/2010/main">
        <mc:Choice Requires="a14">
          <p:sp>
            <p:nvSpPr>
              <p:cNvPr id="29" name="Прямоугольник 28"/>
              <p:cNvSpPr/>
              <p:nvPr/>
            </p:nvSpPr>
            <p:spPr>
              <a:xfrm>
                <a:off x="626937" y="1712540"/>
                <a:ext cx="1350241" cy="36061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𝑃</m:t>
                          </m:r>
                        </m:e>
                        <m:sub>
                          <m:r>
                            <a:rPr lang="ru-RU" sz="1600" i="1">
                              <a:latin typeface="Cambria Math"/>
                            </a:rPr>
                            <m:t>Г</m:t>
                          </m:r>
                        </m:sub>
                      </m:sSub>
                      <m:r>
                        <a:rPr lang="ru-RU" sz="1600" i="1">
                          <a:latin typeface="Cambria Math"/>
                        </a:rPr>
                        <m:t>=</m:t>
                      </m:r>
                      <m:r>
                        <a:rPr lang="ru-RU" sz="1600" i="1">
                          <a:latin typeface="Cambria Math"/>
                        </a:rPr>
                        <m:t>𝜌</m:t>
                      </m:r>
                      <m:sSub>
                        <m:sSubPr>
                          <m:ctrlPr>
                            <a:rPr lang="ru-RU" sz="1600" i="1">
                              <a:latin typeface="Cambria Math" panose="02040503050406030204" pitchFamily="18" charset="0"/>
                            </a:rPr>
                          </m:ctrlPr>
                        </m:sSubPr>
                        <m:e>
                          <m:r>
                            <a:rPr lang="ru-RU" sz="1600" i="1">
                              <a:latin typeface="Cambria Math"/>
                            </a:rPr>
                            <m:t>Г</m:t>
                          </m:r>
                        </m:e>
                        <m:sub>
                          <m:r>
                            <a:rPr lang="en-US" sz="1600" i="1">
                              <a:latin typeface="Cambria Math"/>
                            </a:rPr>
                            <m:t>𝑤</m:t>
                          </m:r>
                        </m:sub>
                      </m:sSub>
                      <m:sSub>
                        <m:sSubPr>
                          <m:ctrlPr>
                            <a:rPr lang="ru-RU" sz="1600" i="1">
                              <a:latin typeface="Cambria Math" panose="02040503050406030204" pitchFamily="18" charset="0"/>
                            </a:rPr>
                          </m:ctrlPr>
                        </m:sSubPr>
                        <m:e>
                          <m:r>
                            <a:rPr lang="en-US" sz="1600" i="1">
                              <a:latin typeface="Cambria Math"/>
                            </a:rPr>
                            <m:t>𝑤</m:t>
                          </m:r>
                        </m:e>
                        <m:sub>
                          <m:r>
                            <a:rPr lang="ru-RU" sz="1600" i="1">
                              <a:latin typeface="Cambria Math"/>
                            </a:rPr>
                            <m:t>ср</m:t>
                          </m:r>
                        </m:sub>
                      </m:sSub>
                    </m:oMath>
                  </m:oMathPara>
                </a14:m>
                <a:endParaRPr lang="ru-RU" sz="1600" dirty="0"/>
              </a:p>
            </p:txBody>
          </p:sp>
        </mc:Choice>
        <mc:Fallback xmlns="">
          <p:sp>
            <p:nvSpPr>
              <p:cNvPr id="29" name="Прямоугольник 28"/>
              <p:cNvSpPr>
                <a:spLocks noRot="1" noChangeAspect="1" noMove="1" noResize="1" noEditPoints="1" noAdjustHandles="1" noChangeArrowheads="1" noChangeShapeType="1" noTextEdit="1"/>
              </p:cNvSpPr>
              <p:nvPr/>
            </p:nvSpPr>
            <p:spPr>
              <a:xfrm>
                <a:off x="626937" y="1712540"/>
                <a:ext cx="1350241" cy="360612"/>
              </a:xfrm>
              <a:prstGeom prst="rect">
                <a:avLst/>
              </a:prstGeom>
              <a:blipFill rotWithShape="1">
                <a:blip r:embed="rId4" cstate="print"/>
                <a:stretch>
                  <a:fillRect b="-169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0" name="Прямоугольник 29"/>
              <p:cNvSpPr/>
              <p:nvPr/>
            </p:nvSpPr>
            <p:spPr>
              <a:xfrm>
                <a:off x="2151351" y="1437497"/>
                <a:ext cx="2955040" cy="9106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𝑤</m:t>
                          </m:r>
                        </m:e>
                        <m:sub>
                          <m:r>
                            <a:rPr lang="ru-RU" i="1">
                              <a:latin typeface="Cambria Math"/>
                            </a:rPr>
                            <m:t>ср</m:t>
                          </m:r>
                        </m:sub>
                      </m:sSub>
                      <m:r>
                        <a:rPr lang="ru-RU" i="1">
                          <a:latin typeface="Cambria Math"/>
                        </a:rPr>
                        <m:t>=</m:t>
                      </m:r>
                      <m:rad>
                        <m:radPr>
                          <m:degHide m:val="on"/>
                          <m:ctrlPr>
                            <a:rPr lang="ru-RU" i="1">
                              <a:latin typeface="Cambria Math" panose="02040503050406030204" pitchFamily="18" charset="0"/>
                            </a:rPr>
                          </m:ctrlPr>
                        </m:radPr>
                        <m:deg/>
                        <m:e>
                          <m:sSubSup>
                            <m:sSubSupPr>
                              <m:ctrlPr>
                                <a:rPr lang="ru-RU" i="1">
                                  <a:latin typeface="Cambria Math" panose="02040503050406030204" pitchFamily="18" charset="0"/>
                                </a:rPr>
                              </m:ctrlPr>
                            </m:sSubSupPr>
                            <m:e>
                              <m:r>
                                <a:rPr lang="ru-RU" i="1">
                                  <a:latin typeface="Cambria Math"/>
                                </a:rPr>
                                <m:t>𝑤</m:t>
                              </m:r>
                            </m:e>
                            <m:sub>
                              <m:r>
                                <a:rPr lang="en-US" i="1">
                                  <a:latin typeface="Cambria Math"/>
                                </a:rPr>
                                <m:t>𝑎</m:t>
                              </m:r>
                            </m:sub>
                            <m:sup>
                              <m:r>
                                <a:rPr lang="ru-RU" i="1">
                                  <a:latin typeface="Cambria Math"/>
                                </a:rPr>
                                <m:t>2</m:t>
                              </m:r>
                            </m:sup>
                          </m:sSubSup>
                          <m:r>
                            <a:rPr lang="ru-RU" i="1">
                              <a:latin typeface="Cambria Math"/>
                            </a:rPr>
                            <m:t>+</m:t>
                          </m:r>
                          <m:sSup>
                            <m:sSupPr>
                              <m:ctrlPr>
                                <a:rPr lang="ru-RU" i="1">
                                  <a:latin typeface="Cambria Math" panose="02040503050406030204" pitchFamily="18" charset="0"/>
                                </a:rPr>
                              </m:ctrlPr>
                            </m:sSupPr>
                            <m:e>
                              <m:d>
                                <m:dPr>
                                  <m:ctrlPr>
                                    <a:rPr lang="ru-RU" i="1">
                                      <a:latin typeface="Cambria Math" panose="02040503050406030204" pitchFamily="18" charset="0"/>
                                    </a:rPr>
                                  </m:ctrlPr>
                                </m:dPr>
                                <m:e>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𝑤</m:t>
                                          </m:r>
                                        </m:e>
                                        <m:sub>
                                          <m:r>
                                            <a:rPr lang="ru-RU" i="1">
                                              <a:latin typeface="Cambria Math"/>
                                            </a:rPr>
                                            <m:t>1</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i="1">
                                              <a:latin typeface="Cambria Math"/>
                                            </a:rPr>
                                            <m:t>𝑤</m:t>
                                          </m:r>
                                        </m:e>
                                        <m:sub>
                                          <m:r>
                                            <a:rPr lang="ru-RU" i="1">
                                              <a:latin typeface="Cambria Math"/>
                                            </a:rPr>
                                            <m:t>2</m:t>
                                          </m:r>
                                          <m:r>
                                            <a:rPr lang="ru-RU" i="1">
                                              <a:latin typeface="Cambria Math"/>
                                            </a:rPr>
                                            <m:t>𝑢</m:t>
                                          </m:r>
                                        </m:sub>
                                      </m:sSub>
                                    </m:num>
                                    <m:den>
                                      <m:r>
                                        <a:rPr lang="ru-RU" i="1">
                                          <a:latin typeface="Cambria Math"/>
                                        </a:rPr>
                                        <m:t>2</m:t>
                                      </m:r>
                                    </m:den>
                                  </m:f>
                                </m:e>
                              </m:d>
                            </m:e>
                            <m:sup>
                              <m:r>
                                <a:rPr lang="ru-RU" i="1">
                                  <a:latin typeface="Cambria Math"/>
                                </a:rPr>
                                <m:t>2</m:t>
                              </m:r>
                            </m:sup>
                          </m:sSup>
                        </m:e>
                      </m:rad>
                    </m:oMath>
                  </m:oMathPara>
                </a14:m>
                <a:endParaRPr lang="ru-RU" dirty="0"/>
              </a:p>
            </p:txBody>
          </p:sp>
        </mc:Choice>
        <mc:Fallback xmlns="">
          <p:sp>
            <p:nvSpPr>
              <p:cNvPr id="30" name="Прямоугольник 29"/>
              <p:cNvSpPr>
                <a:spLocks noRot="1" noChangeAspect="1" noMove="1" noResize="1" noEditPoints="1" noAdjustHandles="1" noChangeArrowheads="1" noChangeShapeType="1" noTextEdit="1"/>
              </p:cNvSpPr>
              <p:nvPr/>
            </p:nvSpPr>
            <p:spPr>
              <a:xfrm>
                <a:off x="2151351" y="1437497"/>
                <a:ext cx="2955040" cy="910699"/>
              </a:xfrm>
              <a:prstGeom prst="rect">
                <a:avLst/>
              </a:prstGeom>
              <a:blipFill rotWithShape="1">
                <a:blip r:embed="rId5" cstate="print"/>
                <a:stretch>
                  <a:fillRect/>
                </a:stretch>
              </a:blipFill>
            </p:spPr>
            <p:txBody>
              <a:bodyPr/>
              <a:lstStyle/>
              <a:p>
                <a:r>
                  <a:rPr lang="ru-RU">
                    <a:noFill/>
                  </a:rPr>
                  <a:t> </a:t>
                </a:r>
              </a:p>
            </p:txBody>
          </p:sp>
        </mc:Fallback>
      </mc:AlternateContent>
      <p:sp>
        <p:nvSpPr>
          <p:cNvPr id="31" name="Прямоугольник 30"/>
          <p:cNvSpPr/>
          <p:nvPr/>
        </p:nvSpPr>
        <p:spPr>
          <a:xfrm>
            <a:off x="827314" y="2348196"/>
            <a:ext cx="3843453" cy="338554"/>
          </a:xfrm>
          <a:prstGeom prst="rect">
            <a:avLst/>
          </a:prstGeom>
        </p:spPr>
        <p:txBody>
          <a:bodyPr wrap="square">
            <a:spAutoFit/>
          </a:bodyPr>
          <a:lstStyle/>
          <a:p>
            <a:pPr algn="ctr"/>
            <a:r>
              <a:rPr lang="ru-RU" sz="1600" cap="small" dirty="0"/>
              <a:t>Момент газовых сил</a:t>
            </a:r>
            <a:endParaRPr lang="ru-RU" sz="1600" i="1" cap="small" dirty="0"/>
          </a:p>
        </p:txBody>
      </p:sp>
      <mc:AlternateContent xmlns:mc="http://schemas.openxmlformats.org/markup-compatibility/2006" xmlns:a14="http://schemas.microsoft.com/office/drawing/2010/main">
        <mc:Choice Requires="a14">
          <p:sp>
            <p:nvSpPr>
              <p:cNvPr id="32" name="Прямоугольник 31"/>
              <p:cNvSpPr/>
              <p:nvPr/>
            </p:nvSpPr>
            <p:spPr>
              <a:xfrm>
                <a:off x="1218297" y="2732781"/>
                <a:ext cx="3061479" cy="554960"/>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en-US" sz="1600" i="1">
                              <a:latin typeface="Cambria Math"/>
                            </a:rPr>
                            <m:t>𝑀</m:t>
                          </m:r>
                        </m:e>
                        <m:sub>
                          <m:r>
                            <a:rPr lang="ru-RU" sz="1600" i="1">
                              <a:latin typeface="Cambria Math"/>
                            </a:rPr>
                            <m:t>Г</m:t>
                          </m:r>
                        </m:sub>
                      </m:sSub>
                      <m:r>
                        <a:rPr lang="ru-RU" sz="1600" i="1">
                          <a:latin typeface="Cambria Math"/>
                        </a:rPr>
                        <m:t>=</m:t>
                      </m:r>
                      <m:f>
                        <m:fPr>
                          <m:ctrlPr>
                            <a:rPr lang="ru-RU" sz="1600" i="1">
                              <a:latin typeface="Cambria Math" panose="02040503050406030204" pitchFamily="18" charset="0"/>
                            </a:rPr>
                          </m:ctrlPr>
                        </m:fPr>
                        <m:num>
                          <m:r>
                            <a:rPr lang="en-US" sz="1600" i="1">
                              <a:latin typeface="Cambria Math"/>
                            </a:rPr>
                            <m:t>𝐺𝑧</m:t>
                          </m:r>
                          <m:sSub>
                            <m:sSubPr>
                              <m:ctrlPr>
                                <a:rPr lang="ru-RU" sz="1600" i="1">
                                  <a:latin typeface="Cambria Math" panose="02040503050406030204" pitchFamily="18" charset="0"/>
                                </a:rPr>
                              </m:ctrlPr>
                            </m:sSubPr>
                            <m:e>
                              <m:r>
                                <a:rPr lang="ru-RU" sz="1600" i="1">
                                  <a:latin typeface="Cambria Math"/>
                                </a:rPr>
                                <m:t>Г</m:t>
                              </m:r>
                            </m:e>
                            <m:sub>
                              <m:r>
                                <a:rPr lang="en-US" sz="1600" i="1">
                                  <a:latin typeface="Cambria Math"/>
                                </a:rPr>
                                <m:t>𝑤</m:t>
                              </m:r>
                            </m:sub>
                          </m:sSub>
                        </m:num>
                        <m:den>
                          <m:r>
                            <a:rPr lang="ru-RU" sz="1600" i="1">
                              <a:latin typeface="Cambria Math"/>
                            </a:rPr>
                            <m:t>2</m:t>
                          </m:r>
                          <m:r>
                            <a:rPr lang="ru-RU" sz="1600" i="1">
                              <a:latin typeface="Cambria Math"/>
                            </a:rPr>
                            <m:t>𝜋</m:t>
                          </m:r>
                        </m:den>
                      </m:f>
                      <m:r>
                        <a:rPr lang="ru-RU" sz="1600" i="1">
                          <a:latin typeface="Cambria Math"/>
                        </a:rPr>
                        <m:t>=</m:t>
                      </m:r>
                      <m:r>
                        <a:rPr lang="ru-RU" sz="1600" i="1">
                          <a:latin typeface="Cambria Math"/>
                        </a:rPr>
                        <m:t>𝐺</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𝑤</m:t>
                              </m:r>
                            </m:e>
                            <m:sub>
                              <m:r>
                                <a:rPr lang="ru-RU" sz="1600" i="1">
                                  <a:latin typeface="Cambria Math"/>
                                </a:rPr>
                                <m:t>1</m:t>
                              </m:r>
                              <m:r>
                                <a:rPr lang="ru-RU" sz="1600" i="1">
                                  <a:latin typeface="Cambria Math"/>
                                </a:rPr>
                                <m:t>𝑢</m:t>
                              </m:r>
                            </m:sub>
                          </m:sSub>
                          <m:sSub>
                            <m:sSubPr>
                              <m:ctrlPr>
                                <a:rPr lang="ru-RU" sz="1600" i="1">
                                  <a:latin typeface="Cambria Math" panose="02040503050406030204" pitchFamily="18" charset="0"/>
                                </a:rPr>
                              </m:ctrlPr>
                            </m:sSubPr>
                            <m:e>
                              <m:r>
                                <a:rPr lang="ru-RU" sz="1600" i="1">
                                  <a:latin typeface="Cambria Math"/>
                                </a:rPr>
                                <m:t>𝑟</m:t>
                              </m:r>
                            </m:e>
                            <m:sub>
                              <m:r>
                                <a:rPr lang="ru-RU" sz="1600" i="1">
                                  <a:latin typeface="Cambria Math"/>
                                </a:rPr>
                                <m:t>1</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𝑤</m:t>
                              </m:r>
                            </m:e>
                            <m:sub>
                              <m:r>
                                <a:rPr lang="ru-RU" sz="1600" i="1">
                                  <a:latin typeface="Cambria Math"/>
                                </a:rPr>
                                <m:t>2</m:t>
                              </m:r>
                              <m:r>
                                <a:rPr lang="ru-RU" sz="1600" i="1">
                                  <a:latin typeface="Cambria Math"/>
                                </a:rPr>
                                <m:t>𝑢</m:t>
                              </m:r>
                            </m:sub>
                          </m:sSub>
                          <m:sSub>
                            <m:sSubPr>
                              <m:ctrlPr>
                                <a:rPr lang="ru-RU" sz="1600" i="1">
                                  <a:latin typeface="Cambria Math" panose="02040503050406030204" pitchFamily="18" charset="0"/>
                                </a:rPr>
                              </m:ctrlPr>
                            </m:sSubPr>
                            <m:e>
                              <m:r>
                                <a:rPr lang="ru-RU" sz="1600" i="1">
                                  <a:latin typeface="Cambria Math"/>
                                </a:rPr>
                                <m:t>𝑟</m:t>
                              </m:r>
                            </m:e>
                            <m:sub>
                              <m:r>
                                <a:rPr lang="ru-RU" sz="1600" i="1">
                                  <a:latin typeface="Cambria Math"/>
                                </a:rPr>
                                <m:t>2</m:t>
                              </m:r>
                            </m:sub>
                          </m:sSub>
                        </m:e>
                      </m:d>
                    </m:oMath>
                  </m:oMathPara>
                </a14:m>
                <a:endParaRPr lang="ru-RU" sz="1600" dirty="0"/>
              </a:p>
            </p:txBody>
          </p:sp>
        </mc:Choice>
        <mc:Fallback xmlns="">
          <p:sp>
            <p:nvSpPr>
              <p:cNvPr id="32" name="Прямоугольник 31"/>
              <p:cNvSpPr>
                <a:spLocks noRot="1" noChangeAspect="1" noMove="1" noResize="1" noEditPoints="1" noAdjustHandles="1" noChangeArrowheads="1" noChangeShapeType="1" noTextEdit="1"/>
              </p:cNvSpPr>
              <p:nvPr/>
            </p:nvSpPr>
            <p:spPr>
              <a:xfrm>
                <a:off x="1218297" y="2732781"/>
                <a:ext cx="3061479" cy="554960"/>
              </a:xfrm>
              <a:prstGeom prst="rect">
                <a:avLst/>
              </a:prstGeom>
              <a:blipFill rotWithShape="1">
                <a:blip r:embed="rId6" cstate="print"/>
                <a:stretch>
                  <a:fillRect/>
                </a:stretch>
              </a:blipFill>
              <a:ln>
                <a:solidFill>
                  <a:schemeClr val="tx1"/>
                </a:solidFill>
              </a:ln>
            </p:spPr>
            <p:txBody>
              <a:bodyPr/>
              <a:lstStyle/>
              <a:p>
                <a:r>
                  <a:rPr lang="ru-RU">
                    <a:noFill/>
                  </a:rPr>
                  <a:t> </a:t>
                </a:r>
              </a:p>
            </p:txBody>
          </p:sp>
        </mc:Fallback>
      </mc:AlternateContent>
      <p:sp>
        <p:nvSpPr>
          <p:cNvPr id="33" name="Прямоугольник 32"/>
          <p:cNvSpPr/>
          <p:nvPr/>
        </p:nvSpPr>
        <p:spPr>
          <a:xfrm>
            <a:off x="827312" y="3446048"/>
            <a:ext cx="3843453" cy="338554"/>
          </a:xfrm>
          <a:prstGeom prst="rect">
            <a:avLst/>
          </a:prstGeom>
        </p:spPr>
        <p:txBody>
          <a:bodyPr wrap="square">
            <a:spAutoFit/>
          </a:bodyPr>
          <a:lstStyle/>
          <a:p>
            <a:pPr algn="ctr"/>
            <a:r>
              <a:rPr lang="ru-RU" sz="1600" cap="small" dirty="0"/>
              <a:t>Сила Кориолиса</a:t>
            </a:r>
            <a:endParaRPr lang="ru-RU" sz="1600" i="1" cap="small" dirty="0"/>
          </a:p>
        </p:txBody>
      </p:sp>
      <mc:AlternateContent xmlns:mc="http://schemas.openxmlformats.org/markup-compatibility/2006" xmlns:a14="http://schemas.microsoft.com/office/drawing/2010/main">
        <mc:Choice Requires="a14">
          <p:sp>
            <p:nvSpPr>
              <p:cNvPr id="35" name="Прямоугольник 34"/>
              <p:cNvSpPr/>
              <p:nvPr/>
            </p:nvSpPr>
            <p:spPr>
              <a:xfrm>
                <a:off x="1929731" y="3769590"/>
                <a:ext cx="1426993"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en-US" sz="1600" i="1">
                              <a:latin typeface="Cambria Math"/>
                            </a:rPr>
                            <m:t>𝑃</m:t>
                          </m:r>
                        </m:e>
                        <m:sub>
                          <m:r>
                            <a:rPr lang="ru-RU" sz="1600" i="1">
                              <a:latin typeface="Cambria Math"/>
                            </a:rPr>
                            <m:t>к</m:t>
                          </m:r>
                          <m:r>
                            <a:rPr lang="ru-RU" sz="1600" i="1">
                              <a:latin typeface="Cambria Math"/>
                            </a:rPr>
                            <m:t>𝑢</m:t>
                          </m:r>
                        </m:sub>
                      </m:sSub>
                      <m:r>
                        <a:rPr lang="ru-RU" sz="1600" i="1">
                          <a:latin typeface="Cambria Math"/>
                        </a:rPr>
                        <m:t>=−2</m:t>
                      </m:r>
                      <m:r>
                        <a:rPr lang="ru-RU" sz="1600" i="1">
                          <a:latin typeface="Cambria Math"/>
                        </a:rPr>
                        <m:t>𝜔</m:t>
                      </m:r>
                      <m:sSub>
                        <m:sSubPr>
                          <m:ctrlPr>
                            <a:rPr lang="ru-RU" sz="1600" i="1">
                              <a:latin typeface="Cambria Math" panose="02040503050406030204" pitchFamily="18" charset="0"/>
                            </a:rPr>
                          </m:ctrlPr>
                        </m:sSubPr>
                        <m:e>
                          <m:r>
                            <a:rPr lang="ru-RU" sz="1600" i="1">
                              <a:latin typeface="Cambria Math"/>
                            </a:rPr>
                            <m:t>𝑤</m:t>
                          </m:r>
                        </m:e>
                        <m:sub>
                          <m:r>
                            <a:rPr lang="en-US" sz="1600" i="1">
                              <a:latin typeface="Cambria Math"/>
                            </a:rPr>
                            <m:t>𝑟</m:t>
                          </m:r>
                        </m:sub>
                      </m:sSub>
                    </m:oMath>
                  </m:oMathPara>
                </a14:m>
                <a:endParaRPr lang="ru-RU" sz="1600" dirty="0"/>
              </a:p>
            </p:txBody>
          </p:sp>
        </mc:Choice>
        <mc:Fallback xmlns="">
          <p:sp>
            <p:nvSpPr>
              <p:cNvPr id="35" name="Прямоугольник 34"/>
              <p:cNvSpPr>
                <a:spLocks noRot="1" noChangeAspect="1" noMove="1" noResize="1" noEditPoints="1" noAdjustHandles="1" noChangeArrowheads="1" noChangeShapeType="1" noTextEdit="1"/>
              </p:cNvSpPr>
              <p:nvPr/>
            </p:nvSpPr>
            <p:spPr>
              <a:xfrm>
                <a:off x="1929731" y="3769590"/>
                <a:ext cx="1426993" cy="338554"/>
              </a:xfrm>
              <a:prstGeom prst="rect">
                <a:avLst/>
              </a:prstGeom>
              <a:blipFill rotWithShape="1">
                <a:blip r:embed="rId7" cstate="print"/>
                <a:stretch>
                  <a:fillRect/>
                </a:stretch>
              </a:blipFill>
            </p:spPr>
            <p:txBody>
              <a:bodyPr/>
              <a:lstStyle/>
              <a:p>
                <a:r>
                  <a:rPr lang="ru-RU">
                    <a:noFill/>
                  </a:rPr>
                  <a:t> </a:t>
                </a:r>
              </a:p>
            </p:txBody>
          </p:sp>
        </mc:Fallback>
      </mc:AlternateContent>
      <p:sp>
        <p:nvSpPr>
          <p:cNvPr id="36" name="Прямоугольник 35"/>
          <p:cNvSpPr/>
          <p:nvPr/>
        </p:nvSpPr>
        <p:spPr>
          <a:xfrm>
            <a:off x="721501" y="4116119"/>
            <a:ext cx="3843453" cy="338554"/>
          </a:xfrm>
          <a:prstGeom prst="rect">
            <a:avLst/>
          </a:prstGeom>
        </p:spPr>
        <p:txBody>
          <a:bodyPr wrap="square">
            <a:spAutoFit/>
          </a:bodyPr>
          <a:lstStyle/>
          <a:p>
            <a:pPr algn="ctr"/>
            <a:r>
              <a:rPr lang="ru-RU" sz="1600" cap="small" dirty="0"/>
              <a:t>Момент </a:t>
            </a:r>
            <a:r>
              <a:rPr lang="ru-RU" sz="1600" cap="small" dirty="0" err="1"/>
              <a:t>кориолисовых</a:t>
            </a:r>
            <a:r>
              <a:rPr lang="ru-RU" sz="1600" cap="small" dirty="0"/>
              <a:t> сил</a:t>
            </a:r>
            <a:endParaRPr lang="ru-RU" sz="1600" i="1" cap="small" dirty="0"/>
          </a:p>
        </p:txBody>
      </p:sp>
      <mc:AlternateContent xmlns:mc="http://schemas.openxmlformats.org/markup-compatibility/2006" xmlns:a14="http://schemas.microsoft.com/office/drawing/2010/main">
        <mc:Choice Requires="a14">
          <p:sp>
            <p:nvSpPr>
              <p:cNvPr id="37" name="Прямоугольник 36"/>
              <p:cNvSpPr/>
              <p:nvPr/>
            </p:nvSpPr>
            <p:spPr>
              <a:xfrm>
                <a:off x="1471015" y="4454673"/>
                <a:ext cx="2344423" cy="369332"/>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𝑀</m:t>
                          </m:r>
                        </m:e>
                        <m:sub>
                          <m:r>
                            <a:rPr lang="ru-RU">
                              <a:latin typeface="Cambria Math"/>
                            </a:rPr>
                            <m:t>к</m:t>
                          </m:r>
                        </m:sub>
                      </m:sSub>
                      <m:r>
                        <a:rPr lang="ru-RU">
                          <a:latin typeface="Cambria Math"/>
                        </a:rPr>
                        <m:t>=</m:t>
                      </m:r>
                      <m:r>
                        <a:rPr lang="ru-RU" i="1">
                          <a:latin typeface="Cambria Math"/>
                        </a:rPr>
                        <m:t>𝐺</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en-US" i="1">
                                  <a:latin typeface="Cambria Math"/>
                                </a:rPr>
                                <m:t>𝑟</m:t>
                              </m:r>
                            </m:e>
                            <m:sub>
                              <m:r>
                                <a:rPr lang="ru-RU">
                                  <a:latin typeface="Cambria Math"/>
                                </a:rPr>
                                <m:t>1</m:t>
                              </m:r>
                            </m:sub>
                          </m:sSub>
                          <m:sSub>
                            <m:sSubPr>
                              <m:ctrlPr>
                                <a:rPr lang="ru-RU" i="1">
                                  <a:latin typeface="Cambria Math" panose="02040503050406030204" pitchFamily="18" charset="0"/>
                                </a:rPr>
                              </m:ctrlPr>
                            </m:sSubPr>
                            <m:e>
                              <m:r>
                                <a:rPr lang="ru-RU" i="1">
                                  <a:latin typeface="Cambria Math"/>
                                </a:rPr>
                                <m:t>𝑢</m:t>
                              </m:r>
                            </m:e>
                            <m:sub>
                              <m:r>
                                <a:rPr lang="ru-RU">
                                  <a:latin typeface="Cambria Math"/>
                                </a:rPr>
                                <m:t>1</m:t>
                              </m:r>
                            </m:sub>
                          </m:sSub>
                          <m:r>
                            <a:rPr lang="ru-RU" i="1">
                              <a:latin typeface="Cambria Math"/>
                            </a:rPr>
                            <m:t>−</m:t>
                          </m:r>
                          <m:sSub>
                            <m:sSubPr>
                              <m:ctrlPr>
                                <a:rPr lang="ru-RU" i="1">
                                  <a:latin typeface="Cambria Math" panose="02040503050406030204" pitchFamily="18" charset="0"/>
                                </a:rPr>
                              </m:ctrlPr>
                            </m:sSubPr>
                            <m:e>
                              <m:r>
                                <a:rPr lang="ru-RU" i="1">
                                  <a:latin typeface="Cambria Math"/>
                                </a:rPr>
                                <m:t>𝑟</m:t>
                              </m:r>
                            </m:e>
                            <m:sub>
                              <m:r>
                                <a:rPr lang="ru-RU">
                                  <a:latin typeface="Cambria Math"/>
                                </a:rPr>
                                <m:t>2</m:t>
                              </m:r>
                            </m:sub>
                          </m:sSub>
                          <m:sSub>
                            <m:sSubPr>
                              <m:ctrlPr>
                                <a:rPr lang="ru-RU" i="1">
                                  <a:latin typeface="Cambria Math" panose="02040503050406030204" pitchFamily="18" charset="0"/>
                                </a:rPr>
                              </m:ctrlPr>
                            </m:sSubPr>
                            <m:e>
                              <m:r>
                                <a:rPr lang="ru-RU" i="1">
                                  <a:latin typeface="Cambria Math"/>
                                </a:rPr>
                                <m:t>𝑢</m:t>
                              </m:r>
                            </m:e>
                            <m:sub>
                              <m:r>
                                <a:rPr lang="ru-RU">
                                  <a:latin typeface="Cambria Math"/>
                                </a:rPr>
                                <m:t>2</m:t>
                              </m:r>
                            </m:sub>
                          </m:sSub>
                        </m:e>
                      </m:d>
                    </m:oMath>
                  </m:oMathPara>
                </a14:m>
                <a:endParaRPr lang="ru-RU" dirty="0"/>
              </a:p>
            </p:txBody>
          </p:sp>
        </mc:Choice>
        <mc:Fallback xmlns="">
          <p:sp>
            <p:nvSpPr>
              <p:cNvPr id="37" name="Прямоугольник 36"/>
              <p:cNvSpPr>
                <a:spLocks noRot="1" noChangeAspect="1" noMove="1" noResize="1" noEditPoints="1" noAdjustHandles="1" noChangeArrowheads="1" noChangeShapeType="1" noTextEdit="1"/>
              </p:cNvSpPr>
              <p:nvPr/>
            </p:nvSpPr>
            <p:spPr>
              <a:xfrm>
                <a:off x="1471015" y="4454673"/>
                <a:ext cx="2344423" cy="369332"/>
              </a:xfrm>
              <a:prstGeom prst="rect">
                <a:avLst/>
              </a:prstGeom>
              <a:blipFill rotWithShape="1">
                <a:blip r:embed="rId8" cstate="print"/>
                <a:stretch>
                  <a:fillRect/>
                </a:stretch>
              </a:blipFill>
              <a:ln>
                <a:solidFill>
                  <a:schemeClr val="tx1"/>
                </a:solidFill>
              </a:ln>
            </p:spPr>
            <p:txBody>
              <a:bodyPr/>
              <a:lstStyle/>
              <a:p>
                <a:r>
                  <a:rPr lang="ru-RU">
                    <a:noFill/>
                  </a:rPr>
                  <a:t> </a:t>
                </a:r>
              </a:p>
            </p:txBody>
          </p:sp>
        </mc:Fallback>
      </mc:AlternateContent>
      <p:sp>
        <p:nvSpPr>
          <p:cNvPr id="38" name="Прямоугольник 37"/>
          <p:cNvSpPr/>
          <p:nvPr/>
        </p:nvSpPr>
        <p:spPr>
          <a:xfrm>
            <a:off x="827311" y="4882829"/>
            <a:ext cx="3843453" cy="338554"/>
          </a:xfrm>
          <a:prstGeom prst="rect">
            <a:avLst/>
          </a:prstGeom>
        </p:spPr>
        <p:txBody>
          <a:bodyPr wrap="square">
            <a:spAutoFit/>
          </a:bodyPr>
          <a:lstStyle/>
          <a:p>
            <a:pPr algn="ctr"/>
            <a:r>
              <a:rPr lang="ru-RU" sz="1600" cap="small" dirty="0"/>
              <a:t>Крутящий момент на валу</a:t>
            </a:r>
            <a:endParaRPr lang="ru-RU" sz="1600" i="1" cap="small" dirty="0"/>
          </a:p>
        </p:txBody>
      </p:sp>
      <p:sp>
        <p:nvSpPr>
          <p:cNvPr id="39" name="Прямоугольник 38"/>
          <p:cNvSpPr/>
          <p:nvPr/>
        </p:nvSpPr>
        <p:spPr>
          <a:xfrm>
            <a:off x="4552401" y="3777565"/>
            <a:ext cx="4293780" cy="338554"/>
          </a:xfrm>
          <a:prstGeom prst="rect">
            <a:avLst/>
          </a:prstGeom>
        </p:spPr>
        <p:txBody>
          <a:bodyPr wrap="square">
            <a:spAutoFit/>
          </a:bodyPr>
          <a:lstStyle/>
          <a:p>
            <a:pPr algn="ctr"/>
            <a:r>
              <a:rPr lang="ru-RU" sz="1600" cap="small" dirty="0"/>
              <a:t>Удельная работа лопаточной машины</a:t>
            </a:r>
            <a:endParaRPr lang="ru-RU" sz="1600" i="1" cap="small" dirty="0"/>
          </a:p>
        </p:txBody>
      </p:sp>
      <mc:AlternateContent xmlns:mc="http://schemas.openxmlformats.org/markup-compatibility/2006" xmlns:a14="http://schemas.microsoft.com/office/drawing/2010/main">
        <mc:Choice Requires="a14">
          <p:sp>
            <p:nvSpPr>
              <p:cNvPr id="40" name="Прямоугольник 39"/>
              <p:cNvSpPr/>
              <p:nvPr/>
            </p:nvSpPr>
            <p:spPr>
              <a:xfrm>
                <a:off x="529553" y="5844365"/>
                <a:ext cx="3932680"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𝑀</m:t>
                          </m:r>
                        </m:e>
                        <m:sub>
                          <m:r>
                            <a:rPr lang="ru-RU" sz="1600">
                              <a:latin typeface="Cambria Math"/>
                            </a:rPr>
                            <m:t>т</m:t>
                          </m:r>
                        </m:sub>
                      </m:sSub>
                      <m:r>
                        <a:rPr lang="ru-RU" sz="1600">
                          <a:latin typeface="Cambria Math"/>
                        </a:rPr>
                        <m:t>=</m:t>
                      </m:r>
                      <m:r>
                        <a:rPr lang="ru-RU" sz="1600" i="1">
                          <a:latin typeface="Cambria Math"/>
                        </a:rPr>
                        <m:t>𝐺</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𝑤</m:t>
                              </m:r>
                            </m:e>
                            <m:sub>
                              <m:r>
                                <a:rPr lang="ru-RU" sz="1600">
                                  <a:latin typeface="Cambria Math"/>
                                </a:rPr>
                                <m:t>2</m:t>
                              </m:r>
                              <m:r>
                                <a:rPr lang="ru-RU" sz="1600" i="1">
                                  <a:latin typeface="Cambria Math"/>
                                </a:rPr>
                                <m:t>𝑢</m:t>
                              </m:r>
                            </m:sub>
                          </m:sSub>
                          <m:sSub>
                            <m:sSubPr>
                              <m:ctrlPr>
                                <a:rPr lang="ru-RU" sz="1600" i="1">
                                  <a:latin typeface="Cambria Math" panose="02040503050406030204" pitchFamily="18" charset="0"/>
                                </a:rPr>
                              </m:ctrlPr>
                            </m:sSubPr>
                            <m:e>
                              <m:r>
                                <a:rPr lang="ru-RU" sz="1600" i="1">
                                  <a:latin typeface="Cambria Math"/>
                                </a:rPr>
                                <m:t>𝑟</m:t>
                              </m:r>
                            </m:e>
                            <m:sub>
                              <m:r>
                                <a:rPr lang="ru-RU" sz="1600">
                                  <a:latin typeface="Cambria Math"/>
                                </a:rPr>
                                <m:t>2</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𝑤</m:t>
                              </m:r>
                            </m:e>
                            <m:sub>
                              <m:r>
                                <a:rPr lang="ru-RU" sz="1600">
                                  <a:latin typeface="Cambria Math"/>
                                </a:rPr>
                                <m:t>1</m:t>
                              </m:r>
                              <m:r>
                                <a:rPr lang="ru-RU" sz="1600" i="1">
                                  <a:latin typeface="Cambria Math"/>
                                </a:rPr>
                                <m:t>𝑢</m:t>
                              </m:r>
                            </m:sub>
                          </m:sSub>
                          <m:sSub>
                            <m:sSubPr>
                              <m:ctrlPr>
                                <a:rPr lang="ru-RU" sz="1600" i="1">
                                  <a:latin typeface="Cambria Math" panose="02040503050406030204" pitchFamily="18" charset="0"/>
                                </a:rPr>
                              </m:ctrlPr>
                            </m:sSubPr>
                            <m:e>
                              <m:r>
                                <a:rPr lang="ru-RU" sz="1600" i="1">
                                  <a:latin typeface="Cambria Math"/>
                                </a:rPr>
                                <m:t>𝑟</m:t>
                              </m:r>
                            </m:e>
                            <m:sub>
                              <m:r>
                                <a:rPr lang="ru-RU" sz="1600">
                                  <a:latin typeface="Cambria Math"/>
                                </a:rPr>
                                <m:t>1</m:t>
                              </m:r>
                            </m:sub>
                          </m:sSub>
                        </m:e>
                      </m:d>
                      <m:r>
                        <a:rPr lang="ru-RU" sz="1600">
                          <a:latin typeface="Cambria Math"/>
                        </a:rPr>
                        <m:t>+</m:t>
                      </m:r>
                      <m:r>
                        <a:rPr lang="ru-RU" sz="1600" i="1">
                          <a:latin typeface="Cambria Math"/>
                        </a:rPr>
                        <m:t>𝐺</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𝑟</m:t>
                              </m:r>
                            </m:e>
                            <m:sub>
                              <m:r>
                                <a:rPr lang="ru-RU" sz="1600">
                                  <a:latin typeface="Cambria Math"/>
                                </a:rPr>
                                <m:t>2</m:t>
                              </m:r>
                            </m:sub>
                          </m:sSub>
                          <m:sSub>
                            <m:sSubPr>
                              <m:ctrlPr>
                                <a:rPr lang="ru-RU" sz="1600" i="1">
                                  <a:latin typeface="Cambria Math" panose="02040503050406030204" pitchFamily="18" charset="0"/>
                                </a:rPr>
                              </m:ctrlPr>
                            </m:sSubPr>
                            <m:e>
                              <m:r>
                                <a:rPr lang="ru-RU" sz="1600" i="1">
                                  <a:latin typeface="Cambria Math"/>
                                </a:rPr>
                                <m:t>𝑢</m:t>
                              </m:r>
                            </m:e>
                            <m:sub>
                              <m:r>
                                <a:rPr lang="ru-RU" sz="1600" b="0" i="0" smtClean="0">
                                  <a:latin typeface="Cambria Math" panose="02040503050406030204" pitchFamily="18" charset="0"/>
                                </a:rPr>
                                <m:t>1</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𝑟</m:t>
                              </m:r>
                            </m:e>
                            <m:sub>
                              <m:r>
                                <a:rPr lang="ru-RU" sz="1600">
                                  <a:latin typeface="Cambria Math"/>
                                </a:rPr>
                                <m:t>1</m:t>
                              </m:r>
                            </m:sub>
                          </m:sSub>
                          <m:sSub>
                            <m:sSubPr>
                              <m:ctrlPr>
                                <a:rPr lang="ru-RU" sz="1600" i="1">
                                  <a:latin typeface="Cambria Math" panose="02040503050406030204" pitchFamily="18" charset="0"/>
                                </a:rPr>
                              </m:ctrlPr>
                            </m:sSubPr>
                            <m:e>
                              <m:r>
                                <a:rPr lang="ru-RU" sz="1600" i="1">
                                  <a:latin typeface="Cambria Math"/>
                                </a:rPr>
                                <m:t>𝑢</m:t>
                              </m:r>
                            </m:e>
                            <m:sub>
                              <m:r>
                                <a:rPr lang="ru-RU" sz="1600" b="0" i="0" smtClean="0">
                                  <a:latin typeface="Cambria Math" panose="02040503050406030204" pitchFamily="18" charset="0"/>
                                </a:rPr>
                                <m:t>2</m:t>
                              </m:r>
                            </m:sub>
                          </m:sSub>
                        </m:e>
                      </m:d>
                    </m:oMath>
                  </m:oMathPara>
                </a14:m>
                <a:endParaRPr lang="ru-RU" sz="1600" dirty="0"/>
              </a:p>
            </p:txBody>
          </p:sp>
        </mc:Choice>
        <mc:Fallback xmlns="">
          <p:sp>
            <p:nvSpPr>
              <p:cNvPr id="40" name="Прямоугольник 39"/>
              <p:cNvSpPr>
                <a:spLocks noRot="1" noChangeAspect="1" noMove="1" noResize="1" noEditPoints="1" noAdjustHandles="1" noChangeArrowheads="1" noChangeShapeType="1" noTextEdit="1"/>
              </p:cNvSpPr>
              <p:nvPr/>
            </p:nvSpPr>
            <p:spPr>
              <a:xfrm>
                <a:off x="529553" y="5844365"/>
                <a:ext cx="3932680" cy="338554"/>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1" name="Прямоугольник 40"/>
              <p:cNvSpPr/>
              <p:nvPr/>
            </p:nvSpPr>
            <p:spPr>
              <a:xfrm>
                <a:off x="529553" y="5303177"/>
                <a:ext cx="3870740"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panose="02040503050406030204" pitchFamily="18" charset="0"/>
                            </a:rPr>
                            <m:t>𝑀</m:t>
                          </m:r>
                        </m:e>
                        <m:sub>
                          <m:r>
                            <a:rPr lang="ru-RU" sz="1600" i="1">
                              <a:latin typeface="Cambria Math" panose="02040503050406030204" pitchFamily="18" charset="0"/>
                            </a:rPr>
                            <m:t>к</m:t>
                          </m:r>
                        </m:sub>
                      </m:sSub>
                      <m:r>
                        <a:rPr lang="ru-RU" sz="1600" i="1">
                          <a:latin typeface="Cambria Math" panose="02040503050406030204" pitchFamily="18" charset="0"/>
                        </a:rPr>
                        <m:t>=</m:t>
                      </m:r>
                      <m:r>
                        <a:rPr lang="ru-RU" sz="1600" i="1">
                          <a:latin typeface="Cambria Math" panose="02040503050406030204" pitchFamily="18" charset="0"/>
                        </a:rPr>
                        <m:t>𝐺</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panose="02040503050406030204" pitchFamily="18" charset="0"/>
                                </a:rPr>
                                <m:t>𝑤</m:t>
                              </m:r>
                            </m:e>
                            <m:sub>
                              <m:r>
                                <a:rPr lang="ru-RU" sz="1600" i="1">
                                  <a:latin typeface="Cambria Math" panose="02040503050406030204" pitchFamily="18" charset="0"/>
                                </a:rPr>
                                <m:t>1</m:t>
                              </m:r>
                              <m:r>
                                <a:rPr lang="ru-RU" sz="1600" i="1">
                                  <a:latin typeface="Cambria Math" panose="02040503050406030204" pitchFamily="18" charset="0"/>
                                </a:rPr>
                                <m:t>𝑢</m:t>
                              </m:r>
                            </m:sub>
                          </m:sSub>
                          <m:sSub>
                            <m:sSubPr>
                              <m:ctrlPr>
                                <a:rPr lang="ru-RU" sz="1600" i="1">
                                  <a:latin typeface="Cambria Math" panose="02040503050406030204" pitchFamily="18" charset="0"/>
                                </a:rPr>
                              </m:ctrlPr>
                            </m:sSubPr>
                            <m:e>
                              <m:r>
                                <a:rPr lang="ru-RU" sz="1600" i="1">
                                  <a:latin typeface="Cambria Math" panose="02040503050406030204" pitchFamily="18" charset="0"/>
                                </a:rPr>
                                <m:t>𝑟</m:t>
                              </m:r>
                            </m:e>
                            <m:sub>
                              <m:r>
                                <a:rPr lang="ru-RU" sz="1600" i="1">
                                  <a:latin typeface="Cambria Math" panose="02040503050406030204" pitchFamily="18" charset="0"/>
                                </a:rPr>
                                <m:t>1</m:t>
                              </m:r>
                            </m:sub>
                          </m:sSub>
                          <m:r>
                            <a:rPr lang="ru-RU" sz="1600" i="1">
                              <a:latin typeface="Cambria Math" panose="02040503050406030204" pitchFamily="18" charset="0"/>
                            </a:rPr>
                            <m:t>−</m:t>
                          </m:r>
                          <m:sSub>
                            <m:sSubPr>
                              <m:ctrlPr>
                                <a:rPr lang="ru-RU" sz="1600" i="1">
                                  <a:latin typeface="Cambria Math" panose="02040503050406030204" pitchFamily="18" charset="0"/>
                                </a:rPr>
                              </m:ctrlPr>
                            </m:sSubPr>
                            <m:e>
                              <m:r>
                                <a:rPr lang="ru-RU" sz="1600" i="1">
                                  <a:latin typeface="Cambria Math" panose="02040503050406030204" pitchFamily="18" charset="0"/>
                                </a:rPr>
                                <m:t>𝑤</m:t>
                              </m:r>
                            </m:e>
                            <m:sub>
                              <m:r>
                                <a:rPr lang="ru-RU" sz="1600" i="1">
                                  <a:latin typeface="Cambria Math" panose="02040503050406030204" pitchFamily="18" charset="0"/>
                                </a:rPr>
                                <m:t>2</m:t>
                              </m:r>
                              <m:r>
                                <a:rPr lang="ru-RU" sz="1600" i="1">
                                  <a:latin typeface="Cambria Math" panose="02040503050406030204" pitchFamily="18" charset="0"/>
                                </a:rPr>
                                <m:t>𝑢</m:t>
                              </m:r>
                            </m:sub>
                          </m:sSub>
                          <m:sSub>
                            <m:sSubPr>
                              <m:ctrlPr>
                                <a:rPr lang="ru-RU" sz="1600" i="1">
                                  <a:latin typeface="Cambria Math" panose="02040503050406030204" pitchFamily="18" charset="0"/>
                                </a:rPr>
                              </m:ctrlPr>
                            </m:sSubPr>
                            <m:e>
                              <m:r>
                                <a:rPr lang="ru-RU" sz="1600" i="1">
                                  <a:latin typeface="Cambria Math" panose="02040503050406030204" pitchFamily="18" charset="0"/>
                                </a:rPr>
                                <m:t>𝑟</m:t>
                              </m:r>
                            </m:e>
                            <m:sub>
                              <m:r>
                                <a:rPr lang="ru-RU" sz="1600" i="1">
                                  <a:latin typeface="Cambria Math" panose="02040503050406030204" pitchFamily="18" charset="0"/>
                                </a:rPr>
                                <m:t>2</m:t>
                              </m:r>
                            </m:sub>
                          </m:sSub>
                        </m:e>
                      </m:d>
                      <m:r>
                        <a:rPr lang="ru-RU" sz="1600" i="1">
                          <a:latin typeface="Cambria Math" panose="02040503050406030204" pitchFamily="18" charset="0"/>
                        </a:rPr>
                        <m:t>+</m:t>
                      </m:r>
                      <m:r>
                        <a:rPr lang="ru-RU" sz="1600" i="1">
                          <a:latin typeface="Cambria Math" panose="02040503050406030204" pitchFamily="18" charset="0"/>
                        </a:rPr>
                        <m:t>𝐺</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panose="02040503050406030204" pitchFamily="18" charset="0"/>
                                </a:rPr>
                                <m:t>𝑟</m:t>
                              </m:r>
                            </m:e>
                            <m:sub>
                              <m:r>
                                <a:rPr lang="ru-RU" sz="1600" i="1">
                                  <a:latin typeface="Cambria Math" panose="02040503050406030204" pitchFamily="18" charset="0"/>
                                </a:rPr>
                                <m:t>2</m:t>
                              </m:r>
                            </m:sub>
                          </m:sSub>
                          <m:sSub>
                            <m:sSubPr>
                              <m:ctrlPr>
                                <a:rPr lang="ru-RU" sz="1600" i="1">
                                  <a:latin typeface="Cambria Math" panose="02040503050406030204" pitchFamily="18" charset="0"/>
                                </a:rPr>
                              </m:ctrlPr>
                            </m:sSubPr>
                            <m:e>
                              <m:r>
                                <a:rPr lang="ru-RU" sz="1600" i="1">
                                  <a:latin typeface="Cambria Math" panose="02040503050406030204" pitchFamily="18" charset="0"/>
                                </a:rPr>
                                <m:t>𝑢</m:t>
                              </m:r>
                            </m:e>
                            <m:sub>
                              <m:r>
                                <a:rPr lang="ru-RU" sz="1600" i="1">
                                  <a:latin typeface="Cambria Math" panose="02040503050406030204" pitchFamily="18" charset="0"/>
                                </a:rPr>
                                <m:t>2</m:t>
                              </m:r>
                            </m:sub>
                          </m:sSub>
                          <m:r>
                            <a:rPr lang="ru-RU" sz="1600" i="1">
                              <a:latin typeface="Cambria Math" panose="02040503050406030204" pitchFamily="18" charset="0"/>
                            </a:rPr>
                            <m:t>−</m:t>
                          </m:r>
                          <m:sSub>
                            <m:sSubPr>
                              <m:ctrlPr>
                                <a:rPr lang="ru-RU" sz="1600" i="1">
                                  <a:latin typeface="Cambria Math" panose="02040503050406030204" pitchFamily="18" charset="0"/>
                                </a:rPr>
                              </m:ctrlPr>
                            </m:sSubPr>
                            <m:e>
                              <m:r>
                                <a:rPr lang="ru-RU" sz="1600" i="1">
                                  <a:latin typeface="Cambria Math" panose="02040503050406030204" pitchFamily="18" charset="0"/>
                                </a:rPr>
                                <m:t>𝑟</m:t>
                              </m:r>
                            </m:e>
                            <m:sub>
                              <m:r>
                                <a:rPr lang="ru-RU" sz="1600" i="1">
                                  <a:latin typeface="Cambria Math" panose="02040503050406030204" pitchFamily="18" charset="0"/>
                                </a:rPr>
                                <m:t>1</m:t>
                              </m:r>
                            </m:sub>
                          </m:sSub>
                          <m:sSub>
                            <m:sSubPr>
                              <m:ctrlPr>
                                <a:rPr lang="ru-RU" sz="1600" i="1">
                                  <a:latin typeface="Cambria Math" panose="02040503050406030204" pitchFamily="18" charset="0"/>
                                </a:rPr>
                              </m:ctrlPr>
                            </m:sSubPr>
                            <m:e>
                              <m:r>
                                <a:rPr lang="ru-RU" sz="1600" i="1">
                                  <a:latin typeface="Cambria Math" panose="02040503050406030204" pitchFamily="18" charset="0"/>
                                </a:rPr>
                                <m:t>𝑢</m:t>
                              </m:r>
                            </m:e>
                            <m:sub>
                              <m:r>
                                <a:rPr lang="ru-RU" sz="1600" i="1">
                                  <a:latin typeface="Cambria Math" panose="02040503050406030204" pitchFamily="18" charset="0"/>
                                </a:rPr>
                                <m:t>1</m:t>
                              </m:r>
                            </m:sub>
                          </m:sSub>
                        </m:e>
                      </m:d>
                    </m:oMath>
                  </m:oMathPara>
                </a14:m>
                <a:endParaRPr lang="ru-RU" sz="1600" i="1" dirty="0">
                  <a:latin typeface="Cambria Math" panose="02040503050406030204" pitchFamily="18" charset="0"/>
                </a:endParaRPr>
              </a:p>
            </p:txBody>
          </p:sp>
        </mc:Choice>
        <mc:Fallback xmlns="">
          <p:sp>
            <p:nvSpPr>
              <p:cNvPr id="41" name="Прямоугольник 40"/>
              <p:cNvSpPr>
                <a:spLocks noRot="1" noChangeAspect="1" noMove="1" noResize="1" noEditPoints="1" noAdjustHandles="1" noChangeArrowheads="1" noChangeShapeType="1" noTextEdit="1"/>
              </p:cNvSpPr>
              <p:nvPr/>
            </p:nvSpPr>
            <p:spPr>
              <a:xfrm>
                <a:off x="529553" y="5303177"/>
                <a:ext cx="3870740" cy="338554"/>
              </a:xfrm>
              <a:prstGeom prst="rect">
                <a:avLst/>
              </a:prstGeom>
              <a:blipFill>
                <a:blip r:embed="rId10"/>
                <a:stretch>
                  <a:fillRect/>
                </a:stretch>
              </a:blipFill>
            </p:spPr>
            <p:txBody>
              <a:bodyPr/>
              <a:lstStyle/>
              <a:p>
                <a:r>
                  <a:rPr lang="ru-RU">
                    <a:noFill/>
                  </a:rPr>
                  <a:t> </a:t>
                </a:r>
              </a:p>
            </p:txBody>
          </p:sp>
        </mc:Fallback>
      </mc:AlternateContent>
      <p:sp>
        <p:nvSpPr>
          <p:cNvPr id="47" name="Прямоугольник 46"/>
          <p:cNvSpPr/>
          <p:nvPr/>
        </p:nvSpPr>
        <p:spPr>
          <a:xfrm>
            <a:off x="8114359" y="4219466"/>
            <a:ext cx="1029641" cy="307777"/>
          </a:xfrm>
          <a:prstGeom prst="rect">
            <a:avLst/>
          </a:prstGeom>
        </p:spPr>
        <p:txBody>
          <a:bodyPr wrap="none">
            <a:spAutoFit/>
          </a:bodyPr>
          <a:lstStyle/>
          <a:p>
            <a:pPr algn="ctr"/>
            <a:r>
              <a:rPr lang="ru-RU" sz="1400" cap="small" dirty="0"/>
              <a:t>компрессор</a:t>
            </a:r>
            <a:endParaRPr lang="ru-RU" sz="1400" i="1" cap="small" dirty="0"/>
          </a:p>
        </p:txBody>
      </p:sp>
      <p:sp>
        <p:nvSpPr>
          <p:cNvPr id="48" name="Прямоугольник 47"/>
          <p:cNvSpPr/>
          <p:nvPr/>
        </p:nvSpPr>
        <p:spPr>
          <a:xfrm>
            <a:off x="8242996" y="4687515"/>
            <a:ext cx="747257" cy="307777"/>
          </a:xfrm>
          <a:prstGeom prst="rect">
            <a:avLst/>
          </a:prstGeom>
        </p:spPr>
        <p:txBody>
          <a:bodyPr wrap="none">
            <a:spAutoFit/>
          </a:bodyPr>
          <a:lstStyle/>
          <a:p>
            <a:pPr algn="ctr"/>
            <a:r>
              <a:rPr lang="ru-RU" sz="1400" cap="small" dirty="0"/>
              <a:t>турбина</a:t>
            </a:r>
            <a:endParaRPr lang="ru-RU" sz="1400" i="1" cap="small" dirty="0"/>
          </a:p>
        </p:txBody>
      </p:sp>
      <p:sp>
        <p:nvSpPr>
          <p:cNvPr id="49" name="Прямоугольник 48"/>
          <p:cNvSpPr/>
          <p:nvPr/>
        </p:nvSpPr>
        <p:spPr>
          <a:xfrm>
            <a:off x="4564954" y="5333954"/>
            <a:ext cx="1029641" cy="307777"/>
          </a:xfrm>
          <a:prstGeom prst="rect">
            <a:avLst/>
          </a:prstGeom>
        </p:spPr>
        <p:txBody>
          <a:bodyPr wrap="none">
            <a:spAutoFit/>
          </a:bodyPr>
          <a:lstStyle/>
          <a:p>
            <a:pPr algn="ctr"/>
            <a:r>
              <a:rPr lang="ru-RU" sz="1400" cap="small" dirty="0"/>
              <a:t>компрессор</a:t>
            </a:r>
            <a:endParaRPr lang="ru-RU" sz="1400" i="1" cap="small" dirty="0"/>
          </a:p>
        </p:txBody>
      </p:sp>
      <p:sp>
        <p:nvSpPr>
          <p:cNvPr id="50" name="Прямоугольник 49"/>
          <p:cNvSpPr/>
          <p:nvPr/>
        </p:nvSpPr>
        <p:spPr>
          <a:xfrm>
            <a:off x="4623654" y="5859754"/>
            <a:ext cx="747257" cy="307777"/>
          </a:xfrm>
          <a:prstGeom prst="rect">
            <a:avLst/>
          </a:prstGeom>
        </p:spPr>
        <p:txBody>
          <a:bodyPr wrap="none">
            <a:spAutoFit/>
          </a:bodyPr>
          <a:lstStyle/>
          <a:p>
            <a:pPr algn="ctr"/>
            <a:r>
              <a:rPr lang="ru-RU" sz="1400" cap="small" dirty="0"/>
              <a:t>турбина</a:t>
            </a:r>
            <a:endParaRPr lang="ru-RU" sz="1400" i="1" cap="small" dirty="0"/>
          </a:p>
        </p:txBody>
      </p:sp>
      <p:sp>
        <p:nvSpPr>
          <p:cNvPr id="51" name="Прямоугольник 50"/>
          <p:cNvSpPr/>
          <p:nvPr/>
        </p:nvSpPr>
        <p:spPr>
          <a:xfrm>
            <a:off x="4704801" y="4977111"/>
            <a:ext cx="4293780" cy="338554"/>
          </a:xfrm>
          <a:prstGeom prst="rect">
            <a:avLst/>
          </a:prstGeom>
        </p:spPr>
        <p:txBody>
          <a:bodyPr wrap="square">
            <a:spAutoFit/>
          </a:bodyPr>
          <a:lstStyle/>
          <a:p>
            <a:pPr algn="ctr"/>
            <a:r>
              <a:rPr lang="ru-RU" sz="1600" cap="small" dirty="0"/>
              <a:t>Удельная работа осевой  лопаточной машины</a:t>
            </a:r>
            <a:endParaRPr lang="ru-RU" sz="1600" i="1" cap="small" dirty="0"/>
          </a:p>
        </p:txBody>
      </p:sp>
      <mc:AlternateContent xmlns:mc="http://schemas.openxmlformats.org/markup-compatibility/2006" xmlns:a14="http://schemas.microsoft.com/office/drawing/2010/main">
        <mc:Choice Requires="a14">
          <p:sp>
            <p:nvSpPr>
              <p:cNvPr id="52" name="Прямоугольник 51"/>
              <p:cNvSpPr/>
              <p:nvPr/>
            </p:nvSpPr>
            <p:spPr>
              <a:xfrm>
                <a:off x="5893268" y="5828977"/>
                <a:ext cx="2029850" cy="338554"/>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en-US" sz="1600" i="1">
                              <a:latin typeface="Cambria Math"/>
                            </a:rPr>
                            <m:t>𝐿</m:t>
                          </m:r>
                        </m:e>
                        <m:sub>
                          <m:r>
                            <a:rPr lang="ru-RU" sz="1600">
                              <a:latin typeface="Cambria Math"/>
                            </a:rPr>
                            <m:t>т</m:t>
                          </m:r>
                        </m:sub>
                      </m:sSub>
                      <m:r>
                        <a:rPr lang="ru-RU" sz="1600">
                          <a:latin typeface="Cambria Math"/>
                        </a:rPr>
                        <m:t>=</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𝑤</m:t>
                              </m:r>
                            </m:e>
                            <m:sub>
                              <m:r>
                                <a:rPr lang="ru-RU" sz="1600">
                                  <a:latin typeface="Cambria Math"/>
                                </a:rPr>
                                <m:t>2</m:t>
                              </m:r>
                              <m:r>
                                <a:rPr lang="ru-RU" sz="1600" i="1">
                                  <a:latin typeface="Cambria Math"/>
                                </a:rPr>
                                <m:t>𝑢</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𝑤</m:t>
                              </m:r>
                            </m:e>
                            <m:sub>
                              <m:r>
                                <a:rPr lang="ru-RU" sz="1600">
                                  <a:latin typeface="Cambria Math"/>
                                </a:rPr>
                                <m:t>1</m:t>
                              </m:r>
                              <m:r>
                                <a:rPr lang="ru-RU" sz="1600" i="1">
                                  <a:latin typeface="Cambria Math"/>
                                </a:rPr>
                                <m:t>𝑢</m:t>
                              </m:r>
                            </m:sub>
                          </m:sSub>
                        </m:e>
                      </m:d>
                      <m:r>
                        <a:rPr lang="en-US" sz="1600" i="1">
                          <a:latin typeface="Cambria Math"/>
                        </a:rPr>
                        <m:t>∙</m:t>
                      </m:r>
                      <m:r>
                        <a:rPr lang="en-US" sz="1600" i="1">
                          <a:latin typeface="Cambria Math"/>
                        </a:rPr>
                        <m:t>𝑢</m:t>
                      </m:r>
                    </m:oMath>
                  </m:oMathPara>
                </a14:m>
                <a:endParaRPr lang="ru-RU" sz="1600" dirty="0"/>
              </a:p>
            </p:txBody>
          </p:sp>
        </mc:Choice>
        <mc:Fallback xmlns="">
          <p:sp>
            <p:nvSpPr>
              <p:cNvPr id="52" name="Прямоугольник 51"/>
              <p:cNvSpPr>
                <a:spLocks noRot="1" noChangeAspect="1" noMove="1" noResize="1" noEditPoints="1" noAdjustHandles="1" noChangeArrowheads="1" noChangeShapeType="1" noTextEdit="1"/>
              </p:cNvSpPr>
              <p:nvPr/>
            </p:nvSpPr>
            <p:spPr>
              <a:xfrm>
                <a:off x="5893268" y="5828977"/>
                <a:ext cx="2029850" cy="338554"/>
              </a:xfrm>
              <a:prstGeom prst="rect">
                <a:avLst/>
              </a:prstGeom>
              <a:blipFill rotWithShape="1">
                <a:blip r:embed="rId11"/>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3" name="Прямоугольник 52"/>
              <p:cNvSpPr/>
              <p:nvPr/>
            </p:nvSpPr>
            <p:spPr>
              <a:xfrm>
                <a:off x="5865785" y="5320618"/>
                <a:ext cx="2029850" cy="338554"/>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en-US" sz="1600" i="1">
                              <a:latin typeface="Cambria Math"/>
                            </a:rPr>
                            <m:t>𝐿</m:t>
                          </m:r>
                        </m:e>
                        <m:sub>
                          <m:r>
                            <a:rPr lang="ru-RU" sz="1600">
                              <a:latin typeface="Cambria Math"/>
                            </a:rPr>
                            <m:t>т</m:t>
                          </m:r>
                        </m:sub>
                      </m:sSub>
                      <m:r>
                        <a:rPr lang="ru-RU" sz="1600">
                          <a:latin typeface="Cambria Math"/>
                        </a:rPr>
                        <m:t>=</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𝑤</m:t>
                              </m:r>
                            </m:e>
                            <m:sub>
                              <m:r>
                                <a:rPr lang="ru-RU" sz="1600">
                                  <a:latin typeface="Cambria Math"/>
                                </a:rPr>
                                <m:t>1</m:t>
                              </m:r>
                              <m:r>
                                <a:rPr lang="ru-RU" sz="1600" i="1">
                                  <a:latin typeface="Cambria Math"/>
                                </a:rPr>
                                <m:t>𝑢</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𝑤</m:t>
                              </m:r>
                            </m:e>
                            <m:sub>
                              <m:r>
                                <a:rPr lang="ru-RU" sz="1600">
                                  <a:latin typeface="Cambria Math"/>
                                </a:rPr>
                                <m:t>2</m:t>
                              </m:r>
                              <m:r>
                                <a:rPr lang="ru-RU" sz="1600" i="1">
                                  <a:latin typeface="Cambria Math"/>
                                </a:rPr>
                                <m:t>𝑢</m:t>
                              </m:r>
                            </m:sub>
                          </m:sSub>
                        </m:e>
                      </m:d>
                      <m:r>
                        <a:rPr lang="en-US" sz="1600" i="1">
                          <a:latin typeface="Cambria Math"/>
                        </a:rPr>
                        <m:t>∙</m:t>
                      </m:r>
                      <m:r>
                        <a:rPr lang="en-US" sz="1600" i="1">
                          <a:latin typeface="Cambria Math"/>
                        </a:rPr>
                        <m:t>𝑢</m:t>
                      </m:r>
                    </m:oMath>
                  </m:oMathPara>
                </a14:m>
                <a:endParaRPr lang="ru-RU" sz="1600" dirty="0"/>
              </a:p>
            </p:txBody>
          </p:sp>
        </mc:Choice>
        <mc:Fallback xmlns="">
          <p:sp>
            <p:nvSpPr>
              <p:cNvPr id="53" name="Прямоугольник 52"/>
              <p:cNvSpPr>
                <a:spLocks noRot="1" noChangeAspect="1" noMove="1" noResize="1" noEditPoints="1" noAdjustHandles="1" noChangeArrowheads="1" noChangeShapeType="1" noTextEdit="1"/>
              </p:cNvSpPr>
              <p:nvPr/>
            </p:nvSpPr>
            <p:spPr>
              <a:xfrm>
                <a:off x="5865785" y="5320618"/>
                <a:ext cx="2029850" cy="338554"/>
              </a:xfrm>
              <a:prstGeom prst="rect">
                <a:avLst/>
              </a:prstGeom>
              <a:blipFill rotWithShape="1">
                <a:blip r:embed="rId12"/>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a:off x="4573978" y="4538531"/>
                <a:ext cx="3669018" cy="4056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panose="02040503050406030204" pitchFamily="18" charset="0"/>
                            </a:rPr>
                            <m:t>𝐿</m:t>
                          </m:r>
                        </m:e>
                        <m:sub>
                          <m:r>
                            <a:rPr lang="ru-RU">
                              <a:latin typeface="Cambria Math" panose="02040503050406030204" pitchFamily="18" charset="0"/>
                            </a:rPr>
                            <m:t>т</m:t>
                          </m:r>
                        </m:sub>
                      </m:sSub>
                      <m:r>
                        <a:rPr lang="ru-RU">
                          <a:latin typeface="Cambria Math" panose="02040503050406030204" pitchFamily="18" charset="0"/>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panose="02040503050406030204" pitchFamily="18" charset="0"/>
                                </a:rPr>
                                <m:t>𝑤</m:t>
                              </m:r>
                            </m:e>
                            <m:sub>
                              <m:r>
                                <a:rPr lang="ru-RU">
                                  <a:latin typeface="Cambria Math" panose="02040503050406030204" pitchFamily="18" charset="0"/>
                                </a:rPr>
                                <m:t>2</m:t>
                              </m:r>
                              <m:r>
                                <a:rPr lang="ru-RU" i="1">
                                  <a:latin typeface="Cambria Math" panose="02040503050406030204" pitchFamily="18" charset="0"/>
                                </a:rPr>
                                <m:t>𝑢</m:t>
                              </m:r>
                            </m:sub>
                          </m:sSub>
                          <m:sSub>
                            <m:sSubPr>
                              <m:ctrlPr>
                                <a:rPr lang="ru-RU" i="1">
                                  <a:latin typeface="Cambria Math" panose="02040503050406030204" pitchFamily="18" charset="0"/>
                                </a:rPr>
                              </m:ctrlPr>
                            </m:sSubPr>
                            <m:e>
                              <m:r>
                                <a:rPr lang="en-US" i="1">
                                  <a:latin typeface="Cambria Math" panose="02040503050406030204" pitchFamily="18" charset="0"/>
                                </a:rPr>
                                <m:t>𝑢</m:t>
                              </m:r>
                            </m:e>
                            <m:sub>
                              <m:r>
                                <a:rPr lang="ru-RU">
                                  <a:latin typeface="Cambria Math" panose="02040503050406030204" pitchFamily="18" charset="0"/>
                                </a:rPr>
                                <m:t>2</m:t>
                              </m:r>
                            </m:sub>
                          </m:sSub>
                          <m:r>
                            <a:rPr lang="ru-RU" i="1">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𝑤</m:t>
                              </m:r>
                            </m:e>
                            <m:sub>
                              <m:r>
                                <a:rPr lang="ru-RU">
                                  <a:latin typeface="Cambria Math" panose="02040503050406030204" pitchFamily="18" charset="0"/>
                                </a:rPr>
                                <m:t>1</m:t>
                              </m:r>
                              <m:r>
                                <a:rPr lang="ru-RU" i="1">
                                  <a:latin typeface="Cambria Math" panose="02040503050406030204" pitchFamily="18" charset="0"/>
                                </a:rPr>
                                <m:t>𝑢</m:t>
                              </m:r>
                            </m:sub>
                          </m:sSub>
                          <m:sSub>
                            <m:sSubPr>
                              <m:ctrlPr>
                                <a:rPr lang="ru-RU" i="1">
                                  <a:latin typeface="Cambria Math" panose="02040503050406030204" pitchFamily="18" charset="0"/>
                                </a:rPr>
                              </m:ctrlPr>
                            </m:sSubPr>
                            <m:e>
                              <m:r>
                                <a:rPr lang="ru-RU" i="1">
                                  <a:latin typeface="Cambria Math" panose="02040503050406030204" pitchFamily="18" charset="0"/>
                                </a:rPr>
                                <m:t>𝑢</m:t>
                              </m:r>
                            </m:e>
                            <m:sub>
                              <m:r>
                                <a:rPr lang="ru-RU">
                                  <a:latin typeface="Cambria Math" panose="02040503050406030204" pitchFamily="18" charset="0"/>
                                </a:rPr>
                                <m:t>1</m:t>
                              </m:r>
                            </m:sub>
                          </m:sSub>
                        </m:e>
                      </m:d>
                      <m:r>
                        <a:rPr lang="ru-RU">
                          <a:latin typeface="Cambria Math" panose="02040503050406030204" pitchFamily="18" charset="0"/>
                        </a:rPr>
                        <m:t>+</m:t>
                      </m:r>
                      <m:d>
                        <m:dPr>
                          <m:ctrlPr>
                            <a:rPr lang="ru-RU" i="1">
                              <a:latin typeface="Cambria Math" panose="02040503050406030204" pitchFamily="18" charset="0"/>
                            </a:rPr>
                          </m:ctrlPr>
                        </m:dPr>
                        <m:e>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1">
                                  <a:latin typeface="Cambria Math" panose="02040503050406030204" pitchFamily="18" charset="0"/>
                                </a:rPr>
                                <m:t>1</m:t>
                              </m:r>
                            </m:sub>
                            <m:sup>
                              <m:r>
                                <a:rPr lang="ru-RU" i="1">
                                  <a:latin typeface="Cambria Math" panose="02040503050406030204" pitchFamily="18" charset="0"/>
                                </a:rPr>
                                <m:t>2</m:t>
                              </m:r>
                            </m:sup>
                          </m:sSubSup>
                          <m:r>
                            <a:rPr lang="ru-RU" i="1">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1">
                                  <a:latin typeface="Cambria Math" panose="02040503050406030204" pitchFamily="18" charset="0"/>
                                </a:rPr>
                                <m:t>2</m:t>
                              </m:r>
                            </m:sub>
                            <m:sup>
                              <m:r>
                                <a:rPr lang="ru-RU" i="1">
                                  <a:latin typeface="Cambria Math" panose="02040503050406030204" pitchFamily="18" charset="0"/>
                                </a:rPr>
                                <m:t>2</m:t>
                              </m:r>
                            </m:sup>
                          </m:sSubSup>
                        </m:e>
                      </m:d>
                    </m:oMath>
                  </m:oMathPara>
                </a14:m>
                <a:endParaRPr lang="ru-RU" sz="1600"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4573978" y="4538531"/>
                <a:ext cx="3669018" cy="405688"/>
              </a:xfrm>
              <a:prstGeom prst="rect">
                <a:avLst/>
              </a:prstGeom>
              <a:blipFill>
                <a:blip r:embed="rId1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3815438" y="3992366"/>
                <a:ext cx="4482830"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panose="02040503050406030204" pitchFamily="18" charset="0"/>
                            </a:rPr>
                            <m:t>𝐿</m:t>
                          </m:r>
                        </m:e>
                        <m:sub>
                          <m:r>
                            <a:rPr lang="ru-RU">
                              <a:latin typeface="Cambria Math" panose="02040503050406030204" pitchFamily="18" charset="0"/>
                            </a:rPr>
                            <m:t>т</m:t>
                          </m:r>
                        </m:sub>
                      </m:sSub>
                      <m:r>
                        <a:rPr lang="ru-RU">
                          <a:latin typeface="Cambria Math" panose="02040503050406030204" pitchFamily="18" charset="0"/>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panose="02040503050406030204" pitchFamily="18" charset="0"/>
                                </a:rPr>
                                <m:t>𝑀</m:t>
                              </m:r>
                            </m:e>
                            <m:sub>
                              <m:r>
                                <a:rPr lang="ru-RU">
                                  <a:latin typeface="Cambria Math" panose="02040503050406030204" pitchFamily="18" charset="0"/>
                                </a:rPr>
                                <m:t>т</m:t>
                              </m:r>
                            </m:sub>
                          </m:sSub>
                          <m:r>
                            <a:rPr lang="ru-RU" i="1">
                              <a:latin typeface="Cambria Math" panose="02040503050406030204" pitchFamily="18" charset="0"/>
                            </a:rPr>
                            <m:t>𝜔</m:t>
                          </m:r>
                        </m:num>
                        <m:den>
                          <m:r>
                            <a:rPr lang="en-US" i="1">
                              <a:latin typeface="Cambria Math" panose="02040503050406030204" pitchFamily="18" charset="0"/>
                            </a:rPr>
                            <m:t>𝐺</m:t>
                          </m:r>
                        </m:den>
                      </m:f>
                      <m:r>
                        <a:rPr lang="ru-RU" i="1">
                          <a:latin typeface="Cambria Math" panose="02040503050406030204" pitchFamily="18" charset="0"/>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panose="02040503050406030204" pitchFamily="18" charset="0"/>
                                </a:rPr>
                                <m:t>𝑤</m:t>
                              </m:r>
                            </m:e>
                            <m:sub>
                              <m:r>
                                <a:rPr lang="ru-RU">
                                  <a:latin typeface="Cambria Math" panose="02040503050406030204" pitchFamily="18" charset="0"/>
                                </a:rPr>
                                <m:t>1</m:t>
                              </m:r>
                              <m:r>
                                <a:rPr lang="ru-RU" i="1">
                                  <a:latin typeface="Cambria Math" panose="02040503050406030204" pitchFamily="18" charset="0"/>
                                </a:rPr>
                                <m:t>𝑢</m:t>
                              </m:r>
                            </m:sub>
                          </m:sSub>
                          <m:sSub>
                            <m:sSubPr>
                              <m:ctrlPr>
                                <a:rPr lang="ru-RU" i="1">
                                  <a:latin typeface="Cambria Math" panose="02040503050406030204" pitchFamily="18" charset="0"/>
                                </a:rPr>
                              </m:ctrlPr>
                            </m:sSubPr>
                            <m:e>
                              <m:r>
                                <a:rPr lang="en-US" i="1">
                                  <a:latin typeface="Cambria Math" panose="02040503050406030204" pitchFamily="18" charset="0"/>
                                </a:rPr>
                                <m:t>𝑢</m:t>
                              </m:r>
                            </m:e>
                            <m:sub>
                              <m:r>
                                <a:rPr lang="ru-RU">
                                  <a:latin typeface="Cambria Math" panose="02040503050406030204" pitchFamily="18" charset="0"/>
                                </a:rPr>
                                <m:t>1</m:t>
                              </m:r>
                            </m:sub>
                          </m:sSub>
                          <m:r>
                            <a:rPr lang="ru-RU" i="1">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𝑤</m:t>
                              </m:r>
                            </m:e>
                            <m:sub>
                              <m:r>
                                <a:rPr lang="ru-RU">
                                  <a:latin typeface="Cambria Math" panose="02040503050406030204" pitchFamily="18" charset="0"/>
                                </a:rPr>
                                <m:t>2</m:t>
                              </m:r>
                              <m:r>
                                <a:rPr lang="ru-RU" i="1">
                                  <a:latin typeface="Cambria Math" panose="02040503050406030204" pitchFamily="18" charset="0"/>
                                </a:rPr>
                                <m:t>𝑢</m:t>
                              </m:r>
                            </m:sub>
                          </m:sSub>
                          <m:sSub>
                            <m:sSubPr>
                              <m:ctrlPr>
                                <a:rPr lang="ru-RU" i="1">
                                  <a:latin typeface="Cambria Math" panose="02040503050406030204" pitchFamily="18" charset="0"/>
                                </a:rPr>
                              </m:ctrlPr>
                            </m:sSubPr>
                            <m:e>
                              <m:r>
                                <a:rPr lang="ru-RU" i="1">
                                  <a:latin typeface="Cambria Math" panose="02040503050406030204" pitchFamily="18" charset="0"/>
                                </a:rPr>
                                <m:t>𝑢</m:t>
                              </m:r>
                            </m:e>
                            <m:sub>
                              <m:r>
                                <a:rPr lang="ru-RU">
                                  <a:latin typeface="Cambria Math" panose="02040503050406030204" pitchFamily="18" charset="0"/>
                                </a:rPr>
                                <m:t>2</m:t>
                              </m:r>
                            </m:sub>
                          </m:sSub>
                        </m:e>
                      </m:d>
                      <m:r>
                        <a:rPr lang="ru-RU">
                          <a:latin typeface="Cambria Math" panose="02040503050406030204" pitchFamily="18" charset="0"/>
                        </a:rPr>
                        <m:t>+</m:t>
                      </m:r>
                      <m:d>
                        <m:dPr>
                          <m:ctrlPr>
                            <a:rPr lang="ru-RU" i="1">
                              <a:latin typeface="Cambria Math" panose="02040503050406030204" pitchFamily="18" charset="0"/>
                            </a:rPr>
                          </m:ctrlPr>
                        </m:dPr>
                        <m:e>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1">
                                  <a:latin typeface="Cambria Math" panose="02040503050406030204" pitchFamily="18" charset="0"/>
                                </a:rPr>
                                <m:t>2</m:t>
                              </m:r>
                            </m:sub>
                            <m:sup>
                              <m:r>
                                <a:rPr lang="ru-RU" i="1">
                                  <a:latin typeface="Cambria Math" panose="02040503050406030204" pitchFamily="18" charset="0"/>
                                </a:rPr>
                                <m:t>2</m:t>
                              </m:r>
                            </m:sup>
                          </m:sSubSup>
                          <m:r>
                            <a:rPr lang="ru-RU" i="1">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1">
                                  <a:latin typeface="Cambria Math" panose="02040503050406030204" pitchFamily="18" charset="0"/>
                                </a:rPr>
                                <m:t>1</m:t>
                              </m:r>
                            </m:sub>
                            <m:sup>
                              <m:r>
                                <a:rPr lang="ru-RU" i="1">
                                  <a:latin typeface="Cambria Math" panose="02040503050406030204" pitchFamily="18" charset="0"/>
                                </a:rPr>
                                <m:t>2</m:t>
                              </m:r>
                            </m:sup>
                          </m:sSubSup>
                        </m:e>
                      </m:d>
                    </m:oMath>
                  </m:oMathPara>
                </a14:m>
                <a:endParaRPr lang="ru-RU" sz="1600"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3815438" y="3992366"/>
                <a:ext cx="4482830" cy="610936"/>
              </a:xfrm>
              <a:prstGeom prst="rect">
                <a:avLst/>
              </a:prstGeom>
              <a:blipFill>
                <a:blip r:embed="rId14"/>
                <a:stretch>
                  <a:fillRect/>
                </a:stretch>
              </a:blipFill>
            </p:spPr>
            <p:txBody>
              <a:bodyPr/>
              <a:lstStyle/>
              <a:p>
                <a:r>
                  <a:rPr lang="ru-RU">
                    <a:noFill/>
                  </a:rPr>
                  <a:t> </a:t>
                </a:r>
              </a:p>
            </p:txBody>
          </p:sp>
        </mc:Fallback>
      </mc:AlternateContent>
      <p:pic>
        <p:nvPicPr>
          <p:cNvPr id="4" name="Рисунок 3" descr="Изображение выглядит как человек, мужчина, костюм, внешний&#10;&#10;Описание создано автоматически">
            <a:extLst>
              <a:ext uri="{FF2B5EF4-FFF2-40B4-BE49-F238E27FC236}">
                <a16:creationId xmlns:a16="http://schemas.microsoft.com/office/drawing/2014/main" id="{57724A3E-21DB-4798-9E18-761D00C928A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57155" y="5298663"/>
            <a:ext cx="813624" cy="972000"/>
          </a:xfrm>
          <a:prstGeom prst="rect">
            <a:avLst/>
          </a:prstGeom>
        </p:spPr>
      </p:pic>
    </p:spTree>
    <p:extLst>
      <p:ext uri="{BB962C8B-B14F-4D97-AF65-F5344CB8AC3E}">
        <p14:creationId xmlns:p14="http://schemas.microsoft.com/office/powerpoint/2010/main" val="411965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animBg="1"/>
      <p:bldP spid="33" grpId="0"/>
      <p:bldP spid="35" grpId="0"/>
      <p:bldP spid="36" grpId="0"/>
      <p:bldP spid="37" grpId="0" animBg="1"/>
      <p:bldP spid="38" grpId="0"/>
      <p:bldP spid="39" grpId="0"/>
      <p:bldP spid="40" grpId="0"/>
      <p:bldP spid="41" grpId="0"/>
      <p:bldP spid="47" grpId="0"/>
      <p:bldP spid="48" grpId="0"/>
      <p:bldP spid="49" grpId="0"/>
      <p:bldP spid="50" grpId="0"/>
      <p:bldP spid="51" grpId="0"/>
      <p:bldP spid="52" grpId="0" animBg="1"/>
      <p:bldP spid="53" grpId="0" animBg="1"/>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2"/>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 </a:t>
            </a:r>
          </a:p>
          <a:p>
            <a:pPr algn="ctr"/>
            <a:r>
              <a:rPr lang="ru-RU" b="1" cap="all" dirty="0">
                <a:solidFill>
                  <a:schemeClr val="bg1"/>
                </a:solidFill>
                <a:latin typeface="Elektra Text Pro" panose="02000503030000020004" pitchFamily="50" charset="-52"/>
              </a:rPr>
              <a:t>(уравнение Эйлера)</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4</a:t>
            </a:fld>
            <a:endParaRPr lang="ru-RU" dirty="0">
              <a:solidFill>
                <a:schemeClr val="bg1"/>
              </a:solidFill>
              <a:latin typeface="Elektra Medium Pro" panose="02000803000000020004" pitchFamily="50" charset="-52"/>
            </a:endParaRPr>
          </a:p>
        </p:txBody>
      </p:sp>
      <p:sp>
        <p:nvSpPr>
          <p:cNvPr id="4" name="TextBox 3"/>
          <p:cNvSpPr txBox="1"/>
          <p:nvPr/>
        </p:nvSpPr>
        <p:spPr>
          <a:xfrm>
            <a:off x="271177" y="797232"/>
            <a:ext cx="8587559" cy="369332"/>
          </a:xfrm>
          <a:prstGeom prst="rect">
            <a:avLst/>
          </a:prstGeom>
          <a:noFill/>
        </p:spPr>
        <p:txBody>
          <a:bodyPr wrap="square" rtlCol="0">
            <a:spAutoFit/>
          </a:bodyPr>
          <a:lstStyle/>
          <a:p>
            <a:pPr algn="ctr"/>
            <a:r>
              <a:rPr lang="ru-RU" cap="all" dirty="0"/>
              <a:t>Удельная работа лопаточной машины</a:t>
            </a:r>
          </a:p>
        </p:txBody>
      </p:sp>
      <mc:AlternateContent xmlns:mc="http://schemas.openxmlformats.org/markup-compatibility/2006" xmlns:a14="http://schemas.microsoft.com/office/drawing/2010/main">
        <mc:Choice Requires="a14">
          <p:sp>
            <p:nvSpPr>
              <p:cNvPr id="2" name="Прямоугольник 1"/>
              <p:cNvSpPr/>
              <p:nvPr/>
            </p:nvSpPr>
            <p:spPr>
              <a:xfrm>
                <a:off x="1914982" y="1120545"/>
                <a:ext cx="5851479" cy="373051"/>
              </a:xfrm>
              <a:prstGeom prst="rect">
                <a:avLst/>
              </a:prstGeom>
              <a:ln>
                <a:solidFill>
                  <a:schemeClr val="tx1"/>
                </a:solidFill>
              </a:ln>
            </p:spPr>
            <p:txBody>
              <a:bodyPr wrap="square">
                <a:spAutoFit/>
              </a:bodyPr>
              <a:lstStyle/>
              <a:p>
                <a:pPr algn="ctr"/>
                <a14:m>
                  <m:oMath xmlns:m="http://schemas.openxmlformats.org/officeDocument/2006/math">
                    <m:sSub>
                      <m:sSubPr>
                        <m:ctrlPr>
                          <a:rPr lang="ru-RU" i="1" smtClean="0">
                            <a:latin typeface="Cambria Math" panose="02040503050406030204" pitchFamily="18" charset="0"/>
                          </a:rPr>
                        </m:ctrlPr>
                      </m:sSubPr>
                      <m:e>
                        <m:r>
                          <a:rPr lang="en-US" i="1">
                            <a:latin typeface="Cambria Math"/>
                          </a:rPr>
                          <m:t>𝐿</m:t>
                        </m:r>
                      </m:e>
                      <m:sub>
                        <m:r>
                          <a:rPr lang="en-US" i="1">
                            <a:latin typeface="Cambria Math"/>
                          </a:rPr>
                          <m:t>т</m:t>
                        </m:r>
                      </m:sub>
                    </m:sSub>
                    <m:r>
                      <a:rPr lang="ru-RU">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2</m:t>
                            </m:r>
                          </m:sub>
                        </m:sSub>
                        <m:r>
                          <m:rPr>
                            <m:sty m:val="p"/>
                          </m:rPr>
                          <a:rPr lang="ru-RU">
                            <a:latin typeface="Cambria Math"/>
                          </a:rPr>
                          <m:t>c</m:t>
                        </m:r>
                      </m:e>
                      <m:sub>
                        <m:r>
                          <a:rPr lang="ru-RU">
                            <a:latin typeface="Cambria Math"/>
                          </a:rPr>
                          <m:t>2</m:t>
                        </m:r>
                        <m:r>
                          <a:rPr lang="en-US" i="1">
                            <a:latin typeface="Cambria Math"/>
                          </a:rPr>
                          <m:t>𝑢</m:t>
                        </m:r>
                      </m:sub>
                    </m:sSub>
                    <m:r>
                      <a:rPr lang="ru-RU" i="1">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1</m:t>
                            </m:r>
                          </m:sub>
                        </m:sSub>
                        <m:r>
                          <m:rPr>
                            <m:sty m:val="p"/>
                          </m:rPr>
                          <a:rPr lang="ru-RU" smtClean="0">
                            <a:latin typeface="Cambria Math"/>
                          </a:rPr>
                          <m:t>c</m:t>
                        </m:r>
                      </m:e>
                      <m:sub>
                        <m:r>
                          <a:rPr lang="ru-RU">
                            <a:latin typeface="Cambria Math"/>
                          </a:rPr>
                          <m:t>1</m:t>
                        </m:r>
                        <m:r>
                          <a:rPr lang="en-US" i="1">
                            <a:latin typeface="Cambria Math"/>
                          </a:rPr>
                          <m:t>𝑢</m:t>
                        </m:r>
                      </m:sub>
                    </m:sSub>
                  </m:oMath>
                </a14:m>
                <a:r>
                  <a:rPr lang="ru-RU" dirty="0"/>
                  <a:t> </a:t>
                </a:r>
                <a14:m>
                  <m:oMath xmlns:m="http://schemas.openxmlformats.org/officeDocument/2006/math">
                    <m:r>
                      <a:rPr lang="ru-RU" i="1">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𝑤</m:t>
                            </m:r>
                          </m:e>
                          <m:sub>
                            <m:r>
                              <a:rPr lang="ru-RU">
                                <a:latin typeface="Cambria Math"/>
                              </a:rPr>
                              <m:t>1</m:t>
                            </m:r>
                            <m:r>
                              <a:rPr lang="ru-RU" i="1">
                                <a:latin typeface="Cambria Math"/>
                              </a:rPr>
                              <m:t>𝑢</m:t>
                            </m:r>
                          </m:sub>
                        </m:sSub>
                        <m:sSub>
                          <m:sSubPr>
                            <m:ctrlPr>
                              <a:rPr lang="ru-RU" i="1">
                                <a:latin typeface="Cambria Math" panose="02040503050406030204" pitchFamily="18" charset="0"/>
                              </a:rPr>
                            </m:ctrlPr>
                          </m:sSubPr>
                          <m:e>
                            <m:r>
                              <a:rPr lang="en-US" i="1">
                                <a:latin typeface="Cambria Math"/>
                              </a:rPr>
                              <m:t>𝑢</m:t>
                            </m:r>
                          </m:e>
                          <m:sub>
                            <m:r>
                              <a:rPr lang="ru-RU">
                                <a:latin typeface="Cambria Math"/>
                              </a:rPr>
                              <m:t>1</m:t>
                            </m:r>
                          </m:sub>
                        </m:sSub>
                        <m:r>
                          <a:rPr lang="ru-RU" i="1">
                            <a:latin typeface="Cambria Math"/>
                          </a:rPr>
                          <m:t>−</m:t>
                        </m:r>
                        <m:sSub>
                          <m:sSubPr>
                            <m:ctrlPr>
                              <a:rPr lang="ru-RU" i="1">
                                <a:latin typeface="Cambria Math" panose="02040503050406030204" pitchFamily="18" charset="0"/>
                              </a:rPr>
                            </m:ctrlPr>
                          </m:sSubPr>
                          <m:e>
                            <m:r>
                              <a:rPr lang="ru-RU" i="1">
                                <a:latin typeface="Cambria Math"/>
                              </a:rPr>
                              <m:t>𝑤</m:t>
                            </m:r>
                          </m:e>
                          <m:sub>
                            <m:r>
                              <a:rPr lang="ru-RU">
                                <a:latin typeface="Cambria Math"/>
                              </a:rPr>
                              <m:t>2</m:t>
                            </m:r>
                            <m:r>
                              <a:rPr lang="ru-RU" i="1">
                                <a:latin typeface="Cambria Math"/>
                              </a:rPr>
                              <m:t>𝑢</m:t>
                            </m:r>
                          </m:sub>
                        </m:sSub>
                        <m:sSub>
                          <m:sSubPr>
                            <m:ctrlPr>
                              <a:rPr lang="ru-RU" i="1">
                                <a:latin typeface="Cambria Math" panose="02040503050406030204" pitchFamily="18" charset="0"/>
                              </a:rPr>
                            </m:ctrlPr>
                          </m:sSubPr>
                          <m:e>
                            <m:r>
                              <a:rPr lang="ru-RU" i="1">
                                <a:latin typeface="Cambria Math"/>
                              </a:rPr>
                              <m:t>𝑢</m:t>
                            </m:r>
                          </m:e>
                          <m:sub>
                            <m:r>
                              <a:rPr lang="ru-RU">
                                <a:latin typeface="Cambria Math"/>
                              </a:rPr>
                              <m:t>2</m:t>
                            </m:r>
                          </m:sub>
                        </m:sSub>
                      </m:e>
                    </m:d>
                    <m:r>
                      <a:rPr lang="ru-RU">
                        <a:latin typeface="Cambria Math"/>
                      </a:rPr>
                      <m:t>+</m:t>
                    </m:r>
                    <m:d>
                      <m:dPr>
                        <m:ctrlPr>
                          <a:rPr lang="ru-RU" i="1">
                            <a:latin typeface="Cambria Math" panose="02040503050406030204" pitchFamily="18" charset="0"/>
                          </a:rPr>
                        </m:ctrlPr>
                      </m:dPr>
                      <m:e>
                        <m:sSubSup>
                          <m:sSubSupPr>
                            <m:ctrlPr>
                              <a:rPr lang="ru-RU" i="1">
                                <a:latin typeface="Cambria Math" panose="02040503050406030204" pitchFamily="18" charset="0"/>
                              </a:rPr>
                            </m:ctrlPr>
                          </m:sSubSupPr>
                          <m:e>
                            <m:r>
                              <a:rPr lang="ru-RU" i="1">
                                <a:latin typeface="Cambria Math"/>
                              </a:rPr>
                              <m:t>𝑢</m:t>
                            </m:r>
                          </m:e>
                          <m:sub>
                            <m:r>
                              <a:rPr lang="ru-RU" i="1">
                                <a:latin typeface="Cambria Math"/>
                              </a:rPr>
                              <m:t>2</m:t>
                            </m:r>
                          </m:sub>
                          <m:sup>
                            <m:r>
                              <a:rPr lang="ru-RU" i="1">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𝑢</m:t>
                            </m:r>
                          </m:e>
                          <m:sub>
                            <m:r>
                              <a:rPr lang="ru-RU" i="1">
                                <a:latin typeface="Cambria Math"/>
                              </a:rPr>
                              <m:t>1</m:t>
                            </m:r>
                          </m:sub>
                          <m:sup>
                            <m:r>
                              <a:rPr lang="ru-RU" i="1">
                                <a:latin typeface="Cambria Math"/>
                              </a:rPr>
                              <m:t>2</m:t>
                            </m:r>
                          </m:sup>
                        </m:sSubSup>
                      </m:e>
                    </m:d>
                  </m:oMath>
                </a14:m>
                <a:endParaRPr lang="ru-RU" i="1" dirty="0">
                  <a:latin typeface="Cambria Math"/>
                </a:endParaRPr>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1914982" y="1120545"/>
                <a:ext cx="5851479" cy="373051"/>
              </a:xfrm>
              <a:prstGeom prst="rect">
                <a:avLst/>
              </a:prstGeom>
              <a:blipFill rotWithShape="1">
                <a:blip r:embed="rId3"/>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1914983" y="1617357"/>
                <a:ext cx="5851479" cy="373051"/>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𝐿</m:t>
                          </m:r>
                        </m:e>
                        <m:sub>
                          <m:r>
                            <a:rPr lang="ru-RU">
                              <a:latin typeface="Cambria Math"/>
                            </a:rPr>
                            <m:t>т</m:t>
                          </m:r>
                        </m:sub>
                      </m:sSub>
                      <m:r>
                        <a:rPr lang="ru-RU">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1</m:t>
                              </m:r>
                            </m:sub>
                          </m:sSub>
                          <m:r>
                            <m:rPr>
                              <m:sty m:val="p"/>
                            </m:rPr>
                            <a:rPr lang="ru-RU">
                              <a:latin typeface="Cambria Math"/>
                            </a:rPr>
                            <m:t>c</m:t>
                          </m:r>
                        </m:e>
                        <m:sub>
                          <m:r>
                            <a:rPr lang="ru-RU">
                              <a:latin typeface="Cambria Math"/>
                            </a:rPr>
                            <m:t>1</m:t>
                          </m:r>
                          <m:r>
                            <a:rPr lang="en-US" i="1">
                              <a:latin typeface="Cambria Math"/>
                            </a:rPr>
                            <m:t>𝑢</m:t>
                          </m:r>
                        </m:sub>
                      </m:sSub>
                      <m:r>
                        <a:rPr lang="ru-RU" i="1">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2</m:t>
                              </m:r>
                            </m:sub>
                          </m:sSub>
                          <m:r>
                            <m:rPr>
                              <m:sty m:val="p"/>
                            </m:rPr>
                            <a:rPr lang="ru-RU">
                              <a:latin typeface="Cambria Math"/>
                            </a:rPr>
                            <m:t>c</m:t>
                          </m:r>
                        </m:e>
                        <m:sub>
                          <m:r>
                            <a:rPr lang="ru-RU">
                              <a:latin typeface="Cambria Math"/>
                            </a:rPr>
                            <m:t>2</m:t>
                          </m:r>
                          <m:r>
                            <a:rPr lang="en-US" i="1">
                              <a:latin typeface="Cambria Math"/>
                            </a:rPr>
                            <m:t>𝑢</m:t>
                          </m:r>
                        </m:sub>
                      </m:sSub>
                      <m:r>
                        <a:rPr lang="ru-RU" i="1">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𝑤</m:t>
                              </m:r>
                            </m:e>
                            <m:sub>
                              <m:r>
                                <a:rPr lang="ru-RU">
                                  <a:latin typeface="Cambria Math"/>
                                </a:rPr>
                                <m:t>2</m:t>
                              </m:r>
                              <m:r>
                                <a:rPr lang="ru-RU" i="1">
                                  <a:latin typeface="Cambria Math"/>
                                </a:rPr>
                                <m:t>𝑢</m:t>
                              </m:r>
                            </m:sub>
                          </m:sSub>
                          <m:sSub>
                            <m:sSubPr>
                              <m:ctrlPr>
                                <a:rPr lang="ru-RU" i="1">
                                  <a:latin typeface="Cambria Math" panose="02040503050406030204" pitchFamily="18" charset="0"/>
                                </a:rPr>
                              </m:ctrlPr>
                            </m:sSubPr>
                            <m:e>
                              <m:r>
                                <a:rPr lang="en-US" i="1">
                                  <a:latin typeface="Cambria Math"/>
                                </a:rPr>
                                <m:t>𝑢</m:t>
                              </m:r>
                            </m:e>
                            <m:sub>
                              <m:r>
                                <a:rPr lang="ru-RU">
                                  <a:latin typeface="Cambria Math"/>
                                </a:rPr>
                                <m:t>2</m:t>
                              </m:r>
                            </m:sub>
                          </m:sSub>
                          <m:r>
                            <a:rPr lang="ru-RU" i="1">
                              <a:latin typeface="Cambria Math"/>
                            </a:rPr>
                            <m:t>−</m:t>
                          </m:r>
                          <m:sSub>
                            <m:sSubPr>
                              <m:ctrlPr>
                                <a:rPr lang="ru-RU" i="1">
                                  <a:latin typeface="Cambria Math" panose="02040503050406030204" pitchFamily="18" charset="0"/>
                                </a:rPr>
                              </m:ctrlPr>
                            </m:sSubPr>
                            <m:e>
                              <m:r>
                                <a:rPr lang="ru-RU" i="1">
                                  <a:latin typeface="Cambria Math"/>
                                </a:rPr>
                                <m:t>𝑤</m:t>
                              </m:r>
                            </m:e>
                            <m:sub>
                              <m:r>
                                <a:rPr lang="ru-RU">
                                  <a:latin typeface="Cambria Math"/>
                                </a:rPr>
                                <m:t>1</m:t>
                              </m:r>
                              <m:r>
                                <a:rPr lang="ru-RU" i="1">
                                  <a:latin typeface="Cambria Math"/>
                                </a:rPr>
                                <m:t>𝑢</m:t>
                              </m:r>
                            </m:sub>
                          </m:sSub>
                          <m:sSub>
                            <m:sSubPr>
                              <m:ctrlPr>
                                <a:rPr lang="ru-RU" i="1">
                                  <a:latin typeface="Cambria Math" panose="02040503050406030204" pitchFamily="18" charset="0"/>
                                </a:rPr>
                              </m:ctrlPr>
                            </m:sSubPr>
                            <m:e>
                              <m:r>
                                <a:rPr lang="ru-RU" i="1">
                                  <a:latin typeface="Cambria Math"/>
                                </a:rPr>
                                <m:t>𝑢</m:t>
                              </m:r>
                            </m:e>
                            <m:sub>
                              <m:r>
                                <a:rPr lang="ru-RU">
                                  <a:latin typeface="Cambria Math"/>
                                </a:rPr>
                                <m:t>1</m:t>
                              </m:r>
                            </m:sub>
                          </m:sSub>
                        </m:e>
                      </m:d>
                      <m:r>
                        <a:rPr lang="ru-RU">
                          <a:latin typeface="Cambria Math"/>
                        </a:rPr>
                        <m:t>+</m:t>
                      </m:r>
                      <m:d>
                        <m:dPr>
                          <m:ctrlPr>
                            <a:rPr lang="ru-RU" i="1">
                              <a:latin typeface="Cambria Math" panose="02040503050406030204" pitchFamily="18" charset="0"/>
                            </a:rPr>
                          </m:ctrlPr>
                        </m:dPr>
                        <m:e>
                          <m:sSubSup>
                            <m:sSubSupPr>
                              <m:ctrlPr>
                                <a:rPr lang="ru-RU" i="1">
                                  <a:latin typeface="Cambria Math" panose="02040503050406030204" pitchFamily="18" charset="0"/>
                                </a:rPr>
                              </m:ctrlPr>
                            </m:sSubSupPr>
                            <m:e>
                              <m:r>
                                <a:rPr lang="ru-RU" i="1">
                                  <a:latin typeface="Cambria Math"/>
                                </a:rPr>
                                <m:t>𝑢</m:t>
                              </m:r>
                            </m:e>
                            <m:sub>
                              <m:r>
                                <a:rPr lang="ru-RU" i="1">
                                  <a:latin typeface="Cambria Math"/>
                                </a:rPr>
                                <m:t>1</m:t>
                              </m:r>
                            </m:sub>
                            <m:sup>
                              <m:r>
                                <a:rPr lang="ru-RU" i="1">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𝑢</m:t>
                              </m:r>
                            </m:e>
                            <m:sub>
                              <m:r>
                                <a:rPr lang="ru-RU" i="1">
                                  <a:latin typeface="Cambria Math"/>
                                </a:rPr>
                                <m:t>2</m:t>
                              </m:r>
                            </m:sub>
                            <m:sup>
                              <m:r>
                                <a:rPr lang="ru-RU" i="1">
                                  <a:latin typeface="Cambria Math"/>
                                </a:rPr>
                                <m:t>2</m:t>
                              </m:r>
                            </m:sup>
                          </m:sSubSup>
                        </m:e>
                      </m:d>
                    </m:oMath>
                  </m:oMathPara>
                </a14:m>
                <a:endParaRPr lang="ru-RU"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1914983" y="1617357"/>
                <a:ext cx="5851479" cy="373051"/>
              </a:xfrm>
              <a:prstGeom prst="rect">
                <a:avLst/>
              </a:prstGeom>
              <a:blipFill rotWithShape="1">
                <a:blip r:embed="rId4"/>
                <a:stretch>
                  <a:fillRect/>
                </a:stretch>
              </a:blipFill>
              <a:ln>
                <a:solidFill>
                  <a:schemeClr val="tx1"/>
                </a:solidFill>
              </a:ln>
            </p:spPr>
            <p:txBody>
              <a:bodyPr/>
              <a:lstStyle/>
              <a:p>
                <a:r>
                  <a:rPr lang="ru-RU">
                    <a:noFill/>
                  </a:rPr>
                  <a:t> </a:t>
                </a:r>
              </a:p>
            </p:txBody>
          </p:sp>
        </mc:Fallback>
      </mc:AlternateContent>
      <p:sp>
        <p:nvSpPr>
          <p:cNvPr id="9" name="Прямоугольник 8"/>
          <p:cNvSpPr/>
          <p:nvPr/>
        </p:nvSpPr>
        <p:spPr>
          <a:xfrm>
            <a:off x="827314" y="1196514"/>
            <a:ext cx="1029641" cy="307777"/>
          </a:xfrm>
          <a:prstGeom prst="rect">
            <a:avLst/>
          </a:prstGeom>
        </p:spPr>
        <p:txBody>
          <a:bodyPr wrap="none">
            <a:spAutoFit/>
          </a:bodyPr>
          <a:lstStyle/>
          <a:p>
            <a:pPr algn="ctr"/>
            <a:r>
              <a:rPr lang="ru-RU" sz="1400" cap="small" dirty="0"/>
              <a:t>компрессор</a:t>
            </a:r>
            <a:endParaRPr lang="ru-RU" sz="1400" i="1" cap="small" dirty="0"/>
          </a:p>
        </p:txBody>
      </p:sp>
      <p:sp>
        <p:nvSpPr>
          <p:cNvPr id="10" name="Прямоугольник 9"/>
          <p:cNvSpPr/>
          <p:nvPr/>
        </p:nvSpPr>
        <p:spPr>
          <a:xfrm>
            <a:off x="1015327" y="1719487"/>
            <a:ext cx="747257" cy="307777"/>
          </a:xfrm>
          <a:prstGeom prst="rect">
            <a:avLst/>
          </a:prstGeom>
        </p:spPr>
        <p:txBody>
          <a:bodyPr wrap="none">
            <a:spAutoFit/>
          </a:bodyPr>
          <a:lstStyle/>
          <a:p>
            <a:pPr algn="ctr"/>
            <a:r>
              <a:rPr lang="ru-RU" sz="1400" cap="small" dirty="0"/>
              <a:t>турбина</a:t>
            </a:r>
            <a:endParaRPr lang="ru-RU" sz="1400" i="1" cap="small" dirty="0"/>
          </a:p>
        </p:txBody>
      </p:sp>
      <p:sp>
        <p:nvSpPr>
          <p:cNvPr id="11" name="TextBox 10"/>
          <p:cNvSpPr txBox="1"/>
          <p:nvPr/>
        </p:nvSpPr>
        <p:spPr>
          <a:xfrm>
            <a:off x="394079" y="2071869"/>
            <a:ext cx="8587559" cy="369332"/>
          </a:xfrm>
          <a:prstGeom prst="rect">
            <a:avLst/>
          </a:prstGeom>
          <a:noFill/>
        </p:spPr>
        <p:txBody>
          <a:bodyPr wrap="square" rtlCol="0">
            <a:spAutoFit/>
          </a:bodyPr>
          <a:lstStyle/>
          <a:p>
            <a:pPr algn="ctr"/>
            <a:r>
              <a:rPr lang="ru-RU" cap="all" dirty="0"/>
              <a:t>Удельная работа осевой лопаточной машины</a:t>
            </a:r>
          </a:p>
        </p:txBody>
      </p:sp>
      <p:sp>
        <p:nvSpPr>
          <p:cNvPr id="12" name="Прямоугольник 11"/>
          <p:cNvSpPr/>
          <p:nvPr/>
        </p:nvSpPr>
        <p:spPr>
          <a:xfrm>
            <a:off x="950216" y="2471151"/>
            <a:ext cx="1029641" cy="307777"/>
          </a:xfrm>
          <a:prstGeom prst="rect">
            <a:avLst/>
          </a:prstGeom>
        </p:spPr>
        <p:txBody>
          <a:bodyPr wrap="none">
            <a:spAutoFit/>
          </a:bodyPr>
          <a:lstStyle/>
          <a:p>
            <a:pPr algn="ctr"/>
            <a:r>
              <a:rPr lang="ru-RU" sz="1400" cap="small" dirty="0"/>
              <a:t>компрессор</a:t>
            </a:r>
            <a:endParaRPr lang="ru-RU" sz="1400" i="1" cap="small" dirty="0"/>
          </a:p>
        </p:txBody>
      </p:sp>
      <p:sp>
        <p:nvSpPr>
          <p:cNvPr id="13" name="Прямоугольник 12"/>
          <p:cNvSpPr/>
          <p:nvPr/>
        </p:nvSpPr>
        <p:spPr>
          <a:xfrm>
            <a:off x="1131210" y="2934759"/>
            <a:ext cx="747257" cy="307777"/>
          </a:xfrm>
          <a:prstGeom prst="rect">
            <a:avLst/>
          </a:prstGeom>
        </p:spPr>
        <p:txBody>
          <a:bodyPr wrap="none">
            <a:spAutoFit/>
          </a:bodyPr>
          <a:lstStyle/>
          <a:p>
            <a:pPr algn="ctr"/>
            <a:r>
              <a:rPr lang="ru-RU" sz="1400" cap="small" dirty="0"/>
              <a:t>турбина</a:t>
            </a:r>
            <a:endParaRPr lang="ru-RU" sz="1400" i="1" cap="small" dirty="0"/>
          </a:p>
        </p:txBody>
      </p:sp>
      <mc:AlternateContent xmlns:mc="http://schemas.openxmlformats.org/markup-compatibility/2006" xmlns:a14="http://schemas.microsoft.com/office/drawing/2010/main">
        <mc:Choice Requires="a14">
          <p:sp>
            <p:nvSpPr>
              <p:cNvPr id="5" name="Прямоугольник 4"/>
              <p:cNvSpPr/>
              <p:nvPr/>
            </p:nvSpPr>
            <p:spPr>
              <a:xfrm>
                <a:off x="2736855" y="2437895"/>
                <a:ext cx="3659592" cy="369332"/>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ru-RU">
                              <a:latin typeface="Cambria Math"/>
                            </a:rPr>
                            <m:t>т</m:t>
                          </m:r>
                        </m:sub>
                      </m:sSub>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1</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2</m:t>
                              </m:r>
                              <m:r>
                                <a:rPr lang="ru-RU" i="1">
                                  <a:latin typeface="Cambria Math"/>
                                </a:rPr>
                                <m:t>𝑢</m:t>
                              </m:r>
                            </m:sub>
                          </m:sSub>
                        </m:e>
                      </m:d>
                      <m:r>
                        <a:rPr lang="ru-RU" i="1">
                          <a:latin typeface="Cambria Math"/>
                        </a:rPr>
                        <m:t>𝑢</m:t>
                      </m:r>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a:latin typeface="Cambria Math"/>
                                </a:rPr>
                                <m:t>с</m:t>
                              </m:r>
                            </m:e>
                            <m:sub>
                              <m:r>
                                <a:rPr lang="ru-RU">
                                  <a:latin typeface="Cambria Math"/>
                                </a:rPr>
                                <m:t>2</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a:latin typeface="Cambria Math"/>
                                </a:rPr>
                                <m:t>с</m:t>
                              </m:r>
                            </m:e>
                            <m:sub>
                              <m:r>
                                <a:rPr lang="ru-RU">
                                  <a:latin typeface="Cambria Math"/>
                                </a:rPr>
                                <m:t>1</m:t>
                              </m:r>
                              <m:r>
                                <a:rPr lang="ru-RU" i="1">
                                  <a:latin typeface="Cambria Math"/>
                                </a:rPr>
                                <m:t>𝑢</m:t>
                              </m:r>
                            </m:sub>
                          </m:sSub>
                        </m:e>
                      </m:d>
                      <m:r>
                        <a:rPr lang="ru-RU" i="1">
                          <a:latin typeface="Cambria Math"/>
                        </a:rPr>
                        <m:t>𝑢</m:t>
                      </m:r>
                    </m:oMath>
                  </m:oMathPara>
                </a14:m>
                <a:endParaRPr lang="ru-RU"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2736855" y="2437895"/>
                <a:ext cx="3659592" cy="369332"/>
              </a:xfrm>
              <a:prstGeom prst="rect">
                <a:avLst/>
              </a:prstGeom>
              <a:blipFill>
                <a:blip r:embed="rId5"/>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2736882" y="2903981"/>
                <a:ext cx="3670236" cy="369332"/>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ru-RU">
                              <a:latin typeface="Cambria Math"/>
                            </a:rPr>
                            <m:t>т</m:t>
                          </m:r>
                        </m:sub>
                      </m:sSub>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2</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1</m:t>
                              </m:r>
                              <m:r>
                                <a:rPr lang="ru-RU" i="1">
                                  <a:latin typeface="Cambria Math"/>
                                </a:rPr>
                                <m:t>𝑢</m:t>
                              </m:r>
                            </m:sub>
                          </m:sSub>
                        </m:e>
                      </m:d>
                      <m:r>
                        <a:rPr lang="ru-RU" i="1">
                          <a:latin typeface="Cambria Math"/>
                        </a:rPr>
                        <m:t>𝑢</m:t>
                      </m:r>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a:latin typeface="Cambria Math"/>
                                </a:rPr>
                                <m:t>с</m:t>
                              </m:r>
                            </m:e>
                            <m:sub>
                              <m:r>
                                <a:rPr lang="ru-RU">
                                  <a:latin typeface="Cambria Math"/>
                                </a:rPr>
                                <m:t>1</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a:latin typeface="Cambria Math"/>
                                </a:rPr>
                                <m:t>с</m:t>
                              </m:r>
                            </m:e>
                            <m:sub>
                              <m:r>
                                <a:rPr lang="ru-RU">
                                  <a:latin typeface="Cambria Math"/>
                                </a:rPr>
                                <m:t>2</m:t>
                              </m:r>
                              <m:r>
                                <a:rPr lang="ru-RU" i="1">
                                  <a:latin typeface="Cambria Math"/>
                                </a:rPr>
                                <m:t>𝑢</m:t>
                              </m:r>
                            </m:sub>
                          </m:sSub>
                        </m:e>
                      </m:d>
                      <m:r>
                        <a:rPr lang="ru-RU" i="1">
                          <a:latin typeface="Cambria Math"/>
                        </a:rPr>
                        <m:t>𝑢</m:t>
                      </m:r>
                    </m:oMath>
                  </m:oMathPara>
                </a14:m>
                <a:endParaRPr lang="ru-RU"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2736882" y="2903981"/>
                <a:ext cx="3670236" cy="369332"/>
              </a:xfrm>
              <a:prstGeom prst="rect">
                <a:avLst/>
              </a:prstGeom>
              <a:blipFill>
                <a:blip r:embed="rId6"/>
                <a:stretch>
                  <a:fillRect/>
                </a:stretch>
              </a:blipFill>
              <a:ln>
                <a:solidFill>
                  <a:schemeClr val="tx1"/>
                </a:solidFill>
              </a:ln>
            </p:spPr>
            <p:txBody>
              <a:bodyPr/>
              <a:lstStyle/>
              <a:p>
                <a:r>
                  <a:rPr lang="ru-RU">
                    <a:noFill/>
                  </a:rPr>
                  <a:t> </a:t>
                </a:r>
              </a:p>
            </p:txBody>
          </p:sp>
        </mc:Fallback>
      </mc:AlternateContent>
      <p:cxnSp>
        <p:nvCxnSpPr>
          <p:cNvPr id="19" name="Прямая со стрелкой 18">
            <a:extLst>
              <a:ext uri="{FF2B5EF4-FFF2-40B4-BE49-F238E27FC236}">
                <a16:creationId xmlns:a16="http://schemas.microsoft.com/office/drawing/2014/main" id="{6E0A517B-42C4-4A41-9AF6-A165EF3813DC}"/>
              </a:ext>
            </a:extLst>
          </p:cNvPr>
          <p:cNvCxnSpPr/>
          <p:nvPr/>
        </p:nvCxnSpPr>
        <p:spPr>
          <a:xfrm flipH="1">
            <a:off x="667160" y="3744632"/>
            <a:ext cx="1152000" cy="9000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a:extLst>
              <a:ext uri="{FF2B5EF4-FFF2-40B4-BE49-F238E27FC236}">
                <a16:creationId xmlns:a16="http://schemas.microsoft.com/office/drawing/2014/main" id="{4DC2E9B5-86E4-45D8-B3AD-13BE2F0946F5}"/>
              </a:ext>
            </a:extLst>
          </p:cNvPr>
          <p:cNvCxnSpPr/>
          <p:nvPr/>
        </p:nvCxnSpPr>
        <p:spPr>
          <a:xfrm>
            <a:off x="1838198" y="3744632"/>
            <a:ext cx="862575" cy="900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a:extLst>
              <a:ext uri="{FF2B5EF4-FFF2-40B4-BE49-F238E27FC236}">
                <a16:creationId xmlns:a16="http://schemas.microsoft.com/office/drawing/2014/main" id="{345B2FF1-30E1-450C-999F-68CF15D8197D}"/>
              </a:ext>
            </a:extLst>
          </p:cNvPr>
          <p:cNvCxnSpPr/>
          <p:nvPr/>
        </p:nvCxnSpPr>
        <p:spPr>
          <a:xfrm>
            <a:off x="685505" y="4639534"/>
            <a:ext cx="2033613"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Прямоугольник 21">
            <a:extLst>
              <a:ext uri="{FF2B5EF4-FFF2-40B4-BE49-F238E27FC236}">
                <a16:creationId xmlns:a16="http://schemas.microsoft.com/office/drawing/2014/main" id="{7EC7034D-0E0E-464C-8CEB-581D436C0104}"/>
              </a:ext>
            </a:extLst>
          </p:cNvPr>
          <p:cNvSpPr/>
          <p:nvPr/>
        </p:nvSpPr>
        <p:spPr>
          <a:xfrm>
            <a:off x="1199645" y="4562589"/>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3" name="Прямоугольник 22">
            <a:extLst>
              <a:ext uri="{FF2B5EF4-FFF2-40B4-BE49-F238E27FC236}">
                <a16:creationId xmlns:a16="http://schemas.microsoft.com/office/drawing/2014/main" id="{21F09763-BC05-417F-A2E1-8BA77A41FAC8}"/>
              </a:ext>
            </a:extLst>
          </p:cNvPr>
          <p:cNvSpPr/>
          <p:nvPr/>
        </p:nvSpPr>
        <p:spPr>
          <a:xfrm>
            <a:off x="1842331" y="3934829"/>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4" name="Прямоугольник 23">
            <a:extLst>
              <a:ext uri="{FF2B5EF4-FFF2-40B4-BE49-F238E27FC236}">
                <a16:creationId xmlns:a16="http://schemas.microsoft.com/office/drawing/2014/main" id="{A9E6F4FB-576E-4B54-A11E-0C7FA3F2CE50}"/>
              </a:ext>
            </a:extLst>
          </p:cNvPr>
          <p:cNvSpPr/>
          <p:nvPr/>
        </p:nvSpPr>
        <p:spPr>
          <a:xfrm>
            <a:off x="523016" y="3799049"/>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cxnSp>
        <p:nvCxnSpPr>
          <p:cNvPr id="25" name="Прямая соединительная линия 24">
            <a:extLst>
              <a:ext uri="{FF2B5EF4-FFF2-40B4-BE49-F238E27FC236}">
                <a16:creationId xmlns:a16="http://schemas.microsoft.com/office/drawing/2014/main" id="{116C8729-1454-4A41-9FCB-D15D08528166}"/>
              </a:ext>
            </a:extLst>
          </p:cNvPr>
          <p:cNvCxnSpPr/>
          <p:nvPr/>
        </p:nvCxnSpPr>
        <p:spPr>
          <a:xfrm>
            <a:off x="918914" y="4428397"/>
            <a:ext cx="148743"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a:extLst>
              <a:ext uri="{FF2B5EF4-FFF2-40B4-BE49-F238E27FC236}">
                <a16:creationId xmlns:a16="http://schemas.microsoft.com/office/drawing/2014/main" id="{FF01DFE5-F179-4D3A-AE01-003C4BF2E400}"/>
              </a:ext>
            </a:extLst>
          </p:cNvPr>
          <p:cNvCxnSpPr>
            <a:cxnSpLocks/>
          </p:cNvCxnSpPr>
          <p:nvPr/>
        </p:nvCxnSpPr>
        <p:spPr>
          <a:xfrm flipH="1">
            <a:off x="2358782" y="4424618"/>
            <a:ext cx="126602" cy="20438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7" name="Прямоугольник 26">
            <a:extLst>
              <a:ext uri="{FF2B5EF4-FFF2-40B4-BE49-F238E27FC236}">
                <a16:creationId xmlns:a16="http://schemas.microsoft.com/office/drawing/2014/main" id="{33D92741-8E7D-4AE7-854C-2A2722673FC5}"/>
              </a:ext>
            </a:extLst>
          </p:cNvPr>
          <p:cNvSpPr/>
          <p:nvPr/>
        </p:nvSpPr>
        <p:spPr>
          <a:xfrm>
            <a:off x="509186" y="4234789"/>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8" name="Прямоугольник 27">
            <a:extLst>
              <a:ext uri="{FF2B5EF4-FFF2-40B4-BE49-F238E27FC236}">
                <a16:creationId xmlns:a16="http://schemas.microsoft.com/office/drawing/2014/main" id="{DABA1BD5-3F76-48EB-B77A-AE0B011588D4}"/>
              </a:ext>
            </a:extLst>
          </p:cNvPr>
          <p:cNvSpPr/>
          <p:nvPr/>
        </p:nvSpPr>
        <p:spPr>
          <a:xfrm>
            <a:off x="1588240" y="4234789"/>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cxnSp>
        <p:nvCxnSpPr>
          <p:cNvPr id="29" name="Прямая со стрелкой 28">
            <a:extLst>
              <a:ext uri="{FF2B5EF4-FFF2-40B4-BE49-F238E27FC236}">
                <a16:creationId xmlns:a16="http://schemas.microsoft.com/office/drawing/2014/main" id="{8EE9584F-75EC-49D2-A6BE-3BB7D373B63F}"/>
              </a:ext>
            </a:extLst>
          </p:cNvPr>
          <p:cNvCxnSpPr>
            <a:cxnSpLocks/>
          </p:cNvCxnSpPr>
          <p:nvPr/>
        </p:nvCxnSpPr>
        <p:spPr>
          <a:xfrm>
            <a:off x="1838198" y="3744632"/>
            <a:ext cx="0" cy="884373"/>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Прямоугольник 29">
            <a:extLst>
              <a:ext uri="{FF2B5EF4-FFF2-40B4-BE49-F238E27FC236}">
                <a16:creationId xmlns:a16="http://schemas.microsoft.com/office/drawing/2014/main" id="{80E12BEE-85CC-4066-82DC-AC4FADC04480}"/>
              </a:ext>
            </a:extLst>
          </p:cNvPr>
          <p:cNvSpPr/>
          <p:nvPr/>
        </p:nvSpPr>
        <p:spPr>
          <a:xfrm>
            <a:off x="1757628" y="4010667"/>
            <a:ext cx="478016" cy="369332"/>
          </a:xfrm>
          <a:prstGeom prst="rect">
            <a:avLst/>
          </a:prstGeom>
        </p:spPr>
        <p:txBody>
          <a:bodyPr wrap="none">
            <a:spAutoFit/>
          </a:bodyPr>
          <a:lstStyle/>
          <a:p>
            <a:pPr algn="ctr"/>
            <a:r>
              <a:rPr lang="ru-RU" b="1" cap="all" dirty="0">
                <a:solidFill>
                  <a:sysClr val="windowText" lastClr="000000"/>
                </a:solidFill>
              </a:rPr>
              <a:t>С</a:t>
            </a:r>
            <a:r>
              <a:rPr lang="ru-RU" b="1" cap="all" baseline="-25000" dirty="0">
                <a:solidFill>
                  <a:sysClr val="windowText" lastClr="000000"/>
                </a:solidFill>
              </a:rPr>
              <a:t>1</a:t>
            </a:r>
            <a:r>
              <a:rPr lang="ru-RU" i="1" baseline="-25000" dirty="0">
                <a:solidFill>
                  <a:sysClr val="windowText" lastClr="000000"/>
                </a:solidFill>
              </a:rPr>
              <a:t>а</a:t>
            </a:r>
          </a:p>
        </p:txBody>
      </p:sp>
      <p:cxnSp>
        <p:nvCxnSpPr>
          <p:cNvPr id="31" name="Прямая со стрелкой 30">
            <a:extLst>
              <a:ext uri="{FF2B5EF4-FFF2-40B4-BE49-F238E27FC236}">
                <a16:creationId xmlns:a16="http://schemas.microsoft.com/office/drawing/2014/main" id="{5EE466AA-6702-4DA9-B5CD-47916A0731BD}"/>
              </a:ext>
            </a:extLst>
          </p:cNvPr>
          <p:cNvCxnSpPr/>
          <p:nvPr/>
        </p:nvCxnSpPr>
        <p:spPr>
          <a:xfrm flipH="1">
            <a:off x="780296" y="4934563"/>
            <a:ext cx="585519" cy="9000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a:extLst>
              <a:ext uri="{FF2B5EF4-FFF2-40B4-BE49-F238E27FC236}">
                <a16:creationId xmlns:a16="http://schemas.microsoft.com/office/drawing/2014/main" id="{DDCC68B3-0E89-412B-8204-B10D424FE2C8}"/>
              </a:ext>
            </a:extLst>
          </p:cNvPr>
          <p:cNvCxnSpPr/>
          <p:nvPr/>
        </p:nvCxnSpPr>
        <p:spPr>
          <a:xfrm>
            <a:off x="780296" y="5834563"/>
            <a:ext cx="2033613"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a:extLst>
              <a:ext uri="{FF2B5EF4-FFF2-40B4-BE49-F238E27FC236}">
                <a16:creationId xmlns:a16="http://schemas.microsoft.com/office/drawing/2014/main" id="{71AE9349-FBAF-4E5D-9ABE-24234DC7CB0C}"/>
              </a:ext>
            </a:extLst>
          </p:cNvPr>
          <p:cNvCxnSpPr/>
          <p:nvPr/>
        </p:nvCxnSpPr>
        <p:spPr>
          <a:xfrm>
            <a:off x="1365815" y="4934563"/>
            <a:ext cx="1448094" cy="900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Прямоугольник 33">
            <a:extLst>
              <a:ext uri="{FF2B5EF4-FFF2-40B4-BE49-F238E27FC236}">
                <a16:creationId xmlns:a16="http://schemas.microsoft.com/office/drawing/2014/main" id="{F8BB4B4D-C968-4CE7-B58E-1F725E145338}"/>
              </a:ext>
            </a:extLst>
          </p:cNvPr>
          <p:cNvSpPr/>
          <p:nvPr/>
        </p:nvSpPr>
        <p:spPr>
          <a:xfrm>
            <a:off x="732864" y="5749382"/>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35" name="Прямоугольник 34">
            <a:extLst>
              <a:ext uri="{FF2B5EF4-FFF2-40B4-BE49-F238E27FC236}">
                <a16:creationId xmlns:a16="http://schemas.microsoft.com/office/drawing/2014/main" id="{A027F505-D273-4AAD-A192-F00F1095D9B9}"/>
              </a:ext>
            </a:extLst>
          </p:cNvPr>
          <p:cNvSpPr/>
          <p:nvPr/>
        </p:nvSpPr>
        <p:spPr>
          <a:xfrm>
            <a:off x="1773931" y="5191378"/>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36" name="Прямоугольник 35">
            <a:extLst>
              <a:ext uri="{FF2B5EF4-FFF2-40B4-BE49-F238E27FC236}">
                <a16:creationId xmlns:a16="http://schemas.microsoft.com/office/drawing/2014/main" id="{DC8EC54D-3A17-4495-8DA1-36409FF77A2C}"/>
              </a:ext>
            </a:extLst>
          </p:cNvPr>
          <p:cNvSpPr/>
          <p:nvPr/>
        </p:nvSpPr>
        <p:spPr>
          <a:xfrm>
            <a:off x="249204" y="502933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37" name="Прямая соединительная линия 36">
            <a:extLst>
              <a:ext uri="{FF2B5EF4-FFF2-40B4-BE49-F238E27FC236}">
                <a16:creationId xmlns:a16="http://schemas.microsoft.com/office/drawing/2014/main" id="{014789BF-2CF9-46C2-B84B-3A14F3EB4F39}"/>
              </a:ext>
            </a:extLst>
          </p:cNvPr>
          <p:cNvCxnSpPr/>
          <p:nvPr/>
        </p:nvCxnSpPr>
        <p:spPr>
          <a:xfrm>
            <a:off x="924312" y="5623426"/>
            <a:ext cx="148743"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a:extLst>
              <a:ext uri="{FF2B5EF4-FFF2-40B4-BE49-F238E27FC236}">
                <a16:creationId xmlns:a16="http://schemas.microsoft.com/office/drawing/2014/main" id="{7E6AA11A-E439-41FE-927F-E86C739CEAD3}"/>
              </a:ext>
            </a:extLst>
          </p:cNvPr>
          <p:cNvCxnSpPr/>
          <p:nvPr/>
        </p:nvCxnSpPr>
        <p:spPr>
          <a:xfrm flipH="1">
            <a:off x="2310957" y="5631760"/>
            <a:ext cx="175749"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9" name="Прямоугольник 38">
            <a:extLst>
              <a:ext uri="{FF2B5EF4-FFF2-40B4-BE49-F238E27FC236}">
                <a16:creationId xmlns:a16="http://schemas.microsoft.com/office/drawing/2014/main" id="{886D81C7-3FCD-4422-BE60-7787EF4C0E82}"/>
              </a:ext>
            </a:extLst>
          </p:cNvPr>
          <p:cNvSpPr/>
          <p:nvPr/>
        </p:nvSpPr>
        <p:spPr>
          <a:xfrm>
            <a:off x="1520766" y="5412635"/>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40" name="Прямая со стрелкой 39">
            <a:extLst>
              <a:ext uri="{FF2B5EF4-FFF2-40B4-BE49-F238E27FC236}">
                <a16:creationId xmlns:a16="http://schemas.microsoft.com/office/drawing/2014/main" id="{A3684F5E-DFA4-497E-B05E-908EE4E1FA3E}"/>
              </a:ext>
            </a:extLst>
          </p:cNvPr>
          <p:cNvCxnSpPr>
            <a:cxnSpLocks/>
          </p:cNvCxnSpPr>
          <p:nvPr/>
        </p:nvCxnSpPr>
        <p:spPr>
          <a:xfrm>
            <a:off x="1365815" y="4934563"/>
            <a:ext cx="0" cy="884373"/>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Прямоугольник 40">
            <a:extLst>
              <a:ext uri="{FF2B5EF4-FFF2-40B4-BE49-F238E27FC236}">
                <a16:creationId xmlns:a16="http://schemas.microsoft.com/office/drawing/2014/main" id="{0A37F323-E405-4E13-AAD0-31058A4E4683}"/>
              </a:ext>
            </a:extLst>
          </p:cNvPr>
          <p:cNvSpPr/>
          <p:nvPr/>
        </p:nvSpPr>
        <p:spPr>
          <a:xfrm>
            <a:off x="1287722" y="5262428"/>
            <a:ext cx="463589" cy="369332"/>
          </a:xfrm>
          <a:prstGeom prst="rect">
            <a:avLst/>
          </a:prstGeom>
        </p:spPr>
        <p:txBody>
          <a:bodyPr wrap="none">
            <a:spAutoFit/>
          </a:bodyPr>
          <a:lstStyle/>
          <a:p>
            <a:pPr algn="ctr"/>
            <a:r>
              <a:rPr lang="ru-RU" b="1" cap="all" dirty="0">
                <a:solidFill>
                  <a:sysClr val="windowText" lastClr="000000"/>
                </a:solidFill>
              </a:rPr>
              <a:t>С</a:t>
            </a:r>
            <a:r>
              <a:rPr lang="ru-RU" b="1" cap="all" baseline="-25000" dirty="0">
                <a:solidFill>
                  <a:sysClr val="windowText" lastClr="000000"/>
                </a:solidFill>
              </a:rPr>
              <a:t>2</a:t>
            </a:r>
            <a:r>
              <a:rPr lang="ru-RU" i="1" baseline="-25000" dirty="0">
                <a:solidFill>
                  <a:sysClr val="windowText" lastClr="000000"/>
                </a:solidFill>
              </a:rPr>
              <a:t>а</a:t>
            </a:r>
          </a:p>
        </p:txBody>
      </p:sp>
      <p:sp>
        <p:nvSpPr>
          <p:cNvPr id="42" name="Прямоугольник 41">
            <a:extLst>
              <a:ext uri="{FF2B5EF4-FFF2-40B4-BE49-F238E27FC236}">
                <a16:creationId xmlns:a16="http://schemas.microsoft.com/office/drawing/2014/main" id="{6398EB1C-CC7E-456E-A2B2-5F09D81B0862}"/>
              </a:ext>
            </a:extLst>
          </p:cNvPr>
          <p:cNvSpPr/>
          <p:nvPr/>
        </p:nvSpPr>
        <p:spPr>
          <a:xfrm>
            <a:off x="340861" y="3346506"/>
            <a:ext cx="2845837"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cap="all" dirty="0">
                <a:solidFill>
                  <a:sysClr val="windowText" lastClr="000000"/>
                </a:solidFill>
              </a:rPr>
              <a:t>Треугольники скоростей</a:t>
            </a:r>
            <a:endParaRPr lang="ru-RU" sz="1600" i="1" cap="all"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43" name="Прямоугольник 42">
                <a:extLst>
                  <a:ext uri="{FF2B5EF4-FFF2-40B4-BE49-F238E27FC236}">
                    <a16:creationId xmlns:a16="http://schemas.microsoft.com/office/drawing/2014/main" id="{968DE28E-77A4-43DC-BFEE-3E3D89AF8132}"/>
                  </a:ext>
                </a:extLst>
              </p:cNvPr>
              <p:cNvSpPr/>
              <p:nvPr/>
            </p:nvSpPr>
            <p:spPr>
              <a:xfrm>
                <a:off x="3326112" y="3648891"/>
                <a:ext cx="5768327" cy="37253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ru-RU" i="1" smtClean="0">
                              <a:latin typeface="Cambria Math" panose="02040503050406030204" pitchFamily="18" charset="0"/>
                            </a:rPr>
                          </m:ctrlPr>
                        </m:sSubSupPr>
                        <m:e>
                          <m:r>
                            <m:rPr>
                              <m:sty m:val="p"/>
                            </m:rPr>
                            <a:rPr lang="ru-RU" i="1">
                              <a:latin typeface="Cambria Math" panose="02040503050406030204" pitchFamily="18" charset="0"/>
                            </a:rPr>
                            <m:t>w</m:t>
                          </m:r>
                        </m:e>
                        <m:sub>
                          <m:r>
                            <a:rPr lang="ru-RU" i="1">
                              <a:latin typeface="Cambria Math" panose="02040503050406030204" pitchFamily="18" charset="0"/>
                            </a:rPr>
                            <m:t>1</m:t>
                          </m:r>
                        </m:sub>
                        <m:sup>
                          <m:r>
                            <a:rPr lang="ru-RU" i="1">
                              <a:latin typeface="Cambria Math" panose="02040503050406030204" pitchFamily="18" charset="0"/>
                            </a:rPr>
                            <m:t>2</m:t>
                          </m:r>
                        </m:sup>
                      </m:sSubSup>
                      <m:r>
                        <a:rPr lang="ru-RU" i="1">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𝑐</m:t>
                          </m:r>
                        </m:e>
                        <m:sub>
                          <m:r>
                            <a:rPr lang="ru-RU" i="1">
                              <a:latin typeface="Cambria Math" panose="02040503050406030204" pitchFamily="18" charset="0"/>
                            </a:rPr>
                            <m:t>1</m:t>
                          </m:r>
                        </m:sub>
                        <m:sup>
                          <m:r>
                            <a:rPr lang="ru-RU" i="1">
                              <a:latin typeface="Cambria Math" panose="02040503050406030204" pitchFamily="18" charset="0"/>
                            </a:rPr>
                            <m:t>2</m:t>
                          </m:r>
                        </m:sup>
                      </m:sSubSup>
                      <m:r>
                        <a:rPr lang="ru-RU" i="1">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1">
                              <a:latin typeface="Cambria Math" panose="02040503050406030204" pitchFamily="18" charset="0"/>
                            </a:rPr>
                            <m:t>1</m:t>
                          </m:r>
                        </m:sub>
                        <m:sup>
                          <m:r>
                            <a:rPr lang="ru-RU" i="1">
                              <a:latin typeface="Cambria Math" panose="02040503050406030204" pitchFamily="18" charset="0"/>
                            </a:rPr>
                            <m:t>2</m:t>
                          </m:r>
                        </m:sup>
                      </m:sSubSup>
                      <m:r>
                        <a:rPr lang="ru-RU" i="1">
                          <a:latin typeface="Cambria Math" panose="02040503050406030204" pitchFamily="18" charset="0"/>
                        </a:rPr>
                        <m:t>−2</m:t>
                      </m:r>
                      <m:sSub>
                        <m:sSubPr>
                          <m:ctrlPr>
                            <a:rPr lang="ru-RU" i="1">
                              <a:latin typeface="Cambria Math" panose="02040503050406030204" pitchFamily="18" charset="0"/>
                            </a:rPr>
                          </m:ctrlPr>
                        </m:sSubPr>
                        <m:e>
                          <m:r>
                            <a:rPr lang="ru-RU" i="1">
                              <a:latin typeface="Cambria Math" panose="02040503050406030204" pitchFamily="18" charset="0"/>
                            </a:rPr>
                            <m:t>𝑐</m:t>
                          </m:r>
                        </m:e>
                        <m:sub>
                          <m:r>
                            <a:rPr lang="ru-RU" i="1">
                              <a:latin typeface="Cambria Math" panose="02040503050406030204" pitchFamily="18" charset="0"/>
                            </a:rPr>
                            <m:t>1</m:t>
                          </m:r>
                        </m:sub>
                      </m:sSub>
                      <m:sSub>
                        <m:sSubPr>
                          <m:ctrlPr>
                            <a:rPr lang="ru-RU" i="1">
                              <a:latin typeface="Cambria Math" panose="02040503050406030204" pitchFamily="18" charset="0"/>
                            </a:rPr>
                          </m:ctrlPr>
                        </m:sSubPr>
                        <m:e>
                          <m:r>
                            <a:rPr lang="en-US" b="0" i="1" smtClean="0">
                              <a:latin typeface="Cambria Math" panose="02040503050406030204" pitchFamily="18" charset="0"/>
                            </a:rPr>
                            <m:t>𝑢</m:t>
                          </m:r>
                        </m:e>
                        <m:sub>
                          <m:r>
                            <a:rPr lang="ru-RU" i="1">
                              <a:latin typeface="Cambria Math" panose="02040503050406030204" pitchFamily="18" charset="0"/>
                            </a:rPr>
                            <m:t>1</m:t>
                          </m:r>
                        </m:sub>
                      </m:sSub>
                      <m:r>
                        <a:rPr lang="ru-RU" i="1">
                          <a:latin typeface="Cambria Math" panose="02040503050406030204" pitchFamily="18" charset="0"/>
                        </a:rPr>
                        <m:t>𝑐𝑜𝑠</m:t>
                      </m:r>
                      <m:sSub>
                        <m:sSubPr>
                          <m:ctrlPr>
                            <a:rPr lang="ru-RU" i="1">
                              <a:latin typeface="Cambria Math" panose="02040503050406030204" pitchFamily="18" charset="0"/>
                            </a:rPr>
                          </m:ctrlPr>
                        </m:sSubPr>
                        <m:e>
                          <m:r>
                            <a:rPr lang="ru-RU" i="1">
                              <a:latin typeface="Cambria Math" panose="02040503050406030204" pitchFamily="18" charset="0"/>
                            </a:rPr>
                            <m:t>𝛼</m:t>
                          </m:r>
                        </m:e>
                        <m:sub>
                          <m:r>
                            <a:rPr lang="ru-RU" i="1">
                              <a:latin typeface="Cambria Math" panose="02040503050406030204" pitchFamily="18" charset="0"/>
                            </a:rPr>
                            <m:t>1</m:t>
                          </m:r>
                        </m:sub>
                      </m:sSub>
                      <m:r>
                        <a:rPr lang="ru-RU" i="1">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𝑐</m:t>
                          </m:r>
                        </m:e>
                        <m:sub>
                          <m:r>
                            <a:rPr lang="ru-RU" i="1">
                              <a:latin typeface="Cambria Math" panose="02040503050406030204" pitchFamily="18" charset="0"/>
                            </a:rPr>
                            <m:t>1</m:t>
                          </m:r>
                        </m:sub>
                        <m:sup>
                          <m:r>
                            <a:rPr lang="ru-RU" i="1">
                              <a:latin typeface="Cambria Math" panose="02040503050406030204" pitchFamily="18" charset="0"/>
                            </a:rPr>
                            <m:t>2</m:t>
                          </m:r>
                        </m:sup>
                      </m:sSubSup>
                      <m:r>
                        <a:rPr lang="ru-RU" i="1">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1">
                              <a:latin typeface="Cambria Math" panose="02040503050406030204" pitchFamily="18" charset="0"/>
                            </a:rPr>
                            <m:t>1</m:t>
                          </m:r>
                        </m:sub>
                        <m:sup>
                          <m:r>
                            <a:rPr lang="ru-RU" i="1">
                              <a:latin typeface="Cambria Math" panose="02040503050406030204" pitchFamily="18" charset="0"/>
                            </a:rPr>
                            <m:t>2</m:t>
                          </m:r>
                        </m:sup>
                      </m:sSubSup>
                      <m:r>
                        <a:rPr lang="ru-RU" i="1">
                          <a:latin typeface="Cambria Math" panose="02040503050406030204" pitchFamily="18" charset="0"/>
                        </a:rPr>
                        <m:t>−2</m:t>
                      </m:r>
                      <m:sSub>
                        <m:sSubPr>
                          <m:ctrlPr>
                            <a:rPr lang="ru-RU" i="1">
                              <a:latin typeface="Cambria Math" panose="02040503050406030204" pitchFamily="18" charset="0"/>
                            </a:rPr>
                          </m:ctrlPr>
                        </m:sSubPr>
                        <m:e>
                          <m:r>
                            <a:rPr lang="ru-RU" i="1">
                              <a:latin typeface="Cambria Math" panose="02040503050406030204" pitchFamily="18" charset="0"/>
                            </a:rPr>
                            <m:t>𝑐</m:t>
                          </m:r>
                        </m:e>
                        <m:sub>
                          <m:r>
                            <a:rPr lang="ru-RU" i="1">
                              <a:latin typeface="Cambria Math" panose="02040503050406030204" pitchFamily="18" charset="0"/>
                            </a:rPr>
                            <m:t>1</m:t>
                          </m:r>
                          <m:r>
                            <a:rPr lang="ru-RU" i="1">
                              <a:latin typeface="Cambria Math" panose="02040503050406030204" pitchFamily="18" charset="0"/>
                            </a:rPr>
                            <m:t>𝑢</m:t>
                          </m:r>
                        </m:sub>
                      </m:sSub>
                      <m:sSub>
                        <m:sSubPr>
                          <m:ctrlPr>
                            <a:rPr lang="ru-RU" i="1">
                              <a:latin typeface="Cambria Math" panose="02040503050406030204" pitchFamily="18" charset="0"/>
                            </a:rPr>
                          </m:ctrlPr>
                        </m:sSubPr>
                        <m:e>
                          <m:r>
                            <a:rPr lang="ru-RU" i="1">
                              <a:latin typeface="Cambria Math" panose="02040503050406030204" pitchFamily="18" charset="0"/>
                            </a:rPr>
                            <m:t>𝑢</m:t>
                          </m:r>
                        </m:e>
                        <m:sub>
                          <m:r>
                            <a:rPr lang="ru-RU" i="1">
                              <a:latin typeface="Cambria Math" panose="02040503050406030204" pitchFamily="18" charset="0"/>
                            </a:rPr>
                            <m:t>1</m:t>
                          </m:r>
                        </m:sub>
                      </m:sSub>
                    </m:oMath>
                  </m:oMathPara>
                </a14:m>
                <a:endParaRPr lang="ru-RU" i="1" dirty="0">
                  <a:latin typeface="Cambria Math" panose="02040503050406030204" pitchFamily="18" charset="0"/>
                </a:endParaRPr>
              </a:p>
            </p:txBody>
          </p:sp>
        </mc:Choice>
        <mc:Fallback xmlns="">
          <p:sp>
            <p:nvSpPr>
              <p:cNvPr id="43" name="Прямоугольник 42">
                <a:extLst>
                  <a:ext uri="{FF2B5EF4-FFF2-40B4-BE49-F238E27FC236}">
                    <a16:creationId xmlns:a16="http://schemas.microsoft.com/office/drawing/2014/main" id="{968DE28E-77A4-43DC-BFEE-3E3D89AF8132}"/>
                  </a:ext>
                </a:extLst>
              </p:cNvPr>
              <p:cNvSpPr>
                <a:spLocks noRot="1" noChangeAspect="1" noMove="1" noResize="1" noEditPoints="1" noAdjustHandles="1" noChangeArrowheads="1" noChangeShapeType="1" noTextEdit="1"/>
              </p:cNvSpPr>
              <p:nvPr/>
            </p:nvSpPr>
            <p:spPr>
              <a:xfrm>
                <a:off x="3326112" y="3648891"/>
                <a:ext cx="5768327" cy="372538"/>
              </a:xfrm>
              <a:prstGeom prst="rect">
                <a:avLst/>
              </a:prstGeom>
              <a:blipFill>
                <a:blip r:embed="rId7"/>
                <a:stretch>
                  <a:fillRect b="-3279"/>
                </a:stretch>
              </a:blipFill>
            </p:spPr>
            <p:txBody>
              <a:bodyPr/>
              <a:lstStyle/>
              <a:p>
                <a:r>
                  <a:rPr lang="ru-RU">
                    <a:noFill/>
                  </a:rPr>
                  <a:t> </a:t>
                </a:r>
              </a:p>
            </p:txBody>
          </p:sp>
        </mc:Fallback>
      </mc:AlternateContent>
      <p:sp>
        <p:nvSpPr>
          <p:cNvPr id="44" name="Прямоугольник 43">
            <a:extLst>
              <a:ext uri="{FF2B5EF4-FFF2-40B4-BE49-F238E27FC236}">
                <a16:creationId xmlns:a16="http://schemas.microsoft.com/office/drawing/2014/main" id="{7C92A0E8-949F-4527-BCFD-4CFBC4798F53}"/>
              </a:ext>
            </a:extLst>
          </p:cNvPr>
          <p:cNvSpPr/>
          <p:nvPr/>
        </p:nvSpPr>
        <p:spPr>
          <a:xfrm>
            <a:off x="3477076" y="3306701"/>
            <a:ext cx="576832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cap="all" dirty="0">
                <a:solidFill>
                  <a:sysClr val="windowText" lastClr="000000"/>
                </a:solidFill>
              </a:rPr>
              <a:t>По теореме косинусов: </a:t>
            </a:r>
            <a:endParaRPr lang="ru-RU" sz="1600" i="1" cap="all"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45" name="Прямоугольник 44">
                <a:extLst>
                  <a:ext uri="{FF2B5EF4-FFF2-40B4-BE49-F238E27FC236}">
                    <a16:creationId xmlns:a16="http://schemas.microsoft.com/office/drawing/2014/main" id="{66565736-1526-4845-9E49-671C92087C9A}"/>
                  </a:ext>
                </a:extLst>
              </p:cNvPr>
              <p:cNvSpPr/>
              <p:nvPr/>
            </p:nvSpPr>
            <p:spPr>
              <a:xfrm>
                <a:off x="3326111" y="4021093"/>
                <a:ext cx="5768327" cy="37305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ru-RU" i="1" smtClean="0">
                              <a:latin typeface="Cambria Math" panose="02040503050406030204" pitchFamily="18" charset="0"/>
                            </a:rPr>
                          </m:ctrlPr>
                        </m:sSubSupPr>
                        <m:e>
                          <m:r>
                            <m:rPr>
                              <m:sty m:val="p"/>
                            </m:rPr>
                            <a:rPr lang="ru-RU">
                              <a:latin typeface="Cambria Math" panose="02040503050406030204" pitchFamily="18" charset="0"/>
                            </a:rPr>
                            <m:t>w</m:t>
                          </m:r>
                        </m:e>
                        <m:sub>
                          <m:r>
                            <a:rPr lang="ru-RU" i="0">
                              <a:latin typeface="Cambria Math" panose="02040503050406030204" pitchFamily="18" charset="0"/>
                            </a:rPr>
                            <m:t>2</m:t>
                          </m:r>
                        </m:sub>
                        <m:sup>
                          <m:r>
                            <a:rPr lang="ru-RU" i="0">
                              <a:latin typeface="Cambria Math" panose="02040503050406030204" pitchFamily="18" charset="0"/>
                            </a:rPr>
                            <m:t>2</m:t>
                          </m:r>
                        </m:sup>
                      </m:sSubSup>
                      <m:r>
                        <a:rPr lang="ru-RU" i="0">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𝑐</m:t>
                          </m:r>
                        </m:e>
                        <m:sub>
                          <m:r>
                            <a:rPr lang="ru-RU" i="0">
                              <a:latin typeface="Cambria Math" panose="02040503050406030204" pitchFamily="18" charset="0"/>
                            </a:rPr>
                            <m:t>2</m:t>
                          </m:r>
                        </m:sub>
                        <m:sup>
                          <m:r>
                            <a:rPr lang="ru-RU" i="0">
                              <a:latin typeface="Cambria Math" panose="02040503050406030204" pitchFamily="18" charset="0"/>
                            </a:rPr>
                            <m:t>2</m:t>
                          </m:r>
                        </m:sup>
                      </m:sSubSup>
                      <m:r>
                        <a:rPr lang="ru-RU" i="0">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0">
                              <a:latin typeface="Cambria Math" panose="02040503050406030204" pitchFamily="18" charset="0"/>
                            </a:rPr>
                            <m:t>2</m:t>
                          </m:r>
                        </m:sub>
                        <m:sup>
                          <m:r>
                            <a:rPr lang="ru-RU" i="0">
                              <a:latin typeface="Cambria Math" panose="02040503050406030204" pitchFamily="18" charset="0"/>
                            </a:rPr>
                            <m:t>2</m:t>
                          </m:r>
                        </m:sup>
                      </m:sSubSup>
                      <m:r>
                        <a:rPr lang="ru-RU" i="0">
                          <a:latin typeface="Cambria Math" panose="02040503050406030204" pitchFamily="18" charset="0"/>
                        </a:rPr>
                        <m:t>−2</m:t>
                      </m:r>
                      <m:sSub>
                        <m:sSubPr>
                          <m:ctrlPr>
                            <a:rPr lang="ru-RU" i="1">
                              <a:latin typeface="Cambria Math" panose="02040503050406030204" pitchFamily="18" charset="0"/>
                            </a:rPr>
                          </m:ctrlPr>
                        </m:sSubPr>
                        <m:e>
                          <m:r>
                            <a:rPr lang="ru-RU" i="1">
                              <a:latin typeface="Cambria Math" panose="02040503050406030204" pitchFamily="18" charset="0"/>
                            </a:rPr>
                            <m:t>𝑐</m:t>
                          </m:r>
                        </m:e>
                        <m:sub>
                          <m:r>
                            <a:rPr lang="ru-RU" i="0">
                              <a:latin typeface="Cambria Math" panose="02040503050406030204" pitchFamily="18" charset="0"/>
                            </a:rPr>
                            <m:t>2</m:t>
                          </m:r>
                        </m:sub>
                      </m:sSub>
                      <m:sSub>
                        <m:sSubPr>
                          <m:ctrlPr>
                            <a:rPr lang="ru-RU" i="1">
                              <a:latin typeface="Cambria Math" panose="02040503050406030204" pitchFamily="18" charset="0"/>
                            </a:rPr>
                          </m:ctrlPr>
                        </m:sSubPr>
                        <m:e>
                          <m:r>
                            <a:rPr lang="en-US" b="0" i="1" smtClean="0">
                              <a:latin typeface="Cambria Math" panose="02040503050406030204" pitchFamily="18" charset="0"/>
                            </a:rPr>
                            <m:t>𝑢</m:t>
                          </m:r>
                        </m:e>
                        <m:sub>
                          <m:r>
                            <a:rPr lang="ru-RU" i="0">
                              <a:latin typeface="Cambria Math" panose="02040503050406030204" pitchFamily="18" charset="0"/>
                            </a:rPr>
                            <m:t>2</m:t>
                          </m:r>
                        </m:sub>
                      </m:sSub>
                      <m:r>
                        <a:rPr lang="ru-RU" i="1">
                          <a:latin typeface="Cambria Math" panose="02040503050406030204" pitchFamily="18" charset="0"/>
                        </a:rPr>
                        <m:t>𝑐𝑜𝑠</m:t>
                      </m:r>
                      <m:sSub>
                        <m:sSubPr>
                          <m:ctrlPr>
                            <a:rPr lang="ru-RU" i="1">
                              <a:latin typeface="Cambria Math" panose="02040503050406030204" pitchFamily="18" charset="0"/>
                            </a:rPr>
                          </m:ctrlPr>
                        </m:sSubPr>
                        <m:e>
                          <m:r>
                            <a:rPr lang="ru-RU" i="1">
                              <a:latin typeface="Cambria Math" panose="02040503050406030204" pitchFamily="18" charset="0"/>
                            </a:rPr>
                            <m:t>𝛼</m:t>
                          </m:r>
                        </m:e>
                        <m:sub>
                          <m:r>
                            <a:rPr lang="ru-RU" i="0">
                              <a:latin typeface="Cambria Math" panose="02040503050406030204" pitchFamily="18" charset="0"/>
                            </a:rPr>
                            <m:t>2</m:t>
                          </m:r>
                        </m:sub>
                      </m:sSub>
                      <m:r>
                        <a:rPr lang="ru-RU" i="0">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𝑐</m:t>
                          </m:r>
                        </m:e>
                        <m:sub>
                          <m:r>
                            <a:rPr lang="ru-RU" i="0">
                              <a:latin typeface="Cambria Math" panose="02040503050406030204" pitchFamily="18" charset="0"/>
                            </a:rPr>
                            <m:t>2</m:t>
                          </m:r>
                        </m:sub>
                        <m:sup>
                          <m:r>
                            <a:rPr lang="ru-RU" i="0">
                              <a:latin typeface="Cambria Math" panose="02040503050406030204" pitchFamily="18" charset="0"/>
                            </a:rPr>
                            <m:t>2</m:t>
                          </m:r>
                        </m:sup>
                      </m:sSubSup>
                      <m:r>
                        <a:rPr lang="ru-RU" i="0">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0">
                              <a:latin typeface="Cambria Math" panose="02040503050406030204" pitchFamily="18" charset="0"/>
                            </a:rPr>
                            <m:t>2</m:t>
                          </m:r>
                        </m:sub>
                        <m:sup>
                          <m:r>
                            <a:rPr lang="ru-RU" i="0">
                              <a:latin typeface="Cambria Math" panose="02040503050406030204" pitchFamily="18" charset="0"/>
                            </a:rPr>
                            <m:t>2</m:t>
                          </m:r>
                        </m:sup>
                      </m:sSubSup>
                      <m:r>
                        <a:rPr lang="ru-RU" i="0">
                          <a:latin typeface="Cambria Math" panose="02040503050406030204" pitchFamily="18" charset="0"/>
                        </a:rPr>
                        <m:t>−2</m:t>
                      </m:r>
                      <m:sSub>
                        <m:sSubPr>
                          <m:ctrlPr>
                            <a:rPr lang="ru-RU" i="1">
                              <a:latin typeface="Cambria Math" panose="02040503050406030204" pitchFamily="18" charset="0"/>
                            </a:rPr>
                          </m:ctrlPr>
                        </m:sSubPr>
                        <m:e>
                          <m:r>
                            <a:rPr lang="ru-RU" i="1">
                              <a:latin typeface="Cambria Math" panose="02040503050406030204" pitchFamily="18" charset="0"/>
                            </a:rPr>
                            <m:t>𝑐</m:t>
                          </m:r>
                        </m:e>
                        <m:sub>
                          <m:r>
                            <a:rPr lang="ru-RU" i="0">
                              <a:latin typeface="Cambria Math" panose="02040503050406030204" pitchFamily="18" charset="0"/>
                            </a:rPr>
                            <m:t>2</m:t>
                          </m:r>
                          <m:r>
                            <a:rPr lang="ru-RU" i="1">
                              <a:latin typeface="Cambria Math" panose="02040503050406030204" pitchFamily="18" charset="0"/>
                            </a:rPr>
                            <m:t>𝑢</m:t>
                          </m:r>
                        </m:sub>
                      </m:sSub>
                      <m:sSub>
                        <m:sSubPr>
                          <m:ctrlPr>
                            <a:rPr lang="ru-RU" i="1">
                              <a:latin typeface="Cambria Math" panose="02040503050406030204" pitchFamily="18" charset="0"/>
                            </a:rPr>
                          </m:ctrlPr>
                        </m:sSubPr>
                        <m:e>
                          <m:r>
                            <a:rPr lang="ru-RU" i="1">
                              <a:latin typeface="Cambria Math" panose="02040503050406030204" pitchFamily="18" charset="0"/>
                            </a:rPr>
                            <m:t>𝑢</m:t>
                          </m:r>
                        </m:e>
                        <m:sub>
                          <m:r>
                            <a:rPr lang="ru-RU" i="0">
                              <a:latin typeface="Cambria Math" panose="02040503050406030204" pitchFamily="18" charset="0"/>
                            </a:rPr>
                            <m:t>2</m:t>
                          </m:r>
                        </m:sub>
                      </m:sSub>
                    </m:oMath>
                  </m:oMathPara>
                </a14:m>
                <a:endParaRPr lang="ru-RU" dirty="0"/>
              </a:p>
            </p:txBody>
          </p:sp>
        </mc:Choice>
        <mc:Fallback xmlns="">
          <p:sp>
            <p:nvSpPr>
              <p:cNvPr id="45" name="Прямоугольник 44">
                <a:extLst>
                  <a:ext uri="{FF2B5EF4-FFF2-40B4-BE49-F238E27FC236}">
                    <a16:creationId xmlns:a16="http://schemas.microsoft.com/office/drawing/2014/main" id="{66565736-1526-4845-9E49-671C92087C9A}"/>
                  </a:ext>
                </a:extLst>
              </p:cNvPr>
              <p:cNvSpPr>
                <a:spLocks noRot="1" noChangeAspect="1" noMove="1" noResize="1" noEditPoints="1" noAdjustHandles="1" noChangeArrowheads="1" noChangeShapeType="1" noTextEdit="1"/>
              </p:cNvSpPr>
              <p:nvPr/>
            </p:nvSpPr>
            <p:spPr>
              <a:xfrm>
                <a:off x="3326111" y="4021093"/>
                <a:ext cx="5768327" cy="373051"/>
              </a:xfrm>
              <a:prstGeom prst="rect">
                <a:avLst/>
              </a:prstGeom>
              <a:blipFill>
                <a:blip r:embed="rId8"/>
                <a:stretch>
                  <a:fillRect b="-1639"/>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6" name="Прямоугольник 45">
                <a:extLst>
                  <a:ext uri="{FF2B5EF4-FFF2-40B4-BE49-F238E27FC236}">
                    <a16:creationId xmlns:a16="http://schemas.microsoft.com/office/drawing/2014/main" id="{5DC2E463-6D82-4927-A1E0-2DB7F9116361}"/>
                  </a:ext>
                </a:extLst>
              </p:cNvPr>
              <p:cNvSpPr/>
              <p:nvPr/>
            </p:nvSpPr>
            <p:spPr>
              <a:xfrm>
                <a:off x="3801519" y="4529756"/>
                <a:ext cx="2401427" cy="65037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panose="02040503050406030204" pitchFamily="18" charset="0"/>
                            </a:rPr>
                            <m:t>𝑐</m:t>
                          </m:r>
                        </m:e>
                        <m:sub>
                          <m:r>
                            <a:rPr lang="ru-RU" i="0">
                              <a:latin typeface="Cambria Math" panose="02040503050406030204" pitchFamily="18" charset="0"/>
                            </a:rPr>
                            <m:t>1</m:t>
                          </m:r>
                          <m:r>
                            <a:rPr lang="ru-RU" i="1">
                              <a:latin typeface="Cambria Math" panose="02040503050406030204" pitchFamily="18" charset="0"/>
                            </a:rPr>
                            <m:t>𝑢</m:t>
                          </m:r>
                        </m:sub>
                      </m:sSub>
                      <m:sSub>
                        <m:sSubPr>
                          <m:ctrlPr>
                            <a:rPr lang="ru-RU" i="1">
                              <a:latin typeface="Cambria Math" panose="02040503050406030204" pitchFamily="18" charset="0"/>
                            </a:rPr>
                          </m:ctrlPr>
                        </m:sSubPr>
                        <m:e>
                          <m:r>
                            <a:rPr lang="ru-RU" i="1">
                              <a:latin typeface="Cambria Math" panose="02040503050406030204" pitchFamily="18" charset="0"/>
                            </a:rPr>
                            <m:t>𝑢</m:t>
                          </m:r>
                        </m:e>
                        <m:sub>
                          <m:r>
                            <a:rPr lang="ru-RU" i="0">
                              <a:latin typeface="Cambria Math" panose="02040503050406030204" pitchFamily="18" charset="0"/>
                            </a:rPr>
                            <m:t>1</m:t>
                          </m:r>
                        </m:sub>
                      </m:sSub>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𝑐</m:t>
                              </m:r>
                            </m:e>
                            <m:sub>
                              <m:r>
                                <a:rPr lang="ru-RU" i="0">
                                  <a:latin typeface="Cambria Math" panose="02040503050406030204" pitchFamily="18" charset="0"/>
                                </a:rPr>
                                <m:t>1</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0">
                                  <a:latin typeface="Cambria Math" panose="02040503050406030204" pitchFamily="18" charset="0"/>
                                </a:rPr>
                                <m:t>1</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en-US" b="0" i="0" smtClean="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𝑤</m:t>
                              </m:r>
                            </m:e>
                            <m:sub>
                              <m:r>
                                <a:rPr lang="ru-RU" i="0">
                                  <a:latin typeface="Cambria Math" panose="02040503050406030204" pitchFamily="18" charset="0"/>
                                </a:rPr>
                                <m:t>1</m:t>
                              </m:r>
                            </m:sub>
                            <m:sup>
                              <m:r>
                                <a:rPr lang="ru-RU" i="0">
                                  <a:latin typeface="Cambria Math" panose="02040503050406030204" pitchFamily="18" charset="0"/>
                                </a:rPr>
                                <m:t>2</m:t>
                              </m:r>
                            </m:sup>
                          </m:sSubSup>
                        </m:num>
                        <m:den>
                          <m:r>
                            <a:rPr lang="ru-RU" i="0">
                              <a:latin typeface="Cambria Math" panose="02040503050406030204" pitchFamily="18" charset="0"/>
                            </a:rPr>
                            <m:t>2</m:t>
                          </m:r>
                        </m:den>
                      </m:f>
                    </m:oMath>
                  </m:oMathPara>
                </a14:m>
                <a:endParaRPr lang="ru-RU" dirty="0"/>
              </a:p>
            </p:txBody>
          </p:sp>
        </mc:Choice>
        <mc:Fallback xmlns="">
          <p:sp>
            <p:nvSpPr>
              <p:cNvPr id="46" name="Прямоугольник 45">
                <a:extLst>
                  <a:ext uri="{FF2B5EF4-FFF2-40B4-BE49-F238E27FC236}">
                    <a16:creationId xmlns:a16="http://schemas.microsoft.com/office/drawing/2014/main" id="{5DC2E463-6D82-4927-A1E0-2DB7F9116361}"/>
                  </a:ext>
                </a:extLst>
              </p:cNvPr>
              <p:cNvSpPr>
                <a:spLocks noRot="1" noChangeAspect="1" noMove="1" noResize="1" noEditPoints="1" noAdjustHandles="1" noChangeArrowheads="1" noChangeShapeType="1" noTextEdit="1"/>
              </p:cNvSpPr>
              <p:nvPr/>
            </p:nvSpPr>
            <p:spPr>
              <a:xfrm>
                <a:off x="3801519" y="4529756"/>
                <a:ext cx="2401427" cy="650371"/>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7" name="Прямоугольник 46">
                <a:extLst>
                  <a:ext uri="{FF2B5EF4-FFF2-40B4-BE49-F238E27FC236}">
                    <a16:creationId xmlns:a16="http://schemas.microsoft.com/office/drawing/2014/main" id="{012DC1EF-377F-4F6E-91E1-AA6106297269}"/>
                  </a:ext>
                </a:extLst>
              </p:cNvPr>
              <p:cNvSpPr/>
              <p:nvPr/>
            </p:nvSpPr>
            <p:spPr>
              <a:xfrm>
                <a:off x="6291198" y="4544872"/>
                <a:ext cx="2412071" cy="6506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panose="02040503050406030204" pitchFamily="18" charset="0"/>
                            </a:rPr>
                            <m:t>𝑐</m:t>
                          </m:r>
                        </m:e>
                        <m:sub>
                          <m:r>
                            <a:rPr lang="ru-RU" i="0">
                              <a:latin typeface="Cambria Math" panose="02040503050406030204" pitchFamily="18" charset="0"/>
                            </a:rPr>
                            <m:t>2</m:t>
                          </m:r>
                          <m:r>
                            <a:rPr lang="ru-RU" i="1">
                              <a:latin typeface="Cambria Math" panose="02040503050406030204" pitchFamily="18" charset="0"/>
                            </a:rPr>
                            <m:t>𝑢</m:t>
                          </m:r>
                        </m:sub>
                      </m:sSub>
                      <m:sSub>
                        <m:sSubPr>
                          <m:ctrlPr>
                            <a:rPr lang="ru-RU" i="1">
                              <a:latin typeface="Cambria Math" panose="02040503050406030204" pitchFamily="18" charset="0"/>
                            </a:rPr>
                          </m:ctrlPr>
                        </m:sSubPr>
                        <m:e>
                          <m:r>
                            <a:rPr lang="ru-RU" i="1">
                              <a:latin typeface="Cambria Math" panose="02040503050406030204" pitchFamily="18" charset="0"/>
                            </a:rPr>
                            <m:t>𝑢</m:t>
                          </m:r>
                        </m:e>
                        <m:sub>
                          <m:r>
                            <a:rPr lang="ru-RU" i="0">
                              <a:latin typeface="Cambria Math" panose="02040503050406030204" pitchFamily="18" charset="0"/>
                            </a:rPr>
                            <m:t>2</m:t>
                          </m:r>
                        </m:sub>
                      </m:sSub>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𝑐</m:t>
                              </m:r>
                            </m:e>
                            <m:sub>
                              <m:r>
                                <a:rPr lang="ru-RU" i="0">
                                  <a:latin typeface="Cambria Math" panose="02040503050406030204" pitchFamily="18" charset="0"/>
                                </a:rPr>
                                <m:t>2</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0">
                                  <a:latin typeface="Cambria Math" panose="02040503050406030204" pitchFamily="18" charset="0"/>
                                </a:rPr>
                                <m:t>2</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en-US" b="0" i="0" smtClean="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𝑤</m:t>
                              </m:r>
                            </m:e>
                            <m:sub>
                              <m:r>
                                <a:rPr lang="ru-RU" i="0">
                                  <a:latin typeface="Cambria Math" panose="02040503050406030204" pitchFamily="18" charset="0"/>
                                </a:rPr>
                                <m:t>2</m:t>
                              </m:r>
                            </m:sub>
                            <m:sup>
                              <m:r>
                                <a:rPr lang="ru-RU" i="0">
                                  <a:latin typeface="Cambria Math" panose="02040503050406030204" pitchFamily="18" charset="0"/>
                                </a:rPr>
                                <m:t>2</m:t>
                              </m:r>
                            </m:sup>
                          </m:sSubSup>
                        </m:num>
                        <m:den>
                          <m:r>
                            <a:rPr lang="ru-RU" i="0">
                              <a:latin typeface="Cambria Math" panose="02040503050406030204" pitchFamily="18" charset="0"/>
                            </a:rPr>
                            <m:t>2</m:t>
                          </m:r>
                        </m:den>
                      </m:f>
                    </m:oMath>
                  </m:oMathPara>
                </a14:m>
                <a:endParaRPr lang="ru-RU" dirty="0"/>
              </a:p>
            </p:txBody>
          </p:sp>
        </mc:Choice>
        <mc:Fallback xmlns="">
          <p:sp>
            <p:nvSpPr>
              <p:cNvPr id="47" name="Прямоугольник 46">
                <a:extLst>
                  <a:ext uri="{FF2B5EF4-FFF2-40B4-BE49-F238E27FC236}">
                    <a16:creationId xmlns:a16="http://schemas.microsoft.com/office/drawing/2014/main" id="{012DC1EF-377F-4F6E-91E1-AA6106297269}"/>
                  </a:ext>
                </a:extLst>
              </p:cNvPr>
              <p:cNvSpPr>
                <a:spLocks noRot="1" noChangeAspect="1" noMove="1" noResize="1" noEditPoints="1" noAdjustHandles="1" noChangeArrowheads="1" noChangeShapeType="1" noTextEdit="1"/>
              </p:cNvSpPr>
              <p:nvPr/>
            </p:nvSpPr>
            <p:spPr>
              <a:xfrm>
                <a:off x="6291198" y="4544872"/>
                <a:ext cx="2412071" cy="650691"/>
              </a:xfrm>
              <a:prstGeom prst="rect">
                <a:avLst/>
              </a:prstGeom>
              <a:blipFill>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8" name="Прямоугольник 47">
                <a:extLst>
                  <a:ext uri="{FF2B5EF4-FFF2-40B4-BE49-F238E27FC236}">
                    <a16:creationId xmlns:a16="http://schemas.microsoft.com/office/drawing/2014/main" id="{2E47BC35-0AEF-4EEB-B58F-AC6E774FE986}"/>
                  </a:ext>
                </a:extLst>
              </p:cNvPr>
              <p:cNvSpPr/>
              <p:nvPr/>
            </p:nvSpPr>
            <p:spPr>
              <a:xfrm>
                <a:off x="2950095" y="5191427"/>
                <a:ext cx="6219308" cy="120904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panose="02040503050406030204" pitchFamily="18" charset="0"/>
                            </a:rPr>
                            <m:t>𝐿</m:t>
                          </m:r>
                        </m:e>
                        <m:sub>
                          <m:r>
                            <a:rPr lang="ru-RU" i="0">
                              <a:latin typeface="Cambria Math" panose="02040503050406030204" pitchFamily="18" charset="0"/>
                            </a:rPr>
                            <m:t>т</m:t>
                          </m:r>
                        </m:sub>
                      </m:sSub>
                      <m:r>
                        <a:rPr lang="ru-RU" i="0">
                          <a:latin typeface="Cambria Math" panose="02040503050406030204" pitchFamily="18" charset="0"/>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i="0">
                                  <a:latin typeface="Cambria Math" panose="02040503050406030204" pitchFamily="18" charset="0"/>
                                </a:rPr>
                                <m:t>u</m:t>
                              </m:r>
                            </m:e>
                            <m:sub>
                              <m:r>
                                <a:rPr lang="ru-RU" i="0">
                                  <a:latin typeface="Cambria Math" panose="02040503050406030204" pitchFamily="18" charset="0"/>
                                </a:rPr>
                                <m:t>2</m:t>
                              </m:r>
                            </m:sub>
                          </m:sSub>
                          <m:r>
                            <m:rPr>
                              <m:sty m:val="p"/>
                            </m:rPr>
                            <a:rPr lang="ru-RU" i="0">
                              <a:latin typeface="Cambria Math" panose="02040503050406030204" pitchFamily="18" charset="0"/>
                            </a:rPr>
                            <m:t>c</m:t>
                          </m:r>
                        </m:e>
                        <m:sub>
                          <m:r>
                            <a:rPr lang="ru-RU" i="0">
                              <a:latin typeface="Cambria Math" panose="02040503050406030204" pitchFamily="18" charset="0"/>
                            </a:rPr>
                            <m:t>2</m:t>
                          </m:r>
                          <m:r>
                            <a:rPr lang="ru-RU" i="1">
                              <a:latin typeface="Cambria Math" panose="02040503050406030204" pitchFamily="18" charset="0"/>
                            </a:rPr>
                            <m:t>𝑢</m:t>
                          </m:r>
                        </m:sub>
                      </m:sSub>
                      <m:r>
                        <a:rPr lang="ru-RU" i="0">
                          <a:latin typeface="Cambria Math" panose="02040503050406030204" pitchFamily="18" charset="0"/>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i="0">
                                  <a:latin typeface="Cambria Math" panose="02040503050406030204" pitchFamily="18" charset="0"/>
                                </a:rPr>
                                <m:t>u</m:t>
                              </m:r>
                            </m:e>
                            <m:sub>
                              <m:r>
                                <a:rPr lang="ru-RU" i="0">
                                  <a:latin typeface="Cambria Math" panose="02040503050406030204" pitchFamily="18" charset="0"/>
                                </a:rPr>
                                <m:t>1</m:t>
                              </m:r>
                            </m:sub>
                          </m:sSub>
                          <m:r>
                            <a:rPr lang="ru-RU" i="0">
                              <a:latin typeface="Cambria Math" panose="02040503050406030204" pitchFamily="18" charset="0"/>
                            </a:rPr>
                            <m:t>∙</m:t>
                          </m:r>
                          <m:r>
                            <m:rPr>
                              <m:sty m:val="p"/>
                            </m:rPr>
                            <a:rPr lang="ru-RU" i="0">
                              <a:latin typeface="Cambria Math" panose="02040503050406030204" pitchFamily="18" charset="0"/>
                            </a:rPr>
                            <m:t>c</m:t>
                          </m:r>
                        </m:e>
                        <m:sub>
                          <m:r>
                            <a:rPr lang="ru-RU" i="0">
                              <a:latin typeface="Cambria Math" panose="02040503050406030204" pitchFamily="18" charset="0"/>
                            </a:rPr>
                            <m:t>1</m:t>
                          </m:r>
                          <m:r>
                            <a:rPr lang="ru-RU" i="1">
                              <a:latin typeface="Cambria Math" panose="02040503050406030204" pitchFamily="18" charset="0"/>
                            </a:rPr>
                            <m:t>𝑢</m:t>
                          </m:r>
                        </m:sub>
                      </m:sSub>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𝑐</m:t>
                              </m:r>
                            </m:e>
                            <m:sub>
                              <m:r>
                                <a:rPr lang="ru-RU" i="0">
                                  <a:latin typeface="Cambria Math" panose="02040503050406030204" pitchFamily="18" charset="0"/>
                                </a:rPr>
                                <m:t>2</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0">
                                  <a:latin typeface="Cambria Math" panose="02040503050406030204" pitchFamily="18" charset="0"/>
                                </a:rPr>
                                <m:t>2</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en-US" b="0" i="0" smtClean="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𝑤</m:t>
                              </m:r>
                            </m:e>
                            <m:sub>
                              <m:r>
                                <a:rPr lang="ru-RU" i="0">
                                  <a:latin typeface="Cambria Math" panose="02040503050406030204" pitchFamily="18" charset="0"/>
                                </a:rPr>
                                <m:t>2</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𝑐</m:t>
                              </m:r>
                            </m:e>
                            <m:sub>
                              <m:r>
                                <a:rPr lang="ru-RU" i="0">
                                  <a:latin typeface="Cambria Math" panose="02040503050406030204" pitchFamily="18" charset="0"/>
                                </a:rPr>
                                <m:t>1</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0">
                                  <a:latin typeface="Cambria Math" panose="02040503050406030204" pitchFamily="18" charset="0"/>
                                </a:rPr>
                                <m:t>1</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en-US" b="0" i="0" smtClean="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𝑤</m:t>
                              </m:r>
                            </m:e>
                            <m:sub>
                              <m:r>
                                <a:rPr lang="ru-RU" i="0">
                                  <a:latin typeface="Cambria Math" panose="02040503050406030204" pitchFamily="18" charset="0"/>
                                </a:rPr>
                                <m:t>1</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0">
                                  <a:latin typeface="Cambria Math" panose="02040503050406030204" pitchFamily="18" charset="0"/>
                                </a:rPr>
                                <m:t>с</m:t>
                              </m:r>
                            </m:e>
                            <m:sub>
                              <m:r>
                                <a:rPr lang="ru-RU" i="0">
                                  <a:latin typeface="Cambria Math" panose="02040503050406030204" pitchFamily="18" charset="0"/>
                                </a:rPr>
                                <m:t>2</m:t>
                              </m:r>
                            </m:sub>
                            <m:sup>
                              <m:r>
                                <a:rPr lang="ru-RU" i="0">
                                  <a:latin typeface="Cambria Math" panose="02040503050406030204" pitchFamily="18" charset="0"/>
                                </a:rPr>
                                <m:t>2</m:t>
                              </m:r>
                            </m:sup>
                          </m:sSubSup>
                          <m:r>
                            <a:rPr lang="ru-RU" i="0">
                              <a:latin typeface="Cambria Math" panose="02040503050406030204" pitchFamily="18" charset="0"/>
                            </a:rPr>
                            <m:t>−</m:t>
                          </m:r>
                          <m:sSubSup>
                            <m:sSubSupPr>
                              <m:ctrlPr>
                                <a:rPr lang="ru-RU" i="1">
                                  <a:latin typeface="Cambria Math" panose="02040503050406030204" pitchFamily="18" charset="0"/>
                                </a:rPr>
                              </m:ctrlPr>
                            </m:sSubSupPr>
                            <m:e>
                              <m:r>
                                <a:rPr lang="ru-RU" i="0">
                                  <a:latin typeface="Cambria Math" panose="02040503050406030204" pitchFamily="18" charset="0"/>
                                </a:rPr>
                                <m:t>с</m:t>
                              </m:r>
                            </m:e>
                            <m:sub>
                              <m:r>
                                <a:rPr lang="ru-RU" i="0">
                                  <a:latin typeface="Cambria Math" panose="02040503050406030204" pitchFamily="18" charset="0"/>
                                </a:rPr>
                                <m:t>1</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0">
                                  <a:latin typeface="Cambria Math" panose="02040503050406030204" pitchFamily="18" charset="0"/>
                                </a:rPr>
                                <m:t>2</m:t>
                              </m:r>
                            </m:sub>
                            <m:sup>
                              <m:r>
                                <a:rPr lang="ru-RU" i="0">
                                  <a:latin typeface="Cambria Math" panose="02040503050406030204" pitchFamily="18" charset="0"/>
                                </a:rPr>
                                <m:t>2</m:t>
                              </m:r>
                            </m:sup>
                          </m:sSubSup>
                          <m:r>
                            <a:rPr lang="ru-RU" i="0">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𝑢</m:t>
                              </m:r>
                            </m:e>
                            <m:sub>
                              <m:r>
                                <a:rPr lang="ru-RU" i="0">
                                  <a:latin typeface="Cambria Math" panose="02040503050406030204" pitchFamily="18" charset="0"/>
                                </a:rPr>
                                <m:t>1</m:t>
                              </m:r>
                            </m:sub>
                            <m:sup>
                              <m:r>
                                <a:rPr lang="ru-RU" i="0">
                                  <a:latin typeface="Cambria Math" panose="02040503050406030204" pitchFamily="18" charset="0"/>
                                </a:rPr>
                                <m:t>2</m:t>
                              </m:r>
                            </m:sup>
                          </m:sSubSup>
                        </m:num>
                        <m:den>
                          <m:r>
                            <a:rPr lang="ru-RU" i="0">
                              <a:latin typeface="Cambria Math" panose="02040503050406030204" pitchFamily="18" charset="0"/>
                            </a:rPr>
                            <m:t>2</m:t>
                          </m:r>
                        </m:den>
                      </m:f>
                      <m:r>
                        <a:rPr lang="ru-RU" i="0">
                          <a:latin typeface="Cambria Math" panose="02040503050406030204" pitchFamily="18" charset="0"/>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𝑤</m:t>
                              </m:r>
                            </m:e>
                            <m:sub>
                              <m:r>
                                <a:rPr lang="ru-RU" i="0">
                                  <a:latin typeface="Cambria Math" panose="02040503050406030204" pitchFamily="18" charset="0"/>
                                </a:rPr>
                                <m:t>1</m:t>
                              </m:r>
                            </m:sub>
                            <m:sup>
                              <m:r>
                                <a:rPr lang="ru-RU" i="0">
                                  <a:latin typeface="Cambria Math" panose="02040503050406030204" pitchFamily="18" charset="0"/>
                                </a:rPr>
                                <m:t>2</m:t>
                              </m:r>
                            </m:sup>
                          </m:sSubSup>
                          <m:r>
                            <a:rPr lang="ru-RU" i="0">
                              <a:latin typeface="Cambria Math" panose="02040503050406030204" pitchFamily="18" charset="0"/>
                            </a:rPr>
                            <m:t>−</m:t>
                          </m:r>
                          <m:sSubSup>
                            <m:sSubSupPr>
                              <m:ctrlPr>
                                <a:rPr lang="ru-RU" i="1">
                                  <a:latin typeface="Cambria Math" panose="02040503050406030204" pitchFamily="18" charset="0"/>
                                </a:rPr>
                              </m:ctrlPr>
                            </m:sSubSupPr>
                            <m:e>
                              <m:r>
                                <a:rPr lang="ru-RU" i="1">
                                  <a:latin typeface="Cambria Math" panose="02040503050406030204" pitchFamily="18" charset="0"/>
                                </a:rPr>
                                <m:t>𝑤</m:t>
                              </m:r>
                            </m:e>
                            <m:sub>
                              <m:r>
                                <a:rPr lang="ru-RU" i="0">
                                  <a:latin typeface="Cambria Math" panose="02040503050406030204" pitchFamily="18" charset="0"/>
                                </a:rPr>
                                <m:t>2</m:t>
                              </m:r>
                            </m:sub>
                            <m:sup>
                              <m:r>
                                <a:rPr lang="ru-RU" i="0">
                                  <a:latin typeface="Cambria Math" panose="02040503050406030204" pitchFamily="18" charset="0"/>
                                </a:rPr>
                                <m:t>2</m:t>
                              </m:r>
                            </m:sup>
                          </m:sSubSup>
                        </m:num>
                        <m:den>
                          <m:r>
                            <a:rPr lang="ru-RU" i="0">
                              <a:latin typeface="Cambria Math" panose="02040503050406030204" pitchFamily="18" charset="0"/>
                            </a:rPr>
                            <m:t>2</m:t>
                          </m:r>
                        </m:den>
                      </m:f>
                    </m:oMath>
                  </m:oMathPara>
                </a14:m>
                <a:endParaRPr lang="ru-RU" dirty="0"/>
              </a:p>
            </p:txBody>
          </p:sp>
        </mc:Choice>
        <mc:Fallback xmlns="">
          <p:sp>
            <p:nvSpPr>
              <p:cNvPr id="48" name="Прямоугольник 47">
                <a:extLst>
                  <a:ext uri="{FF2B5EF4-FFF2-40B4-BE49-F238E27FC236}">
                    <a16:creationId xmlns:a16="http://schemas.microsoft.com/office/drawing/2014/main" id="{2E47BC35-0AEF-4EEB-B58F-AC6E774FE986}"/>
                  </a:ext>
                </a:extLst>
              </p:cNvPr>
              <p:cNvSpPr>
                <a:spLocks noRot="1" noChangeAspect="1" noMove="1" noResize="1" noEditPoints="1" noAdjustHandles="1" noChangeArrowheads="1" noChangeShapeType="1" noTextEdit="1"/>
              </p:cNvSpPr>
              <p:nvPr/>
            </p:nvSpPr>
            <p:spPr>
              <a:xfrm>
                <a:off x="2950095" y="5191427"/>
                <a:ext cx="6219308" cy="1209049"/>
              </a:xfrm>
              <a:prstGeom prst="rect">
                <a:avLst/>
              </a:prstGeom>
              <a:blipFill>
                <a:blip r:embed="rId11"/>
                <a:stretch>
                  <a:fillRect/>
                </a:stretch>
              </a:blipFill>
            </p:spPr>
            <p:txBody>
              <a:bodyPr/>
              <a:lstStyle/>
              <a:p>
                <a:r>
                  <a:rPr lang="ru-RU">
                    <a:noFill/>
                  </a:rPr>
                  <a:t> </a:t>
                </a:r>
              </a:p>
            </p:txBody>
          </p:sp>
        </mc:Fallback>
      </mc:AlternateContent>
      <p:sp>
        <p:nvSpPr>
          <p:cNvPr id="49" name="Прямоугольник 48">
            <a:extLst>
              <a:ext uri="{FF2B5EF4-FFF2-40B4-BE49-F238E27FC236}">
                <a16:creationId xmlns:a16="http://schemas.microsoft.com/office/drawing/2014/main" id="{F875CFC4-FB07-4BD4-B872-56AC387D7C96}"/>
              </a:ext>
            </a:extLst>
          </p:cNvPr>
          <p:cNvSpPr/>
          <p:nvPr/>
        </p:nvSpPr>
        <p:spPr>
          <a:xfrm>
            <a:off x="6291198" y="5900712"/>
            <a:ext cx="313792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cap="all" dirty="0">
                <a:solidFill>
                  <a:sysClr val="windowText" lastClr="000000"/>
                </a:solidFill>
              </a:rPr>
              <a:t>Теоретический напор !!!</a:t>
            </a:r>
            <a:endParaRPr lang="ru-RU" sz="1600" i="1" cap="all" baseline="-25000" dirty="0">
              <a:solidFill>
                <a:sysClr val="windowText" lastClr="000000"/>
              </a:solidFill>
            </a:endParaRPr>
          </a:p>
        </p:txBody>
      </p:sp>
      <p:pic>
        <p:nvPicPr>
          <p:cNvPr id="51" name="Рисунок 50" descr="Изображение выглядит как человек, мужчина, внешний, стоит&#10;&#10;Описание создано автоматически">
            <a:extLst>
              <a:ext uri="{FF2B5EF4-FFF2-40B4-BE49-F238E27FC236}">
                <a16:creationId xmlns:a16="http://schemas.microsoft.com/office/drawing/2014/main" id="{F38C636D-02A8-41FA-9045-CFFC8FCE017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99748" y="1055216"/>
            <a:ext cx="849247" cy="1260000"/>
          </a:xfrm>
          <a:prstGeom prst="rect">
            <a:avLst/>
          </a:prstGeom>
        </p:spPr>
      </p:pic>
    </p:spTree>
    <p:extLst>
      <p:ext uri="{BB962C8B-B14F-4D97-AF65-F5344CB8AC3E}">
        <p14:creationId xmlns:p14="http://schemas.microsoft.com/office/powerpoint/2010/main" val="317205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7"/>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48"/>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5" grpId="0" animBg="1"/>
      <p:bldP spid="6" grpId="0" animBg="1"/>
      <p:bldP spid="22" grpId="0"/>
      <p:bldP spid="23" grpId="0"/>
      <p:bldP spid="24" grpId="0"/>
      <p:bldP spid="27" grpId="0"/>
      <p:bldP spid="28" grpId="0"/>
      <p:bldP spid="30" grpId="0"/>
      <p:bldP spid="34" grpId="0"/>
      <p:bldP spid="35" grpId="0"/>
      <p:bldP spid="36" grpId="0"/>
      <p:bldP spid="39" grpId="0"/>
      <p:bldP spid="41" grpId="0"/>
      <p:bldP spid="42" grpId="0"/>
      <p:bldP spid="43" grpId="0"/>
      <p:bldP spid="44" grpId="0"/>
      <p:bldP spid="45" grpId="0"/>
      <p:bldP spid="46" grpId="0"/>
      <p:bldP spid="47" grpId="0"/>
      <p:bldP spid="48" grpId="0"/>
      <p:bldP spid="4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2"/>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 </a:t>
            </a:r>
          </a:p>
          <a:p>
            <a:pPr algn="ctr"/>
            <a:r>
              <a:rPr lang="ru-RU" b="1" cap="all" dirty="0">
                <a:solidFill>
                  <a:schemeClr val="bg1"/>
                </a:solidFill>
                <a:latin typeface="Elektra Text Pro" panose="02000503030000020004" pitchFamily="50" charset="-52"/>
              </a:rPr>
              <a:t>(уравнение Эйлера)</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5</a:t>
            </a:fld>
            <a:endParaRPr lang="ru-RU" dirty="0">
              <a:solidFill>
                <a:schemeClr val="bg1"/>
              </a:solidFill>
              <a:latin typeface="Elektra Medium Pro" panose="02000803000000020004" pitchFamily="50" charset="-52"/>
            </a:endParaRPr>
          </a:p>
        </p:txBody>
      </p:sp>
      <p:sp>
        <p:nvSpPr>
          <p:cNvPr id="15" name="TextBox 14"/>
          <p:cNvSpPr txBox="1"/>
          <p:nvPr/>
        </p:nvSpPr>
        <p:spPr>
          <a:xfrm>
            <a:off x="607354" y="3362067"/>
            <a:ext cx="4301639" cy="369332"/>
          </a:xfrm>
          <a:prstGeom prst="rect">
            <a:avLst/>
          </a:prstGeom>
          <a:noFill/>
        </p:spPr>
        <p:txBody>
          <a:bodyPr wrap="square" rtlCol="0">
            <a:spAutoFit/>
          </a:bodyPr>
          <a:lstStyle/>
          <a:p>
            <a:pPr algn="ctr"/>
            <a:r>
              <a:rPr lang="ru-RU" cap="all" dirty="0"/>
              <a:t>Следствие №1</a:t>
            </a:r>
          </a:p>
        </p:txBody>
      </p:sp>
      <p:sp>
        <p:nvSpPr>
          <p:cNvPr id="16" name="TextBox 15"/>
          <p:cNvSpPr txBox="1"/>
          <p:nvPr/>
        </p:nvSpPr>
        <p:spPr>
          <a:xfrm>
            <a:off x="4827319" y="3936854"/>
            <a:ext cx="4316681" cy="369332"/>
          </a:xfrm>
          <a:prstGeom prst="rect">
            <a:avLst/>
          </a:prstGeom>
          <a:noFill/>
        </p:spPr>
        <p:txBody>
          <a:bodyPr wrap="square" rtlCol="0">
            <a:spAutoFit/>
          </a:bodyPr>
          <a:lstStyle/>
          <a:p>
            <a:pPr algn="ctr"/>
            <a:r>
              <a:rPr lang="ru-RU" cap="all" dirty="0"/>
              <a:t>Следствие №2</a:t>
            </a:r>
          </a:p>
        </p:txBody>
      </p:sp>
      <mc:AlternateContent xmlns:mc="http://schemas.openxmlformats.org/markup-compatibility/2006" xmlns:a14="http://schemas.microsoft.com/office/drawing/2010/main">
        <mc:Choice Requires="a14">
          <p:sp>
            <p:nvSpPr>
              <p:cNvPr id="17" name="TextBox 16"/>
              <p:cNvSpPr txBox="1">
                <a:spLocks noChangeAspect="1"/>
              </p:cNvSpPr>
              <p:nvPr/>
            </p:nvSpPr>
            <p:spPr>
              <a:xfrm>
                <a:off x="607356" y="3731399"/>
                <a:ext cx="4238782" cy="2644250"/>
              </a:xfrm>
              <a:prstGeom prst="rect">
                <a:avLst/>
              </a:prstGeom>
              <a:noFill/>
            </p:spPr>
            <p:txBody>
              <a:bodyPr wrap="square" rtlCol="0">
                <a:spAutoFit/>
              </a:bodyPr>
              <a:lstStyle/>
              <a:p>
                <a:pPr>
                  <a:lnSpc>
                    <a:spcPct val="150000"/>
                  </a:lnSpc>
                </a:pPr>
                <a:r>
                  <a:rPr lang="ru-RU" sz="1400" i="1" dirty="0"/>
                  <a:t>Работа, подводимая/ отводимая лопатками в турбомашине, не зависит от давления, температуры, свойств вещества и т.п. Она определяется только окружной скоростью и разностью проекций абсолютной скорости на окружное направление </a:t>
                </a:r>
                <a14:m>
                  <m:oMath xmlns:m="http://schemas.openxmlformats.org/officeDocument/2006/math">
                    <m:sSub>
                      <m:sSubPr>
                        <m:ctrlPr>
                          <a:rPr lang="ru-RU" sz="1400" i="1">
                            <a:latin typeface="Cambria Math" panose="02040503050406030204" pitchFamily="18" charset="0"/>
                          </a:rPr>
                        </m:ctrlPr>
                      </m:sSubPr>
                      <m:e>
                        <m:r>
                          <a:rPr lang="ru-RU" sz="1400" i="1">
                            <a:latin typeface="Cambria Math"/>
                          </a:rPr>
                          <m:t>𝑐</m:t>
                        </m:r>
                      </m:e>
                      <m:sub>
                        <m:r>
                          <a:rPr lang="ru-RU" sz="1400" i="1">
                            <a:latin typeface="Cambria Math"/>
                          </a:rPr>
                          <m:t>2</m:t>
                        </m:r>
                        <m:r>
                          <a:rPr lang="en-US" sz="1400" i="1">
                            <a:latin typeface="Cambria Math"/>
                          </a:rPr>
                          <m:t>𝑢</m:t>
                        </m:r>
                      </m:sub>
                    </m:sSub>
                    <m:r>
                      <a:rPr lang="ru-RU" sz="1400" i="1">
                        <a:latin typeface="Cambria Math"/>
                      </a:rPr>
                      <m:t>−</m:t>
                    </m:r>
                    <m:sSub>
                      <m:sSubPr>
                        <m:ctrlPr>
                          <a:rPr lang="ru-RU" sz="1400" i="1">
                            <a:latin typeface="Cambria Math" panose="02040503050406030204" pitchFamily="18" charset="0"/>
                          </a:rPr>
                        </m:ctrlPr>
                      </m:sSubPr>
                      <m:e>
                        <m:r>
                          <a:rPr lang="ru-RU" sz="1400" i="1">
                            <a:latin typeface="Cambria Math"/>
                          </a:rPr>
                          <m:t>𝑐</m:t>
                        </m:r>
                      </m:e>
                      <m:sub>
                        <m:r>
                          <a:rPr lang="ru-RU" sz="1400" i="1">
                            <a:latin typeface="Cambria Math"/>
                          </a:rPr>
                          <m:t>1</m:t>
                        </m:r>
                        <m:r>
                          <a:rPr lang="en-US" sz="1400" i="1">
                            <a:latin typeface="Cambria Math"/>
                          </a:rPr>
                          <m:t>𝑢</m:t>
                        </m:r>
                      </m:sub>
                    </m:sSub>
                  </m:oMath>
                </a14:m>
                <a:r>
                  <a:rPr lang="ru-RU" sz="1400" dirty="0"/>
                  <a:t>. </a:t>
                </a:r>
                <a:r>
                  <a:rPr lang="ru-RU" sz="1400" i="1" dirty="0"/>
                  <a:t>Работа турбомашины возрастает с ростом окружной скорости, осевой скорости и поворота потока</a:t>
                </a:r>
                <a:endParaRPr lang="ru-RU" sz="1400" dirty="0"/>
              </a:p>
            </p:txBody>
          </p:sp>
        </mc:Choice>
        <mc:Fallback xmlns="">
          <p:sp>
            <p:nvSpPr>
              <p:cNvPr id="17" name="TextBox 16"/>
              <p:cNvSpPr txBox="1">
                <a:spLocks noRot="1" noChangeAspect="1" noMove="1" noResize="1" noEditPoints="1" noAdjustHandles="1" noChangeArrowheads="1" noChangeShapeType="1" noTextEdit="1"/>
              </p:cNvSpPr>
              <p:nvPr/>
            </p:nvSpPr>
            <p:spPr>
              <a:xfrm>
                <a:off x="607356" y="3731399"/>
                <a:ext cx="4238782" cy="2644250"/>
              </a:xfrm>
              <a:prstGeom prst="rect">
                <a:avLst/>
              </a:prstGeom>
              <a:blipFill>
                <a:blip r:embed="rId3"/>
                <a:stretch>
                  <a:fillRect l="-432" b="-161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 name="TextBox 17"/>
              <p:cNvSpPr txBox="1">
                <a:spLocks noChangeAspect="1"/>
              </p:cNvSpPr>
              <p:nvPr/>
            </p:nvSpPr>
            <p:spPr>
              <a:xfrm>
                <a:off x="4769830" y="4292451"/>
                <a:ext cx="4238782" cy="1674754"/>
              </a:xfrm>
              <a:prstGeom prst="rect">
                <a:avLst/>
              </a:prstGeom>
              <a:noFill/>
            </p:spPr>
            <p:txBody>
              <a:bodyPr wrap="square" rtlCol="0">
                <a:spAutoFit/>
              </a:bodyPr>
              <a:lstStyle/>
              <a:p>
                <a:pPr>
                  <a:lnSpc>
                    <a:spcPct val="150000"/>
                  </a:lnSpc>
                </a:pPr>
                <a:r>
                  <a:rPr lang="ru-RU" sz="1400" i="1" dirty="0"/>
                  <a:t>Если </a:t>
                </a:r>
                <a14:m>
                  <m:oMath xmlns:m="http://schemas.openxmlformats.org/officeDocument/2006/math">
                    <m:sSub>
                      <m:sSubPr>
                        <m:ctrlPr>
                          <a:rPr lang="ru-RU" sz="1400" i="1">
                            <a:latin typeface="Cambria Math" panose="02040503050406030204" pitchFamily="18" charset="0"/>
                          </a:rPr>
                        </m:ctrlPr>
                      </m:sSubPr>
                      <m:e>
                        <m:sSub>
                          <m:sSubPr>
                            <m:ctrlPr>
                              <a:rPr lang="ru-RU" sz="1400" i="1">
                                <a:latin typeface="Cambria Math" panose="02040503050406030204" pitchFamily="18" charset="0"/>
                              </a:rPr>
                            </m:ctrlPr>
                          </m:sSubPr>
                          <m:e>
                            <m:r>
                              <a:rPr lang="ru-RU" sz="1400" i="1">
                                <a:latin typeface="Cambria Math"/>
                              </a:rPr>
                              <m:t>𝑢</m:t>
                            </m:r>
                          </m:e>
                          <m:sub>
                            <m:r>
                              <a:rPr lang="ru-RU" sz="1400" i="1">
                                <a:latin typeface="Cambria Math"/>
                              </a:rPr>
                              <m:t>2</m:t>
                            </m:r>
                          </m:sub>
                        </m:sSub>
                        <m:r>
                          <a:rPr lang="ru-RU" sz="1400" i="1">
                            <a:latin typeface="Cambria Math"/>
                          </a:rPr>
                          <m:t>𝑐</m:t>
                        </m:r>
                      </m:e>
                      <m:sub>
                        <m:r>
                          <a:rPr lang="ru-RU" sz="1400" i="1">
                            <a:latin typeface="Cambria Math"/>
                          </a:rPr>
                          <m:t>2</m:t>
                        </m:r>
                        <m:r>
                          <a:rPr lang="en-US" sz="1400" i="1">
                            <a:latin typeface="Cambria Math"/>
                          </a:rPr>
                          <m:t>𝑢</m:t>
                        </m:r>
                      </m:sub>
                    </m:sSub>
                    <m:r>
                      <a:rPr lang="ru-RU" sz="1400" i="1">
                        <a:latin typeface="Cambria Math"/>
                      </a:rPr>
                      <m:t>&gt;</m:t>
                    </m:r>
                    <m:sSub>
                      <m:sSubPr>
                        <m:ctrlPr>
                          <a:rPr lang="ru-RU" sz="1400" i="1">
                            <a:latin typeface="Cambria Math" panose="02040503050406030204" pitchFamily="18" charset="0"/>
                          </a:rPr>
                        </m:ctrlPr>
                      </m:sSubPr>
                      <m:e>
                        <m:sSub>
                          <m:sSubPr>
                            <m:ctrlPr>
                              <a:rPr lang="ru-RU" sz="1400" i="1">
                                <a:latin typeface="Cambria Math" panose="02040503050406030204" pitchFamily="18" charset="0"/>
                              </a:rPr>
                            </m:ctrlPr>
                          </m:sSubPr>
                          <m:e>
                            <m:r>
                              <a:rPr lang="ru-RU" sz="1400" i="1">
                                <a:latin typeface="Cambria Math"/>
                              </a:rPr>
                              <m:t>𝑢</m:t>
                            </m:r>
                          </m:e>
                          <m:sub>
                            <m:r>
                              <a:rPr lang="ru-RU" sz="1400" i="1">
                                <a:latin typeface="Cambria Math"/>
                              </a:rPr>
                              <m:t>1</m:t>
                            </m:r>
                          </m:sub>
                        </m:sSub>
                        <m:r>
                          <a:rPr lang="ru-RU" sz="1400" i="1">
                            <a:latin typeface="Cambria Math"/>
                          </a:rPr>
                          <m:t>∙</m:t>
                        </m:r>
                        <m:r>
                          <a:rPr lang="ru-RU" sz="1400" i="1">
                            <a:latin typeface="Cambria Math"/>
                          </a:rPr>
                          <m:t>𝑐</m:t>
                        </m:r>
                      </m:e>
                      <m:sub>
                        <m:r>
                          <a:rPr lang="ru-RU" sz="1400" i="1">
                            <a:latin typeface="Cambria Math"/>
                          </a:rPr>
                          <m:t>1</m:t>
                        </m:r>
                        <m:r>
                          <a:rPr lang="en-US" sz="1400" i="1">
                            <a:latin typeface="Cambria Math"/>
                          </a:rPr>
                          <m:t>𝑢</m:t>
                        </m:r>
                      </m:sub>
                    </m:sSub>
                  </m:oMath>
                </a14:m>
                <a:r>
                  <a:rPr lang="ru-RU" sz="1400" i="1" dirty="0"/>
                  <a:t>, то механическая работа подводится к рабочему телу</a:t>
                </a:r>
              </a:p>
              <a:p>
                <a:pPr>
                  <a:lnSpc>
                    <a:spcPct val="150000"/>
                  </a:lnSpc>
                </a:pPr>
                <a:r>
                  <a:rPr lang="ru-RU" sz="1400" i="1" dirty="0"/>
                  <a:t>Если </a:t>
                </a:r>
                <a14:m>
                  <m:oMath xmlns:m="http://schemas.openxmlformats.org/officeDocument/2006/math">
                    <m:sSub>
                      <m:sSubPr>
                        <m:ctrlPr>
                          <a:rPr lang="ru-RU" sz="1400" i="1">
                            <a:latin typeface="Cambria Math" panose="02040503050406030204" pitchFamily="18" charset="0"/>
                          </a:rPr>
                        </m:ctrlPr>
                      </m:sSubPr>
                      <m:e>
                        <m:sSub>
                          <m:sSubPr>
                            <m:ctrlPr>
                              <a:rPr lang="ru-RU" sz="1400" i="1">
                                <a:latin typeface="Cambria Math" panose="02040503050406030204" pitchFamily="18" charset="0"/>
                              </a:rPr>
                            </m:ctrlPr>
                          </m:sSubPr>
                          <m:e>
                            <m:r>
                              <a:rPr lang="ru-RU" sz="1400" i="1">
                                <a:latin typeface="Cambria Math"/>
                              </a:rPr>
                              <m:t>𝑢</m:t>
                            </m:r>
                          </m:e>
                          <m:sub>
                            <m:r>
                              <a:rPr lang="ru-RU" sz="1400" i="1">
                                <a:latin typeface="Cambria Math"/>
                              </a:rPr>
                              <m:t>1</m:t>
                            </m:r>
                          </m:sub>
                        </m:sSub>
                        <m:r>
                          <a:rPr lang="ru-RU" sz="1400" i="1">
                            <a:latin typeface="Cambria Math"/>
                          </a:rPr>
                          <m:t>𝑐</m:t>
                        </m:r>
                      </m:e>
                      <m:sub>
                        <m:r>
                          <a:rPr lang="ru-RU" sz="1400" i="1">
                            <a:latin typeface="Cambria Math"/>
                          </a:rPr>
                          <m:t>1</m:t>
                        </m:r>
                        <m:r>
                          <a:rPr lang="en-US" sz="1400" i="1">
                            <a:latin typeface="Cambria Math"/>
                          </a:rPr>
                          <m:t>𝑢</m:t>
                        </m:r>
                      </m:sub>
                    </m:sSub>
                    <m:r>
                      <a:rPr lang="ru-RU" sz="1400" i="1">
                        <a:latin typeface="Cambria Math"/>
                      </a:rPr>
                      <m:t>&gt;</m:t>
                    </m:r>
                    <m:sSub>
                      <m:sSubPr>
                        <m:ctrlPr>
                          <a:rPr lang="ru-RU" sz="1400" i="1">
                            <a:latin typeface="Cambria Math" panose="02040503050406030204" pitchFamily="18" charset="0"/>
                          </a:rPr>
                        </m:ctrlPr>
                      </m:sSubPr>
                      <m:e>
                        <m:sSub>
                          <m:sSubPr>
                            <m:ctrlPr>
                              <a:rPr lang="ru-RU" sz="1400" i="1">
                                <a:latin typeface="Cambria Math" panose="02040503050406030204" pitchFamily="18" charset="0"/>
                              </a:rPr>
                            </m:ctrlPr>
                          </m:sSubPr>
                          <m:e>
                            <m:r>
                              <a:rPr lang="ru-RU" sz="1400" i="1">
                                <a:latin typeface="Cambria Math"/>
                              </a:rPr>
                              <m:t>𝑢</m:t>
                            </m:r>
                          </m:e>
                          <m:sub>
                            <m:r>
                              <a:rPr lang="ru-RU" sz="1400" i="1">
                                <a:latin typeface="Cambria Math"/>
                              </a:rPr>
                              <m:t>2</m:t>
                            </m:r>
                          </m:sub>
                        </m:sSub>
                        <m:r>
                          <a:rPr lang="ru-RU" sz="1400" i="1">
                            <a:latin typeface="Cambria Math"/>
                          </a:rPr>
                          <m:t>∙</m:t>
                        </m:r>
                        <m:r>
                          <a:rPr lang="ru-RU" sz="1400" i="1">
                            <a:latin typeface="Cambria Math"/>
                          </a:rPr>
                          <m:t>𝑐</m:t>
                        </m:r>
                      </m:e>
                      <m:sub>
                        <m:r>
                          <a:rPr lang="ru-RU" sz="1400" i="1">
                            <a:latin typeface="Cambria Math"/>
                          </a:rPr>
                          <m:t>2</m:t>
                        </m:r>
                        <m:r>
                          <a:rPr lang="en-US" sz="1400" i="1">
                            <a:latin typeface="Cambria Math"/>
                          </a:rPr>
                          <m:t>𝑢</m:t>
                        </m:r>
                      </m:sub>
                    </m:sSub>
                  </m:oMath>
                </a14:m>
                <a:r>
                  <a:rPr lang="ru-RU" sz="1400" i="1" dirty="0"/>
                  <a:t>, то рабочее тело совершает механическую работу</a:t>
                </a:r>
                <a:endParaRPr lang="ru-RU" sz="1400" dirty="0"/>
              </a:p>
              <a:p>
                <a:pPr>
                  <a:lnSpc>
                    <a:spcPct val="150000"/>
                  </a:lnSpc>
                </a:pPr>
                <a:endParaRPr lang="ru-RU" sz="1400" dirty="0"/>
              </a:p>
            </p:txBody>
          </p:sp>
        </mc:Choice>
        <mc:Fallback xmlns="">
          <p:sp>
            <p:nvSpPr>
              <p:cNvPr id="18" name="TextBox 17"/>
              <p:cNvSpPr txBox="1">
                <a:spLocks noRot="1" noChangeAspect="1" noMove="1" noResize="1" noEditPoints="1" noAdjustHandles="1" noChangeArrowheads="1" noChangeShapeType="1" noTextEdit="1"/>
              </p:cNvSpPr>
              <p:nvPr/>
            </p:nvSpPr>
            <p:spPr>
              <a:xfrm>
                <a:off x="4769830" y="4292451"/>
                <a:ext cx="4238782" cy="1674754"/>
              </a:xfrm>
              <a:prstGeom prst="rect">
                <a:avLst/>
              </a:prstGeom>
              <a:blipFill>
                <a:blip r:embed="rId4"/>
                <a:stretch>
                  <a:fillRect l="-43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0" name="Прямоугольник 49">
                <a:extLst>
                  <a:ext uri="{FF2B5EF4-FFF2-40B4-BE49-F238E27FC236}">
                    <a16:creationId xmlns:a16="http://schemas.microsoft.com/office/drawing/2014/main" id="{45C916A1-FAB7-43D7-9704-3A9DE98ACC5B}"/>
                  </a:ext>
                </a:extLst>
              </p:cNvPr>
              <p:cNvSpPr/>
              <p:nvPr/>
            </p:nvSpPr>
            <p:spPr>
              <a:xfrm>
                <a:off x="1914982" y="978434"/>
                <a:ext cx="5851479" cy="373051"/>
              </a:xfrm>
              <a:prstGeom prst="rect">
                <a:avLst/>
              </a:prstGeom>
              <a:ln>
                <a:solidFill>
                  <a:schemeClr val="tx1"/>
                </a:solidFill>
              </a:ln>
            </p:spPr>
            <p:txBody>
              <a:bodyPr wrap="square">
                <a:spAutoFit/>
              </a:bodyPr>
              <a:lstStyle/>
              <a:p>
                <a:pPr algn="ct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en-US" i="1">
                              <a:latin typeface="Cambria Math"/>
                            </a:rPr>
                            <m:t>𝐿</m:t>
                          </m:r>
                        </m:e>
                        <m:sub>
                          <m:r>
                            <a:rPr lang="en-US" i="1">
                              <a:latin typeface="Cambria Math"/>
                            </a:rPr>
                            <m:t>т</m:t>
                          </m:r>
                        </m:sub>
                      </m:sSub>
                      <m:r>
                        <a:rPr lang="ru-RU">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2</m:t>
                              </m:r>
                            </m:sub>
                          </m:sSub>
                          <m:r>
                            <m:rPr>
                              <m:sty m:val="p"/>
                            </m:rPr>
                            <a:rPr lang="ru-RU">
                              <a:latin typeface="Cambria Math"/>
                            </a:rPr>
                            <m:t>c</m:t>
                          </m:r>
                        </m:e>
                        <m:sub>
                          <m:r>
                            <a:rPr lang="ru-RU">
                              <a:latin typeface="Cambria Math"/>
                            </a:rPr>
                            <m:t>2</m:t>
                          </m:r>
                          <m:r>
                            <a:rPr lang="en-US" i="1">
                              <a:latin typeface="Cambria Math"/>
                            </a:rPr>
                            <m:t>𝑢</m:t>
                          </m:r>
                        </m:sub>
                      </m:sSub>
                      <m:r>
                        <a:rPr lang="ru-RU" i="1">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1</m:t>
                              </m:r>
                            </m:sub>
                          </m:sSub>
                          <m:r>
                            <m:rPr>
                              <m:sty m:val="p"/>
                            </m:rPr>
                            <a:rPr lang="ru-RU" smtClean="0">
                              <a:latin typeface="Cambria Math"/>
                            </a:rPr>
                            <m:t>c</m:t>
                          </m:r>
                        </m:e>
                        <m:sub>
                          <m:r>
                            <a:rPr lang="ru-RU">
                              <a:latin typeface="Cambria Math"/>
                            </a:rPr>
                            <m:t>1</m:t>
                          </m:r>
                          <m:r>
                            <a:rPr lang="en-US" i="1">
                              <a:latin typeface="Cambria Math"/>
                            </a:rPr>
                            <m:t>𝑢</m:t>
                          </m:r>
                        </m:sub>
                      </m:sSub>
                    </m:oMath>
                  </m:oMathPara>
                </a14:m>
                <a:endParaRPr lang="ru-RU" i="1" dirty="0">
                  <a:latin typeface="Cambria Math"/>
                </a:endParaRPr>
              </a:p>
            </p:txBody>
          </p:sp>
        </mc:Choice>
        <mc:Fallback xmlns="">
          <p:sp>
            <p:nvSpPr>
              <p:cNvPr id="50" name="Прямоугольник 49">
                <a:extLst>
                  <a:ext uri="{FF2B5EF4-FFF2-40B4-BE49-F238E27FC236}">
                    <a16:creationId xmlns:a16="http://schemas.microsoft.com/office/drawing/2014/main" id="{45C916A1-FAB7-43D7-9704-3A9DE98ACC5B}"/>
                  </a:ext>
                </a:extLst>
              </p:cNvPr>
              <p:cNvSpPr>
                <a:spLocks noRot="1" noChangeAspect="1" noMove="1" noResize="1" noEditPoints="1" noAdjustHandles="1" noChangeArrowheads="1" noChangeShapeType="1" noTextEdit="1"/>
              </p:cNvSpPr>
              <p:nvPr/>
            </p:nvSpPr>
            <p:spPr>
              <a:xfrm>
                <a:off x="1914982" y="978434"/>
                <a:ext cx="5851479" cy="373051"/>
              </a:xfrm>
              <a:prstGeom prst="rect">
                <a:avLst/>
              </a:prstGeom>
              <a:blipFill>
                <a:blip r:embed="rId5"/>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1" name="Прямоугольник 50">
                <a:extLst>
                  <a:ext uri="{FF2B5EF4-FFF2-40B4-BE49-F238E27FC236}">
                    <a16:creationId xmlns:a16="http://schemas.microsoft.com/office/drawing/2014/main" id="{D27CC332-B9F0-444B-B061-B1E0A11FFF18}"/>
                  </a:ext>
                </a:extLst>
              </p:cNvPr>
              <p:cNvSpPr/>
              <p:nvPr/>
            </p:nvSpPr>
            <p:spPr>
              <a:xfrm>
                <a:off x="1914983" y="1475246"/>
                <a:ext cx="5851479" cy="373051"/>
              </a:xfrm>
              <a:prstGeom prst="rect">
                <a:avLst/>
              </a:prstGeom>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𝐿</m:t>
                          </m:r>
                        </m:e>
                        <m:sub>
                          <m:r>
                            <a:rPr lang="ru-RU">
                              <a:latin typeface="Cambria Math"/>
                            </a:rPr>
                            <m:t>т</m:t>
                          </m:r>
                        </m:sub>
                      </m:sSub>
                      <m:r>
                        <a:rPr lang="ru-RU">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1</m:t>
                              </m:r>
                            </m:sub>
                          </m:sSub>
                          <m:r>
                            <m:rPr>
                              <m:sty m:val="p"/>
                            </m:rPr>
                            <a:rPr lang="ru-RU">
                              <a:latin typeface="Cambria Math"/>
                            </a:rPr>
                            <m:t>c</m:t>
                          </m:r>
                        </m:e>
                        <m:sub>
                          <m:r>
                            <a:rPr lang="ru-RU">
                              <a:latin typeface="Cambria Math"/>
                            </a:rPr>
                            <m:t>1</m:t>
                          </m:r>
                          <m:r>
                            <a:rPr lang="en-US" i="1">
                              <a:latin typeface="Cambria Math"/>
                            </a:rPr>
                            <m:t>𝑢</m:t>
                          </m:r>
                        </m:sub>
                      </m:sSub>
                      <m:r>
                        <a:rPr lang="ru-RU" i="1">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2</m:t>
                              </m:r>
                            </m:sub>
                          </m:sSub>
                          <m:r>
                            <m:rPr>
                              <m:sty m:val="p"/>
                            </m:rPr>
                            <a:rPr lang="ru-RU">
                              <a:latin typeface="Cambria Math"/>
                            </a:rPr>
                            <m:t>c</m:t>
                          </m:r>
                        </m:e>
                        <m:sub>
                          <m:r>
                            <a:rPr lang="ru-RU">
                              <a:latin typeface="Cambria Math"/>
                            </a:rPr>
                            <m:t>2</m:t>
                          </m:r>
                          <m:r>
                            <a:rPr lang="en-US" i="1">
                              <a:latin typeface="Cambria Math"/>
                            </a:rPr>
                            <m:t>𝑢</m:t>
                          </m:r>
                        </m:sub>
                      </m:sSub>
                    </m:oMath>
                  </m:oMathPara>
                </a14:m>
                <a:endParaRPr lang="ru-RU" dirty="0"/>
              </a:p>
            </p:txBody>
          </p:sp>
        </mc:Choice>
        <mc:Fallback xmlns="">
          <p:sp>
            <p:nvSpPr>
              <p:cNvPr id="51" name="Прямоугольник 50">
                <a:extLst>
                  <a:ext uri="{FF2B5EF4-FFF2-40B4-BE49-F238E27FC236}">
                    <a16:creationId xmlns:a16="http://schemas.microsoft.com/office/drawing/2014/main" id="{D27CC332-B9F0-444B-B061-B1E0A11FFF18}"/>
                  </a:ext>
                </a:extLst>
              </p:cNvPr>
              <p:cNvSpPr>
                <a:spLocks noRot="1" noChangeAspect="1" noMove="1" noResize="1" noEditPoints="1" noAdjustHandles="1" noChangeArrowheads="1" noChangeShapeType="1" noTextEdit="1"/>
              </p:cNvSpPr>
              <p:nvPr/>
            </p:nvSpPr>
            <p:spPr>
              <a:xfrm>
                <a:off x="1914983" y="1475246"/>
                <a:ext cx="5851479" cy="373051"/>
              </a:xfrm>
              <a:prstGeom prst="rect">
                <a:avLst/>
              </a:prstGeom>
              <a:blipFill>
                <a:blip r:embed="rId6"/>
                <a:stretch>
                  <a:fillRect/>
                </a:stretch>
              </a:blipFill>
              <a:ln>
                <a:solidFill>
                  <a:schemeClr val="tx1"/>
                </a:solidFill>
              </a:ln>
            </p:spPr>
            <p:txBody>
              <a:bodyPr/>
              <a:lstStyle/>
              <a:p>
                <a:r>
                  <a:rPr lang="ru-RU">
                    <a:noFill/>
                  </a:rPr>
                  <a:t> </a:t>
                </a:r>
              </a:p>
            </p:txBody>
          </p:sp>
        </mc:Fallback>
      </mc:AlternateContent>
      <p:sp>
        <p:nvSpPr>
          <p:cNvPr id="52" name="Прямоугольник 51">
            <a:extLst>
              <a:ext uri="{FF2B5EF4-FFF2-40B4-BE49-F238E27FC236}">
                <a16:creationId xmlns:a16="http://schemas.microsoft.com/office/drawing/2014/main" id="{B1C5C58A-67D4-4004-8E0D-6A22928B880F}"/>
              </a:ext>
            </a:extLst>
          </p:cNvPr>
          <p:cNvSpPr/>
          <p:nvPr/>
        </p:nvSpPr>
        <p:spPr>
          <a:xfrm>
            <a:off x="827314" y="988134"/>
            <a:ext cx="1029641" cy="307777"/>
          </a:xfrm>
          <a:prstGeom prst="rect">
            <a:avLst/>
          </a:prstGeom>
        </p:spPr>
        <p:txBody>
          <a:bodyPr wrap="none">
            <a:spAutoFit/>
          </a:bodyPr>
          <a:lstStyle/>
          <a:p>
            <a:pPr algn="ctr"/>
            <a:r>
              <a:rPr lang="ru-RU" sz="1400" cap="small" dirty="0"/>
              <a:t>компрессор</a:t>
            </a:r>
            <a:endParaRPr lang="ru-RU" sz="1400" i="1" cap="small" dirty="0"/>
          </a:p>
        </p:txBody>
      </p:sp>
      <p:sp>
        <p:nvSpPr>
          <p:cNvPr id="53" name="Прямоугольник 52">
            <a:extLst>
              <a:ext uri="{FF2B5EF4-FFF2-40B4-BE49-F238E27FC236}">
                <a16:creationId xmlns:a16="http://schemas.microsoft.com/office/drawing/2014/main" id="{3632E5F0-9BD9-4C09-B949-7B09EC16BB67}"/>
              </a:ext>
            </a:extLst>
          </p:cNvPr>
          <p:cNvSpPr/>
          <p:nvPr/>
        </p:nvSpPr>
        <p:spPr>
          <a:xfrm>
            <a:off x="1003909" y="1507882"/>
            <a:ext cx="747257" cy="307777"/>
          </a:xfrm>
          <a:prstGeom prst="rect">
            <a:avLst/>
          </a:prstGeom>
        </p:spPr>
        <p:txBody>
          <a:bodyPr wrap="none">
            <a:spAutoFit/>
          </a:bodyPr>
          <a:lstStyle/>
          <a:p>
            <a:pPr algn="ctr"/>
            <a:r>
              <a:rPr lang="ru-RU" sz="1400" cap="small" dirty="0"/>
              <a:t>турбина</a:t>
            </a:r>
            <a:endParaRPr lang="ru-RU" sz="1400" i="1" cap="small" dirty="0"/>
          </a:p>
        </p:txBody>
      </p:sp>
      <mc:AlternateContent xmlns:mc="http://schemas.openxmlformats.org/markup-compatibility/2006" xmlns:a14="http://schemas.microsoft.com/office/drawing/2010/main">
        <mc:Choice Requires="a14">
          <p:sp>
            <p:nvSpPr>
              <p:cNvPr id="12" name="Прямоугольник 11">
                <a:extLst>
                  <a:ext uri="{FF2B5EF4-FFF2-40B4-BE49-F238E27FC236}">
                    <a16:creationId xmlns:a16="http://schemas.microsoft.com/office/drawing/2014/main" id="{5DE84ACE-92B0-4F42-93ED-C145A01C1120}"/>
                  </a:ext>
                </a:extLst>
              </p:cNvPr>
              <p:cNvSpPr/>
              <p:nvPr/>
            </p:nvSpPr>
            <p:spPr>
              <a:xfrm>
                <a:off x="1393297" y="2050498"/>
                <a:ext cx="4429674" cy="369332"/>
              </a:xfrm>
              <a:prstGeom prst="rect">
                <a:avLst/>
              </a:prstGeom>
              <a:ln>
                <a:noFill/>
              </a:ln>
            </p:spPr>
            <p:txBody>
              <a:bodyPr wrap="none">
                <a:spAutoFit/>
              </a:bodyPr>
              <a:lstStyle/>
              <a:p>
                <a14:m>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ru-RU">
                            <a:latin typeface="Cambria Math"/>
                          </a:rPr>
                          <m:t>т</m:t>
                        </m:r>
                      </m:sub>
                    </m:sSub>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1</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2</m:t>
                            </m:r>
                            <m:r>
                              <a:rPr lang="ru-RU" i="1">
                                <a:latin typeface="Cambria Math"/>
                              </a:rPr>
                              <m:t>𝑢</m:t>
                            </m:r>
                          </m:sub>
                        </m:sSub>
                      </m:e>
                    </m:d>
                    <m:r>
                      <a:rPr lang="ru-RU" i="1">
                        <a:latin typeface="Cambria Math"/>
                      </a:rPr>
                      <m:t>𝑢</m:t>
                    </m:r>
                    <m:r>
                      <a:rPr lang="ru-RU">
                        <a:latin typeface="Cambria Math"/>
                      </a:rPr>
                      <m:t>=</m:t>
                    </m:r>
                    <m:r>
                      <a:rPr lang="ru-RU" i="1">
                        <a:latin typeface="Cambria Math"/>
                      </a:rPr>
                      <m:t>𝑢</m:t>
                    </m:r>
                    <m:sSub>
                      <m:sSubPr>
                        <m:ctrlPr>
                          <a:rPr lang="ru-RU"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𝑎</m:t>
                        </m:r>
                      </m:sub>
                    </m:sSub>
                  </m:oMath>
                </a14:m>
                <a:r>
                  <a:rPr lang="ru-RU" dirty="0"/>
                  <a:t> </a:t>
                </a:r>
                <a14:m>
                  <m:oMath xmlns:m="http://schemas.openxmlformats.org/officeDocument/2006/math">
                    <m:d>
                      <m:dPr>
                        <m:ctrlPr>
                          <a:rPr lang="ru-RU" i="1">
                            <a:latin typeface="Cambria Math" panose="02040503050406030204" pitchFamily="18" charset="0"/>
                          </a:rPr>
                        </m:ctrlPr>
                      </m:dPr>
                      <m:e>
                        <m:sSub>
                          <m:sSubPr>
                            <m:ctrlPr>
                              <a:rPr lang="ru-RU" i="1">
                                <a:latin typeface="Cambria Math" panose="02040503050406030204" pitchFamily="18" charset="0"/>
                              </a:rPr>
                            </m:ctrlPr>
                          </m:sSubPr>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ctg</m:t>
                                </m:r>
                              </m:fName>
                              <m:e>
                                <m:r>
                                  <a:rPr lang="en-US" b="0" i="1" smtClean="0">
                                    <a:latin typeface="Cambria Math" panose="02040503050406030204" pitchFamily="18" charset="0"/>
                                    <a:ea typeface="Cambria Math" panose="02040503050406030204" pitchFamily="18" charset="0"/>
                                  </a:rPr>
                                  <m:t>𝛽</m:t>
                                </m:r>
                              </m:e>
                            </m:func>
                          </m:e>
                          <m:sub>
                            <m:r>
                              <a:rPr lang="ru-RU">
                                <a:latin typeface="Cambria Math"/>
                              </a:rPr>
                              <m:t>1</m:t>
                            </m:r>
                          </m:sub>
                        </m:sSub>
                        <m:r>
                          <a:rPr lang="ru-RU" i="1">
                            <a:latin typeface="Cambria Math"/>
                          </a:rPr>
                          <m:t>−</m:t>
                        </m:r>
                        <m:sSub>
                          <m:sSubPr>
                            <m:ctrlPr>
                              <a:rPr lang="ru-RU" i="1">
                                <a:latin typeface="Cambria Math" panose="02040503050406030204" pitchFamily="18" charset="0"/>
                              </a:rPr>
                            </m:ctrlPr>
                          </m:sSubPr>
                          <m:e>
                            <m:func>
                              <m:funcPr>
                                <m:ctrlPr>
                                  <a:rPr lang="en-US" i="1">
                                    <a:latin typeface="Cambria Math" panose="02040503050406030204" pitchFamily="18" charset="0"/>
                                  </a:rPr>
                                </m:ctrlPr>
                              </m:funcPr>
                              <m:fName>
                                <m:r>
                                  <m:rPr>
                                    <m:sty m:val="p"/>
                                  </m:rPr>
                                  <a:rPr lang="en-US">
                                    <a:latin typeface="Cambria Math" panose="02040503050406030204" pitchFamily="18" charset="0"/>
                                  </a:rPr>
                                  <m:t>ctg</m:t>
                                </m:r>
                              </m:fName>
                              <m:e>
                                <m:r>
                                  <a:rPr lang="en-US" i="1">
                                    <a:latin typeface="Cambria Math" panose="02040503050406030204" pitchFamily="18" charset="0"/>
                                    <a:ea typeface="Cambria Math" panose="02040503050406030204" pitchFamily="18" charset="0"/>
                                  </a:rPr>
                                  <m:t>𝛽</m:t>
                                </m:r>
                              </m:e>
                            </m:func>
                          </m:e>
                          <m:sub>
                            <m:r>
                              <a:rPr lang="en-US" b="0" i="0" smtClean="0">
                                <a:latin typeface="Cambria Math" panose="02040503050406030204" pitchFamily="18" charset="0"/>
                                <a:ea typeface="Cambria Math" panose="02040503050406030204" pitchFamily="18" charset="0"/>
                              </a:rPr>
                              <m:t>2</m:t>
                            </m:r>
                          </m:sub>
                        </m:sSub>
                      </m:e>
                    </m:d>
                  </m:oMath>
                </a14:m>
                <a:endParaRPr lang="ru-RU" dirty="0"/>
              </a:p>
            </p:txBody>
          </p:sp>
        </mc:Choice>
        <mc:Fallback xmlns="">
          <p:sp>
            <p:nvSpPr>
              <p:cNvPr id="12" name="Прямоугольник 11">
                <a:extLst>
                  <a:ext uri="{FF2B5EF4-FFF2-40B4-BE49-F238E27FC236}">
                    <a16:creationId xmlns:a16="http://schemas.microsoft.com/office/drawing/2014/main" id="{5DE84ACE-92B0-4F42-93ED-C145A01C1120}"/>
                  </a:ext>
                </a:extLst>
              </p:cNvPr>
              <p:cNvSpPr>
                <a:spLocks noRot="1" noChangeAspect="1" noMove="1" noResize="1" noEditPoints="1" noAdjustHandles="1" noChangeArrowheads="1" noChangeShapeType="1" noTextEdit="1"/>
              </p:cNvSpPr>
              <p:nvPr/>
            </p:nvSpPr>
            <p:spPr>
              <a:xfrm>
                <a:off x="1393297" y="2050498"/>
                <a:ext cx="4429674" cy="369332"/>
              </a:xfrm>
              <a:prstGeom prst="rect">
                <a:avLst/>
              </a:prstGeom>
              <a:blipFill>
                <a:blip r:embed="rId7"/>
                <a:stretch>
                  <a:fillRect b="-13115"/>
                </a:stretch>
              </a:blipFill>
              <a:ln>
                <a:noFill/>
              </a:ln>
            </p:spPr>
            <p:txBody>
              <a:bodyPr/>
              <a:lstStyle/>
              <a:p>
                <a:r>
                  <a:rPr lang="ru-RU">
                    <a:noFill/>
                  </a:rPr>
                  <a:t> </a:t>
                </a:r>
              </a:p>
            </p:txBody>
          </p:sp>
        </mc:Fallback>
      </mc:AlternateContent>
      <p:sp>
        <p:nvSpPr>
          <p:cNvPr id="13" name="TextBox 12">
            <a:extLst>
              <a:ext uri="{FF2B5EF4-FFF2-40B4-BE49-F238E27FC236}">
                <a16:creationId xmlns:a16="http://schemas.microsoft.com/office/drawing/2014/main" id="{EDFC875A-2001-45D4-9A78-731FDFEC9753}"/>
              </a:ext>
            </a:extLst>
          </p:cNvPr>
          <p:cNvSpPr txBox="1">
            <a:spLocks noChangeAspect="1"/>
          </p:cNvSpPr>
          <p:nvPr/>
        </p:nvSpPr>
        <p:spPr>
          <a:xfrm rot="16200000">
            <a:off x="-215409" y="2317118"/>
            <a:ext cx="1768770" cy="936090"/>
          </a:xfrm>
          <a:prstGeom prst="rect">
            <a:avLst/>
          </a:prstGeom>
          <a:noFill/>
        </p:spPr>
        <p:txBody>
          <a:bodyPr wrap="square" rtlCol="0">
            <a:spAutoFit/>
          </a:bodyPr>
          <a:lstStyle/>
          <a:p>
            <a:pPr>
              <a:lnSpc>
                <a:spcPct val="150000"/>
              </a:lnSpc>
            </a:pPr>
            <a:r>
              <a:rPr lang="ru-RU" sz="1200" i="1" dirty="0"/>
              <a:t>Допущение: осевая скорость постоянна</a:t>
            </a:r>
            <a:endParaRPr lang="ru-RU" sz="1200" dirty="0"/>
          </a:p>
          <a:p>
            <a:pPr>
              <a:lnSpc>
                <a:spcPct val="150000"/>
              </a:lnSpc>
            </a:pPr>
            <a:endParaRPr lang="ru-RU" sz="1400" dirty="0"/>
          </a:p>
        </p:txBody>
      </p:sp>
      <mc:AlternateContent xmlns:mc="http://schemas.openxmlformats.org/markup-compatibility/2006" xmlns:a14="http://schemas.microsoft.com/office/drawing/2010/main">
        <mc:Choice Requires="a14">
          <p:sp>
            <p:nvSpPr>
              <p:cNvPr id="14" name="Прямоугольник 13">
                <a:extLst>
                  <a:ext uri="{FF2B5EF4-FFF2-40B4-BE49-F238E27FC236}">
                    <a16:creationId xmlns:a16="http://schemas.microsoft.com/office/drawing/2014/main" id="{F9692D9C-0593-4999-A9A9-B4B0C1B125F3}"/>
                  </a:ext>
                </a:extLst>
              </p:cNvPr>
              <p:cNvSpPr/>
              <p:nvPr/>
            </p:nvSpPr>
            <p:spPr>
              <a:xfrm>
                <a:off x="1393297" y="2624655"/>
                <a:ext cx="2633092" cy="657681"/>
              </a:xfrm>
              <a:prstGeom prst="rect">
                <a:avLst/>
              </a:prstGeom>
              <a:ln>
                <a:noFill/>
              </a:ln>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i="1" smtClean="0">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𝐿</m:t>
                              </m:r>
                            </m:e>
                            <m:sub>
                              <m:r>
                                <a:rPr lang="ru-RU">
                                  <a:latin typeface="Cambria Math"/>
                                </a:rPr>
                                <m:t>т</m:t>
                              </m:r>
                            </m:sub>
                          </m:sSub>
                        </m:num>
                        <m:den>
                          <m:sSup>
                            <m:sSupPr>
                              <m:ctrlPr>
                                <a:rPr lang="ru-RU" i="1" smtClean="0">
                                  <a:latin typeface="Cambria Math" panose="02040503050406030204" pitchFamily="18" charset="0"/>
                                </a:rPr>
                              </m:ctrlPr>
                            </m:sSupPr>
                            <m:e>
                              <m:r>
                                <a:rPr lang="en-US" b="0" i="1" smtClean="0">
                                  <a:latin typeface="Cambria Math" panose="02040503050406030204" pitchFamily="18" charset="0"/>
                                </a:rPr>
                                <m:t>𝑢</m:t>
                              </m:r>
                            </m:e>
                            <m:sup>
                              <m:r>
                                <a:rPr lang="ru-RU" b="0" i="1" smtClean="0">
                                  <a:latin typeface="Cambria Math" panose="02040503050406030204" pitchFamily="18" charset="0"/>
                                </a:rPr>
                                <m:t>2</m:t>
                              </m:r>
                            </m:sup>
                          </m:sSup>
                        </m:den>
                      </m:f>
                      <m:r>
                        <a:rPr lang="ru-RU">
                          <a:latin typeface="Cambria Math"/>
                        </a:rPr>
                        <m:t>=</m:t>
                      </m:r>
                      <m:f>
                        <m:fPr>
                          <m:ctrlPr>
                            <a:rPr lang="ru-RU" i="1" smtClean="0">
                              <a:latin typeface="Cambria Math" panose="02040503050406030204" pitchFamily="18" charset="0"/>
                            </a:rPr>
                          </m:ctrlPr>
                        </m:fPr>
                        <m:num>
                          <m:r>
                            <a:rPr lang="en-US" b="0" i="1" smtClean="0">
                              <a:latin typeface="Cambria Math" panose="02040503050406030204" pitchFamily="18" charset="0"/>
                            </a:rPr>
                            <m:t>𝑢</m:t>
                          </m:r>
                        </m:num>
                        <m:den>
                          <m:sSub>
                            <m:sSubPr>
                              <m:ctrlPr>
                                <a:rPr lang="ru-RU"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𝑎</m:t>
                              </m:r>
                            </m:sub>
                          </m:sSub>
                        </m:den>
                      </m:f>
                      <m:d>
                        <m:dPr>
                          <m:ctrlPr>
                            <a:rPr lang="ru-RU" i="1">
                              <a:latin typeface="Cambria Math" panose="02040503050406030204" pitchFamily="18" charset="0"/>
                            </a:rPr>
                          </m:ctrlPr>
                        </m:dPr>
                        <m:e>
                          <m:sSub>
                            <m:sSubPr>
                              <m:ctrlPr>
                                <a:rPr lang="ru-RU" i="1">
                                  <a:latin typeface="Cambria Math" panose="02040503050406030204" pitchFamily="18" charset="0"/>
                                </a:rPr>
                              </m:ctrlPr>
                            </m:sSubPr>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ctg</m:t>
                                  </m:r>
                                </m:fName>
                                <m:e>
                                  <m:r>
                                    <a:rPr lang="en-US" b="0" i="1" smtClean="0">
                                      <a:latin typeface="Cambria Math" panose="02040503050406030204" pitchFamily="18" charset="0"/>
                                      <a:ea typeface="Cambria Math" panose="02040503050406030204" pitchFamily="18" charset="0"/>
                                    </a:rPr>
                                    <m:t>𝛽</m:t>
                                  </m:r>
                                </m:e>
                              </m:func>
                            </m:e>
                            <m:sub>
                              <m:r>
                                <a:rPr lang="ru-RU">
                                  <a:latin typeface="Cambria Math"/>
                                </a:rPr>
                                <m:t>1</m:t>
                              </m:r>
                            </m:sub>
                          </m:sSub>
                          <m:r>
                            <a:rPr lang="ru-RU" i="1">
                              <a:latin typeface="Cambria Math"/>
                            </a:rPr>
                            <m:t>−</m:t>
                          </m:r>
                          <m:sSub>
                            <m:sSubPr>
                              <m:ctrlPr>
                                <a:rPr lang="ru-RU" i="1">
                                  <a:latin typeface="Cambria Math" panose="02040503050406030204" pitchFamily="18" charset="0"/>
                                </a:rPr>
                              </m:ctrlPr>
                            </m:sSubPr>
                            <m:e>
                              <m:func>
                                <m:funcPr>
                                  <m:ctrlPr>
                                    <a:rPr lang="en-US" i="1">
                                      <a:latin typeface="Cambria Math" panose="02040503050406030204" pitchFamily="18" charset="0"/>
                                    </a:rPr>
                                  </m:ctrlPr>
                                </m:funcPr>
                                <m:fName>
                                  <m:r>
                                    <m:rPr>
                                      <m:sty m:val="p"/>
                                    </m:rPr>
                                    <a:rPr lang="en-US">
                                      <a:latin typeface="Cambria Math" panose="02040503050406030204" pitchFamily="18" charset="0"/>
                                    </a:rPr>
                                    <m:t>ctg</m:t>
                                  </m:r>
                                </m:fName>
                                <m:e>
                                  <m:r>
                                    <a:rPr lang="en-US" i="1">
                                      <a:latin typeface="Cambria Math" panose="02040503050406030204" pitchFamily="18" charset="0"/>
                                      <a:ea typeface="Cambria Math" panose="02040503050406030204" pitchFamily="18" charset="0"/>
                                    </a:rPr>
                                    <m:t>𝛽</m:t>
                                  </m:r>
                                </m:e>
                              </m:func>
                            </m:e>
                            <m:sub>
                              <m:r>
                                <a:rPr lang="en-US" b="0" i="0" smtClean="0">
                                  <a:latin typeface="Cambria Math" panose="02040503050406030204" pitchFamily="18" charset="0"/>
                                  <a:ea typeface="Cambria Math" panose="02040503050406030204" pitchFamily="18" charset="0"/>
                                </a:rPr>
                                <m:t>2</m:t>
                              </m:r>
                            </m:sub>
                          </m:sSub>
                        </m:e>
                      </m:d>
                    </m:oMath>
                  </m:oMathPara>
                </a14:m>
                <a:endParaRPr lang="ru-RU" dirty="0"/>
              </a:p>
            </p:txBody>
          </p:sp>
        </mc:Choice>
        <mc:Fallback xmlns="">
          <p:sp>
            <p:nvSpPr>
              <p:cNvPr id="14" name="Прямоугольник 13">
                <a:extLst>
                  <a:ext uri="{FF2B5EF4-FFF2-40B4-BE49-F238E27FC236}">
                    <a16:creationId xmlns:a16="http://schemas.microsoft.com/office/drawing/2014/main" id="{F9692D9C-0593-4999-A9A9-B4B0C1B125F3}"/>
                  </a:ext>
                </a:extLst>
              </p:cNvPr>
              <p:cNvSpPr>
                <a:spLocks noRot="1" noChangeAspect="1" noMove="1" noResize="1" noEditPoints="1" noAdjustHandles="1" noChangeArrowheads="1" noChangeShapeType="1" noTextEdit="1"/>
              </p:cNvSpPr>
              <p:nvPr/>
            </p:nvSpPr>
            <p:spPr>
              <a:xfrm>
                <a:off x="1393297" y="2624655"/>
                <a:ext cx="2633092" cy="657681"/>
              </a:xfrm>
              <a:prstGeom prst="rect">
                <a:avLst/>
              </a:prstGeom>
              <a:blipFill>
                <a:blip r:embed="rId8"/>
                <a:stretch>
                  <a:fillRect/>
                </a:stretch>
              </a:blipFill>
              <a:ln>
                <a:noFill/>
              </a:ln>
            </p:spPr>
            <p:txBody>
              <a:bodyPr/>
              <a:lstStyle/>
              <a:p>
                <a:r>
                  <a:rPr lang="ru-RU">
                    <a:noFill/>
                  </a:rPr>
                  <a:t> </a:t>
                </a:r>
              </a:p>
            </p:txBody>
          </p:sp>
        </mc:Fallback>
      </mc:AlternateContent>
      <p:sp>
        <p:nvSpPr>
          <p:cNvPr id="19" name="TextBox 18">
            <a:extLst>
              <a:ext uri="{FF2B5EF4-FFF2-40B4-BE49-F238E27FC236}">
                <a16:creationId xmlns:a16="http://schemas.microsoft.com/office/drawing/2014/main" id="{24801737-08D3-43C3-8E45-73A37ABF93DD}"/>
              </a:ext>
            </a:extLst>
          </p:cNvPr>
          <p:cNvSpPr txBox="1">
            <a:spLocks noChangeAspect="1"/>
          </p:cNvSpPr>
          <p:nvPr/>
        </p:nvSpPr>
        <p:spPr>
          <a:xfrm>
            <a:off x="4178723" y="2518310"/>
            <a:ext cx="1712943" cy="1028423"/>
          </a:xfrm>
          <a:prstGeom prst="rect">
            <a:avLst/>
          </a:prstGeom>
          <a:noFill/>
        </p:spPr>
        <p:txBody>
          <a:bodyPr wrap="square" rtlCol="0">
            <a:spAutoFit/>
          </a:bodyPr>
          <a:lstStyle/>
          <a:p>
            <a:pPr algn="ctr">
              <a:lnSpc>
                <a:spcPct val="150000"/>
              </a:lnSpc>
            </a:pPr>
            <a:r>
              <a:rPr lang="ru-RU" sz="1400" i="1" dirty="0"/>
              <a:t>Коэффициент напора (нагрузки)</a:t>
            </a:r>
            <a:endParaRPr lang="ru-RU" sz="1400" dirty="0"/>
          </a:p>
          <a:p>
            <a:pPr algn="ctr">
              <a:lnSpc>
                <a:spcPct val="150000"/>
              </a:lnSpc>
            </a:pPr>
            <a:endParaRPr lang="ru-RU" sz="1400" dirty="0"/>
          </a:p>
        </p:txBody>
      </p:sp>
      <p:pic>
        <p:nvPicPr>
          <p:cNvPr id="2" name="Рисунок 1">
            <a:extLst>
              <a:ext uri="{FF2B5EF4-FFF2-40B4-BE49-F238E27FC236}">
                <a16:creationId xmlns:a16="http://schemas.microsoft.com/office/drawing/2014/main" id="{5FF3E6EF-6AFB-422D-8ADC-782CBD9A25C5}"/>
              </a:ext>
            </a:extLst>
          </p:cNvPr>
          <p:cNvPicPr>
            <a:picLocks noChangeAspect="1"/>
          </p:cNvPicPr>
          <p:nvPr/>
        </p:nvPicPr>
        <p:blipFill>
          <a:blip r:embed="rId9"/>
          <a:stretch>
            <a:fillRect/>
          </a:stretch>
        </p:blipFill>
        <p:spPr>
          <a:xfrm>
            <a:off x="6349419" y="1817920"/>
            <a:ext cx="2187227" cy="2160000"/>
          </a:xfrm>
          <a:prstGeom prst="rect">
            <a:avLst/>
          </a:prstGeom>
        </p:spPr>
      </p:pic>
    </p:spTree>
    <p:extLst>
      <p:ext uri="{BB962C8B-B14F-4D97-AF65-F5344CB8AC3E}">
        <p14:creationId xmlns:p14="http://schemas.microsoft.com/office/powerpoint/2010/main" val="86479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2" grpId="0"/>
      <p:bldP spid="13" grpId="0"/>
      <p:bldP spid="14"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0" name="Таблица 19"/>
              <p:cNvGraphicFramePr>
                <a:graphicFrameLocks noGrp="1"/>
              </p:cNvGraphicFramePr>
              <p:nvPr>
                <p:extLst>
                  <p:ext uri="{D42A27DB-BD31-4B8C-83A1-F6EECF244321}">
                    <p14:modId xmlns:p14="http://schemas.microsoft.com/office/powerpoint/2010/main" val="1412705330"/>
                  </p:ext>
                </p:extLst>
              </p:nvPr>
            </p:nvGraphicFramePr>
            <p:xfrm>
              <a:off x="4189235" y="1189138"/>
              <a:ext cx="4863450" cy="2652268"/>
            </p:xfrm>
            <a:graphic>
              <a:graphicData uri="http://schemas.openxmlformats.org/drawingml/2006/table">
                <a:tbl>
                  <a:tblPr firstRow="1" firstCol="1" bandRow="1">
                    <a:tableStyleId>{5940675A-B579-460E-94D1-54222C63F5DA}</a:tableStyleId>
                  </a:tblPr>
                  <a:tblGrid>
                    <a:gridCol w="1745421">
                      <a:extLst>
                        <a:ext uri="{9D8B030D-6E8A-4147-A177-3AD203B41FA5}">
                          <a16:colId xmlns:a16="http://schemas.microsoft.com/office/drawing/2014/main" val="20000"/>
                        </a:ext>
                      </a:extLst>
                    </a:gridCol>
                    <a:gridCol w="1511583">
                      <a:extLst>
                        <a:ext uri="{9D8B030D-6E8A-4147-A177-3AD203B41FA5}">
                          <a16:colId xmlns:a16="http://schemas.microsoft.com/office/drawing/2014/main" val="20001"/>
                        </a:ext>
                      </a:extLst>
                    </a:gridCol>
                    <a:gridCol w="1606446">
                      <a:extLst>
                        <a:ext uri="{9D8B030D-6E8A-4147-A177-3AD203B41FA5}">
                          <a16:colId xmlns:a16="http://schemas.microsoft.com/office/drawing/2014/main" val="20002"/>
                        </a:ext>
                      </a:extLst>
                    </a:gridCol>
                  </a:tblGrid>
                  <a:tr h="0">
                    <a:tc>
                      <a:txBody>
                        <a:bodyPr/>
                        <a:lstStyle/>
                        <a:p>
                          <a:pPr indent="0" algn="ctr">
                            <a:lnSpc>
                              <a:spcPct val="150000"/>
                            </a:lnSpc>
                            <a:spcAft>
                              <a:spcPts val="0"/>
                            </a:spcAft>
                          </a:pPr>
                          <a:r>
                            <a:rPr lang="ru-RU" sz="1600" dirty="0">
                              <a:effectLst/>
                            </a:rPr>
                            <a:t>Марка</a:t>
                          </a:r>
                          <a:endParaRPr lang="ru-RU" sz="1600" dirty="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dirty="0">
                              <a:effectLst/>
                            </a:rPr>
                            <a:t>НК-36СТ</a:t>
                          </a:r>
                          <a:endParaRPr lang="ru-RU" sz="1600" dirty="0">
                            <a:effectLst/>
                            <a:latin typeface="Times New Roman"/>
                            <a:ea typeface="Calibri"/>
                            <a:cs typeface="Times New Roman"/>
                          </a:endParaRPr>
                        </a:p>
                      </a:txBody>
                      <a:tcPr marL="68580" marR="68580" marT="0" marB="0" anchor="ctr">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dirty="0">
                              <a:effectLst/>
                            </a:rPr>
                            <a:t>НК-37СТ</a:t>
                          </a:r>
                          <a:endParaRPr lang="ru-RU" sz="1600" dirty="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0000"/>
                      </a:ext>
                    </a:extLst>
                  </a:tr>
                  <a:tr h="0">
                    <a:tc>
                      <a:txBody>
                        <a:bodyPr/>
                        <a:lstStyle/>
                        <a:p>
                          <a:pPr indent="0" algn="ctr">
                            <a:lnSpc>
                              <a:spcPct val="150000"/>
                            </a:lnSpc>
                            <a:spcAft>
                              <a:spcPts val="0"/>
                            </a:spcAft>
                          </a:pPr>
                          <a:r>
                            <a:rPr lang="ru-RU" sz="1600" dirty="0">
                              <a:effectLst/>
                            </a:rPr>
                            <a:t>Назначение</a:t>
                          </a:r>
                          <a:endParaRPr lang="ru-RU" sz="1600" dirty="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a:effectLst/>
                            </a:rPr>
                            <a:t>Привод ГПА</a:t>
                          </a:r>
                          <a:endParaRPr lang="ru-RU" sz="160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Электростанция</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1"/>
                      </a:ext>
                    </a:extLst>
                  </a:tr>
                  <a:tr h="0">
                    <a:tc>
                      <a:txBody>
                        <a:bodyPr/>
                        <a:lstStyle/>
                        <a:p>
                          <a:pPr indent="0" algn="ctr">
                            <a:lnSpc>
                              <a:spcPct val="150000"/>
                            </a:lnSpc>
                            <a:spcAft>
                              <a:spcPts val="0"/>
                            </a:spcAft>
                          </a:pPr>
                          <a:r>
                            <a:rPr lang="ru-RU" sz="1600">
                              <a:effectLst/>
                            </a:rPr>
                            <a:t>N, МВт</a:t>
                          </a:r>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dirty="0">
                              <a:effectLst/>
                            </a:rPr>
                            <a:t>25</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25</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2"/>
                      </a:ext>
                    </a:extLst>
                  </a:tr>
                  <a:tr h="0">
                    <a:tc>
                      <a:txBody>
                        <a:bodyPr/>
                        <a:lstStyle/>
                        <a:p>
                          <a:pPr indent="0" algn="ctr">
                            <a:lnSpc>
                              <a:spcPct val="150000"/>
                            </a:lnSpc>
                            <a:spcAft>
                              <a:spcPts val="0"/>
                            </a:spcAft>
                          </a:pPr>
                          <a14:m>
                            <m:oMath xmlns:m="http://schemas.openxmlformats.org/officeDocument/2006/math">
                              <m:sSub>
                                <m:sSubPr>
                                  <m:ctrlPr>
                                    <a:rPr lang="ru-RU" sz="1600" i="1">
                                      <a:effectLst/>
                                      <a:latin typeface="Cambria Math" panose="02040503050406030204" pitchFamily="18" charset="0"/>
                                    </a:rPr>
                                  </m:ctrlPr>
                                </m:sSubPr>
                                <m:e>
                                  <m:r>
                                    <m:rPr>
                                      <m:sty m:val="p"/>
                                    </m:rPr>
                                    <a:rPr lang="ru-RU" sz="1600">
                                      <a:effectLst/>
                                      <a:latin typeface="Cambria Math"/>
                                    </a:rPr>
                                    <m:t>G</m:t>
                                  </m:r>
                                </m:e>
                                <m:sub>
                                  <m:r>
                                    <a:rPr lang="ru-RU" sz="1600">
                                      <a:effectLst/>
                                      <a:latin typeface="Cambria Math"/>
                                    </a:rPr>
                                    <m:t>в</m:t>
                                  </m:r>
                                </m:sub>
                              </m:sSub>
                            </m:oMath>
                          </a14:m>
                          <a:r>
                            <a:rPr lang="ru-RU" sz="1600">
                              <a:effectLst/>
                            </a:rPr>
                            <a:t>, кг/с</a:t>
                          </a:r>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dirty="0">
                              <a:effectLst/>
                            </a:rPr>
                            <a:t>101,4</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101,4</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3"/>
                      </a:ext>
                    </a:extLst>
                  </a:tr>
                  <a:tr h="0">
                    <a:tc>
                      <a:txBody>
                        <a:bodyPr/>
                        <a:lstStyle/>
                        <a:p>
                          <a:pPr indent="0" algn="ctr">
                            <a:lnSpc>
                              <a:spcPct val="150000"/>
                            </a:lnSpc>
                            <a:spcAft>
                              <a:spcPts val="0"/>
                            </a:spcAft>
                          </a:pPr>
                          <a14:m>
                            <m:oMathPara xmlns:m="http://schemas.openxmlformats.org/officeDocument/2006/math">
                              <m:oMathParaPr>
                                <m:jc m:val="centerGroup"/>
                              </m:oMathParaPr>
                              <m:oMath xmlns:m="http://schemas.openxmlformats.org/officeDocument/2006/math">
                                <m:sSubSup>
                                  <m:sSubSupPr>
                                    <m:ctrlPr>
                                      <a:rPr lang="ru-RU" sz="1600" i="1">
                                        <a:effectLst/>
                                        <a:latin typeface="Cambria Math" panose="02040503050406030204" pitchFamily="18" charset="0"/>
                                      </a:rPr>
                                    </m:ctrlPr>
                                  </m:sSubSupPr>
                                  <m:e>
                                    <m:r>
                                      <m:rPr>
                                        <m:sty m:val="p"/>
                                      </m:rPr>
                                      <a:rPr lang="ru-RU" sz="1600">
                                        <a:effectLst/>
                                        <a:latin typeface="Cambria Math"/>
                                      </a:rPr>
                                      <m:t>π</m:t>
                                    </m:r>
                                  </m:e>
                                  <m:sub>
                                    <m:r>
                                      <a:rPr lang="ru-RU" sz="1600">
                                        <a:effectLst/>
                                        <a:latin typeface="Cambria Math"/>
                                      </a:rPr>
                                      <m:t>к</m:t>
                                    </m:r>
                                  </m:sub>
                                  <m:sup>
                                    <m:r>
                                      <a:rPr lang="ru-RU" sz="1600">
                                        <a:effectLst/>
                                        <a:latin typeface="Cambria Math"/>
                                      </a:rPr>
                                      <m:t>∗</m:t>
                                    </m:r>
                                  </m:sup>
                                </m:sSubSup>
                              </m:oMath>
                            </m:oMathPara>
                          </a14:m>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dirty="0">
                              <a:effectLst/>
                            </a:rPr>
                            <a:t>23,12</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23,12</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4"/>
                      </a:ext>
                    </a:extLst>
                  </a:tr>
                  <a:tr h="0">
                    <a:tc>
                      <a:txBody>
                        <a:bodyPr/>
                        <a:lstStyle/>
                        <a:p>
                          <a:pPr indent="0" algn="ctr">
                            <a:lnSpc>
                              <a:spcPct val="150000"/>
                            </a:lnSpc>
                            <a:spcAft>
                              <a:spcPts val="0"/>
                            </a:spcAft>
                          </a:pPr>
                          <a14:m>
                            <m:oMath xmlns:m="http://schemas.openxmlformats.org/officeDocument/2006/math">
                              <m:sSubSup>
                                <m:sSubSupPr>
                                  <m:ctrlPr>
                                    <a:rPr lang="ru-RU" sz="1600" i="1">
                                      <a:effectLst/>
                                      <a:latin typeface="Cambria Math" panose="02040503050406030204" pitchFamily="18" charset="0"/>
                                    </a:rPr>
                                  </m:ctrlPr>
                                </m:sSubSupPr>
                                <m:e>
                                  <m:r>
                                    <a:rPr lang="ru-RU" sz="1600">
                                      <a:effectLst/>
                                      <a:latin typeface="Cambria Math"/>
                                    </a:rPr>
                                    <m:t>Т</m:t>
                                  </m:r>
                                </m:e>
                                <m:sub>
                                  <m:r>
                                    <a:rPr lang="ru-RU" sz="1600">
                                      <a:effectLst/>
                                      <a:latin typeface="Cambria Math"/>
                                    </a:rPr>
                                    <m:t>г</m:t>
                                  </m:r>
                                </m:sub>
                                <m:sup>
                                  <m:r>
                                    <a:rPr lang="ru-RU" sz="1600">
                                      <a:effectLst/>
                                      <a:latin typeface="Cambria Math"/>
                                    </a:rPr>
                                    <m:t>∗</m:t>
                                  </m:r>
                                </m:sup>
                              </m:sSubSup>
                            </m:oMath>
                          </a14:m>
                          <a:r>
                            <a:rPr lang="ru-RU" sz="1600">
                              <a:effectLst/>
                            </a:rPr>
                            <a:t>, К</a:t>
                          </a:r>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dirty="0">
                              <a:effectLst/>
                            </a:rPr>
                            <a:t>1420</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1420</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5"/>
                      </a:ext>
                    </a:extLst>
                  </a:tr>
                  <a:tr h="0">
                    <a:tc>
                      <a:txBody>
                        <a:bodyPr/>
                        <a:lstStyle/>
                        <a:p>
                          <a:pPr indent="0" algn="ctr">
                            <a:lnSpc>
                              <a:spcPct val="150000"/>
                            </a:lnSpc>
                            <a:spcAft>
                              <a:spcPts val="0"/>
                            </a:spcAft>
                          </a:pPr>
                          <a:r>
                            <a:rPr lang="ru-RU" sz="1600">
                              <a:effectLst/>
                            </a:rPr>
                            <a:t>n</a:t>
                          </a:r>
                          <a:r>
                            <a:rPr lang="ru-RU" sz="1600" baseline="-25000">
                              <a:effectLst/>
                            </a:rPr>
                            <a:t>ст</a:t>
                          </a:r>
                          <a:r>
                            <a:rPr lang="ru-RU" sz="1600">
                              <a:effectLst/>
                            </a:rPr>
                            <a:t>, об/мин</a:t>
                          </a:r>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algn="ctr"/>
                          <a:endParaRPr lang="ru-RU" dirty="0"/>
                        </a:p>
                      </a:txBody>
                      <a:tcPr marL="68580" marR="68580" marT="0" marB="0" anchor="ctr"/>
                    </a:tc>
                    <a:tc>
                      <a:txBody>
                        <a:bodyPr/>
                        <a:lstStyle/>
                        <a:p>
                          <a:pPr algn="ctr"/>
                          <a:endParaRPr lang="ru-RU"/>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6"/>
                      </a:ext>
                    </a:extLst>
                  </a:tr>
                  <a:tr h="0">
                    <a:tc>
                      <a:txBody>
                        <a:bodyPr/>
                        <a:lstStyle/>
                        <a:p>
                          <a:pPr indent="0" algn="ctr">
                            <a:lnSpc>
                              <a:spcPct val="150000"/>
                            </a:lnSpc>
                            <a:spcAft>
                              <a:spcPts val="0"/>
                            </a:spcAft>
                          </a:pPr>
                          <a:r>
                            <a:rPr lang="ru-RU" sz="1600" dirty="0">
                              <a:effectLst/>
                            </a:rPr>
                            <a:t>Число ступеней СТ</a:t>
                          </a:r>
                          <a:endParaRPr lang="ru-RU" sz="1600" dirty="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endParaRPr lang="ru-RU"/>
                        </a:p>
                      </a:txBody>
                      <a:tcPr marL="68580" marR="68580" marT="0" marB="0" anchor="ctr">
                        <a:lnB w="12700" cap="flat" cmpd="sng" algn="ctr">
                          <a:noFill/>
                          <a:prstDash val="solid"/>
                          <a:round/>
                          <a:headEnd type="none" w="med" len="med"/>
                          <a:tailEnd type="none" w="med" len="med"/>
                        </a:lnB>
                      </a:tcPr>
                    </a:tc>
                    <a:tc>
                      <a:txBody>
                        <a:bodyPr/>
                        <a:lstStyle/>
                        <a:p>
                          <a:pPr algn="ctr"/>
                          <a:endParaRPr lang="ru-RU" dirty="0"/>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mc:Choice>
        <mc:Fallback xmlns="">
          <p:graphicFrame>
            <p:nvGraphicFramePr>
              <p:cNvPr id="20" name="Таблица 19"/>
              <p:cNvGraphicFramePr>
                <a:graphicFrameLocks noGrp="1"/>
              </p:cNvGraphicFramePr>
              <p:nvPr>
                <p:extLst>
                  <p:ext uri="{D42A27DB-BD31-4B8C-83A1-F6EECF244321}">
                    <p14:modId xmlns:p14="http://schemas.microsoft.com/office/powerpoint/2010/main" val="1412705330"/>
                  </p:ext>
                </p:extLst>
              </p:nvPr>
            </p:nvGraphicFramePr>
            <p:xfrm>
              <a:off x="4189235" y="1189138"/>
              <a:ext cx="4863450" cy="2652268"/>
            </p:xfrm>
            <a:graphic>
              <a:graphicData uri="http://schemas.openxmlformats.org/drawingml/2006/table">
                <a:tbl>
                  <a:tblPr firstRow="1" firstCol="1" bandRow="1">
                    <a:tableStyleId>{5940675A-B579-460E-94D1-54222C63F5DA}</a:tableStyleId>
                  </a:tblPr>
                  <a:tblGrid>
                    <a:gridCol w="1745421">
                      <a:extLst>
                        <a:ext uri="{9D8B030D-6E8A-4147-A177-3AD203B41FA5}">
                          <a16:colId xmlns:a16="http://schemas.microsoft.com/office/drawing/2014/main" val="20000"/>
                        </a:ext>
                      </a:extLst>
                    </a:gridCol>
                    <a:gridCol w="1511583">
                      <a:extLst>
                        <a:ext uri="{9D8B030D-6E8A-4147-A177-3AD203B41FA5}">
                          <a16:colId xmlns:a16="http://schemas.microsoft.com/office/drawing/2014/main" val="20001"/>
                        </a:ext>
                      </a:extLst>
                    </a:gridCol>
                    <a:gridCol w="1606446">
                      <a:extLst>
                        <a:ext uri="{9D8B030D-6E8A-4147-A177-3AD203B41FA5}">
                          <a16:colId xmlns:a16="http://schemas.microsoft.com/office/drawing/2014/main" val="20002"/>
                        </a:ext>
                      </a:extLst>
                    </a:gridCol>
                  </a:tblGrid>
                  <a:tr h="326644">
                    <a:tc>
                      <a:txBody>
                        <a:bodyPr/>
                        <a:lstStyle/>
                        <a:p>
                          <a:pPr indent="0" algn="ctr">
                            <a:lnSpc>
                              <a:spcPct val="150000"/>
                            </a:lnSpc>
                            <a:spcAft>
                              <a:spcPts val="0"/>
                            </a:spcAft>
                          </a:pPr>
                          <a:r>
                            <a:rPr lang="ru-RU" sz="1600" dirty="0">
                              <a:effectLst/>
                            </a:rPr>
                            <a:t>Марка</a:t>
                          </a:r>
                          <a:endParaRPr lang="ru-RU" sz="1600" dirty="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dirty="0">
                              <a:effectLst/>
                            </a:rPr>
                            <a:t>НК-36СТ</a:t>
                          </a:r>
                          <a:endParaRPr lang="ru-RU" sz="1600" dirty="0">
                            <a:effectLst/>
                            <a:latin typeface="Times New Roman"/>
                            <a:ea typeface="Calibri"/>
                            <a:cs typeface="Times New Roman"/>
                          </a:endParaRPr>
                        </a:p>
                      </a:txBody>
                      <a:tcPr marL="68580" marR="68580" marT="0" marB="0" anchor="ctr">
                        <a:lnT w="12700" cap="flat" cmpd="sng" algn="ctr">
                          <a:noFill/>
                          <a:prstDash val="solid"/>
                          <a:round/>
                          <a:headEnd type="none" w="med" len="med"/>
                          <a:tailEnd type="none" w="med" len="med"/>
                        </a:lnT>
                      </a:tcPr>
                    </a:tc>
                    <a:tc>
                      <a:txBody>
                        <a:bodyPr/>
                        <a:lstStyle/>
                        <a:p>
                          <a:pPr indent="0" algn="ctr">
                            <a:lnSpc>
                              <a:spcPct val="150000"/>
                            </a:lnSpc>
                            <a:spcAft>
                              <a:spcPts val="0"/>
                            </a:spcAft>
                          </a:pPr>
                          <a:r>
                            <a:rPr lang="ru-RU" sz="1600" dirty="0">
                              <a:effectLst/>
                            </a:rPr>
                            <a:t>НК-37СТ</a:t>
                          </a:r>
                          <a:endParaRPr lang="ru-RU" sz="1600" dirty="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0000"/>
                      </a:ext>
                    </a:extLst>
                  </a:tr>
                  <a:tr h="326644">
                    <a:tc>
                      <a:txBody>
                        <a:bodyPr/>
                        <a:lstStyle/>
                        <a:p>
                          <a:pPr indent="0" algn="ctr">
                            <a:lnSpc>
                              <a:spcPct val="150000"/>
                            </a:lnSpc>
                            <a:spcAft>
                              <a:spcPts val="0"/>
                            </a:spcAft>
                          </a:pPr>
                          <a:r>
                            <a:rPr lang="ru-RU" sz="1600" dirty="0">
                              <a:effectLst/>
                            </a:rPr>
                            <a:t>Назначение</a:t>
                          </a:r>
                          <a:endParaRPr lang="ru-RU" sz="1600" dirty="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a:effectLst/>
                            </a:rPr>
                            <a:t>Привод ГПА</a:t>
                          </a:r>
                          <a:endParaRPr lang="ru-RU" sz="160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Электростанция</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1"/>
                      </a:ext>
                    </a:extLst>
                  </a:tr>
                  <a:tr h="326644">
                    <a:tc>
                      <a:txBody>
                        <a:bodyPr/>
                        <a:lstStyle/>
                        <a:p>
                          <a:pPr indent="0" algn="ctr">
                            <a:lnSpc>
                              <a:spcPct val="150000"/>
                            </a:lnSpc>
                            <a:spcAft>
                              <a:spcPts val="0"/>
                            </a:spcAft>
                          </a:pPr>
                          <a:r>
                            <a:rPr lang="ru-RU" sz="1600">
                              <a:effectLst/>
                            </a:rPr>
                            <a:t>N, МВт</a:t>
                          </a:r>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ru-RU" sz="1600" dirty="0">
                              <a:effectLst/>
                            </a:rPr>
                            <a:t>25</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25</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2"/>
                      </a:ext>
                    </a:extLst>
                  </a:tr>
                  <a:tr h="326644">
                    <a:tc>
                      <a:txBody>
                        <a:bodyPr/>
                        <a:lstStyle/>
                        <a:p>
                          <a:endParaRPr lang="ru-RU"/>
                        </a:p>
                      </a:txBody>
                      <a:tcPr marL="68580" marR="68580" marT="0" marB="0" anchor="ctr">
                        <a:lnL w="12700" cap="flat" cmpd="sng" algn="ctr">
                          <a:noFill/>
                          <a:prstDash val="solid"/>
                          <a:round/>
                          <a:headEnd type="none" w="med" len="med"/>
                          <a:tailEnd type="none" w="med" len="med"/>
                        </a:lnL>
                        <a:blipFill>
                          <a:blip r:embed="rId3"/>
                          <a:stretch>
                            <a:fillRect t="-298148" r="-178746" b="-446296"/>
                          </a:stretch>
                        </a:blipFill>
                      </a:tcPr>
                    </a:tc>
                    <a:tc>
                      <a:txBody>
                        <a:bodyPr/>
                        <a:lstStyle/>
                        <a:p>
                          <a:pPr indent="0" algn="ctr">
                            <a:lnSpc>
                              <a:spcPct val="150000"/>
                            </a:lnSpc>
                            <a:spcAft>
                              <a:spcPts val="0"/>
                            </a:spcAft>
                          </a:pPr>
                          <a:r>
                            <a:rPr lang="ru-RU" sz="1600" dirty="0">
                              <a:effectLst/>
                            </a:rPr>
                            <a:t>101,4</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101,4</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3"/>
                      </a:ext>
                    </a:extLst>
                  </a:tr>
                  <a:tr h="365760">
                    <a:tc>
                      <a:txBody>
                        <a:bodyPr/>
                        <a:lstStyle/>
                        <a:p>
                          <a:endParaRPr lang="ru-RU"/>
                        </a:p>
                      </a:txBody>
                      <a:tcPr marL="68580" marR="68580" marT="0" marB="0" anchor="ctr">
                        <a:lnL w="12700" cap="flat" cmpd="sng" algn="ctr">
                          <a:noFill/>
                          <a:prstDash val="solid"/>
                          <a:round/>
                          <a:headEnd type="none" w="med" len="med"/>
                          <a:tailEnd type="none" w="med" len="med"/>
                        </a:lnL>
                        <a:blipFill>
                          <a:blip r:embed="rId3"/>
                          <a:stretch>
                            <a:fillRect t="-358333" r="-178746" b="-301667"/>
                          </a:stretch>
                        </a:blipFill>
                      </a:tcPr>
                    </a:tc>
                    <a:tc>
                      <a:txBody>
                        <a:bodyPr/>
                        <a:lstStyle/>
                        <a:p>
                          <a:pPr indent="0" algn="ctr">
                            <a:lnSpc>
                              <a:spcPct val="150000"/>
                            </a:lnSpc>
                            <a:spcAft>
                              <a:spcPts val="0"/>
                            </a:spcAft>
                          </a:pPr>
                          <a:r>
                            <a:rPr lang="ru-RU" sz="1600" dirty="0">
                              <a:effectLst/>
                            </a:rPr>
                            <a:t>23,12</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23,12</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4"/>
                      </a:ext>
                    </a:extLst>
                  </a:tr>
                  <a:tr h="326644">
                    <a:tc>
                      <a:txBody>
                        <a:bodyPr/>
                        <a:lstStyle/>
                        <a:p>
                          <a:endParaRPr lang="ru-RU"/>
                        </a:p>
                      </a:txBody>
                      <a:tcPr marL="68580" marR="68580" marT="0" marB="0" anchor="ctr">
                        <a:lnL w="12700" cap="flat" cmpd="sng" algn="ctr">
                          <a:noFill/>
                          <a:prstDash val="solid"/>
                          <a:round/>
                          <a:headEnd type="none" w="med" len="med"/>
                          <a:tailEnd type="none" w="med" len="med"/>
                        </a:lnL>
                        <a:blipFill>
                          <a:blip r:embed="rId3"/>
                          <a:stretch>
                            <a:fillRect t="-509259" r="-178746" b="-235185"/>
                          </a:stretch>
                        </a:blipFill>
                      </a:tcPr>
                    </a:tc>
                    <a:tc>
                      <a:txBody>
                        <a:bodyPr/>
                        <a:lstStyle/>
                        <a:p>
                          <a:pPr indent="0" algn="ctr">
                            <a:lnSpc>
                              <a:spcPct val="150000"/>
                            </a:lnSpc>
                            <a:spcAft>
                              <a:spcPts val="0"/>
                            </a:spcAft>
                          </a:pPr>
                          <a:r>
                            <a:rPr lang="ru-RU" sz="1600" dirty="0">
                              <a:effectLst/>
                            </a:rPr>
                            <a:t>1420</a:t>
                          </a:r>
                          <a:endParaRPr lang="ru-RU" sz="1600" dirty="0">
                            <a:effectLst/>
                            <a:latin typeface="Times New Roman"/>
                            <a:ea typeface="Calibri"/>
                            <a:cs typeface="Times New Roman"/>
                          </a:endParaRPr>
                        </a:p>
                      </a:txBody>
                      <a:tcPr marL="68580" marR="68580" marT="0" marB="0" anchor="ctr"/>
                    </a:tc>
                    <a:tc>
                      <a:txBody>
                        <a:bodyPr/>
                        <a:lstStyle/>
                        <a:p>
                          <a:pPr indent="0" algn="ctr">
                            <a:lnSpc>
                              <a:spcPct val="150000"/>
                            </a:lnSpc>
                            <a:spcAft>
                              <a:spcPts val="0"/>
                            </a:spcAft>
                          </a:pPr>
                          <a:r>
                            <a:rPr lang="ru-RU" sz="1600">
                              <a:effectLst/>
                            </a:rPr>
                            <a:t>1420</a:t>
                          </a:r>
                          <a:endParaRPr lang="ru-RU" sz="1600">
                            <a:effectLst/>
                            <a:latin typeface="Times New Roman"/>
                            <a:ea typeface="Calibri"/>
                            <a:cs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5"/>
                      </a:ext>
                    </a:extLst>
                  </a:tr>
                  <a:tr h="326644">
                    <a:tc>
                      <a:txBody>
                        <a:bodyPr/>
                        <a:lstStyle/>
                        <a:p>
                          <a:pPr indent="0" algn="ctr">
                            <a:lnSpc>
                              <a:spcPct val="150000"/>
                            </a:lnSpc>
                            <a:spcAft>
                              <a:spcPts val="0"/>
                            </a:spcAft>
                          </a:pPr>
                          <a:r>
                            <a:rPr lang="ru-RU" sz="1600">
                              <a:effectLst/>
                            </a:rPr>
                            <a:t>n</a:t>
                          </a:r>
                          <a:r>
                            <a:rPr lang="ru-RU" sz="1600" baseline="-25000">
                              <a:effectLst/>
                            </a:rPr>
                            <a:t>ст</a:t>
                          </a:r>
                          <a:r>
                            <a:rPr lang="ru-RU" sz="1600">
                              <a:effectLst/>
                            </a:rPr>
                            <a:t>, об/мин</a:t>
                          </a:r>
                          <a:endParaRPr lang="ru-RU" sz="160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tcPr>
                    </a:tc>
                    <a:tc>
                      <a:txBody>
                        <a:bodyPr/>
                        <a:lstStyle/>
                        <a:p>
                          <a:pPr algn="ctr"/>
                          <a:endParaRPr lang="ru-RU" dirty="0"/>
                        </a:p>
                      </a:txBody>
                      <a:tcPr marL="68580" marR="68580" marT="0" marB="0" anchor="ctr"/>
                    </a:tc>
                    <a:tc>
                      <a:txBody>
                        <a:bodyPr/>
                        <a:lstStyle/>
                        <a:p>
                          <a:pPr algn="ctr"/>
                          <a:endParaRPr lang="ru-RU"/>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006"/>
                      </a:ext>
                    </a:extLst>
                  </a:tr>
                  <a:tr h="326644">
                    <a:tc>
                      <a:txBody>
                        <a:bodyPr/>
                        <a:lstStyle/>
                        <a:p>
                          <a:pPr indent="0" algn="ctr">
                            <a:lnSpc>
                              <a:spcPct val="150000"/>
                            </a:lnSpc>
                            <a:spcAft>
                              <a:spcPts val="0"/>
                            </a:spcAft>
                          </a:pPr>
                          <a:r>
                            <a:rPr lang="ru-RU" sz="1600" dirty="0">
                              <a:effectLst/>
                            </a:rPr>
                            <a:t>Число ступеней СТ</a:t>
                          </a:r>
                          <a:endParaRPr lang="ru-RU" sz="1600" dirty="0">
                            <a:effectLst/>
                            <a:latin typeface="Times New Roman"/>
                            <a:ea typeface="Calibri"/>
                            <a:cs typeface="Times New Roman"/>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endParaRPr lang="ru-RU"/>
                        </a:p>
                      </a:txBody>
                      <a:tcPr marL="68580" marR="68580" marT="0" marB="0" anchor="ctr">
                        <a:lnB w="12700" cap="flat" cmpd="sng" algn="ctr">
                          <a:noFill/>
                          <a:prstDash val="solid"/>
                          <a:round/>
                          <a:headEnd type="none" w="med" len="med"/>
                          <a:tailEnd type="none" w="med" len="med"/>
                        </a:lnB>
                      </a:tcPr>
                    </a:tc>
                    <a:tc>
                      <a:txBody>
                        <a:bodyPr/>
                        <a:lstStyle/>
                        <a:p>
                          <a:pPr algn="ctr"/>
                          <a:endParaRPr lang="ru-RU" dirty="0"/>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mc:Fallback>
      </mc:AlternateContent>
      <p:pic>
        <p:nvPicPr>
          <p:cNvPr id="21" name="Рисунок 20"/>
          <p:cNvPicPr/>
          <p:nvPr/>
        </p:nvPicPr>
        <p:blipFill rotWithShape="1">
          <a:blip r:embed="rId4" cstate="print"/>
          <a:srcRect r="961"/>
          <a:stretch/>
        </p:blipFill>
        <p:spPr bwMode="auto">
          <a:xfrm>
            <a:off x="255737" y="4005071"/>
            <a:ext cx="4607560" cy="2159635"/>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a:t>
            </a:r>
          </a:p>
          <a:p>
            <a:pPr algn="ctr"/>
            <a:r>
              <a:rPr lang="ru-RU" b="1" cap="all" dirty="0">
                <a:solidFill>
                  <a:schemeClr val="bg1"/>
                </a:solidFill>
                <a:latin typeface="Elektra Text Pro" panose="02000503030000020004" pitchFamily="50" charset="-52"/>
              </a:rPr>
              <a:t>(уравнение Эйлера)</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6</a:t>
            </a:fld>
            <a:endParaRPr lang="ru-RU" dirty="0">
              <a:solidFill>
                <a:schemeClr val="bg1"/>
              </a:solidFill>
              <a:latin typeface="Elektra Medium Pro" panose="02000803000000020004" pitchFamily="50" charset="-52"/>
            </a:endParaRPr>
          </a:p>
        </p:txBody>
      </p:sp>
      <p:sp>
        <p:nvSpPr>
          <p:cNvPr id="15" name="TextBox 14"/>
          <p:cNvSpPr txBox="1"/>
          <p:nvPr/>
        </p:nvSpPr>
        <p:spPr>
          <a:xfrm>
            <a:off x="208322" y="816341"/>
            <a:ext cx="4301639" cy="369332"/>
          </a:xfrm>
          <a:prstGeom prst="rect">
            <a:avLst/>
          </a:prstGeom>
          <a:noFill/>
        </p:spPr>
        <p:txBody>
          <a:bodyPr wrap="square" rtlCol="0">
            <a:spAutoFit/>
          </a:bodyPr>
          <a:lstStyle/>
          <a:p>
            <a:pPr algn="ctr"/>
            <a:r>
              <a:rPr lang="ru-RU" cap="all" dirty="0"/>
              <a:t>Следствие №3</a:t>
            </a:r>
          </a:p>
        </p:txBody>
      </p:sp>
      <p:sp>
        <p:nvSpPr>
          <p:cNvPr id="16" name="TextBox 15"/>
          <p:cNvSpPr txBox="1"/>
          <p:nvPr/>
        </p:nvSpPr>
        <p:spPr>
          <a:xfrm>
            <a:off x="4525003" y="821092"/>
            <a:ext cx="4316681" cy="369332"/>
          </a:xfrm>
          <a:prstGeom prst="rect">
            <a:avLst/>
          </a:prstGeom>
          <a:noFill/>
        </p:spPr>
        <p:txBody>
          <a:bodyPr wrap="square" rtlCol="0">
            <a:spAutoFit/>
          </a:bodyPr>
          <a:lstStyle/>
          <a:p>
            <a:pPr algn="ctr"/>
            <a:r>
              <a:rPr lang="ru-RU" cap="all" dirty="0"/>
              <a:t>Влияние частоты вращения</a:t>
            </a:r>
          </a:p>
        </p:txBody>
      </p:sp>
      <mc:AlternateContent xmlns:mc="http://schemas.openxmlformats.org/markup-compatibility/2006" xmlns:a14="http://schemas.microsoft.com/office/drawing/2010/main">
        <mc:Choice Requires="a14">
          <p:sp>
            <p:nvSpPr>
              <p:cNvPr id="17" name="TextBox 16"/>
              <p:cNvSpPr txBox="1">
                <a:spLocks noChangeAspect="1"/>
              </p:cNvSpPr>
              <p:nvPr/>
            </p:nvSpPr>
            <p:spPr>
              <a:xfrm>
                <a:off x="208324" y="1185673"/>
                <a:ext cx="4017182" cy="3000821"/>
              </a:xfrm>
              <a:prstGeom prst="rect">
                <a:avLst/>
              </a:prstGeom>
              <a:noFill/>
            </p:spPr>
            <p:txBody>
              <a:bodyPr wrap="square" rtlCol="0">
                <a:spAutoFit/>
              </a:bodyPr>
              <a:lstStyle/>
              <a:p>
                <a:pPr>
                  <a:lnSpc>
                    <a:spcPct val="150000"/>
                  </a:lnSpc>
                </a:pPr>
                <a:r>
                  <a:rPr lang="ru-RU" sz="1400" i="1" dirty="0"/>
                  <a:t>Удельная работа турбомашины может быть повышена следующими способами:</a:t>
                </a:r>
              </a:p>
              <a:p>
                <a:pPr marL="342900" indent="-342900">
                  <a:lnSpc>
                    <a:spcPct val="150000"/>
                  </a:lnSpc>
                  <a:buFont typeface="+mj-lt"/>
                  <a:buAutoNum type="arabicPeriod"/>
                </a:pPr>
                <a:r>
                  <a:rPr lang="ru-RU" sz="1400" i="1" dirty="0"/>
                  <a:t>За счет увеличения окружной скорости </a:t>
                </a:r>
                <a14:m>
                  <m:oMath xmlns:m="http://schemas.openxmlformats.org/officeDocument/2006/math">
                    <m:r>
                      <a:rPr lang="ru-RU" sz="1400" i="1">
                        <a:latin typeface="Cambria Math"/>
                      </a:rPr>
                      <m:t>𝑢</m:t>
                    </m:r>
                  </m:oMath>
                </a14:m>
                <a:r>
                  <a:rPr lang="ru-RU" sz="1400" i="1" dirty="0"/>
                  <a:t>. Ее роста можно добиться двумя путями: увеличением частоты вращения ротора </a:t>
                </a:r>
                <a:r>
                  <a:rPr lang="en-US" sz="1400" i="1" dirty="0"/>
                  <a:t>n</a:t>
                </a:r>
                <a:r>
                  <a:rPr lang="ru-RU" sz="1400" i="1" dirty="0"/>
                  <a:t> и увеличением радиуса </a:t>
                </a:r>
                <a:r>
                  <a:rPr lang="en-US" sz="1400" i="1" dirty="0"/>
                  <a:t>r</a:t>
                </a:r>
                <a:endParaRPr lang="ru-RU" sz="1400" i="1" dirty="0"/>
              </a:p>
              <a:p>
                <a:pPr marL="342900" indent="-342900">
                  <a:lnSpc>
                    <a:spcPct val="150000"/>
                  </a:lnSpc>
                  <a:buFont typeface="+mj-lt"/>
                  <a:buAutoNum type="arabicPeriod"/>
                </a:pPr>
                <a:r>
                  <a:rPr lang="ru-RU" sz="1400" i="1" dirty="0"/>
                  <a:t>За счет увеличения разности проекций </a:t>
                </a:r>
                <a14:m>
                  <m:oMath xmlns:m="http://schemas.openxmlformats.org/officeDocument/2006/math">
                    <m:d>
                      <m:dPr>
                        <m:begChr m:val="|"/>
                        <m:endChr m:val="|"/>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m:rPr>
                                <m:sty m:val="p"/>
                              </m:rPr>
                              <a:rPr lang="ru-RU" sz="1400" i="1">
                                <a:latin typeface="Cambria Math"/>
                              </a:rPr>
                              <m:t>c</m:t>
                            </m:r>
                          </m:e>
                          <m:sub>
                            <m:r>
                              <a:rPr lang="ru-RU" sz="1400" i="1">
                                <a:latin typeface="Cambria Math"/>
                              </a:rPr>
                              <m:t>2</m:t>
                            </m:r>
                            <m:r>
                              <a:rPr lang="en-US" sz="1400" i="1">
                                <a:latin typeface="Cambria Math"/>
                              </a:rPr>
                              <m:t>𝑢</m:t>
                            </m:r>
                          </m:sub>
                        </m:sSub>
                        <m:r>
                          <a:rPr lang="ru-RU" sz="1400" i="1">
                            <a:latin typeface="Cambria Math"/>
                          </a:rPr>
                          <m:t>−</m:t>
                        </m:r>
                        <m:sSub>
                          <m:sSubPr>
                            <m:ctrlPr>
                              <a:rPr lang="ru-RU" sz="1400" i="1">
                                <a:latin typeface="Cambria Math" panose="02040503050406030204" pitchFamily="18" charset="0"/>
                              </a:rPr>
                            </m:ctrlPr>
                          </m:sSubPr>
                          <m:e>
                            <m:r>
                              <m:rPr>
                                <m:sty m:val="p"/>
                              </m:rPr>
                              <a:rPr lang="ru-RU" sz="1400" i="1">
                                <a:latin typeface="Cambria Math"/>
                              </a:rPr>
                              <m:t>c</m:t>
                            </m:r>
                          </m:e>
                          <m:sub>
                            <m:r>
                              <a:rPr lang="ru-RU" sz="1400" i="1">
                                <a:latin typeface="Cambria Math"/>
                              </a:rPr>
                              <m:t>1</m:t>
                            </m:r>
                            <m:r>
                              <a:rPr lang="en-US" sz="1400" i="1">
                                <a:latin typeface="Cambria Math"/>
                              </a:rPr>
                              <m:t>𝑢</m:t>
                            </m:r>
                          </m:sub>
                        </m:sSub>
                      </m:e>
                    </m:d>
                  </m:oMath>
                </a14:m>
                <a:endParaRPr lang="ru-RU" sz="1400" i="1" dirty="0"/>
              </a:p>
              <a:p>
                <a:pPr>
                  <a:lnSpc>
                    <a:spcPct val="150000"/>
                  </a:lnSpc>
                </a:pPr>
                <a:endParaRPr lang="ru-RU" sz="1400" dirty="0"/>
              </a:p>
            </p:txBody>
          </p:sp>
        </mc:Choice>
        <mc:Fallback xmlns="">
          <p:sp>
            <p:nvSpPr>
              <p:cNvPr id="17" name="TextBox 16"/>
              <p:cNvSpPr txBox="1">
                <a:spLocks noRot="1" noChangeAspect="1" noMove="1" noResize="1" noEditPoints="1" noAdjustHandles="1" noChangeArrowheads="1" noChangeShapeType="1" noTextEdit="1"/>
              </p:cNvSpPr>
              <p:nvPr/>
            </p:nvSpPr>
            <p:spPr>
              <a:xfrm>
                <a:off x="208324" y="1185673"/>
                <a:ext cx="4017182" cy="3000821"/>
              </a:xfrm>
              <a:prstGeom prst="rect">
                <a:avLst/>
              </a:prstGeom>
              <a:blipFill>
                <a:blip r:embed="rId5"/>
                <a:stretch>
                  <a:fillRect l="-455" r="-1062"/>
                </a:stretch>
              </a:blipFill>
            </p:spPr>
            <p:txBody>
              <a:bodyPr/>
              <a:lstStyle/>
              <a:p>
                <a:r>
                  <a:rPr lang="ru-RU">
                    <a:noFill/>
                  </a:rPr>
                  <a:t> </a:t>
                </a:r>
              </a:p>
            </p:txBody>
          </p:sp>
        </mc:Fallback>
      </mc:AlternateContent>
      <p:sp>
        <p:nvSpPr>
          <p:cNvPr id="22" name="Прямоугольник 21"/>
          <p:cNvSpPr/>
          <p:nvPr/>
        </p:nvSpPr>
        <p:spPr>
          <a:xfrm>
            <a:off x="395109" y="3673415"/>
            <a:ext cx="3843453" cy="338554"/>
          </a:xfrm>
          <a:prstGeom prst="rect">
            <a:avLst/>
          </a:prstGeom>
        </p:spPr>
        <p:txBody>
          <a:bodyPr wrap="square">
            <a:spAutoFit/>
          </a:bodyPr>
          <a:lstStyle/>
          <a:p>
            <a:pPr algn="ctr"/>
            <a:r>
              <a:rPr lang="ru-RU" sz="1600" cap="small" dirty="0"/>
              <a:t>Двигатель НК-37СТ</a:t>
            </a:r>
            <a:endParaRPr lang="ru-RU" sz="1600" i="1" cap="small" dirty="0"/>
          </a:p>
        </p:txBody>
      </p:sp>
      <p:pic>
        <p:nvPicPr>
          <p:cNvPr id="24" name="Рисунок 23" descr="Описание: Nk-14ST-udin1.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10710" y="4272851"/>
            <a:ext cx="1640684" cy="1980000"/>
          </a:xfrm>
          <a:prstGeom prst="rect">
            <a:avLst/>
          </a:prstGeom>
          <a:noFill/>
          <a:ln>
            <a:noFill/>
          </a:ln>
        </p:spPr>
      </p:pic>
      <p:sp>
        <p:nvSpPr>
          <p:cNvPr id="23" name="Прямоугольник 22"/>
          <p:cNvSpPr/>
          <p:nvPr/>
        </p:nvSpPr>
        <p:spPr>
          <a:xfrm>
            <a:off x="4603461" y="3835794"/>
            <a:ext cx="4449224" cy="338554"/>
          </a:xfrm>
          <a:prstGeom prst="rect">
            <a:avLst/>
          </a:prstGeom>
        </p:spPr>
        <p:txBody>
          <a:bodyPr wrap="square">
            <a:spAutoFit/>
          </a:bodyPr>
          <a:lstStyle/>
          <a:p>
            <a:pPr algn="ctr"/>
            <a:r>
              <a:rPr lang="ru-RU" sz="1600" cap="small" dirty="0"/>
              <a:t>Свободные турбины</a:t>
            </a:r>
            <a:endParaRPr lang="ru-RU" sz="1600" i="1" cap="small" dirty="0"/>
          </a:p>
        </p:txBody>
      </p:sp>
      <p:pic>
        <p:nvPicPr>
          <p:cNvPr id="25" name="Рисунок 24" descr="Описание: Фрагмент.jp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55519" y="4332493"/>
            <a:ext cx="1906650" cy="1980000"/>
          </a:xfrm>
          <a:prstGeom prst="rect">
            <a:avLst/>
          </a:prstGeom>
          <a:noFill/>
          <a:ln>
            <a:noFill/>
          </a:ln>
        </p:spPr>
      </p:pic>
      <p:sp>
        <p:nvSpPr>
          <p:cNvPr id="26" name="Прямоугольник 25"/>
          <p:cNvSpPr/>
          <p:nvPr/>
        </p:nvSpPr>
        <p:spPr>
          <a:xfrm>
            <a:off x="7165858" y="4072346"/>
            <a:ext cx="994182" cy="369332"/>
          </a:xfrm>
          <a:prstGeom prst="rect">
            <a:avLst/>
          </a:prstGeom>
        </p:spPr>
        <p:txBody>
          <a:bodyPr wrap="none">
            <a:spAutoFit/>
          </a:bodyPr>
          <a:lstStyle/>
          <a:p>
            <a:pPr algn="ctr"/>
            <a:r>
              <a:rPr lang="ru-RU" b="1" cap="small" dirty="0"/>
              <a:t>НК-37СТ</a:t>
            </a:r>
            <a:endParaRPr lang="ru-RU" b="1" i="1" cap="small" dirty="0"/>
          </a:p>
        </p:txBody>
      </p:sp>
      <p:sp>
        <p:nvSpPr>
          <p:cNvPr id="27" name="Прямоугольник 26"/>
          <p:cNvSpPr/>
          <p:nvPr/>
        </p:nvSpPr>
        <p:spPr>
          <a:xfrm>
            <a:off x="5241252" y="4065362"/>
            <a:ext cx="994182" cy="369332"/>
          </a:xfrm>
          <a:prstGeom prst="rect">
            <a:avLst/>
          </a:prstGeom>
        </p:spPr>
        <p:txBody>
          <a:bodyPr wrap="none">
            <a:spAutoFit/>
          </a:bodyPr>
          <a:lstStyle/>
          <a:p>
            <a:pPr algn="ctr"/>
            <a:r>
              <a:rPr lang="ru-RU" b="1" cap="small" dirty="0"/>
              <a:t>НК-36СТ</a:t>
            </a:r>
            <a:endParaRPr lang="ru-RU" b="1" i="1" cap="small" dirty="0"/>
          </a:p>
        </p:txBody>
      </p:sp>
      <p:sp>
        <p:nvSpPr>
          <p:cNvPr id="3" name="Прямоугольник 2"/>
          <p:cNvSpPr/>
          <p:nvPr/>
        </p:nvSpPr>
        <p:spPr>
          <a:xfrm>
            <a:off x="6392412" y="3109783"/>
            <a:ext cx="601447" cy="422167"/>
          </a:xfrm>
          <a:prstGeom prst="rect">
            <a:avLst/>
          </a:prstGeom>
        </p:spPr>
        <p:txBody>
          <a:bodyPr wrap="none">
            <a:spAutoFit/>
          </a:bodyPr>
          <a:lstStyle/>
          <a:p>
            <a:pPr indent="0" algn="ctr">
              <a:lnSpc>
                <a:spcPct val="150000"/>
              </a:lnSpc>
              <a:spcAft>
                <a:spcPts val="0"/>
              </a:spcAft>
            </a:pPr>
            <a:r>
              <a:rPr lang="ru-RU" sz="1600" dirty="0"/>
              <a:t>5000</a:t>
            </a:r>
            <a:endParaRPr lang="ru-RU" sz="1600" dirty="0">
              <a:latin typeface="Times New Roman"/>
              <a:ea typeface="Calibri"/>
              <a:cs typeface="Times New Roman"/>
            </a:endParaRPr>
          </a:p>
        </p:txBody>
      </p:sp>
      <p:sp>
        <p:nvSpPr>
          <p:cNvPr id="18" name="Прямоугольник 17"/>
          <p:cNvSpPr/>
          <p:nvPr/>
        </p:nvSpPr>
        <p:spPr>
          <a:xfrm>
            <a:off x="8009553" y="3117239"/>
            <a:ext cx="601447" cy="422167"/>
          </a:xfrm>
          <a:prstGeom prst="rect">
            <a:avLst/>
          </a:prstGeom>
        </p:spPr>
        <p:txBody>
          <a:bodyPr wrap="none">
            <a:spAutoFit/>
          </a:bodyPr>
          <a:lstStyle/>
          <a:p>
            <a:pPr indent="0" algn="ctr">
              <a:lnSpc>
                <a:spcPct val="150000"/>
              </a:lnSpc>
              <a:spcAft>
                <a:spcPts val="0"/>
              </a:spcAft>
            </a:pPr>
            <a:r>
              <a:rPr lang="ru-RU" sz="1600" dirty="0"/>
              <a:t>3000</a:t>
            </a:r>
            <a:endParaRPr lang="ru-RU" sz="1600" dirty="0">
              <a:latin typeface="Times New Roman"/>
              <a:ea typeface="Calibri"/>
              <a:cs typeface="Times New Roman"/>
            </a:endParaRPr>
          </a:p>
        </p:txBody>
      </p:sp>
      <p:sp>
        <p:nvSpPr>
          <p:cNvPr id="19" name="Прямоугольник 18"/>
          <p:cNvSpPr/>
          <p:nvPr/>
        </p:nvSpPr>
        <p:spPr>
          <a:xfrm>
            <a:off x="6620961" y="3448895"/>
            <a:ext cx="288861" cy="422167"/>
          </a:xfrm>
          <a:prstGeom prst="rect">
            <a:avLst/>
          </a:prstGeom>
        </p:spPr>
        <p:txBody>
          <a:bodyPr wrap="none">
            <a:spAutoFit/>
          </a:bodyPr>
          <a:lstStyle/>
          <a:p>
            <a:pPr indent="0" algn="ctr">
              <a:lnSpc>
                <a:spcPct val="150000"/>
              </a:lnSpc>
              <a:spcAft>
                <a:spcPts val="0"/>
              </a:spcAft>
            </a:pPr>
            <a:r>
              <a:rPr lang="ru-RU" sz="1600" dirty="0"/>
              <a:t>2</a:t>
            </a:r>
            <a:endParaRPr lang="ru-RU" sz="1600" dirty="0">
              <a:latin typeface="Times New Roman"/>
              <a:ea typeface="Calibri"/>
              <a:cs typeface="Times New Roman"/>
            </a:endParaRPr>
          </a:p>
        </p:txBody>
      </p:sp>
      <p:sp>
        <p:nvSpPr>
          <p:cNvPr id="28" name="Прямоугольник 27"/>
          <p:cNvSpPr/>
          <p:nvPr/>
        </p:nvSpPr>
        <p:spPr>
          <a:xfrm>
            <a:off x="8165847" y="3434067"/>
            <a:ext cx="288861" cy="422167"/>
          </a:xfrm>
          <a:prstGeom prst="rect">
            <a:avLst/>
          </a:prstGeom>
        </p:spPr>
        <p:txBody>
          <a:bodyPr wrap="none">
            <a:spAutoFit/>
          </a:bodyPr>
          <a:lstStyle/>
          <a:p>
            <a:pPr indent="0" algn="ctr">
              <a:lnSpc>
                <a:spcPct val="150000"/>
              </a:lnSpc>
              <a:spcAft>
                <a:spcPts val="0"/>
              </a:spcAft>
            </a:pPr>
            <a:r>
              <a:rPr lang="ru-RU" sz="1600" dirty="0"/>
              <a:t>4</a:t>
            </a:r>
            <a:endParaRPr lang="ru-RU" sz="1600" dirty="0">
              <a:latin typeface="Times New Roman"/>
              <a:ea typeface="Calibri"/>
              <a:cs typeface="Times New Roman"/>
            </a:endParaRPr>
          </a:p>
        </p:txBody>
      </p:sp>
    </p:spTree>
    <p:extLst>
      <p:ext uri="{BB962C8B-B14F-4D97-AF65-F5344CB8AC3E}">
        <p14:creationId xmlns:p14="http://schemas.microsoft.com/office/powerpoint/2010/main" val="266467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3" grpId="0"/>
      <p:bldP spid="26" grpId="0"/>
      <p:bldP spid="27" grpId="0"/>
      <p:bldP spid="3" grpId="0"/>
      <p:bldP spid="18" grpId="0"/>
      <p:bldP spid="19"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 </a:t>
            </a:r>
          </a:p>
          <a:p>
            <a:pPr algn="ctr"/>
            <a:r>
              <a:rPr lang="ru-RU" b="1" cap="all" dirty="0">
                <a:solidFill>
                  <a:schemeClr val="bg1"/>
                </a:solidFill>
                <a:latin typeface="Elektra Text Pro" panose="02000503030000020004" pitchFamily="50" charset="-52"/>
              </a:rPr>
              <a:t>(уравнение Эйлера)</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7</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16" name="TextBox 15"/>
              <p:cNvSpPr txBox="1">
                <a:spLocks noChangeAspect="1"/>
              </p:cNvSpPr>
              <p:nvPr/>
            </p:nvSpPr>
            <p:spPr>
              <a:xfrm>
                <a:off x="570631" y="1635981"/>
                <a:ext cx="8155355" cy="738664"/>
              </a:xfrm>
              <a:prstGeom prst="rect">
                <a:avLst/>
              </a:prstGeom>
              <a:noFill/>
            </p:spPr>
            <p:txBody>
              <a:bodyPr wrap="square" rtlCol="0">
                <a:spAutoFit/>
              </a:bodyPr>
              <a:lstStyle/>
              <a:p>
                <a:pPr>
                  <a:lnSpc>
                    <a:spcPct val="150000"/>
                  </a:lnSpc>
                </a:pPr>
                <a:r>
                  <a:rPr lang="ru-RU" sz="1400" dirty="0"/>
                  <a:t>Для подвода/ отвода работы в турбомашине, необходимо чтобы </a:t>
                </a:r>
                <a14:m>
                  <m:oMath xmlns:m="http://schemas.openxmlformats.org/officeDocument/2006/math">
                    <m:d>
                      <m:dPr>
                        <m:begChr m:val="|"/>
                        <m:endChr m:val="|"/>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m:rPr>
                                <m:sty m:val="p"/>
                              </m:rPr>
                              <a:rPr lang="ru-RU" sz="1400" i="0">
                                <a:latin typeface="Cambria Math"/>
                              </a:rPr>
                              <m:t>c</m:t>
                            </m:r>
                          </m:e>
                          <m:sub>
                            <m:r>
                              <a:rPr lang="ru-RU" sz="1400" i="0">
                                <a:latin typeface="Cambria Math"/>
                              </a:rPr>
                              <m:t>2</m:t>
                            </m:r>
                            <m:r>
                              <m:rPr>
                                <m:sty m:val="p"/>
                              </m:rPr>
                              <a:rPr lang="en-US" sz="1400" i="0">
                                <a:latin typeface="Cambria Math"/>
                              </a:rPr>
                              <m:t>u</m:t>
                            </m:r>
                          </m:sub>
                        </m:sSub>
                        <m:r>
                          <a:rPr lang="ru-RU" sz="1400" i="0">
                            <a:latin typeface="Cambria Math"/>
                          </a:rPr>
                          <m:t>−</m:t>
                        </m:r>
                        <m:sSub>
                          <m:sSubPr>
                            <m:ctrlPr>
                              <a:rPr lang="ru-RU" sz="1400" i="1">
                                <a:latin typeface="Cambria Math" panose="02040503050406030204" pitchFamily="18" charset="0"/>
                              </a:rPr>
                            </m:ctrlPr>
                          </m:sSubPr>
                          <m:e>
                            <m:r>
                              <m:rPr>
                                <m:sty m:val="p"/>
                              </m:rPr>
                              <a:rPr lang="ru-RU" sz="1400" i="0">
                                <a:latin typeface="Cambria Math"/>
                              </a:rPr>
                              <m:t>c</m:t>
                            </m:r>
                          </m:e>
                          <m:sub>
                            <m:r>
                              <a:rPr lang="ru-RU" sz="1400" i="0">
                                <a:latin typeface="Cambria Math"/>
                              </a:rPr>
                              <m:t>1</m:t>
                            </m:r>
                            <m:r>
                              <m:rPr>
                                <m:sty m:val="p"/>
                              </m:rPr>
                              <a:rPr lang="en-US" sz="1400" i="0">
                                <a:latin typeface="Cambria Math"/>
                              </a:rPr>
                              <m:t>u</m:t>
                            </m:r>
                          </m:sub>
                        </m:sSub>
                      </m:e>
                    </m:d>
                    <m:r>
                      <a:rPr lang="ru-RU" sz="1400" i="0">
                        <a:latin typeface="Cambria Math"/>
                      </a:rPr>
                      <m:t>=</m:t>
                    </m:r>
                    <m:d>
                      <m:dPr>
                        <m:begChr m:val="|"/>
                        <m:endChr m:val="|"/>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m:rPr>
                                <m:sty m:val="p"/>
                              </m:rPr>
                              <a:rPr lang="en-US" sz="1400" i="0">
                                <a:latin typeface="Cambria Math"/>
                              </a:rPr>
                              <m:t>w</m:t>
                            </m:r>
                          </m:e>
                          <m:sub>
                            <m:r>
                              <a:rPr lang="ru-RU" sz="1400" i="0">
                                <a:latin typeface="Cambria Math"/>
                              </a:rPr>
                              <m:t>1</m:t>
                            </m:r>
                            <m:r>
                              <m:rPr>
                                <m:sty m:val="p"/>
                              </m:rPr>
                              <a:rPr lang="ru-RU" sz="1400" i="0">
                                <a:latin typeface="Cambria Math"/>
                              </a:rPr>
                              <m:t>u</m:t>
                            </m:r>
                          </m:sub>
                        </m:sSub>
                        <m:r>
                          <a:rPr lang="ru-RU" sz="1400" i="0">
                            <a:latin typeface="Cambria Math"/>
                          </a:rPr>
                          <m:t>−</m:t>
                        </m:r>
                        <m:sSub>
                          <m:sSubPr>
                            <m:ctrlPr>
                              <a:rPr lang="ru-RU" sz="1400" i="1">
                                <a:latin typeface="Cambria Math" panose="02040503050406030204" pitchFamily="18" charset="0"/>
                              </a:rPr>
                            </m:ctrlPr>
                          </m:sSubPr>
                          <m:e>
                            <m:r>
                              <m:rPr>
                                <m:sty m:val="p"/>
                              </m:rPr>
                              <a:rPr lang="ru-RU" sz="1400" i="0">
                                <a:latin typeface="Cambria Math"/>
                              </a:rPr>
                              <m:t>w</m:t>
                            </m:r>
                          </m:e>
                          <m:sub>
                            <m:r>
                              <a:rPr lang="ru-RU" sz="1400" i="0">
                                <a:latin typeface="Cambria Math"/>
                              </a:rPr>
                              <m:t>2</m:t>
                            </m:r>
                            <m:r>
                              <m:rPr>
                                <m:sty m:val="p"/>
                              </m:rPr>
                              <a:rPr lang="ru-RU" sz="1400" i="0">
                                <a:latin typeface="Cambria Math"/>
                              </a:rPr>
                              <m:t>u</m:t>
                            </m:r>
                          </m:sub>
                        </m:sSub>
                      </m:e>
                    </m:d>
                  </m:oMath>
                </a14:m>
                <a:r>
                  <a:rPr lang="ru-RU" sz="1400" dirty="0">
                    <a:sym typeface="Symbol"/>
                  </a:rPr>
                  <a:t>0</a:t>
                </a:r>
                <a:endParaRPr lang="ru-RU" sz="1400" dirty="0"/>
              </a:p>
              <a:p>
                <a:pPr>
                  <a:lnSpc>
                    <a:spcPct val="150000"/>
                  </a:lnSpc>
                </a:pPr>
                <a:endParaRPr lang="ru-RU" sz="1400" dirty="0"/>
              </a:p>
            </p:txBody>
          </p:sp>
        </mc:Choice>
        <mc:Fallback xmlns="">
          <p:sp>
            <p:nvSpPr>
              <p:cNvPr id="16" name="TextBox 15"/>
              <p:cNvSpPr txBox="1">
                <a:spLocks noRot="1" noChangeAspect="1" noMove="1" noResize="1" noEditPoints="1" noAdjustHandles="1" noChangeArrowheads="1" noChangeShapeType="1" noTextEdit="1"/>
              </p:cNvSpPr>
              <p:nvPr/>
            </p:nvSpPr>
            <p:spPr>
              <a:xfrm>
                <a:off x="570631" y="1635981"/>
                <a:ext cx="8155355" cy="738664"/>
              </a:xfrm>
              <a:prstGeom prst="rect">
                <a:avLst/>
              </a:prstGeom>
              <a:blipFill rotWithShape="1">
                <a:blip r:embed="rId3"/>
                <a:stretch>
                  <a:fillRect l="-224"/>
                </a:stretch>
              </a:blipFill>
            </p:spPr>
            <p:txBody>
              <a:bodyPr/>
              <a:lstStyle/>
              <a:p>
                <a:r>
                  <a:rPr lang="ru-RU">
                    <a:noFill/>
                  </a:rPr>
                  <a:t> </a:t>
                </a:r>
              </a:p>
            </p:txBody>
          </p:sp>
        </mc:Fallback>
      </mc:AlternateContent>
      <p:sp>
        <p:nvSpPr>
          <p:cNvPr id="22" name="Прямоугольник 21"/>
          <p:cNvSpPr/>
          <p:nvPr/>
        </p:nvSpPr>
        <p:spPr>
          <a:xfrm>
            <a:off x="1308917" y="809364"/>
            <a:ext cx="1029641" cy="307777"/>
          </a:xfrm>
          <a:prstGeom prst="rect">
            <a:avLst/>
          </a:prstGeom>
        </p:spPr>
        <p:txBody>
          <a:bodyPr wrap="none">
            <a:spAutoFit/>
          </a:bodyPr>
          <a:lstStyle/>
          <a:p>
            <a:pPr algn="ctr"/>
            <a:r>
              <a:rPr lang="ru-RU" sz="1400" cap="small" dirty="0"/>
              <a:t>компрессор</a:t>
            </a:r>
            <a:endParaRPr lang="ru-RU" sz="1400" i="1" cap="small" dirty="0"/>
          </a:p>
        </p:txBody>
      </p:sp>
      <p:sp>
        <p:nvSpPr>
          <p:cNvPr id="23" name="Прямоугольник 22"/>
          <p:cNvSpPr/>
          <p:nvPr/>
        </p:nvSpPr>
        <p:spPr>
          <a:xfrm>
            <a:off x="1450110" y="1271060"/>
            <a:ext cx="747257" cy="307777"/>
          </a:xfrm>
          <a:prstGeom prst="rect">
            <a:avLst/>
          </a:prstGeom>
        </p:spPr>
        <p:txBody>
          <a:bodyPr wrap="none">
            <a:spAutoFit/>
          </a:bodyPr>
          <a:lstStyle/>
          <a:p>
            <a:pPr algn="ctr"/>
            <a:r>
              <a:rPr lang="ru-RU" sz="1400" cap="small" dirty="0"/>
              <a:t>турбина</a:t>
            </a:r>
            <a:endParaRPr lang="ru-RU" sz="1400" i="1" cap="small" dirty="0"/>
          </a:p>
        </p:txBody>
      </p:sp>
      <mc:AlternateContent xmlns:mc="http://schemas.openxmlformats.org/markup-compatibility/2006" xmlns:a14="http://schemas.microsoft.com/office/drawing/2010/main">
        <mc:Choice Requires="a14">
          <p:sp>
            <p:nvSpPr>
              <p:cNvPr id="24" name="Прямоугольник 23"/>
              <p:cNvSpPr/>
              <p:nvPr/>
            </p:nvSpPr>
            <p:spPr>
              <a:xfrm>
                <a:off x="2954365" y="809364"/>
                <a:ext cx="3659592" cy="369332"/>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ru-RU">
                              <a:latin typeface="Cambria Math"/>
                            </a:rPr>
                            <m:t>т</m:t>
                          </m:r>
                        </m:sub>
                      </m:sSub>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1</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2</m:t>
                              </m:r>
                              <m:r>
                                <a:rPr lang="ru-RU" i="1">
                                  <a:latin typeface="Cambria Math"/>
                                </a:rPr>
                                <m:t>𝑢</m:t>
                              </m:r>
                            </m:sub>
                          </m:sSub>
                        </m:e>
                      </m:d>
                      <m:r>
                        <a:rPr lang="ru-RU" i="1">
                          <a:latin typeface="Cambria Math"/>
                        </a:rPr>
                        <m:t>𝑢</m:t>
                      </m:r>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a:latin typeface="Cambria Math"/>
                                </a:rPr>
                                <m:t>с</m:t>
                              </m:r>
                            </m:e>
                            <m:sub>
                              <m:r>
                                <a:rPr lang="ru-RU">
                                  <a:latin typeface="Cambria Math"/>
                                </a:rPr>
                                <m:t>2</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a:latin typeface="Cambria Math"/>
                                </a:rPr>
                                <m:t>с</m:t>
                              </m:r>
                            </m:e>
                            <m:sub>
                              <m:r>
                                <a:rPr lang="ru-RU">
                                  <a:latin typeface="Cambria Math"/>
                                </a:rPr>
                                <m:t>1</m:t>
                              </m:r>
                              <m:r>
                                <a:rPr lang="ru-RU" i="1">
                                  <a:latin typeface="Cambria Math"/>
                                </a:rPr>
                                <m:t>𝑢</m:t>
                              </m:r>
                            </m:sub>
                          </m:sSub>
                        </m:e>
                      </m:d>
                      <m:r>
                        <a:rPr lang="ru-RU" i="1">
                          <a:latin typeface="Cambria Math"/>
                        </a:rPr>
                        <m:t>𝑢</m:t>
                      </m:r>
                    </m:oMath>
                  </m:oMathPara>
                </a14:m>
                <a:endParaRPr lang="ru-RU" dirty="0"/>
              </a:p>
            </p:txBody>
          </p:sp>
        </mc:Choice>
        <mc:Fallback xmlns="">
          <p:sp>
            <p:nvSpPr>
              <p:cNvPr id="24" name="Прямоугольник 23"/>
              <p:cNvSpPr>
                <a:spLocks noRot="1" noChangeAspect="1" noMove="1" noResize="1" noEditPoints="1" noAdjustHandles="1" noChangeArrowheads="1" noChangeShapeType="1" noTextEdit="1"/>
              </p:cNvSpPr>
              <p:nvPr/>
            </p:nvSpPr>
            <p:spPr>
              <a:xfrm>
                <a:off x="2954365" y="809364"/>
                <a:ext cx="3659592" cy="369332"/>
              </a:xfrm>
              <a:prstGeom prst="rect">
                <a:avLst/>
              </a:prstGeom>
              <a:blipFill rotWithShape="1">
                <a:blip r:embed="rId4"/>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5" name="Прямоугольник 24"/>
              <p:cNvSpPr/>
              <p:nvPr/>
            </p:nvSpPr>
            <p:spPr>
              <a:xfrm>
                <a:off x="2954365" y="1247288"/>
                <a:ext cx="3670236" cy="369332"/>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ru-RU">
                              <a:latin typeface="Cambria Math"/>
                            </a:rPr>
                            <m:t>т</m:t>
                          </m:r>
                        </m:sub>
                      </m:sSub>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2</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i="1">
                                  <a:latin typeface="Cambria Math"/>
                                </a:rPr>
                                <m:t>𝑤</m:t>
                              </m:r>
                            </m:e>
                            <m:sub>
                              <m:r>
                                <a:rPr lang="ru-RU" b="0" i="0" smtClean="0">
                                  <a:latin typeface="Cambria Math"/>
                                </a:rPr>
                                <m:t>1</m:t>
                              </m:r>
                              <m:r>
                                <a:rPr lang="ru-RU" i="1">
                                  <a:latin typeface="Cambria Math"/>
                                </a:rPr>
                                <m:t>𝑢</m:t>
                              </m:r>
                            </m:sub>
                          </m:sSub>
                        </m:e>
                      </m:d>
                      <m:r>
                        <a:rPr lang="ru-RU" i="1">
                          <a:latin typeface="Cambria Math"/>
                        </a:rPr>
                        <m:t>𝑢</m:t>
                      </m:r>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a:latin typeface="Cambria Math"/>
                                </a:rPr>
                                <m:t>с</m:t>
                              </m:r>
                            </m:e>
                            <m:sub>
                              <m:r>
                                <a:rPr lang="ru-RU">
                                  <a:latin typeface="Cambria Math"/>
                                </a:rPr>
                                <m:t>1</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a:latin typeface="Cambria Math"/>
                                </a:rPr>
                                <m:t>с</m:t>
                              </m:r>
                            </m:e>
                            <m:sub>
                              <m:r>
                                <a:rPr lang="ru-RU">
                                  <a:latin typeface="Cambria Math"/>
                                </a:rPr>
                                <m:t>2</m:t>
                              </m:r>
                              <m:r>
                                <a:rPr lang="ru-RU" i="1">
                                  <a:latin typeface="Cambria Math"/>
                                </a:rPr>
                                <m:t>𝑢</m:t>
                              </m:r>
                            </m:sub>
                          </m:sSub>
                        </m:e>
                      </m:d>
                      <m:r>
                        <a:rPr lang="ru-RU" i="1">
                          <a:latin typeface="Cambria Math"/>
                        </a:rPr>
                        <m:t>𝑢</m:t>
                      </m:r>
                    </m:oMath>
                  </m:oMathPara>
                </a14:m>
                <a:endParaRPr lang="ru-RU" dirty="0"/>
              </a:p>
            </p:txBody>
          </p:sp>
        </mc:Choice>
        <mc:Fallback xmlns="">
          <p:sp>
            <p:nvSpPr>
              <p:cNvPr id="25" name="Прямоугольник 24"/>
              <p:cNvSpPr>
                <a:spLocks noRot="1" noChangeAspect="1" noMove="1" noResize="1" noEditPoints="1" noAdjustHandles="1" noChangeArrowheads="1" noChangeShapeType="1" noTextEdit="1"/>
              </p:cNvSpPr>
              <p:nvPr/>
            </p:nvSpPr>
            <p:spPr>
              <a:xfrm>
                <a:off x="2954365" y="1247288"/>
                <a:ext cx="3670236" cy="369332"/>
              </a:xfrm>
              <a:prstGeom prst="rect">
                <a:avLst/>
              </a:prstGeom>
              <a:blipFill rotWithShape="1">
                <a:blip r:embed="rId5"/>
                <a:stretch>
                  <a:fillRect/>
                </a:stretch>
              </a:blipFill>
              <a:ln>
                <a:solidFill>
                  <a:schemeClr val="tx1"/>
                </a:solidFill>
              </a:ln>
            </p:spPr>
            <p:txBody>
              <a:bodyPr/>
              <a:lstStyle/>
              <a:p>
                <a:r>
                  <a:rPr lang="ru-RU">
                    <a:noFill/>
                  </a:rPr>
                  <a:t> </a:t>
                </a:r>
              </a:p>
            </p:txBody>
          </p:sp>
        </mc:Fallback>
      </mc:AlternateContent>
      <p:pic>
        <p:nvPicPr>
          <p:cNvPr id="26" name="Рисунок 2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0631" y="2689120"/>
            <a:ext cx="3600000" cy="2812525"/>
          </a:xfrm>
          <a:prstGeom prst="rect">
            <a:avLst/>
          </a:prstGeom>
          <a:noFill/>
        </p:spPr>
      </p:pic>
      <p:sp>
        <p:nvSpPr>
          <p:cNvPr id="27" name="Прямоугольник 26"/>
          <p:cNvSpPr/>
          <p:nvPr/>
        </p:nvSpPr>
        <p:spPr>
          <a:xfrm>
            <a:off x="1849384" y="2277900"/>
            <a:ext cx="1029641" cy="307777"/>
          </a:xfrm>
          <a:prstGeom prst="rect">
            <a:avLst/>
          </a:prstGeom>
        </p:spPr>
        <p:txBody>
          <a:bodyPr wrap="none">
            <a:spAutoFit/>
          </a:bodyPr>
          <a:lstStyle/>
          <a:p>
            <a:pPr algn="ctr"/>
            <a:r>
              <a:rPr lang="ru-RU" sz="1400" cap="small" dirty="0"/>
              <a:t>компрессор</a:t>
            </a:r>
            <a:endParaRPr lang="ru-RU" sz="1400" i="1" cap="small" dirty="0"/>
          </a:p>
        </p:txBody>
      </p:sp>
      <p:sp>
        <p:nvSpPr>
          <p:cNvPr id="28" name="Прямоугольник 27"/>
          <p:cNvSpPr/>
          <p:nvPr/>
        </p:nvSpPr>
        <p:spPr>
          <a:xfrm>
            <a:off x="6029372" y="2272234"/>
            <a:ext cx="747257" cy="307777"/>
          </a:xfrm>
          <a:prstGeom prst="rect">
            <a:avLst/>
          </a:prstGeom>
        </p:spPr>
        <p:txBody>
          <a:bodyPr wrap="none">
            <a:spAutoFit/>
          </a:bodyPr>
          <a:lstStyle/>
          <a:p>
            <a:pPr algn="ctr"/>
            <a:r>
              <a:rPr lang="ru-RU" sz="1400" cap="small" dirty="0"/>
              <a:t>турбина</a:t>
            </a:r>
            <a:endParaRPr lang="ru-RU" sz="1400" i="1" cap="small" dirty="0"/>
          </a:p>
        </p:txBody>
      </p:sp>
      <p:pic>
        <p:nvPicPr>
          <p:cNvPr id="29" name="Рисунок 2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03000" y="2706020"/>
            <a:ext cx="3600000" cy="2839515"/>
          </a:xfrm>
          <a:prstGeom prst="rect">
            <a:avLst/>
          </a:prstGeom>
          <a:noFill/>
        </p:spPr>
      </p:pic>
      <mc:AlternateContent xmlns:mc="http://schemas.openxmlformats.org/markup-compatibility/2006" xmlns:a14="http://schemas.microsoft.com/office/drawing/2010/main">
        <mc:Choice Requires="a14">
          <p:sp>
            <p:nvSpPr>
              <p:cNvPr id="30" name="TextBox 29"/>
              <p:cNvSpPr txBox="1">
                <a:spLocks noChangeAspect="1"/>
              </p:cNvSpPr>
              <p:nvPr/>
            </p:nvSpPr>
            <p:spPr>
              <a:xfrm>
                <a:off x="525323" y="5545535"/>
                <a:ext cx="8155355" cy="705258"/>
              </a:xfrm>
              <a:prstGeom prst="rect">
                <a:avLst/>
              </a:prstGeom>
              <a:noFill/>
            </p:spPr>
            <p:txBody>
              <a:bodyPr wrap="square" rtlCol="0">
                <a:spAutoFit/>
              </a:bodyPr>
              <a:lstStyle/>
              <a:p>
                <a:pPr algn="just">
                  <a:lnSpc>
                    <a:spcPct val="150000"/>
                  </a:lnSpc>
                </a:pPr>
                <a14:m>
                  <m:oMathPara xmlns:m="http://schemas.openxmlformats.org/officeDocument/2006/math">
                    <m:oMathParaPr>
                      <m:jc m:val="left"/>
                    </m:oMathParaPr>
                    <m:oMath xmlns:m="http://schemas.openxmlformats.org/officeDocument/2006/math">
                      <m:r>
                        <a:rPr lang="ru-RU" sz="1400">
                          <a:latin typeface="Cambria Math" panose="02040503050406030204" pitchFamily="18" charset="0"/>
                        </a:rPr>
                        <m:t>Величина </m:t>
                      </m:r>
                      <m:d>
                        <m:dPr>
                          <m:begChr m:val="|"/>
                          <m:endChr m:val="|"/>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m:rPr>
                                  <m:sty m:val="p"/>
                                </m:rPr>
                                <a:rPr lang="ru-RU" sz="1400">
                                  <a:latin typeface="Cambria Math" panose="02040503050406030204" pitchFamily="18" charset="0"/>
                                </a:rPr>
                                <m:t>c</m:t>
                              </m:r>
                            </m:e>
                            <m:sub>
                              <m:r>
                                <a:rPr lang="ru-RU" sz="1400">
                                  <a:latin typeface="Cambria Math" panose="02040503050406030204" pitchFamily="18" charset="0"/>
                                </a:rPr>
                                <m:t>2</m:t>
                              </m:r>
                              <m:r>
                                <m:rPr>
                                  <m:sty m:val="p"/>
                                </m:rPr>
                                <a:rPr lang="en-US" sz="1400">
                                  <a:latin typeface="Cambria Math" panose="02040503050406030204" pitchFamily="18" charset="0"/>
                                </a:rPr>
                                <m:t>u</m:t>
                              </m:r>
                            </m:sub>
                          </m:sSub>
                          <m:r>
                            <a:rPr lang="ru-RU" sz="140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a:latin typeface="Cambria Math" panose="02040503050406030204" pitchFamily="18" charset="0"/>
                                </a:rPr>
                                <m:t>c</m:t>
                              </m:r>
                            </m:e>
                            <m:sub>
                              <m:r>
                                <a:rPr lang="ru-RU" sz="1400">
                                  <a:latin typeface="Cambria Math" panose="02040503050406030204" pitchFamily="18" charset="0"/>
                                </a:rPr>
                                <m:t>1</m:t>
                              </m:r>
                              <m:r>
                                <m:rPr>
                                  <m:sty m:val="p"/>
                                </m:rPr>
                                <a:rPr lang="en-US" sz="1400">
                                  <a:latin typeface="Cambria Math" panose="02040503050406030204" pitchFamily="18" charset="0"/>
                                </a:rPr>
                                <m:t>u</m:t>
                              </m:r>
                            </m:sub>
                          </m:sSub>
                        </m:e>
                      </m:d>
                      <m:r>
                        <a:rPr lang="ru-RU" sz="1400">
                          <a:latin typeface="Cambria Math" panose="02040503050406030204" pitchFamily="18" charset="0"/>
                        </a:rPr>
                        <m:t>=</m:t>
                      </m:r>
                      <m:d>
                        <m:dPr>
                          <m:begChr m:val="|"/>
                          <m:endChr m:val="|"/>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m:rPr>
                                  <m:sty m:val="p"/>
                                </m:rPr>
                                <a:rPr lang="en-US" sz="1400">
                                  <a:latin typeface="Cambria Math" panose="02040503050406030204" pitchFamily="18" charset="0"/>
                                </a:rPr>
                                <m:t>w</m:t>
                              </m:r>
                            </m:e>
                            <m:sub>
                              <m:r>
                                <a:rPr lang="ru-RU" sz="1400">
                                  <a:latin typeface="Cambria Math" panose="02040503050406030204" pitchFamily="18" charset="0"/>
                                </a:rPr>
                                <m:t>1</m:t>
                              </m:r>
                              <m:r>
                                <m:rPr>
                                  <m:sty m:val="p"/>
                                </m:rPr>
                                <a:rPr lang="ru-RU" sz="1400">
                                  <a:latin typeface="Cambria Math" panose="02040503050406030204" pitchFamily="18" charset="0"/>
                                </a:rPr>
                                <m:t>u</m:t>
                              </m:r>
                            </m:sub>
                          </m:sSub>
                          <m:r>
                            <a:rPr lang="ru-RU" sz="1400">
                              <a:latin typeface="Cambria Math" panose="02040503050406030204" pitchFamily="18" charset="0"/>
                            </a:rPr>
                            <m:t>−</m:t>
                          </m:r>
                          <m:sSub>
                            <m:sSubPr>
                              <m:ctrlPr>
                                <a:rPr lang="ru-RU" sz="1400" i="1">
                                  <a:latin typeface="Cambria Math" panose="02040503050406030204" pitchFamily="18" charset="0"/>
                                </a:rPr>
                              </m:ctrlPr>
                            </m:sSubPr>
                            <m:e>
                              <m:r>
                                <m:rPr>
                                  <m:sty m:val="p"/>
                                </m:rPr>
                                <a:rPr lang="ru-RU" sz="1400">
                                  <a:latin typeface="Cambria Math" panose="02040503050406030204" pitchFamily="18" charset="0"/>
                                </a:rPr>
                                <m:t>w</m:t>
                              </m:r>
                            </m:e>
                            <m:sub>
                              <m:r>
                                <a:rPr lang="ru-RU" sz="1400">
                                  <a:latin typeface="Cambria Math" panose="02040503050406030204" pitchFamily="18" charset="0"/>
                                </a:rPr>
                                <m:t>2</m:t>
                              </m:r>
                              <m:r>
                                <m:rPr>
                                  <m:sty m:val="p"/>
                                </m:rPr>
                                <a:rPr lang="ru-RU" sz="1400">
                                  <a:latin typeface="Cambria Math" panose="02040503050406030204" pitchFamily="18" charset="0"/>
                                </a:rPr>
                                <m:t>u</m:t>
                              </m:r>
                            </m:sub>
                          </m:sSub>
                        </m:e>
                      </m:d>
                      <m:r>
                        <a:rPr lang="ru-RU" sz="1400">
                          <a:latin typeface="Cambria Math" panose="02040503050406030204" pitchFamily="18" charset="0"/>
                        </a:rPr>
                        <m:t> определяется углом поворота потока </m:t>
                      </m:r>
                      <m:r>
                        <a:rPr lang="ru-RU" sz="1400">
                          <a:latin typeface="Cambria Math" panose="02040503050406030204" pitchFamily="18" charset="0"/>
                          <a:sym typeface="Symbol"/>
                        </a:rPr>
                        <m:t></m:t>
                      </m:r>
                    </m:oMath>
                  </m:oMathPara>
                </a14:m>
                <a:endParaRPr lang="ru-RU" sz="1400" dirty="0"/>
              </a:p>
              <a:p>
                <a:pPr>
                  <a:lnSpc>
                    <a:spcPct val="150000"/>
                  </a:lnSpc>
                </a:pPr>
                <a:endParaRPr lang="ru-RU" sz="1400" dirty="0"/>
              </a:p>
            </p:txBody>
          </p:sp>
        </mc:Choice>
        <mc:Fallback xmlns="">
          <p:sp>
            <p:nvSpPr>
              <p:cNvPr id="30" name="TextBox 29"/>
              <p:cNvSpPr txBox="1">
                <a:spLocks noRot="1" noChangeAspect="1" noMove="1" noResize="1" noEditPoints="1" noAdjustHandles="1" noChangeArrowheads="1" noChangeShapeType="1" noTextEdit="1"/>
              </p:cNvSpPr>
              <p:nvPr/>
            </p:nvSpPr>
            <p:spPr>
              <a:xfrm>
                <a:off x="525323" y="5545535"/>
                <a:ext cx="8155355" cy="705258"/>
              </a:xfrm>
              <a:prstGeom prst="rect">
                <a:avLst/>
              </a:prstGeom>
              <a:blipFill>
                <a:blip r:embed="rId8"/>
                <a:stretch>
                  <a:fillRect/>
                </a:stretch>
              </a:blipFill>
            </p:spPr>
            <p:txBody>
              <a:bodyPr/>
              <a:lstStyle/>
              <a:p>
                <a:r>
                  <a:rPr lang="ru-RU">
                    <a:noFill/>
                  </a:rPr>
                  <a:t> </a:t>
                </a:r>
              </a:p>
            </p:txBody>
          </p:sp>
        </mc:Fallback>
      </mc:AlternateContent>
      <p:sp>
        <p:nvSpPr>
          <p:cNvPr id="31" name="Прямоугольник 30"/>
          <p:cNvSpPr/>
          <p:nvPr/>
        </p:nvSpPr>
        <p:spPr>
          <a:xfrm>
            <a:off x="570631" y="2005313"/>
            <a:ext cx="8155355" cy="338554"/>
          </a:xfrm>
          <a:prstGeom prst="rect">
            <a:avLst/>
          </a:prstGeom>
        </p:spPr>
        <p:txBody>
          <a:bodyPr wrap="square">
            <a:spAutoFit/>
          </a:bodyPr>
          <a:lstStyle/>
          <a:p>
            <a:pPr algn="ctr"/>
            <a:r>
              <a:rPr lang="ru-RU" sz="1600" b="1" cap="small" dirty="0">
                <a:solidFill>
                  <a:srgbClr val="FF0000"/>
                </a:solidFill>
              </a:rPr>
              <a:t>Для передачи/отбора работы необходимо повернуть поток лопатками</a:t>
            </a:r>
            <a:endParaRPr lang="ru-RU" sz="1600" b="1" i="1" cap="small" dirty="0">
              <a:solidFill>
                <a:srgbClr val="FF0000"/>
              </a:solidFill>
            </a:endParaRPr>
          </a:p>
        </p:txBody>
      </p:sp>
      <mc:AlternateContent xmlns:mc="http://schemas.openxmlformats.org/markup-compatibility/2006" xmlns:a14="http://schemas.microsoft.com/office/drawing/2010/main">
        <mc:Choice Requires="a14">
          <p:sp>
            <p:nvSpPr>
              <p:cNvPr id="4" name="Прямоугольник 3"/>
              <p:cNvSpPr/>
              <p:nvPr/>
            </p:nvSpPr>
            <p:spPr>
              <a:xfrm>
                <a:off x="1827103" y="5940535"/>
                <a:ext cx="1074205" cy="39651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b="1" i="1" smtClean="0">
                              <a:solidFill>
                                <a:srgbClr val="FF0000"/>
                              </a:solidFill>
                              <a:latin typeface="Cambria Math" panose="02040503050406030204" pitchFamily="18" charset="0"/>
                            </a:rPr>
                          </m:ctrlPr>
                        </m:sSubPr>
                        <m:e>
                          <m:r>
                            <a:rPr lang="ru-RU" b="1" i="1">
                              <a:solidFill>
                                <a:srgbClr val="FF0000"/>
                              </a:solidFill>
                              <a:latin typeface="Cambria Math"/>
                            </a:rPr>
                            <m:t>𝜷</m:t>
                          </m:r>
                        </m:e>
                        <m:sub>
                          <m:r>
                            <a:rPr lang="ru-RU" b="1" i="1">
                              <a:solidFill>
                                <a:srgbClr val="FF0000"/>
                              </a:solidFill>
                              <a:latin typeface="Cambria Math"/>
                            </a:rPr>
                            <m:t>𝟏</m:t>
                          </m:r>
                        </m:sub>
                      </m:sSub>
                      <m:r>
                        <a:rPr lang="ru-RU" b="1" i="1">
                          <a:solidFill>
                            <a:srgbClr val="FF0000"/>
                          </a:solidFill>
                          <a:latin typeface="Cambria Math"/>
                        </a:rPr>
                        <m:t>&lt;</m:t>
                      </m:r>
                      <m:sSub>
                        <m:sSubPr>
                          <m:ctrlPr>
                            <a:rPr lang="ru-RU" b="1" i="1">
                              <a:solidFill>
                                <a:srgbClr val="FF0000"/>
                              </a:solidFill>
                              <a:latin typeface="Cambria Math" panose="02040503050406030204" pitchFamily="18" charset="0"/>
                            </a:rPr>
                          </m:ctrlPr>
                        </m:sSubPr>
                        <m:e>
                          <m:r>
                            <a:rPr lang="ru-RU" b="1" i="1">
                              <a:solidFill>
                                <a:srgbClr val="FF0000"/>
                              </a:solidFill>
                              <a:latin typeface="Cambria Math"/>
                            </a:rPr>
                            <m:t>𝜷</m:t>
                          </m:r>
                        </m:e>
                        <m:sub>
                          <m:r>
                            <a:rPr lang="ru-RU" b="1" i="1">
                              <a:solidFill>
                                <a:srgbClr val="FF0000"/>
                              </a:solidFill>
                              <a:latin typeface="Cambria Math"/>
                            </a:rPr>
                            <m:t>𝟐</m:t>
                          </m:r>
                        </m:sub>
                      </m:sSub>
                    </m:oMath>
                  </m:oMathPara>
                </a14:m>
                <a:endParaRPr lang="ru-RU" b="1" dirty="0"/>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1827103" y="5940535"/>
                <a:ext cx="1074205" cy="396519"/>
              </a:xfrm>
              <a:prstGeom prst="rect">
                <a:avLst/>
              </a:prstGeom>
              <a:blipFill rotWithShape="1">
                <a:blip r:embed="rId9"/>
                <a:stretch>
                  <a:fillRect b="-454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a:off x="6148137" y="5898164"/>
                <a:ext cx="1074205" cy="39651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b="1" i="1" smtClean="0">
                              <a:solidFill>
                                <a:srgbClr val="FF0000"/>
                              </a:solidFill>
                              <a:latin typeface="Cambria Math" panose="02040503050406030204" pitchFamily="18" charset="0"/>
                            </a:rPr>
                          </m:ctrlPr>
                        </m:sSubPr>
                        <m:e>
                          <m:r>
                            <a:rPr lang="ru-RU" b="1" i="1">
                              <a:solidFill>
                                <a:srgbClr val="FF0000"/>
                              </a:solidFill>
                              <a:latin typeface="Cambria Math"/>
                            </a:rPr>
                            <m:t>𝜷</m:t>
                          </m:r>
                        </m:e>
                        <m:sub>
                          <m:r>
                            <a:rPr lang="ru-RU" b="1" i="1">
                              <a:solidFill>
                                <a:srgbClr val="FF0000"/>
                              </a:solidFill>
                              <a:latin typeface="Cambria Math"/>
                            </a:rPr>
                            <m:t>𝟏</m:t>
                          </m:r>
                        </m:sub>
                      </m:sSub>
                      <m:r>
                        <a:rPr lang="ru-RU" b="1" i="1">
                          <a:solidFill>
                            <a:srgbClr val="FF0000"/>
                          </a:solidFill>
                          <a:latin typeface="Cambria Math"/>
                        </a:rPr>
                        <m:t>&gt;</m:t>
                      </m:r>
                      <m:sSub>
                        <m:sSubPr>
                          <m:ctrlPr>
                            <a:rPr lang="ru-RU" b="1" i="1">
                              <a:solidFill>
                                <a:srgbClr val="FF0000"/>
                              </a:solidFill>
                              <a:latin typeface="Cambria Math" panose="02040503050406030204" pitchFamily="18" charset="0"/>
                            </a:rPr>
                          </m:ctrlPr>
                        </m:sSubPr>
                        <m:e>
                          <m:r>
                            <a:rPr lang="ru-RU" b="1" i="1">
                              <a:solidFill>
                                <a:srgbClr val="FF0000"/>
                              </a:solidFill>
                              <a:latin typeface="Cambria Math"/>
                            </a:rPr>
                            <m:t>𝜷</m:t>
                          </m:r>
                        </m:e>
                        <m:sub>
                          <m:r>
                            <a:rPr lang="ru-RU" b="1" i="1">
                              <a:solidFill>
                                <a:srgbClr val="FF0000"/>
                              </a:solidFill>
                              <a:latin typeface="Cambria Math"/>
                            </a:rPr>
                            <m:t>𝟐</m:t>
                          </m:r>
                        </m:sub>
                      </m:sSub>
                    </m:oMath>
                  </m:oMathPara>
                </a14:m>
                <a:endParaRPr lang="ru-RU" b="1"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6148137" y="5898164"/>
                <a:ext cx="1074205" cy="396519"/>
              </a:xfrm>
              <a:prstGeom prst="rect">
                <a:avLst/>
              </a:prstGeom>
              <a:blipFill rotWithShape="1">
                <a:blip r:embed="rId10"/>
                <a:stretch>
                  <a:fillRect b="-6154"/>
                </a:stretch>
              </a:blipFill>
            </p:spPr>
            <p:txBody>
              <a:bodyPr/>
              <a:lstStyle/>
              <a:p>
                <a:r>
                  <a:rPr lang="ru-RU">
                    <a:noFill/>
                  </a:rPr>
                  <a:t> </a:t>
                </a:r>
              </a:p>
            </p:txBody>
          </p:sp>
        </mc:Fallback>
      </mc:AlternateContent>
    </p:spTree>
    <p:extLst>
      <p:ext uri="{BB962C8B-B14F-4D97-AF65-F5344CB8AC3E}">
        <p14:creationId xmlns:p14="http://schemas.microsoft.com/office/powerpoint/2010/main" val="313196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0" grpId="0"/>
      <p:bldP spid="31" grpId="0"/>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Рисунок 3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7637" y="5053641"/>
            <a:ext cx="1701948" cy="1403143"/>
          </a:xfrm>
          <a:prstGeom prst="rect">
            <a:avLst/>
          </a:prstGeom>
          <a:noFill/>
        </p:spPr>
      </p:pic>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 </a:t>
            </a:r>
          </a:p>
          <a:p>
            <a:pPr algn="ctr"/>
            <a:r>
              <a:rPr lang="ru-RU" b="1" cap="all" dirty="0">
                <a:solidFill>
                  <a:schemeClr val="bg1"/>
                </a:solidFill>
                <a:latin typeface="Elektra Text Pro" panose="02000503030000020004" pitchFamily="50" charset="-52"/>
              </a:rPr>
              <a:t>(уравнение Эйлера)</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8</a:t>
            </a:fld>
            <a:endParaRPr lang="ru-RU" dirty="0">
              <a:solidFill>
                <a:schemeClr val="bg1"/>
              </a:solidFill>
              <a:latin typeface="Elektra Medium Pro" panose="02000803000000020004" pitchFamily="50" charset="-52"/>
            </a:endParaRPr>
          </a:p>
        </p:txBody>
      </p:sp>
      <p:sp>
        <p:nvSpPr>
          <p:cNvPr id="27" name="Прямоугольник 26"/>
          <p:cNvSpPr/>
          <p:nvPr/>
        </p:nvSpPr>
        <p:spPr>
          <a:xfrm>
            <a:off x="1882585" y="759891"/>
            <a:ext cx="1269386" cy="369332"/>
          </a:xfrm>
          <a:prstGeom prst="rect">
            <a:avLst/>
          </a:prstGeom>
        </p:spPr>
        <p:txBody>
          <a:bodyPr wrap="none">
            <a:spAutoFit/>
          </a:bodyPr>
          <a:lstStyle/>
          <a:p>
            <a:pPr algn="ctr"/>
            <a:r>
              <a:rPr lang="ru-RU" cap="small" dirty="0"/>
              <a:t>компрессор</a:t>
            </a:r>
            <a:endParaRPr lang="ru-RU" i="1" cap="small" dirty="0"/>
          </a:p>
        </p:txBody>
      </p:sp>
      <p:sp>
        <p:nvSpPr>
          <p:cNvPr id="28" name="Прямоугольник 27"/>
          <p:cNvSpPr/>
          <p:nvPr/>
        </p:nvSpPr>
        <p:spPr>
          <a:xfrm>
            <a:off x="6305000" y="759891"/>
            <a:ext cx="911211" cy="369332"/>
          </a:xfrm>
          <a:prstGeom prst="rect">
            <a:avLst/>
          </a:prstGeom>
        </p:spPr>
        <p:txBody>
          <a:bodyPr wrap="none">
            <a:spAutoFit/>
          </a:bodyPr>
          <a:lstStyle/>
          <a:p>
            <a:pPr algn="ctr"/>
            <a:r>
              <a:rPr lang="ru-RU" cap="small" dirty="0"/>
              <a:t>турбина</a:t>
            </a:r>
            <a:endParaRPr lang="ru-RU" i="1" cap="small" dirty="0"/>
          </a:p>
        </p:txBody>
      </p:sp>
      <mc:AlternateContent xmlns:mc="http://schemas.openxmlformats.org/markup-compatibility/2006" xmlns:a14="http://schemas.microsoft.com/office/drawing/2010/main">
        <mc:Choice Requires="a14">
          <p:sp>
            <p:nvSpPr>
              <p:cNvPr id="17" name="Прямоугольник 16"/>
              <p:cNvSpPr/>
              <p:nvPr/>
            </p:nvSpPr>
            <p:spPr>
              <a:xfrm>
                <a:off x="1980173" y="1119206"/>
                <a:ext cx="1022909" cy="3962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solidFill>
                                <a:schemeClr val="tx1"/>
                              </a:solidFill>
                              <a:latin typeface="Cambria Math" panose="02040503050406030204" pitchFamily="18" charset="0"/>
                            </a:rPr>
                          </m:ctrlPr>
                        </m:sSubPr>
                        <m:e>
                          <m:r>
                            <a:rPr lang="ru-RU" b="0" i="1">
                              <a:solidFill>
                                <a:schemeClr val="tx1"/>
                              </a:solidFill>
                              <a:latin typeface="Cambria Math"/>
                            </a:rPr>
                            <m:t>𝛽</m:t>
                          </m:r>
                        </m:e>
                        <m:sub>
                          <m:r>
                            <a:rPr lang="ru-RU" b="0" i="1">
                              <a:solidFill>
                                <a:schemeClr val="tx1"/>
                              </a:solidFill>
                              <a:latin typeface="Cambria Math"/>
                            </a:rPr>
                            <m:t>1</m:t>
                          </m:r>
                        </m:sub>
                      </m:sSub>
                      <m:r>
                        <a:rPr lang="ru-RU" b="0" i="1">
                          <a:solidFill>
                            <a:schemeClr val="tx1"/>
                          </a:solidFill>
                          <a:latin typeface="Cambria Math"/>
                        </a:rPr>
                        <m:t>&lt;</m:t>
                      </m:r>
                      <m:sSub>
                        <m:sSubPr>
                          <m:ctrlPr>
                            <a:rPr lang="ru-RU" i="1">
                              <a:solidFill>
                                <a:schemeClr val="tx1"/>
                              </a:solidFill>
                              <a:latin typeface="Cambria Math" panose="02040503050406030204" pitchFamily="18" charset="0"/>
                            </a:rPr>
                          </m:ctrlPr>
                        </m:sSubPr>
                        <m:e>
                          <m:r>
                            <a:rPr lang="ru-RU" b="0" i="1">
                              <a:solidFill>
                                <a:schemeClr val="tx1"/>
                              </a:solidFill>
                              <a:latin typeface="Cambria Math"/>
                            </a:rPr>
                            <m:t>𝛽</m:t>
                          </m:r>
                        </m:e>
                        <m:sub>
                          <m:r>
                            <a:rPr lang="ru-RU" b="0" i="1">
                              <a:solidFill>
                                <a:schemeClr val="tx1"/>
                              </a:solidFill>
                              <a:latin typeface="Cambria Math"/>
                            </a:rPr>
                            <m:t>2</m:t>
                          </m:r>
                        </m:sub>
                      </m:sSub>
                    </m:oMath>
                  </m:oMathPara>
                </a14:m>
                <a:endParaRPr lang="ru-RU" dirty="0"/>
              </a:p>
            </p:txBody>
          </p:sp>
        </mc:Choice>
        <mc:Fallback xmlns="">
          <p:sp>
            <p:nvSpPr>
              <p:cNvPr id="17" name="Прямоугольник 16"/>
              <p:cNvSpPr>
                <a:spLocks noRot="1" noChangeAspect="1" noMove="1" noResize="1" noEditPoints="1" noAdjustHandles="1" noChangeArrowheads="1" noChangeShapeType="1" noTextEdit="1"/>
              </p:cNvSpPr>
              <p:nvPr/>
            </p:nvSpPr>
            <p:spPr>
              <a:xfrm>
                <a:off x="1980173" y="1119206"/>
                <a:ext cx="1022909" cy="396262"/>
              </a:xfrm>
              <a:prstGeom prst="rect">
                <a:avLst/>
              </a:prstGeom>
              <a:blipFill rotWithShape="1">
                <a:blip r:embed="rId4"/>
                <a:stretch>
                  <a:fillRect b="-6154"/>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 name="Прямоугольник 17"/>
              <p:cNvSpPr/>
              <p:nvPr/>
            </p:nvSpPr>
            <p:spPr>
              <a:xfrm>
                <a:off x="6249150" y="1129223"/>
                <a:ext cx="1022909" cy="3962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solidFill>
                                <a:schemeClr val="tx1"/>
                              </a:solidFill>
                              <a:latin typeface="Cambria Math" panose="02040503050406030204" pitchFamily="18" charset="0"/>
                            </a:rPr>
                          </m:ctrlPr>
                        </m:sSubPr>
                        <m:e>
                          <m:r>
                            <a:rPr lang="ru-RU" b="0" i="1">
                              <a:solidFill>
                                <a:schemeClr val="tx1"/>
                              </a:solidFill>
                              <a:latin typeface="Cambria Math"/>
                            </a:rPr>
                            <m:t>𝛽</m:t>
                          </m:r>
                        </m:e>
                        <m:sub>
                          <m:r>
                            <a:rPr lang="ru-RU" b="0" i="1">
                              <a:solidFill>
                                <a:schemeClr val="tx1"/>
                              </a:solidFill>
                              <a:latin typeface="Cambria Math"/>
                            </a:rPr>
                            <m:t>1</m:t>
                          </m:r>
                        </m:sub>
                      </m:sSub>
                      <m:r>
                        <a:rPr lang="ru-RU" b="0" i="1">
                          <a:solidFill>
                            <a:schemeClr val="tx1"/>
                          </a:solidFill>
                          <a:latin typeface="Cambria Math"/>
                        </a:rPr>
                        <m:t>&gt;</m:t>
                      </m:r>
                      <m:sSub>
                        <m:sSubPr>
                          <m:ctrlPr>
                            <a:rPr lang="ru-RU" i="1">
                              <a:solidFill>
                                <a:schemeClr val="tx1"/>
                              </a:solidFill>
                              <a:latin typeface="Cambria Math" panose="02040503050406030204" pitchFamily="18" charset="0"/>
                            </a:rPr>
                          </m:ctrlPr>
                        </m:sSubPr>
                        <m:e>
                          <m:r>
                            <a:rPr lang="ru-RU" b="0" i="1">
                              <a:solidFill>
                                <a:schemeClr val="tx1"/>
                              </a:solidFill>
                              <a:latin typeface="Cambria Math"/>
                            </a:rPr>
                            <m:t>𝛽</m:t>
                          </m:r>
                        </m:e>
                        <m:sub>
                          <m:r>
                            <a:rPr lang="ru-RU" b="0" i="1">
                              <a:solidFill>
                                <a:schemeClr val="tx1"/>
                              </a:solidFill>
                              <a:latin typeface="Cambria Math"/>
                            </a:rPr>
                            <m:t>2</m:t>
                          </m:r>
                        </m:sub>
                      </m:sSub>
                    </m:oMath>
                  </m:oMathPara>
                </a14:m>
                <a:endParaRPr lang="ru-RU" dirty="0"/>
              </a:p>
            </p:txBody>
          </p:sp>
        </mc:Choice>
        <mc:Fallback xmlns="">
          <p:sp>
            <p:nvSpPr>
              <p:cNvPr id="18" name="Прямоугольник 17"/>
              <p:cNvSpPr>
                <a:spLocks noRot="1" noChangeAspect="1" noMove="1" noResize="1" noEditPoints="1" noAdjustHandles="1" noChangeArrowheads="1" noChangeShapeType="1" noTextEdit="1"/>
              </p:cNvSpPr>
              <p:nvPr/>
            </p:nvSpPr>
            <p:spPr>
              <a:xfrm>
                <a:off x="6249150" y="1129223"/>
                <a:ext cx="1022909" cy="396262"/>
              </a:xfrm>
              <a:prstGeom prst="rect">
                <a:avLst/>
              </a:prstGeom>
              <a:blipFill rotWithShape="1">
                <a:blip r:embed="rId5"/>
                <a:stretch>
                  <a:fillRect b="-6154"/>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 name="Прямоугольник 1"/>
              <p:cNvSpPr/>
              <p:nvPr/>
            </p:nvSpPr>
            <p:spPr>
              <a:xfrm>
                <a:off x="1607477" y="4219485"/>
                <a:ext cx="1819601" cy="7136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i="1" smtClean="0">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𝐹</m:t>
                              </m:r>
                            </m:e>
                            <m:sub>
                              <m:r>
                                <a:rPr lang="ru-RU">
                                  <a:latin typeface="Cambria Math"/>
                                </a:rPr>
                                <m:t>1</m:t>
                              </m:r>
                            </m:sub>
                          </m:sSub>
                        </m:num>
                        <m:den>
                          <m:r>
                            <a:rPr lang="ru-RU">
                              <a:latin typeface="Cambria Math"/>
                            </a:rPr>
                            <m:t> </m:t>
                          </m:r>
                          <m:sSub>
                            <m:sSubPr>
                              <m:ctrlPr>
                                <a:rPr lang="ru-RU" i="1">
                                  <a:latin typeface="Cambria Math" panose="02040503050406030204" pitchFamily="18" charset="0"/>
                                </a:rPr>
                              </m:ctrlPr>
                            </m:sSubPr>
                            <m:e>
                              <m:r>
                                <a:rPr lang="ru-RU" i="1">
                                  <a:latin typeface="Cambria Math"/>
                                </a:rPr>
                                <m:t>𝐹</m:t>
                              </m:r>
                            </m:e>
                            <m:sub>
                              <m:r>
                                <a:rPr lang="ru-RU">
                                  <a:latin typeface="Cambria Math"/>
                                </a:rPr>
                                <m:t>2</m:t>
                              </m:r>
                            </m:sub>
                          </m:sSub>
                        </m:den>
                      </m:f>
                      <m:r>
                        <a:rPr lang="ru-RU">
                          <a:latin typeface="Cambria Math"/>
                        </a:rPr>
                        <m:t>=</m:t>
                      </m:r>
                      <m:f>
                        <m:fPr>
                          <m:ctrlPr>
                            <a:rPr lang="ru-RU" i="1">
                              <a:latin typeface="Cambria Math" panose="02040503050406030204" pitchFamily="18" charset="0"/>
                            </a:rPr>
                          </m:ctrlPr>
                        </m:fPr>
                        <m:num>
                          <m:r>
                            <a:rPr lang="ru-RU" i="1">
                              <a:latin typeface="Cambria Math"/>
                            </a:rPr>
                            <m:t>𝑠𝑖𝑛</m:t>
                          </m:r>
                          <m:sSub>
                            <m:sSubPr>
                              <m:ctrlPr>
                                <a:rPr lang="ru-RU" i="1">
                                  <a:latin typeface="Cambria Math" panose="02040503050406030204" pitchFamily="18" charset="0"/>
                                </a:rPr>
                              </m:ctrlPr>
                            </m:sSubPr>
                            <m:e>
                              <m:r>
                                <a:rPr lang="ru-RU" i="1">
                                  <a:latin typeface="Cambria Math"/>
                                </a:rPr>
                                <m:t>𝛽</m:t>
                              </m:r>
                            </m:e>
                            <m:sub>
                              <m:r>
                                <a:rPr lang="ru-RU">
                                  <a:latin typeface="Cambria Math"/>
                                </a:rPr>
                                <m:t>1</m:t>
                              </m:r>
                            </m:sub>
                          </m:sSub>
                        </m:num>
                        <m:den>
                          <m:r>
                            <a:rPr lang="ru-RU" i="1">
                              <a:latin typeface="Cambria Math"/>
                            </a:rPr>
                            <m:t>𝑠𝑖𝑛</m:t>
                          </m:r>
                          <m:sSub>
                            <m:sSubPr>
                              <m:ctrlPr>
                                <a:rPr lang="ru-RU" i="1">
                                  <a:latin typeface="Cambria Math" panose="02040503050406030204" pitchFamily="18" charset="0"/>
                                </a:rPr>
                              </m:ctrlPr>
                            </m:sSubPr>
                            <m:e>
                              <m:r>
                                <a:rPr lang="ru-RU" i="1">
                                  <a:latin typeface="Cambria Math"/>
                                </a:rPr>
                                <m:t>𝛽</m:t>
                              </m:r>
                            </m:e>
                            <m:sub>
                              <m:r>
                                <a:rPr lang="ru-RU">
                                  <a:latin typeface="Cambria Math"/>
                                </a:rPr>
                                <m:t>2</m:t>
                              </m:r>
                            </m:sub>
                          </m:sSub>
                        </m:den>
                      </m:f>
                      <m:r>
                        <a:rPr lang="ru-RU">
                          <a:latin typeface="Cambria Math"/>
                        </a:rPr>
                        <m:t>&lt;1</m:t>
                      </m:r>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1607477" y="4219485"/>
                <a:ext cx="1819601" cy="713657"/>
              </a:xfrm>
              <a:prstGeom prst="rect">
                <a:avLst/>
              </a:prstGeom>
              <a:blipFill rotWithShape="1">
                <a:blip r:embed="rId7"/>
                <a:stretch>
                  <a:fillRect/>
                </a:stretch>
              </a:blipFill>
            </p:spPr>
            <p:txBody>
              <a:bodyPr/>
              <a:lstStyle/>
              <a:p>
                <a:r>
                  <a:rPr lang="ru-RU">
                    <a:noFill/>
                  </a:rPr>
                  <a:t> </a:t>
                </a:r>
              </a:p>
            </p:txBody>
          </p:sp>
        </mc:Fallback>
      </mc:AlternateContent>
      <p:sp>
        <p:nvSpPr>
          <p:cNvPr id="20" name="Прямоугольник 19"/>
          <p:cNvSpPr/>
          <p:nvPr/>
        </p:nvSpPr>
        <p:spPr>
          <a:xfrm>
            <a:off x="666837" y="4871816"/>
            <a:ext cx="3922416" cy="369332"/>
          </a:xfrm>
          <a:prstGeom prst="rect">
            <a:avLst/>
          </a:prstGeom>
        </p:spPr>
        <p:txBody>
          <a:bodyPr wrap="square">
            <a:spAutoFit/>
          </a:bodyPr>
          <a:lstStyle/>
          <a:p>
            <a:pPr algn="ctr"/>
            <a:r>
              <a:rPr lang="ru-RU" cap="small" dirty="0"/>
              <a:t>Канал - диффузор</a:t>
            </a:r>
            <a:endParaRPr lang="ru-RU" i="1" cap="small" dirty="0"/>
          </a:p>
        </p:txBody>
      </p:sp>
      <mc:AlternateContent xmlns:mc="http://schemas.openxmlformats.org/markup-compatibility/2006" xmlns:a14="http://schemas.microsoft.com/office/drawing/2010/main">
        <mc:Choice Requires="a14">
          <p:sp>
            <p:nvSpPr>
              <p:cNvPr id="3" name="Прямоугольник 2"/>
              <p:cNvSpPr/>
              <p:nvPr/>
            </p:nvSpPr>
            <p:spPr>
              <a:xfrm>
                <a:off x="3315649" y="5178632"/>
                <a:ext cx="108382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𝑤</m:t>
                          </m:r>
                        </m:e>
                        <m:sub>
                          <m:r>
                            <a:rPr lang="ru-RU" i="1">
                              <a:latin typeface="Cambria Math"/>
                            </a:rPr>
                            <m:t>1</m:t>
                          </m:r>
                        </m:sub>
                      </m:sSub>
                      <m:r>
                        <a:rPr lang="ru-RU" i="1">
                          <a:latin typeface="Cambria Math"/>
                        </a:rPr>
                        <m:t>&gt;</m:t>
                      </m:r>
                      <m:sSub>
                        <m:sSubPr>
                          <m:ctrlPr>
                            <a:rPr lang="ru-RU" i="1">
                              <a:latin typeface="Cambria Math" panose="02040503050406030204" pitchFamily="18" charset="0"/>
                            </a:rPr>
                          </m:ctrlPr>
                        </m:sSubPr>
                        <m:e>
                          <m:r>
                            <a:rPr lang="ru-RU" i="1">
                              <a:latin typeface="Cambria Math"/>
                            </a:rPr>
                            <m:t>𝑤</m:t>
                          </m:r>
                        </m:e>
                        <m:sub>
                          <m:r>
                            <a:rPr lang="ru-RU" i="1">
                              <a:latin typeface="Cambria Math"/>
                            </a:rPr>
                            <m:t>2</m:t>
                          </m:r>
                        </m:sub>
                      </m:sSub>
                    </m:oMath>
                  </m:oMathPara>
                </a14:m>
                <a:endParaRPr lang="ru-RU"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3315649" y="5178632"/>
                <a:ext cx="1083822" cy="369332"/>
              </a:xfrm>
              <a:prstGeom prst="rect">
                <a:avLst/>
              </a:prstGeom>
              <a:blipFill rotWithShape="1">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Прямоугольник 3"/>
              <p:cNvSpPr/>
              <p:nvPr/>
            </p:nvSpPr>
            <p:spPr>
              <a:xfrm>
                <a:off x="3357327" y="5709833"/>
                <a:ext cx="1000466" cy="3962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𝑝</m:t>
                          </m:r>
                        </m:e>
                        <m:sub>
                          <m:r>
                            <a:rPr lang="ru-RU" i="1">
                              <a:latin typeface="Cambria Math"/>
                            </a:rPr>
                            <m:t>1</m:t>
                          </m:r>
                        </m:sub>
                      </m:sSub>
                      <m:r>
                        <a:rPr lang="ru-RU" i="1">
                          <a:latin typeface="Cambria Math"/>
                        </a:rPr>
                        <m:t>&lt;</m:t>
                      </m:r>
                      <m:sSub>
                        <m:sSubPr>
                          <m:ctrlPr>
                            <a:rPr lang="ru-RU" i="1">
                              <a:latin typeface="Cambria Math" panose="02040503050406030204" pitchFamily="18" charset="0"/>
                            </a:rPr>
                          </m:ctrlPr>
                        </m:sSubPr>
                        <m:e>
                          <m:r>
                            <a:rPr lang="ru-RU" i="1">
                              <a:latin typeface="Cambria Math"/>
                            </a:rPr>
                            <m:t>𝑝</m:t>
                          </m:r>
                        </m:e>
                        <m:sub>
                          <m:r>
                            <a:rPr lang="ru-RU" i="1">
                              <a:latin typeface="Cambria Math"/>
                            </a:rPr>
                            <m:t>2</m:t>
                          </m:r>
                        </m:sub>
                      </m:sSub>
                    </m:oMath>
                  </m:oMathPara>
                </a14:m>
                <a:endParaRPr lang="ru-RU" dirty="0"/>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3357327" y="5709833"/>
                <a:ext cx="1000466" cy="396262"/>
              </a:xfrm>
              <a:prstGeom prst="rect">
                <a:avLst/>
              </a:prstGeom>
              <a:blipFill rotWithShape="1">
                <a:blip r:embed="rId9"/>
                <a:stretch>
                  <a:fillRect b="-3077"/>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3" name="Прямоугольник 32"/>
              <p:cNvSpPr/>
              <p:nvPr/>
            </p:nvSpPr>
            <p:spPr>
              <a:xfrm>
                <a:off x="5700170" y="4219485"/>
                <a:ext cx="1819601" cy="7136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i="1" smtClean="0">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𝐹</m:t>
                              </m:r>
                            </m:e>
                            <m:sub>
                              <m:r>
                                <a:rPr lang="ru-RU">
                                  <a:latin typeface="Cambria Math"/>
                                </a:rPr>
                                <m:t>1</m:t>
                              </m:r>
                            </m:sub>
                          </m:sSub>
                        </m:num>
                        <m:den>
                          <m:r>
                            <a:rPr lang="ru-RU">
                              <a:latin typeface="Cambria Math"/>
                            </a:rPr>
                            <m:t> </m:t>
                          </m:r>
                          <m:sSub>
                            <m:sSubPr>
                              <m:ctrlPr>
                                <a:rPr lang="ru-RU" i="1">
                                  <a:latin typeface="Cambria Math" panose="02040503050406030204" pitchFamily="18" charset="0"/>
                                </a:rPr>
                              </m:ctrlPr>
                            </m:sSubPr>
                            <m:e>
                              <m:r>
                                <a:rPr lang="ru-RU" i="1">
                                  <a:latin typeface="Cambria Math"/>
                                </a:rPr>
                                <m:t>𝐹</m:t>
                              </m:r>
                            </m:e>
                            <m:sub>
                              <m:r>
                                <a:rPr lang="ru-RU">
                                  <a:latin typeface="Cambria Math"/>
                                </a:rPr>
                                <m:t>2</m:t>
                              </m:r>
                            </m:sub>
                          </m:sSub>
                        </m:den>
                      </m:f>
                      <m:r>
                        <a:rPr lang="ru-RU">
                          <a:latin typeface="Cambria Math"/>
                        </a:rPr>
                        <m:t>=</m:t>
                      </m:r>
                      <m:f>
                        <m:fPr>
                          <m:ctrlPr>
                            <a:rPr lang="ru-RU" i="1">
                              <a:latin typeface="Cambria Math" panose="02040503050406030204" pitchFamily="18" charset="0"/>
                            </a:rPr>
                          </m:ctrlPr>
                        </m:fPr>
                        <m:num>
                          <m:r>
                            <a:rPr lang="ru-RU" i="1">
                              <a:latin typeface="Cambria Math"/>
                            </a:rPr>
                            <m:t>𝑠𝑖𝑛</m:t>
                          </m:r>
                          <m:sSub>
                            <m:sSubPr>
                              <m:ctrlPr>
                                <a:rPr lang="ru-RU" i="1">
                                  <a:latin typeface="Cambria Math" panose="02040503050406030204" pitchFamily="18" charset="0"/>
                                </a:rPr>
                              </m:ctrlPr>
                            </m:sSubPr>
                            <m:e>
                              <m:r>
                                <a:rPr lang="ru-RU" i="1">
                                  <a:latin typeface="Cambria Math"/>
                                </a:rPr>
                                <m:t>𝛽</m:t>
                              </m:r>
                            </m:e>
                            <m:sub>
                              <m:r>
                                <a:rPr lang="ru-RU">
                                  <a:latin typeface="Cambria Math"/>
                                </a:rPr>
                                <m:t>1</m:t>
                              </m:r>
                            </m:sub>
                          </m:sSub>
                        </m:num>
                        <m:den>
                          <m:r>
                            <a:rPr lang="ru-RU" i="1">
                              <a:latin typeface="Cambria Math"/>
                            </a:rPr>
                            <m:t>𝑠𝑖𝑛</m:t>
                          </m:r>
                          <m:sSub>
                            <m:sSubPr>
                              <m:ctrlPr>
                                <a:rPr lang="ru-RU" i="1">
                                  <a:latin typeface="Cambria Math" panose="02040503050406030204" pitchFamily="18" charset="0"/>
                                </a:rPr>
                              </m:ctrlPr>
                            </m:sSubPr>
                            <m:e>
                              <m:r>
                                <a:rPr lang="ru-RU" i="1">
                                  <a:latin typeface="Cambria Math"/>
                                </a:rPr>
                                <m:t>𝛽</m:t>
                              </m:r>
                            </m:e>
                            <m:sub>
                              <m:r>
                                <a:rPr lang="ru-RU">
                                  <a:latin typeface="Cambria Math"/>
                                </a:rPr>
                                <m:t>2</m:t>
                              </m:r>
                            </m:sub>
                          </m:sSub>
                        </m:den>
                      </m:f>
                      <m:r>
                        <a:rPr lang="en-US" b="0" i="0" smtClean="0">
                          <a:latin typeface="Cambria Math"/>
                        </a:rPr>
                        <m:t>&gt;</m:t>
                      </m:r>
                      <m:r>
                        <a:rPr lang="ru-RU">
                          <a:latin typeface="Cambria Math"/>
                        </a:rPr>
                        <m:t>1</m:t>
                      </m:r>
                    </m:oMath>
                  </m:oMathPara>
                </a14:m>
                <a:endParaRPr lang="ru-RU" dirty="0"/>
              </a:p>
            </p:txBody>
          </p:sp>
        </mc:Choice>
        <mc:Fallback xmlns="">
          <p:sp>
            <p:nvSpPr>
              <p:cNvPr id="33" name="Прямоугольник 32"/>
              <p:cNvSpPr>
                <a:spLocks noRot="1" noChangeAspect="1" noMove="1" noResize="1" noEditPoints="1" noAdjustHandles="1" noChangeArrowheads="1" noChangeShapeType="1" noTextEdit="1"/>
              </p:cNvSpPr>
              <p:nvPr/>
            </p:nvSpPr>
            <p:spPr>
              <a:xfrm>
                <a:off x="5700170" y="4219485"/>
                <a:ext cx="1819601" cy="713657"/>
              </a:xfrm>
              <a:prstGeom prst="rect">
                <a:avLst/>
              </a:prstGeom>
              <a:blipFill rotWithShape="1">
                <a:blip r:embed="rId11"/>
                <a:stretch>
                  <a:fillRect/>
                </a:stretch>
              </a:blipFill>
            </p:spPr>
            <p:txBody>
              <a:bodyPr/>
              <a:lstStyle/>
              <a:p>
                <a:r>
                  <a:rPr lang="ru-RU">
                    <a:noFill/>
                  </a:rPr>
                  <a:t> </a:t>
                </a:r>
              </a:p>
            </p:txBody>
          </p:sp>
        </mc:Fallback>
      </mc:AlternateContent>
      <p:sp>
        <p:nvSpPr>
          <p:cNvPr id="34" name="Прямоугольник 33"/>
          <p:cNvSpPr/>
          <p:nvPr/>
        </p:nvSpPr>
        <p:spPr>
          <a:xfrm>
            <a:off x="4803573" y="4871014"/>
            <a:ext cx="3922416" cy="369332"/>
          </a:xfrm>
          <a:prstGeom prst="rect">
            <a:avLst/>
          </a:prstGeom>
        </p:spPr>
        <p:txBody>
          <a:bodyPr wrap="square">
            <a:spAutoFit/>
          </a:bodyPr>
          <a:lstStyle/>
          <a:p>
            <a:pPr algn="ctr"/>
            <a:r>
              <a:rPr lang="ru-RU" cap="small" dirty="0"/>
              <a:t>Канал - </a:t>
            </a:r>
            <a:r>
              <a:rPr lang="ru-RU" cap="small" dirty="0" err="1"/>
              <a:t>Конфузор</a:t>
            </a:r>
            <a:endParaRPr lang="ru-RU" i="1" cap="small" dirty="0"/>
          </a:p>
        </p:txBody>
      </p:sp>
      <mc:AlternateContent xmlns:mc="http://schemas.openxmlformats.org/markup-compatibility/2006" xmlns:a14="http://schemas.microsoft.com/office/drawing/2010/main">
        <mc:Choice Requires="a14">
          <p:sp>
            <p:nvSpPr>
              <p:cNvPr id="35" name="Прямоугольник 34"/>
              <p:cNvSpPr/>
              <p:nvPr/>
            </p:nvSpPr>
            <p:spPr>
              <a:xfrm>
                <a:off x="7452824" y="5162904"/>
                <a:ext cx="108382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𝑤</m:t>
                          </m:r>
                        </m:e>
                        <m:sub>
                          <m:r>
                            <a:rPr lang="ru-RU" i="1">
                              <a:latin typeface="Cambria Math"/>
                            </a:rPr>
                            <m:t>1</m:t>
                          </m:r>
                        </m:sub>
                      </m:sSub>
                      <m:r>
                        <a:rPr lang="en-US" b="0" i="1" smtClean="0">
                          <a:latin typeface="Cambria Math"/>
                        </a:rPr>
                        <m:t>&lt;</m:t>
                      </m:r>
                      <m:sSub>
                        <m:sSubPr>
                          <m:ctrlPr>
                            <a:rPr lang="ru-RU" i="1">
                              <a:latin typeface="Cambria Math" panose="02040503050406030204" pitchFamily="18" charset="0"/>
                            </a:rPr>
                          </m:ctrlPr>
                        </m:sSubPr>
                        <m:e>
                          <m:r>
                            <a:rPr lang="ru-RU" i="1">
                              <a:latin typeface="Cambria Math"/>
                            </a:rPr>
                            <m:t>𝑤</m:t>
                          </m:r>
                        </m:e>
                        <m:sub>
                          <m:r>
                            <a:rPr lang="ru-RU" i="1">
                              <a:latin typeface="Cambria Math"/>
                            </a:rPr>
                            <m:t>2</m:t>
                          </m:r>
                        </m:sub>
                      </m:sSub>
                    </m:oMath>
                  </m:oMathPara>
                </a14:m>
                <a:endParaRPr lang="ru-RU" dirty="0"/>
              </a:p>
            </p:txBody>
          </p:sp>
        </mc:Choice>
        <mc:Fallback xmlns="">
          <p:sp>
            <p:nvSpPr>
              <p:cNvPr id="35" name="Прямоугольник 34"/>
              <p:cNvSpPr>
                <a:spLocks noRot="1" noChangeAspect="1" noMove="1" noResize="1" noEditPoints="1" noAdjustHandles="1" noChangeArrowheads="1" noChangeShapeType="1" noTextEdit="1"/>
              </p:cNvSpPr>
              <p:nvPr/>
            </p:nvSpPr>
            <p:spPr>
              <a:xfrm>
                <a:off x="7452824" y="5162904"/>
                <a:ext cx="1083822" cy="369332"/>
              </a:xfrm>
              <a:prstGeom prst="rect">
                <a:avLst/>
              </a:prstGeom>
              <a:blipFill rotWithShape="1">
                <a:blip r:embed="rId1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6" name="Прямоугольник 35"/>
              <p:cNvSpPr/>
              <p:nvPr/>
            </p:nvSpPr>
            <p:spPr>
              <a:xfrm>
                <a:off x="7536180" y="5709833"/>
                <a:ext cx="1000466" cy="3962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𝑝</m:t>
                          </m:r>
                        </m:e>
                        <m:sub>
                          <m:r>
                            <a:rPr lang="ru-RU" i="1">
                              <a:latin typeface="Cambria Math"/>
                            </a:rPr>
                            <m:t>1</m:t>
                          </m:r>
                        </m:sub>
                      </m:sSub>
                      <m:r>
                        <a:rPr lang="en-US" b="0" i="1" smtClean="0">
                          <a:latin typeface="Cambria Math"/>
                        </a:rPr>
                        <m:t>&gt;</m:t>
                      </m:r>
                      <m:sSub>
                        <m:sSubPr>
                          <m:ctrlPr>
                            <a:rPr lang="ru-RU" i="1">
                              <a:latin typeface="Cambria Math" panose="02040503050406030204" pitchFamily="18" charset="0"/>
                            </a:rPr>
                          </m:ctrlPr>
                        </m:sSubPr>
                        <m:e>
                          <m:r>
                            <a:rPr lang="ru-RU" i="1">
                              <a:latin typeface="Cambria Math"/>
                            </a:rPr>
                            <m:t>𝑝</m:t>
                          </m:r>
                        </m:e>
                        <m:sub>
                          <m:r>
                            <a:rPr lang="ru-RU" i="1">
                              <a:latin typeface="Cambria Math"/>
                            </a:rPr>
                            <m:t>2</m:t>
                          </m:r>
                        </m:sub>
                      </m:sSub>
                    </m:oMath>
                  </m:oMathPara>
                </a14:m>
                <a:endParaRPr lang="ru-RU" dirty="0"/>
              </a:p>
            </p:txBody>
          </p:sp>
        </mc:Choice>
        <mc:Fallback xmlns="">
          <p:sp>
            <p:nvSpPr>
              <p:cNvPr id="36" name="Прямоугольник 35"/>
              <p:cNvSpPr>
                <a:spLocks noRot="1" noChangeAspect="1" noMove="1" noResize="1" noEditPoints="1" noAdjustHandles="1" noChangeArrowheads="1" noChangeShapeType="1" noTextEdit="1"/>
              </p:cNvSpPr>
              <p:nvPr/>
            </p:nvSpPr>
            <p:spPr>
              <a:xfrm>
                <a:off x="7536180" y="5709833"/>
                <a:ext cx="1000466" cy="396262"/>
              </a:xfrm>
              <a:prstGeom prst="rect">
                <a:avLst/>
              </a:prstGeom>
              <a:blipFill rotWithShape="1">
                <a:blip r:embed="rId13"/>
                <a:stretch>
                  <a:fillRect b="-3077"/>
                </a:stretch>
              </a:blipFill>
            </p:spPr>
            <p:txBody>
              <a:bodyPr/>
              <a:lstStyle/>
              <a:p>
                <a:r>
                  <a:rPr lang="ru-RU">
                    <a:noFill/>
                  </a:rPr>
                  <a:t> </a:t>
                </a:r>
              </a:p>
            </p:txBody>
          </p:sp>
        </mc:Fallback>
      </mc:AlternateContent>
      <p:pic>
        <p:nvPicPr>
          <p:cNvPr id="6" name="Рисунок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803007" y="5235532"/>
            <a:ext cx="1716764" cy="1080000"/>
          </a:xfrm>
          <a:prstGeom prst="rect">
            <a:avLst/>
          </a:prstGeom>
        </p:spPr>
      </p:pic>
      <p:pic>
        <p:nvPicPr>
          <p:cNvPr id="37" name="Рисунок 36"/>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1398" y="5187964"/>
            <a:ext cx="1574651" cy="1080000"/>
          </a:xfrm>
          <a:prstGeom prst="rect">
            <a:avLst/>
          </a:prstGeom>
          <a:noFill/>
        </p:spPr>
      </p:pic>
      <p:pic>
        <p:nvPicPr>
          <p:cNvPr id="21" name="Рисунок 20">
            <a:extLst>
              <a:ext uri="{FF2B5EF4-FFF2-40B4-BE49-F238E27FC236}">
                <a16:creationId xmlns:a16="http://schemas.microsoft.com/office/drawing/2014/main" id="{2248DB82-FF80-4429-95C9-23CA55E94469}"/>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12310" y="1525485"/>
            <a:ext cx="3600000" cy="2812035"/>
          </a:xfrm>
          <a:prstGeom prst="rect">
            <a:avLst/>
          </a:prstGeom>
          <a:noFill/>
        </p:spPr>
      </p:pic>
      <p:pic>
        <p:nvPicPr>
          <p:cNvPr id="22" name="Рисунок 21">
            <a:extLst>
              <a:ext uri="{FF2B5EF4-FFF2-40B4-BE49-F238E27FC236}">
                <a16:creationId xmlns:a16="http://schemas.microsoft.com/office/drawing/2014/main" id="{9F42FE5A-1D81-4C05-AF52-61E03734A30B}"/>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861389" y="1494314"/>
            <a:ext cx="3600000" cy="2561959"/>
          </a:xfrm>
          <a:prstGeom prst="rect">
            <a:avLst/>
          </a:prstGeom>
          <a:noFill/>
        </p:spPr>
      </p:pic>
    </p:spTree>
    <p:extLst>
      <p:ext uri="{BB962C8B-B14F-4D97-AF65-F5344CB8AC3E}">
        <p14:creationId xmlns:p14="http://schemas.microsoft.com/office/powerpoint/2010/main" val="105978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8" grpId="0"/>
      <p:bldP spid="20" grpId="0"/>
      <p:bldP spid="3" grpId="0"/>
      <p:bldP spid="4" grpId="0"/>
      <p:bldP spid="33" grpId="0"/>
      <p:bldP spid="34" grpId="0"/>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моментов количества движения </a:t>
            </a:r>
          </a:p>
          <a:p>
            <a:pPr algn="ctr"/>
            <a:r>
              <a:rPr lang="ru-RU" b="1" cap="all" dirty="0">
                <a:solidFill>
                  <a:schemeClr val="bg1"/>
                </a:solidFill>
                <a:latin typeface="Elektra Text Pro" panose="02000503030000020004" pitchFamily="50" charset="-52"/>
              </a:rPr>
              <a:t>(уравнение Эйлера)</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9</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15" name="TextBox 14"/>
              <p:cNvSpPr txBox="1"/>
              <p:nvPr/>
            </p:nvSpPr>
            <p:spPr>
              <a:xfrm>
                <a:off x="208322" y="816341"/>
                <a:ext cx="8517667" cy="369332"/>
              </a:xfrm>
              <a:prstGeom prst="rect">
                <a:avLst/>
              </a:prstGeom>
              <a:noFill/>
            </p:spPr>
            <p:txBody>
              <a:bodyPr wrap="square" rtlCol="0">
                <a:spAutoFit/>
              </a:bodyPr>
              <a:lstStyle/>
              <a:p>
                <a:pPr algn="ctr"/>
                <a:r>
                  <a:rPr lang="ru-RU" cap="all" dirty="0"/>
                  <a:t>Влияние разности проекций </a:t>
                </a:r>
                <a14:m>
                  <m:oMath xmlns:m="http://schemas.openxmlformats.org/officeDocument/2006/math">
                    <m:d>
                      <m:dPr>
                        <m:begChr m:val="|"/>
                        <m:endChr m:val="|"/>
                        <m:ctrlPr>
                          <a:rPr lang="ru-RU" i="1">
                            <a:latin typeface="Cambria Math" panose="02040503050406030204" pitchFamily="18" charset="0"/>
                          </a:rPr>
                        </m:ctrlPr>
                      </m:dPr>
                      <m:e>
                        <m:sSub>
                          <m:sSubPr>
                            <m:ctrlPr>
                              <a:rPr lang="ru-RU" i="1">
                                <a:latin typeface="Cambria Math" panose="02040503050406030204" pitchFamily="18" charset="0"/>
                              </a:rPr>
                            </m:ctrlPr>
                          </m:sSubPr>
                          <m:e>
                            <m:r>
                              <m:rPr>
                                <m:sty m:val="p"/>
                              </m:rPr>
                              <a:rPr lang="ru-RU" i="1">
                                <a:latin typeface="Cambria Math"/>
                              </a:rPr>
                              <m:t>c</m:t>
                            </m:r>
                          </m:e>
                          <m:sub>
                            <m:r>
                              <a:rPr lang="ru-RU" i="1">
                                <a:latin typeface="Cambria Math"/>
                              </a:rPr>
                              <m:t>2</m:t>
                            </m:r>
                            <m:r>
                              <a:rPr lang="en-US" i="1">
                                <a:latin typeface="Cambria Math"/>
                              </a:rPr>
                              <m:t>𝑢</m:t>
                            </m:r>
                          </m:sub>
                        </m:sSub>
                        <m:r>
                          <a:rPr lang="ru-RU" i="1">
                            <a:latin typeface="Cambria Math"/>
                          </a:rPr>
                          <m:t>−</m:t>
                        </m:r>
                        <m:sSub>
                          <m:sSubPr>
                            <m:ctrlPr>
                              <a:rPr lang="ru-RU" i="1">
                                <a:latin typeface="Cambria Math" panose="02040503050406030204" pitchFamily="18" charset="0"/>
                              </a:rPr>
                            </m:ctrlPr>
                          </m:sSubPr>
                          <m:e>
                            <m:r>
                              <m:rPr>
                                <m:sty m:val="p"/>
                              </m:rPr>
                              <a:rPr lang="ru-RU" i="1">
                                <a:latin typeface="Cambria Math"/>
                              </a:rPr>
                              <m:t>c</m:t>
                            </m:r>
                          </m:e>
                          <m:sub>
                            <m:r>
                              <a:rPr lang="ru-RU" i="1">
                                <a:latin typeface="Cambria Math"/>
                              </a:rPr>
                              <m:t>1</m:t>
                            </m:r>
                            <m:r>
                              <a:rPr lang="en-US" i="1">
                                <a:latin typeface="Cambria Math"/>
                              </a:rPr>
                              <m:t>𝑢</m:t>
                            </m:r>
                          </m:sub>
                        </m:sSub>
                      </m:e>
                    </m:d>
                  </m:oMath>
                </a14:m>
                <a:endParaRPr lang="ru-RU" i="1" dirty="0"/>
              </a:p>
            </p:txBody>
          </p:sp>
        </mc:Choice>
        <mc:Fallback xmlns="">
          <p:sp>
            <p:nvSpPr>
              <p:cNvPr id="15" name="TextBox 14"/>
              <p:cNvSpPr txBox="1">
                <a:spLocks noRot="1" noChangeAspect="1" noMove="1" noResize="1" noEditPoints="1" noAdjustHandles="1" noChangeArrowheads="1" noChangeShapeType="1" noTextEdit="1"/>
              </p:cNvSpPr>
              <p:nvPr/>
            </p:nvSpPr>
            <p:spPr>
              <a:xfrm>
                <a:off x="208322" y="816341"/>
                <a:ext cx="8517667" cy="369332"/>
              </a:xfrm>
              <a:prstGeom prst="rect">
                <a:avLst/>
              </a:prstGeom>
              <a:blipFill rotWithShape="1">
                <a:blip r:embed="rId3" cstate="print"/>
                <a:stretch>
                  <a:fillRect t="-8197" b="-24590"/>
                </a:stretch>
              </a:blipFill>
            </p:spPr>
            <p:txBody>
              <a:bodyPr/>
              <a:lstStyle/>
              <a:p>
                <a:r>
                  <a:rPr lang="ru-RU">
                    <a:noFill/>
                  </a:rPr>
                  <a:t> </a:t>
                </a:r>
              </a:p>
            </p:txBody>
          </p:sp>
        </mc:Fallback>
      </mc:AlternateContent>
      <p:sp>
        <p:nvSpPr>
          <p:cNvPr id="9" name="TextBox 8"/>
          <p:cNvSpPr txBox="1"/>
          <p:nvPr/>
        </p:nvSpPr>
        <p:spPr>
          <a:xfrm>
            <a:off x="400100" y="1185673"/>
            <a:ext cx="8411390" cy="2169825"/>
          </a:xfrm>
          <a:prstGeom prst="rect">
            <a:avLst/>
          </a:prstGeom>
          <a:noFill/>
        </p:spPr>
        <p:txBody>
          <a:bodyPr wrap="square" rtlCol="0">
            <a:spAutoFit/>
          </a:bodyPr>
          <a:lstStyle/>
          <a:p>
            <a:pPr marL="285750" indent="-285750">
              <a:lnSpc>
                <a:spcPct val="150000"/>
              </a:lnSpc>
              <a:buFont typeface="Wingdings" pitchFamily="2" charset="2"/>
              <a:buChar char="ü"/>
            </a:pPr>
            <a:r>
              <a:rPr lang="ru-RU" dirty="0"/>
              <a:t>Разность проекций </a:t>
            </a:r>
            <a:r>
              <a:rPr lang="ru-RU" i="1" dirty="0">
                <a:sym typeface="Symbol"/>
              </a:rPr>
              <a:t></a:t>
            </a:r>
            <a:r>
              <a:rPr lang="en-US" i="1" dirty="0" err="1">
                <a:sym typeface="Symbol"/>
              </a:rPr>
              <a:t>w</a:t>
            </a:r>
            <a:r>
              <a:rPr lang="en-US" i="1" baseline="-25000" dirty="0" err="1">
                <a:sym typeface="Symbol"/>
              </a:rPr>
              <a:t>u</a:t>
            </a:r>
            <a:r>
              <a:rPr lang="en-US" i="1" dirty="0">
                <a:sym typeface="Symbol"/>
              </a:rPr>
              <a:t> </a:t>
            </a:r>
            <a:r>
              <a:rPr lang="ru-RU" dirty="0"/>
              <a:t>определяется углом поворота потока </a:t>
            </a:r>
            <a:r>
              <a:rPr lang="ru-RU" i="1" dirty="0">
                <a:sym typeface="Symbol"/>
              </a:rPr>
              <a:t></a:t>
            </a:r>
            <a:endParaRPr lang="ru-RU" i="1" dirty="0"/>
          </a:p>
          <a:p>
            <a:pPr marL="285750" indent="-285750">
              <a:lnSpc>
                <a:spcPct val="150000"/>
              </a:lnSpc>
              <a:buFont typeface="Wingdings" pitchFamily="2" charset="2"/>
              <a:buChar char="ü"/>
            </a:pPr>
            <a:r>
              <a:rPr lang="ru-RU" dirty="0"/>
              <a:t>В компрессоре канал диффузорный. С ростом </a:t>
            </a:r>
            <a:r>
              <a:rPr lang="ru-RU" dirty="0" err="1"/>
              <a:t>диффузорности</a:t>
            </a:r>
            <a:r>
              <a:rPr lang="ru-RU" dirty="0"/>
              <a:t> потери растут</a:t>
            </a:r>
          </a:p>
          <a:p>
            <a:pPr marL="285750" indent="-285750">
              <a:lnSpc>
                <a:spcPct val="150000"/>
              </a:lnSpc>
              <a:buFont typeface="Wingdings" pitchFamily="2" charset="2"/>
              <a:buChar char="ü"/>
            </a:pPr>
            <a:r>
              <a:rPr lang="ru-RU" dirty="0"/>
              <a:t>Величина угла поворота потока в компрессоре ограничена – не более </a:t>
            </a:r>
            <a:r>
              <a:rPr lang="ru-RU" i="1" dirty="0"/>
              <a:t>30</a:t>
            </a:r>
            <a:r>
              <a:rPr lang="ru-RU" i="1" dirty="0">
                <a:sym typeface="Symbol"/>
              </a:rPr>
              <a:t></a:t>
            </a:r>
          </a:p>
          <a:p>
            <a:pPr marL="285750" indent="-285750">
              <a:lnSpc>
                <a:spcPct val="150000"/>
              </a:lnSpc>
              <a:buFont typeface="Wingdings" pitchFamily="2" charset="2"/>
              <a:buChar char="ü"/>
            </a:pPr>
            <a:endParaRPr lang="ru-RU" dirty="0"/>
          </a:p>
          <a:p>
            <a:pPr marL="285750" indent="-285750">
              <a:lnSpc>
                <a:spcPct val="150000"/>
              </a:lnSpc>
              <a:buFont typeface="Wingdings" pitchFamily="2" charset="2"/>
              <a:buChar char="ü"/>
            </a:pPr>
            <a:endParaRPr lang="ru-RU" i="1" dirty="0"/>
          </a:p>
        </p:txBody>
      </p:sp>
      <p:pic>
        <p:nvPicPr>
          <p:cNvPr id="11" name="Рисунок 10"/>
          <p:cNvPicPr/>
          <p:nvPr/>
        </p:nvPicPr>
        <p:blipFill>
          <a:blip r:embed="rId4" cstate="print"/>
          <a:stretch>
            <a:fillRect/>
          </a:stretch>
        </p:blipFill>
        <p:spPr>
          <a:xfrm>
            <a:off x="643477" y="3523602"/>
            <a:ext cx="1954530" cy="2879725"/>
          </a:xfrm>
          <a:prstGeom prst="rect">
            <a:avLst/>
          </a:prstGeom>
        </p:spPr>
      </p:pic>
      <p:pic>
        <p:nvPicPr>
          <p:cNvPr id="12" name="Рисунок 11"/>
          <p:cNvPicPr/>
          <p:nvPr/>
        </p:nvPicPr>
        <p:blipFill>
          <a:blip r:embed="rId5" cstate="print"/>
          <a:stretch>
            <a:fillRect/>
          </a:stretch>
        </p:blipFill>
        <p:spPr>
          <a:xfrm>
            <a:off x="3558362" y="3523602"/>
            <a:ext cx="2094865" cy="2879725"/>
          </a:xfrm>
          <a:prstGeom prst="rect">
            <a:avLst/>
          </a:prstGeom>
        </p:spPr>
      </p:pic>
      <p:pic>
        <p:nvPicPr>
          <p:cNvPr id="13" name="Рисунок 12"/>
          <p:cNvPicPr>
            <a:picLocks noChangeAspect="1"/>
          </p:cNvPicPr>
          <p:nvPr/>
        </p:nvPicPr>
        <p:blipFill>
          <a:blip r:embed="rId6" cstate="print"/>
          <a:srcRect/>
          <a:stretch>
            <a:fillRect/>
          </a:stretch>
        </p:blipFill>
        <p:spPr bwMode="auto">
          <a:xfrm>
            <a:off x="5893461" y="3523602"/>
            <a:ext cx="2435806" cy="2880000"/>
          </a:xfrm>
          <a:prstGeom prst="rect">
            <a:avLst/>
          </a:prstGeom>
          <a:noFill/>
        </p:spPr>
      </p:pic>
      <p:sp>
        <p:nvSpPr>
          <p:cNvPr id="14" name="TextBox 13"/>
          <p:cNvSpPr txBox="1"/>
          <p:nvPr/>
        </p:nvSpPr>
        <p:spPr>
          <a:xfrm>
            <a:off x="814733" y="2927611"/>
            <a:ext cx="2050454" cy="646331"/>
          </a:xfrm>
          <a:prstGeom prst="rect">
            <a:avLst/>
          </a:prstGeom>
          <a:noFill/>
        </p:spPr>
        <p:txBody>
          <a:bodyPr wrap="square" rtlCol="0">
            <a:spAutoFit/>
          </a:bodyPr>
          <a:lstStyle/>
          <a:p>
            <a:pPr algn="ctr"/>
            <a:r>
              <a:rPr lang="ru-RU" cap="all" dirty="0"/>
              <a:t>Компрессор</a:t>
            </a:r>
          </a:p>
          <a:p>
            <a:pPr algn="ctr"/>
            <a:r>
              <a:rPr lang="ru-RU" cap="small" dirty="0"/>
              <a:t>Малый </a:t>
            </a:r>
            <a:r>
              <a:rPr lang="ru-RU" cap="small" dirty="0">
                <a:sym typeface="Symbol"/>
              </a:rPr>
              <a:t></a:t>
            </a:r>
            <a:endParaRPr lang="ru-RU" cap="small" dirty="0"/>
          </a:p>
        </p:txBody>
      </p:sp>
      <p:sp>
        <p:nvSpPr>
          <p:cNvPr id="18" name="TextBox 17"/>
          <p:cNvSpPr txBox="1"/>
          <p:nvPr/>
        </p:nvSpPr>
        <p:spPr>
          <a:xfrm>
            <a:off x="3580567" y="2927611"/>
            <a:ext cx="2050454" cy="646331"/>
          </a:xfrm>
          <a:prstGeom prst="rect">
            <a:avLst/>
          </a:prstGeom>
          <a:noFill/>
        </p:spPr>
        <p:txBody>
          <a:bodyPr wrap="square" rtlCol="0">
            <a:spAutoFit/>
          </a:bodyPr>
          <a:lstStyle/>
          <a:p>
            <a:pPr algn="ctr"/>
            <a:r>
              <a:rPr lang="ru-RU" cap="all" dirty="0"/>
              <a:t>Компрессор</a:t>
            </a:r>
          </a:p>
          <a:p>
            <a:pPr algn="ctr"/>
            <a:r>
              <a:rPr lang="ru-RU" cap="small" dirty="0"/>
              <a:t>Большой </a:t>
            </a:r>
            <a:r>
              <a:rPr lang="ru-RU" cap="small" dirty="0">
                <a:sym typeface="Symbol"/>
              </a:rPr>
              <a:t></a:t>
            </a:r>
            <a:endParaRPr lang="ru-RU" cap="small" dirty="0"/>
          </a:p>
        </p:txBody>
      </p:sp>
      <p:sp>
        <p:nvSpPr>
          <p:cNvPr id="19" name="TextBox 18"/>
          <p:cNvSpPr txBox="1"/>
          <p:nvPr/>
        </p:nvSpPr>
        <p:spPr>
          <a:xfrm>
            <a:off x="6017085" y="3071866"/>
            <a:ext cx="2050454" cy="369332"/>
          </a:xfrm>
          <a:prstGeom prst="rect">
            <a:avLst/>
          </a:prstGeom>
          <a:noFill/>
        </p:spPr>
        <p:txBody>
          <a:bodyPr wrap="square" rtlCol="0">
            <a:spAutoFit/>
          </a:bodyPr>
          <a:lstStyle/>
          <a:p>
            <a:pPr algn="ctr"/>
            <a:r>
              <a:rPr lang="ru-RU" cap="all" dirty="0"/>
              <a:t>Турбина</a:t>
            </a:r>
            <a:endParaRPr lang="ru-RU" cap="small" dirty="0"/>
          </a:p>
        </p:txBody>
      </p:sp>
      <p:sp>
        <p:nvSpPr>
          <p:cNvPr id="4" name="Прямоугольник 3"/>
          <p:cNvSpPr/>
          <p:nvPr/>
        </p:nvSpPr>
        <p:spPr>
          <a:xfrm>
            <a:off x="418011" y="2395931"/>
            <a:ext cx="8325889" cy="507831"/>
          </a:xfrm>
          <a:prstGeom prst="rect">
            <a:avLst/>
          </a:prstGeom>
        </p:spPr>
        <p:txBody>
          <a:bodyPr wrap="square">
            <a:spAutoFit/>
          </a:bodyPr>
          <a:lstStyle/>
          <a:p>
            <a:pPr marL="285750" indent="-285750">
              <a:lnSpc>
                <a:spcPct val="150000"/>
              </a:lnSpc>
              <a:buFont typeface="Wingdings" pitchFamily="2" charset="2"/>
              <a:buChar char="ü"/>
            </a:pPr>
            <a:r>
              <a:rPr lang="ru-RU" dirty="0">
                <a:sym typeface="Symbol"/>
              </a:rPr>
              <a:t>В турбине канал </a:t>
            </a:r>
            <a:r>
              <a:rPr lang="ru-RU" dirty="0" err="1">
                <a:sym typeface="Symbol"/>
              </a:rPr>
              <a:t>конфузорный</a:t>
            </a:r>
            <a:r>
              <a:rPr lang="ru-RU" dirty="0">
                <a:sym typeface="Symbol"/>
              </a:rPr>
              <a:t>. Угол поворота потока не ограничен</a:t>
            </a:r>
            <a:endParaRPr lang="ru-RU" dirty="0"/>
          </a:p>
        </p:txBody>
      </p:sp>
    </p:spTree>
    <p:extLst>
      <p:ext uri="{BB962C8B-B14F-4D97-AF65-F5344CB8AC3E}">
        <p14:creationId xmlns:p14="http://schemas.microsoft.com/office/powerpoint/2010/main" val="238128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p:bld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31750">
          <a:solidFill>
            <a:schemeClr val="tx1"/>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7077</TotalTime>
  <Words>1374</Words>
  <Application>Microsoft Office PowerPoint</Application>
  <PresentationFormat>Экран (4:3)</PresentationFormat>
  <Paragraphs>244</Paragraphs>
  <Slides>13</Slides>
  <Notes>12</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13</vt:i4>
      </vt:variant>
    </vt:vector>
  </HeadingPairs>
  <TitlesOfParts>
    <vt:vector size="24" baseType="lpstr">
      <vt:lpstr>Arial</vt:lpstr>
      <vt:lpstr>Calibri</vt:lpstr>
      <vt:lpstr>Calibri Light</vt:lpstr>
      <vt:lpstr>Cambria</vt:lpstr>
      <vt:lpstr>Cambria Math</vt:lpstr>
      <vt:lpstr>Elektra Medium Pro</vt:lpstr>
      <vt:lpstr>Elektra Text Pro</vt:lpstr>
      <vt:lpstr>Symbol</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 Степанов</dc:creator>
  <cp:lastModifiedBy>Oleg Baturin</cp:lastModifiedBy>
  <cp:revision>745</cp:revision>
  <dcterms:created xsi:type="dcterms:W3CDTF">2016-03-09T10:31:39Z</dcterms:created>
  <dcterms:modified xsi:type="dcterms:W3CDTF">2026-03-04T05:10:35Z</dcterms:modified>
</cp:coreProperties>
</file>