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23"/>
  </p:notesMasterIdLst>
  <p:sldIdLst>
    <p:sldId id="570" r:id="rId2"/>
    <p:sldId id="346" r:id="rId3"/>
    <p:sldId id="352" r:id="rId4"/>
    <p:sldId id="353" r:id="rId5"/>
    <p:sldId id="389" r:id="rId6"/>
    <p:sldId id="354" r:id="rId7"/>
    <p:sldId id="390" r:id="rId8"/>
    <p:sldId id="391" r:id="rId9"/>
    <p:sldId id="355" r:id="rId10"/>
    <p:sldId id="356" r:id="rId11"/>
    <p:sldId id="374" r:id="rId12"/>
    <p:sldId id="375" r:id="rId13"/>
    <p:sldId id="376" r:id="rId14"/>
    <p:sldId id="377" r:id="rId15"/>
    <p:sldId id="378" r:id="rId16"/>
    <p:sldId id="379" r:id="rId17"/>
    <p:sldId id="394" r:id="rId18"/>
    <p:sldId id="380" r:id="rId19"/>
    <p:sldId id="381" r:id="rId20"/>
    <p:sldId id="398" r:id="rId21"/>
    <p:sldId id="267" r:id="rId2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FB4243-B8DA-4EAB-9058-C5695E548790}" v="2" dt="2022-03-14T09:30:40.6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70" autoAdjust="0"/>
  </p:normalViewPr>
  <p:slideViewPr>
    <p:cSldViewPr snapToGrid="0">
      <p:cViewPr varScale="1">
        <p:scale>
          <a:sx n="103" d="100"/>
          <a:sy n="103" d="100"/>
        </p:scale>
        <p:origin x="177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eg Baturin" userId="99f809820fc93228" providerId="LiveId" clId="{90FB4243-B8DA-4EAB-9058-C5695E548790}"/>
    <pc:docChg chg="custSel modSld">
      <pc:chgData name="Oleg Baturin" userId="99f809820fc93228" providerId="LiveId" clId="{90FB4243-B8DA-4EAB-9058-C5695E548790}" dt="2022-03-16T09:16:14.338" v="20" actId="20577"/>
      <pc:docMkLst>
        <pc:docMk/>
      </pc:docMkLst>
      <pc:sldChg chg="addSp delSp">
        <pc:chgData name="Oleg Baturin" userId="99f809820fc93228" providerId="LiveId" clId="{90FB4243-B8DA-4EAB-9058-C5695E548790}" dt="2022-03-14T09:30:25.388" v="1" actId="478"/>
        <pc:sldMkLst>
          <pc:docMk/>
          <pc:sldMk cId="4283355529" sldId="346"/>
        </pc:sldMkLst>
        <pc:inkChg chg="add del">
          <ac:chgData name="Oleg Baturin" userId="99f809820fc93228" providerId="LiveId" clId="{90FB4243-B8DA-4EAB-9058-C5695E548790}" dt="2022-03-14T09:30:25.388" v="1" actId="478"/>
          <ac:inkMkLst>
            <pc:docMk/>
            <pc:sldMk cId="4283355529" sldId="346"/>
            <ac:inkMk id="4" creationId="{48C3BAAC-A27D-47BB-AE94-1D8CB759F29B}"/>
          </ac:inkMkLst>
        </pc:inkChg>
      </pc:sldChg>
      <pc:sldChg chg="addSp delSp">
        <pc:chgData name="Oleg Baturin" userId="99f809820fc93228" providerId="LiveId" clId="{90FB4243-B8DA-4EAB-9058-C5695E548790}" dt="2022-03-14T09:30:28.419" v="2" actId="478"/>
        <pc:sldMkLst>
          <pc:docMk/>
          <pc:sldMk cId="82506128" sldId="352"/>
        </pc:sldMkLst>
        <pc:inkChg chg="add del">
          <ac:chgData name="Oleg Baturin" userId="99f809820fc93228" providerId="LiveId" clId="{90FB4243-B8DA-4EAB-9058-C5695E548790}" dt="2022-03-14T09:30:28.419" v="2" actId="478"/>
          <ac:inkMkLst>
            <pc:docMk/>
            <pc:sldMk cId="82506128" sldId="352"/>
            <ac:inkMk id="2" creationId="{AF7B2E31-0E70-402E-A25D-602111128AE7}"/>
          </ac:inkMkLst>
        </pc:inkChg>
      </pc:sldChg>
      <pc:sldChg chg="addSp delSp">
        <pc:chgData name="Oleg Baturin" userId="99f809820fc93228" providerId="LiveId" clId="{90FB4243-B8DA-4EAB-9058-C5695E548790}" dt="2022-03-14T09:30:32.834" v="3" actId="478"/>
        <pc:sldMkLst>
          <pc:docMk/>
          <pc:sldMk cId="1538550145" sldId="353"/>
        </pc:sldMkLst>
        <pc:inkChg chg="add del">
          <ac:chgData name="Oleg Baturin" userId="99f809820fc93228" providerId="LiveId" clId="{90FB4243-B8DA-4EAB-9058-C5695E548790}" dt="2022-03-14T09:30:32.834" v="3" actId="478"/>
          <ac:inkMkLst>
            <pc:docMk/>
            <pc:sldMk cId="1538550145" sldId="353"/>
            <ac:inkMk id="3" creationId="{02CB97B1-EC07-4E66-AB72-BE2570790483}"/>
          </ac:inkMkLst>
        </pc:inkChg>
      </pc:sldChg>
      <pc:sldChg chg="addSp delSp">
        <pc:chgData name="Oleg Baturin" userId="99f809820fc93228" providerId="LiveId" clId="{90FB4243-B8DA-4EAB-9058-C5695E548790}" dt="2022-03-14T09:30:46.891" v="8" actId="478"/>
        <pc:sldMkLst>
          <pc:docMk/>
          <pc:sldMk cId="2970911995" sldId="354"/>
        </pc:sldMkLst>
        <pc:inkChg chg="add del">
          <ac:chgData name="Oleg Baturin" userId="99f809820fc93228" providerId="LiveId" clId="{90FB4243-B8DA-4EAB-9058-C5695E548790}" dt="2022-03-14T09:30:46.891" v="8" actId="478"/>
          <ac:inkMkLst>
            <pc:docMk/>
            <pc:sldMk cId="2970911995" sldId="354"/>
            <ac:inkMk id="2" creationId="{5D24719E-9B8F-4D6B-8252-7DD8D9B1A761}"/>
          </ac:inkMkLst>
        </pc:inkChg>
      </pc:sldChg>
      <pc:sldChg chg="addSp delSp">
        <pc:chgData name="Oleg Baturin" userId="99f809820fc93228" providerId="LiveId" clId="{90FB4243-B8DA-4EAB-9058-C5695E548790}" dt="2022-03-16T09:16:06.217" v="16" actId="478"/>
        <pc:sldMkLst>
          <pc:docMk/>
          <pc:sldMk cId="3892581044" sldId="355"/>
        </pc:sldMkLst>
        <pc:inkChg chg="add del">
          <ac:chgData name="Oleg Baturin" userId="99f809820fc93228" providerId="LiveId" clId="{90FB4243-B8DA-4EAB-9058-C5695E548790}" dt="2022-03-16T09:16:06.217" v="16" actId="478"/>
          <ac:inkMkLst>
            <pc:docMk/>
            <pc:sldMk cId="3892581044" sldId="355"/>
            <ac:inkMk id="2" creationId="{24242007-1DCA-4E82-A870-6F0365E2A181}"/>
          </ac:inkMkLst>
        </pc:inkChg>
      </pc:sldChg>
      <pc:sldChg chg="addSp delSp">
        <pc:chgData name="Oleg Baturin" userId="99f809820fc93228" providerId="LiveId" clId="{90FB4243-B8DA-4EAB-9058-C5695E548790}" dt="2022-03-14T09:30:49.749" v="9" actId="478"/>
        <pc:sldMkLst>
          <pc:docMk/>
          <pc:sldMk cId="1491165183" sldId="356"/>
        </pc:sldMkLst>
        <pc:inkChg chg="add del">
          <ac:chgData name="Oleg Baturin" userId="99f809820fc93228" providerId="LiveId" clId="{90FB4243-B8DA-4EAB-9058-C5695E548790}" dt="2022-03-14T09:30:49.749" v="9" actId="478"/>
          <ac:inkMkLst>
            <pc:docMk/>
            <pc:sldMk cId="1491165183" sldId="356"/>
            <ac:inkMk id="2" creationId="{B509D2BD-06A2-4326-8AC3-8049D60D38DD}"/>
          </ac:inkMkLst>
        </pc:inkChg>
      </pc:sldChg>
      <pc:sldChg chg="addSp delSp">
        <pc:chgData name="Oleg Baturin" userId="99f809820fc93228" providerId="LiveId" clId="{90FB4243-B8DA-4EAB-9058-C5695E548790}" dt="2022-03-14T09:30:51.841" v="10" actId="478"/>
        <pc:sldMkLst>
          <pc:docMk/>
          <pc:sldMk cId="2083138440" sldId="374"/>
        </pc:sldMkLst>
        <pc:inkChg chg="add del">
          <ac:chgData name="Oleg Baturin" userId="99f809820fc93228" providerId="LiveId" clId="{90FB4243-B8DA-4EAB-9058-C5695E548790}" dt="2022-03-14T09:30:51.841" v="10" actId="478"/>
          <ac:inkMkLst>
            <pc:docMk/>
            <pc:sldMk cId="2083138440" sldId="374"/>
            <ac:inkMk id="2" creationId="{C6D1B536-E10A-42B2-8C4C-0B7EDB5A6B46}"/>
          </ac:inkMkLst>
        </pc:inkChg>
      </pc:sldChg>
      <pc:sldChg chg="addSp delSp">
        <pc:chgData name="Oleg Baturin" userId="99f809820fc93228" providerId="LiveId" clId="{90FB4243-B8DA-4EAB-9058-C5695E548790}" dt="2022-03-14T09:30:55.071" v="11" actId="478"/>
        <pc:sldMkLst>
          <pc:docMk/>
          <pc:sldMk cId="1667867918" sldId="376"/>
        </pc:sldMkLst>
        <pc:inkChg chg="add del">
          <ac:chgData name="Oleg Baturin" userId="99f809820fc93228" providerId="LiveId" clId="{90FB4243-B8DA-4EAB-9058-C5695E548790}" dt="2022-03-14T09:30:55.071" v="11" actId="478"/>
          <ac:inkMkLst>
            <pc:docMk/>
            <pc:sldMk cId="1667867918" sldId="376"/>
            <ac:inkMk id="2" creationId="{29A711B3-3F2D-4106-AFFC-31D78D59A141}"/>
          </ac:inkMkLst>
        </pc:inkChg>
      </pc:sldChg>
      <pc:sldChg chg="addSp delSp">
        <pc:chgData name="Oleg Baturin" userId="99f809820fc93228" providerId="LiveId" clId="{90FB4243-B8DA-4EAB-9058-C5695E548790}" dt="2022-03-14T09:30:57.963" v="12" actId="478"/>
        <pc:sldMkLst>
          <pc:docMk/>
          <pc:sldMk cId="4098901966" sldId="377"/>
        </pc:sldMkLst>
        <pc:inkChg chg="add del">
          <ac:chgData name="Oleg Baturin" userId="99f809820fc93228" providerId="LiveId" clId="{90FB4243-B8DA-4EAB-9058-C5695E548790}" dt="2022-03-14T09:30:57.963" v="12" actId="478"/>
          <ac:inkMkLst>
            <pc:docMk/>
            <pc:sldMk cId="4098901966" sldId="377"/>
            <ac:inkMk id="2" creationId="{9C8ECBA3-9962-4C8E-9D48-78A63F35014A}"/>
          </ac:inkMkLst>
        </pc:inkChg>
      </pc:sldChg>
      <pc:sldChg chg="addSp delSp">
        <pc:chgData name="Oleg Baturin" userId="99f809820fc93228" providerId="LiveId" clId="{90FB4243-B8DA-4EAB-9058-C5695E548790}" dt="2022-03-14T09:31:00.049" v="13" actId="478"/>
        <pc:sldMkLst>
          <pc:docMk/>
          <pc:sldMk cId="2227155176" sldId="378"/>
        </pc:sldMkLst>
        <pc:inkChg chg="add del">
          <ac:chgData name="Oleg Baturin" userId="99f809820fc93228" providerId="LiveId" clId="{90FB4243-B8DA-4EAB-9058-C5695E548790}" dt="2022-03-14T09:31:00.049" v="13" actId="478"/>
          <ac:inkMkLst>
            <pc:docMk/>
            <pc:sldMk cId="2227155176" sldId="378"/>
            <ac:inkMk id="2" creationId="{440E151A-EBAE-4045-86F9-01EC2D30AA55}"/>
          </ac:inkMkLst>
        </pc:inkChg>
      </pc:sldChg>
      <pc:sldChg chg="addSp delSp">
        <pc:chgData name="Oleg Baturin" userId="99f809820fc93228" providerId="LiveId" clId="{90FB4243-B8DA-4EAB-9058-C5695E548790}" dt="2022-03-14T09:31:02.386" v="14" actId="478"/>
        <pc:sldMkLst>
          <pc:docMk/>
          <pc:sldMk cId="1155695028" sldId="379"/>
        </pc:sldMkLst>
        <pc:inkChg chg="add del">
          <ac:chgData name="Oleg Baturin" userId="99f809820fc93228" providerId="LiveId" clId="{90FB4243-B8DA-4EAB-9058-C5695E548790}" dt="2022-03-14T09:31:02.386" v="14" actId="478"/>
          <ac:inkMkLst>
            <pc:docMk/>
            <pc:sldMk cId="1155695028" sldId="379"/>
            <ac:inkMk id="2" creationId="{DB0C8EA9-36A0-495F-8383-BCEC4101DDCA}"/>
          </ac:inkMkLst>
        </pc:inkChg>
      </pc:sldChg>
      <pc:sldChg chg="addSp delSp modSp">
        <pc:chgData name="Oleg Baturin" userId="99f809820fc93228" providerId="LiveId" clId="{90FB4243-B8DA-4EAB-9058-C5695E548790}" dt="2022-03-14T09:30:43.175" v="7" actId="1076"/>
        <pc:sldMkLst>
          <pc:docMk/>
          <pc:sldMk cId="1815005304" sldId="389"/>
        </pc:sldMkLst>
        <pc:picChg chg="add mod">
          <ac:chgData name="Oleg Baturin" userId="99f809820fc93228" providerId="LiveId" clId="{90FB4243-B8DA-4EAB-9058-C5695E548790}" dt="2022-03-14T09:30:43.175" v="7" actId="1076"/>
          <ac:picMkLst>
            <pc:docMk/>
            <pc:sldMk cId="1815005304" sldId="389"/>
            <ac:picMk id="21" creationId="{A7968190-C20E-49E5-8EED-CD1A28A3D360}"/>
          </ac:picMkLst>
        </pc:picChg>
        <pc:picChg chg="del">
          <ac:chgData name="Oleg Baturin" userId="99f809820fc93228" providerId="LiveId" clId="{90FB4243-B8DA-4EAB-9058-C5695E548790}" dt="2022-03-14T09:30:38.679" v="5" actId="478"/>
          <ac:picMkLst>
            <pc:docMk/>
            <pc:sldMk cId="1815005304" sldId="389"/>
            <ac:picMk id="35" creationId="{00000000-0000-0000-0000-000000000000}"/>
          </ac:picMkLst>
        </pc:picChg>
        <pc:inkChg chg="add del">
          <ac:chgData name="Oleg Baturin" userId="99f809820fc93228" providerId="LiveId" clId="{90FB4243-B8DA-4EAB-9058-C5695E548790}" dt="2022-03-14T09:30:35.375" v="4" actId="478"/>
          <ac:inkMkLst>
            <pc:docMk/>
            <pc:sldMk cId="1815005304" sldId="389"/>
            <ac:inkMk id="2" creationId="{4FAE7D11-2F9D-4EC8-92DF-C67050C44159}"/>
          </ac:inkMkLst>
        </pc:inkChg>
      </pc:sldChg>
      <pc:sldChg chg="addSp delSp">
        <pc:chgData name="Oleg Baturin" userId="99f809820fc93228" providerId="LiveId" clId="{90FB4243-B8DA-4EAB-9058-C5695E548790}" dt="2022-03-14T09:31:04.234" v="15" actId="478"/>
        <pc:sldMkLst>
          <pc:docMk/>
          <pc:sldMk cId="3957848768" sldId="394"/>
        </pc:sldMkLst>
        <pc:inkChg chg="add del">
          <ac:chgData name="Oleg Baturin" userId="99f809820fc93228" providerId="LiveId" clId="{90FB4243-B8DA-4EAB-9058-C5695E548790}" dt="2022-03-14T09:31:04.234" v="15" actId="478"/>
          <ac:inkMkLst>
            <pc:docMk/>
            <pc:sldMk cId="3957848768" sldId="394"/>
            <ac:inkMk id="11" creationId="{4094C1E3-F875-4971-8C62-0B1E29E384D1}"/>
          </ac:inkMkLst>
        </pc:inkChg>
      </pc:sldChg>
      <pc:sldChg chg="modSp">
        <pc:chgData name="Oleg Baturin" userId="99f809820fc93228" providerId="LiveId" clId="{90FB4243-B8DA-4EAB-9058-C5695E548790}" dt="2022-03-16T09:16:14.338" v="20" actId="20577"/>
        <pc:sldMkLst>
          <pc:docMk/>
          <pc:sldMk cId="1052039026" sldId="570"/>
        </pc:sldMkLst>
        <pc:spChg chg="mod">
          <ac:chgData name="Oleg Baturin" userId="99f809820fc93228" providerId="LiveId" clId="{90FB4243-B8DA-4EAB-9058-C5695E548790}" dt="2022-03-16T09:16:14.338" v="20" actId="20577"/>
          <ac:spMkLst>
            <pc:docMk/>
            <pc:sldMk cId="1052039026" sldId="570"/>
            <ac:spMk id="7" creationId="{00000000-0000-0000-0000-000000000000}"/>
          </ac:spMkLst>
        </pc:spChg>
      </pc:sldChg>
    </pc:docChg>
  </pc:docChgLst>
  <pc:docChgLst>
    <pc:chgData name="Oleg Baturin" userId="99f809820fc93228" providerId="LiveId" clId="{A85D3511-AB8F-4013-9276-1EA29CE55D1E}"/>
    <pc:docChg chg="delSld">
      <pc:chgData name="Oleg Baturin" userId="99f809820fc93228" providerId="LiveId" clId="{A85D3511-AB8F-4013-9276-1EA29CE55D1E}" dt="2022-03-13T15:32:05.423" v="0" actId="47"/>
      <pc:docMkLst>
        <pc:docMk/>
      </pc:docMkLst>
      <pc:sldChg chg="del">
        <pc:chgData name="Oleg Baturin" userId="99f809820fc93228" providerId="LiveId" clId="{A85D3511-AB8F-4013-9276-1EA29CE55D1E}" dt="2022-03-13T15:32:05.423" v="0" actId="47"/>
        <pc:sldMkLst>
          <pc:docMk/>
          <pc:sldMk cId="3058004623" sldId="372"/>
        </pc:sldMkLst>
      </pc:sldChg>
      <pc:sldChg chg="del">
        <pc:chgData name="Oleg Baturin" userId="99f809820fc93228" providerId="LiveId" clId="{A85D3511-AB8F-4013-9276-1EA29CE55D1E}" dt="2022-03-13T15:32:05.423" v="0" actId="47"/>
        <pc:sldMkLst>
          <pc:docMk/>
          <pc:sldMk cId="2076622970" sldId="373"/>
        </pc:sldMkLst>
      </pc:sldChg>
      <pc:sldChg chg="del">
        <pc:chgData name="Oleg Baturin" userId="99f809820fc93228" providerId="LiveId" clId="{A85D3511-AB8F-4013-9276-1EA29CE55D1E}" dt="2022-03-13T15:32:05.423" v="0" actId="47"/>
        <pc:sldMkLst>
          <pc:docMk/>
          <pc:sldMk cId="3911796664" sldId="571"/>
        </pc:sldMkLst>
      </pc:sldChg>
      <pc:sldChg chg="del">
        <pc:chgData name="Oleg Baturin" userId="99f809820fc93228" providerId="LiveId" clId="{A85D3511-AB8F-4013-9276-1EA29CE55D1E}" dt="2022-03-13T15:32:05.423" v="0" actId="47"/>
        <pc:sldMkLst>
          <pc:docMk/>
          <pc:sldMk cId="1398292454" sldId="5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338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704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0.png"/><Relationship Id="rId3" Type="http://schemas.openxmlformats.org/officeDocument/2006/relationships/image" Target="../media/image231.png"/><Relationship Id="rId7" Type="http://schemas.openxmlformats.org/officeDocument/2006/relationships/image" Target="../media/image2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2.png"/><Relationship Id="rId5" Type="http://schemas.openxmlformats.org/officeDocument/2006/relationships/image" Target="../media/image241.png"/><Relationship Id="rId4" Type="http://schemas.openxmlformats.org/officeDocument/2006/relationships/image" Target="../media/image37.png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2440.png"/><Relationship Id="rId5" Type="http://schemas.openxmlformats.org/officeDocument/2006/relationships/image" Target="../media/image43.png"/><Relationship Id="rId10" Type="http://schemas.openxmlformats.org/officeDocument/2006/relationships/image" Target="../media/image2430.png"/><Relationship Id="rId4" Type="http://schemas.openxmlformats.org/officeDocument/2006/relationships/image" Target="../media/image42.png"/><Relationship Id="rId9" Type="http://schemas.openxmlformats.org/officeDocument/2006/relationships/image" Target="../media/image24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0.png"/><Relationship Id="rId3" Type="http://schemas.openxmlformats.org/officeDocument/2006/relationships/image" Target="../media/image2290.png"/><Relationship Id="rId7" Type="http://schemas.openxmlformats.org/officeDocument/2006/relationships/image" Target="../media/image23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50.png"/><Relationship Id="rId5" Type="http://schemas.openxmlformats.org/officeDocument/2006/relationships/image" Target="../media/image2310.png"/><Relationship Id="rId4" Type="http://schemas.openxmlformats.org/officeDocument/2006/relationships/image" Target="../media/image2300.png"/><Relationship Id="rId9" Type="http://schemas.openxmlformats.org/officeDocument/2006/relationships/image" Target="../media/image23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205.png"/><Relationship Id="rId7" Type="http://schemas.openxmlformats.org/officeDocument/2006/relationships/image" Target="../media/image20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png"/><Relationship Id="rId11" Type="http://schemas.openxmlformats.org/officeDocument/2006/relationships/image" Target="../media/image213.png"/><Relationship Id="rId5" Type="http://schemas.openxmlformats.org/officeDocument/2006/relationships/image" Target="../media/image207.png"/><Relationship Id="rId10" Type="http://schemas.openxmlformats.org/officeDocument/2006/relationships/image" Target="../media/image212.png"/><Relationship Id="rId4" Type="http://schemas.openxmlformats.org/officeDocument/2006/relationships/image" Target="../media/image206.png"/><Relationship Id="rId9" Type="http://schemas.openxmlformats.org/officeDocument/2006/relationships/image" Target="../media/image2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8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7" y="2763816"/>
            <a:ext cx="3831772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Модуль </a:t>
            </a:r>
            <a:r>
              <a:rPr lang="ru-RU" sz="2200" b="1" cap="all">
                <a:solidFill>
                  <a:schemeClr val="bg1"/>
                </a:solidFill>
                <a:latin typeface="Elektra Text Pro" panose="02000503030000020004" pitchFamily="50" charset="-52"/>
              </a:rPr>
              <a:t>6 </a:t>
            </a:r>
            <a:endParaRPr lang="ru-RU" sz="2200" b="1" cap="all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Реактивность.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Какие параметры задают план скоростей?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2021</a:t>
            </a:r>
          </a:p>
        </p:txBody>
      </p:sp>
    </p:spTree>
    <p:extLst>
      <p:ext uri="{BB962C8B-B14F-4D97-AF65-F5344CB8AC3E}">
        <p14:creationId xmlns:p14="http://schemas.microsoft.com/office/powerpoint/2010/main" val="1052039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Степень реактивности турбомашины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84751" y="5322723"/>
            <a:ext cx="8603278" cy="1005919"/>
            <a:chOff x="349136" y="5700166"/>
            <a:chExt cx="8603278" cy="1005919"/>
          </a:xfrm>
        </p:grpSpPr>
        <p:sp>
          <p:nvSpPr>
            <p:cNvPr id="9" name="TextBox 8"/>
            <p:cNvSpPr txBox="1"/>
            <p:nvPr/>
          </p:nvSpPr>
          <p:spPr>
            <a:xfrm>
              <a:off x="349136" y="6059754"/>
              <a:ext cx="43016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Осевой Компрессор ГТД</a:t>
              </a:r>
            </a:p>
            <a:p>
              <a:pPr algn="ctr"/>
              <a:r>
                <a:rPr lang="ru-RU" cap="all" dirty="0"/>
                <a:t>(</a:t>
              </a:r>
              <a:r>
                <a:rPr lang="ru-RU" i="1" cap="all" dirty="0"/>
                <a:t>0,55…0,7</a:t>
              </a:r>
              <a:r>
                <a:rPr lang="ru-RU" cap="all" dirty="0"/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650775" y="6059754"/>
              <a:ext cx="43016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Осевая Турбина ГТД</a:t>
              </a:r>
            </a:p>
            <a:p>
              <a:pPr algn="ctr"/>
              <a:r>
                <a:rPr lang="ru-RU" cap="all" dirty="0"/>
                <a:t>(</a:t>
              </a:r>
              <a:r>
                <a:rPr lang="ru-RU" i="1" cap="all" dirty="0"/>
                <a:t>0,25…0,6</a:t>
              </a:r>
              <a:r>
                <a:rPr lang="ru-RU" cap="all" dirty="0"/>
                <a:t>)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59337" y="5700166"/>
              <a:ext cx="8150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Типовые диапазоны изменения степени реактивности </a:t>
              </a:r>
              <a:r>
                <a:rPr lang="en-US" cap="all" dirty="0">
                  <a:sym typeface="Symbol"/>
                </a:rPr>
                <a:t></a:t>
              </a:r>
              <a:r>
                <a:rPr lang="ru-RU" baseline="-25000" dirty="0">
                  <a:sym typeface="Symbol"/>
                </a:rPr>
                <a:t>ст</a:t>
              </a:r>
              <a:endParaRPr lang="ru-RU" cap="all" dirty="0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343499" y="4775172"/>
            <a:ext cx="2346757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Степень реактивности </a:t>
            </a:r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</a:t>
            </a:r>
            <a:r>
              <a:rPr lang="ru-RU" b="1" cap="all" baseline="-25000" dirty="0">
                <a:solidFill>
                  <a:sysClr val="windowText" lastClr="000000"/>
                </a:solidFill>
                <a:sym typeface="Symbol"/>
              </a:rPr>
              <a:t>ст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159975" y="814732"/>
            <a:ext cx="0" cy="3780420"/>
          </a:xfrm>
          <a:prstGeom prst="line">
            <a:avLst/>
          </a:prstGeom>
          <a:ln w="254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619915" y="4595152"/>
            <a:ext cx="4500500" cy="0"/>
          </a:xfrm>
          <a:prstGeom prst="line">
            <a:avLst/>
          </a:prstGeom>
          <a:ln w="25400">
            <a:solidFill>
              <a:schemeClr val="tx1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860275" y="814732"/>
            <a:ext cx="0" cy="3780420"/>
          </a:xfrm>
          <a:prstGeom prst="line">
            <a:avLst/>
          </a:prstGeom>
          <a:ln w="254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олилиния 27"/>
          <p:cNvSpPr/>
          <p:nvPr/>
        </p:nvSpPr>
        <p:spPr>
          <a:xfrm>
            <a:off x="2490651" y="1016696"/>
            <a:ext cx="3369624" cy="3329520"/>
          </a:xfrm>
          <a:custGeom>
            <a:avLst/>
            <a:gdLst>
              <a:gd name="connsiteX0" fmla="*/ 2695699 w 2695699"/>
              <a:gd name="connsiteY0" fmla="*/ 2660073 h 2663616"/>
              <a:gd name="connsiteX1" fmla="*/ 2339439 w 2695699"/>
              <a:gd name="connsiteY1" fmla="*/ 2636322 h 2663616"/>
              <a:gd name="connsiteX2" fmla="*/ 1828800 w 2695699"/>
              <a:gd name="connsiteY2" fmla="*/ 2458193 h 2663616"/>
              <a:gd name="connsiteX3" fmla="*/ 1318161 w 2695699"/>
              <a:gd name="connsiteY3" fmla="*/ 1900052 h 2663616"/>
              <a:gd name="connsiteX4" fmla="*/ 605642 w 2695699"/>
              <a:gd name="connsiteY4" fmla="*/ 831273 h 2663616"/>
              <a:gd name="connsiteX5" fmla="*/ 0 w 2695699"/>
              <a:gd name="connsiteY5" fmla="*/ 0 h 266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95699" h="2663616">
                <a:moveTo>
                  <a:pt x="2695699" y="2660073"/>
                </a:moveTo>
                <a:cubicBezTo>
                  <a:pt x="2589810" y="2665021"/>
                  <a:pt x="2483922" y="2669969"/>
                  <a:pt x="2339439" y="2636322"/>
                </a:cubicBezTo>
                <a:cubicBezTo>
                  <a:pt x="2194956" y="2602675"/>
                  <a:pt x="1999013" y="2580905"/>
                  <a:pt x="1828800" y="2458193"/>
                </a:cubicBezTo>
                <a:cubicBezTo>
                  <a:pt x="1658587" y="2335481"/>
                  <a:pt x="1522021" y="2171205"/>
                  <a:pt x="1318161" y="1900052"/>
                </a:cubicBezTo>
                <a:cubicBezTo>
                  <a:pt x="1114301" y="1628899"/>
                  <a:pt x="825335" y="1147948"/>
                  <a:pt x="605642" y="831273"/>
                </a:cubicBezTo>
                <a:cubicBezTo>
                  <a:pt x="385949" y="514598"/>
                  <a:pt x="192974" y="257299"/>
                  <a:pt x="0" y="0"/>
                </a:cubicBezTo>
              </a:path>
            </a:pathLst>
          </a:cu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олилиния 28"/>
          <p:cNvSpPr/>
          <p:nvPr/>
        </p:nvSpPr>
        <p:spPr>
          <a:xfrm>
            <a:off x="3173482" y="1046385"/>
            <a:ext cx="3206338" cy="3280559"/>
          </a:xfrm>
          <a:custGeom>
            <a:avLst/>
            <a:gdLst>
              <a:gd name="connsiteX0" fmla="*/ 0 w 2565070"/>
              <a:gd name="connsiteY0" fmla="*/ 2624447 h 2624447"/>
              <a:gd name="connsiteX1" fmla="*/ 629392 w 2565070"/>
              <a:gd name="connsiteY1" fmla="*/ 2458192 h 2624447"/>
              <a:gd name="connsiteX2" fmla="*/ 1140031 w 2565070"/>
              <a:gd name="connsiteY2" fmla="*/ 2054431 h 2624447"/>
              <a:gd name="connsiteX3" fmla="*/ 1828800 w 2565070"/>
              <a:gd name="connsiteY3" fmla="*/ 1187532 h 2624447"/>
              <a:gd name="connsiteX4" fmla="*/ 2565070 w 2565070"/>
              <a:gd name="connsiteY4" fmla="*/ 0 h 2624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5070" h="2624447">
                <a:moveTo>
                  <a:pt x="0" y="2624447"/>
                </a:moveTo>
                <a:cubicBezTo>
                  <a:pt x="219693" y="2588821"/>
                  <a:pt x="439387" y="2553195"/>
                  <a:pt x="629392" y="2458192"/>
                </a:cubicBezTo>
                <a:cubicBezTo>
                  <a:pt x="819397" y="2363189"/>
                  <a:pt x="940130" y="2266208"/>
                  <a:pt x="1140031" y="2054431"/>
                </a:cubicBezTo>
                <a:cubicBezTo>
                  <a:pt x="1339932" y="1842654"/>
                  <a:pt x="1591294" y="1529937"/>
                  <a:pt x="1828800" y="1187532"/>
                </a:cubicBezTo>
                <a:cubicBezTo>
                  <a:pt x="2066306" y="845127"/>
                  <a:pt x="2410691" y="172192"/>
                  <a:pt x="2565070" y="0"/>
                </a:cubicBezTo>
              </a:path>
            </a:pathLst>
          </a:custGeom>
          <a:ln w="31750" cmpd="sng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9"/>
          <p:cNvSpPr/>
          <p:nvPr/>
        </p:nvSpPr>
        <p:spPr>
          <a:xfrm>
            <a:off x="2787533" y="1090918"/>
            <a:ext cx="3252762" cy="1524015"/>
          </a:xfrm>
          <a:custGeom>
            <a:avLst/>
            <a:gdLst>
              <a:gd name="connsiteX0" fmla="*/ 0 w 2458193"/>
              <a:gd name="connsiteY0" fmla="*/ 95003 h 1523111"/>
              <a:gd name="connsiteX1" fmla="*/ 463138 w 2458193"/>
              <a:gd name="connsiteY1" fmla="*/ 712519 h 1523111"/>
              <a:gd name="connsiteX2" fmla="*/ 760021 w 2458193"/>
              <a:gd name="connsiteY2" fmla="*/ 1092530 h 1523111"/>
              <a:gd name="connsiteX3" fmla="*/ 1104406 w 2458193"/>
              <a:gd name="connsiteY3" fmla="*/ 1460665 h 1523111"/>
              <a:gd name="connsiteX4" fmla="*/ 1377538 w 2458193"/>
              <a:gd name="connsiteY4" fmla="*/ 1484416 h 1523111"/>
              <a:gd name="connsiteX5" fmla="*/ 1733798 w 2458193"/>
              <a:gd name="connsiteY5" fmla="*/ 1068779 h 1523111"/>
              <a:gd name="connsiteX6" fmla="*/ 2458193 w 2458193"/>
              <a:gd name="connsiteY6" fmla="*/ 0 h 1523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58193" h="1523111">
                <a:moveTo>
                  <a:pt x="0" y="95003"/>
                </a:moveTo>
                <a:lnTo>
                  <a:pt x="463138" y="712519"/>
                </a:lnTo>
                <a:cubicBezTo>
                  <a:pt x="589808" y="878774"/>
                  <a:pt x="653143" y="967839"/>
                  <a:pt x="760021" y="1092530"/>
                </a:cubicBezTo>
                <a:cubicBezTo>
                  <a:pt x="866899" y="1217221"/>
                  <a:pt x="1001486" y="1395351"/>
                  <a:pt x="1104406" y="1460665"/>
                </a:cubicBezTo>
                <a:cubicBezTo>
                  <a:pt x="1207326" y="1525979"/>
                  <a:pt x="1272639" y="1549730"/>
                  <a:pt x="1377538" y="1484416"/>
                </a:cubicBezTo>
                <a:cubicBezTo>
                  <a:pt x="1482437" y="1419102"/>
                  <a:pt x="1553689" y="1316182"/>
                  <a:pt x="1733798" y="1068779"/>
                </a:cubicBezTo>
                <a:cubicBezTo>
                  <a:pt x="1913907" y="821376"/>
                  <a:pt x="2289959" y="213756"/>
                  <a:pt x="2458193" y="0"/>
                </a:cubicBezTo>
              </a:path>
            </a:pathLst>
          </a:custGeom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363392" y="4595152"/>
            <a:ext cx="1620180" cy="54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0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050185" y="4595152"/>
            <a:ext cx="1620180" cy="54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90405" y="3225878"/>
            <a:ext cx="2346757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Потери в</a:t>
            </a:r>
          </a:p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 РК </a:t>
            </a:r>
            <a:r>
              <a:rPr lang="en-US" b="1" cap="all" dirty="0">
                <a:solidFill>
                  <a:sysClr val="windowText" lastClr="000000"/>
                </a:solidFill>
              </a:rPr>
              <a:t>L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r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рк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61615" y="2976919"/>
            <a:ext cx="145807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Потери в</a:t>
            </a:r>
          </a:p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 НА (СА) </a:t>
            </a:r>
            <a:r>
              <a:rPr lang="en-US" b="1" cap="all" dirty="0">
                <a:solidFill>
                  <a:sysClr val="windowText" lastClr="000000"/>
                </a:solidFill>
              </a:rPr>
              <a:t>L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r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НА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60697" y="1090918"/>
            <a:ext cx="2346757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Суммарные потери </a:t>
            </a:r>
            <a:r>
              <a:rPr lang="en-US" b="1" cap="all" dirty="0">
                <a:solidFill>
                  <a:sysClr val="windowText" lastClr="000000"/>
                </a:solidFill>
              </a:rPr>
              <a:t>L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r</a:t>
            </a:r>
            <a:r>
              <a:rPr lang="en-US" b="1" cap="all" baseline="-25000" dirty="0">
                <a:solidFill>
                  <a:sysClr val="windowText" lastClr="000000"/>
                </a:solidFill>
                <a:sym typeface="Symbol"/>
              </a:rPr>
              <a:t>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8" name="Прямая соединительная линия 17"/>
          <p:cNvCxnSpPr>
            <a:endCxn id="30" idx="2"/>
          </p:cNvCxnSpPr>
          <p:nvPr/>
        </p:nvCxnSpPr>
        <p:spPr>
          <a:xfrm flipH="1">
            <a:off x="3793218" y="1678828"/>
            <a:ext cx="287560" cy="505268"/>
          </a:xfrm>
          <a:prstGeom prst="line">
            <a:avLst/>
          </a:prstGeom>
          <a:ln w="254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928650" y="2470916"/>
            <a:ext cx="576064" cy="506003"/>
          </a:xfrm>
          <a:prstGeom prst="line">
            <a:avLst/>
          </a:prstGeom>
          <a:ln w="254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endCxn id="29" idx="3"/>
          </p:cNvCxnSpPr>
          <p:nvPr/>
        </p:nvCxnSpPr>
        <p:spPr>
          <a:xfrm flipH="1" flipV="1">
            <a:off x="5459482" y="2530800"/>
            <a:ext cx="580813" cy="662143"/>
          </a:xfrm>
          <a:prstGeom prst="line">
            <a:avLst/>
          </a:prstGeom>
          <a:ln w="254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32" idx="0"/>
          </p:cNvCxnSpPr>
          <p:nvPr/>
        </p:nvCxnSpPr>
        <p:spPr>
          <a:xfrm>
            <a:off x="3173482" y="1678828"/>
            <a:ext cx="2686793" cy="2916324"/>
          </a:xfrm>
          <a:prstGeom prst="line">
            <a:avLst/>
          </a:prstGeom>
          <a:ln w="31750">
            <a:solidFill>
              <a:srgbClr val="00B050"/>
            </a:solidFill>
            <a:prstDash val="lgDashDot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173038" y="4142431"/>
            <a:ext cx="1620180" cy="54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0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77828" y="2549210"/>
            <a:ext cx="2346757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cap="all" dirty="0">
                <a:solidFill>
                  <a:sysClr val="windowText" lastClr="000000"/>
                </a:solidFill>
                <a:sym typeface="Symbol"/>
              </a:rPr>
              <a:t>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4413914" y="2861871"/>
            <a:ext cx="362737" cy="119387"/>
          </a:xfrm>
          <a:prstGeom prst="line">
            <a:avLst/>
          </a:prstGeom>
          <a:ln w="254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116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6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План скоростей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3179" y="798712"/>
            <a:ext cx="420569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cap="all" dirty="0"/>
              <a:t>Компрессор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1" y="1722041"/>
            <a:ext cx="4634413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Прямоугольник 42"/>
          <p:cNvSpPr/>
          <p:nvPr/>
        </p:nvSpPr>
        <p:spPr>
          <a:xfrm>
            <a:off x="4588874" y="824554"/>
            <a:ext cx="4137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Вариант 1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4588874" y="3493333"/>
            <a:ext cx="4137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Вариант 2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0277" y="1193886"/>
            <a:ext cx="3805712" cy="234000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3295" y="3812760"/>
            <a:ext cx="2948272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313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План скоростей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3179" y="779335"/>
            <a:ext cx="420569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cap="all" dirty="0"/>
              <a:t>Турбина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588874" y="824554"/>
            <a:ext cx="4341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Вариант 1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4588874" y="3493333"/>
            <a:ext cx="4137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Вариант 2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14088" y="1153333"/>
            <a:ext cx="4286686" cy="234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2264" y="3862665"/>
            <a:ext cx="4274589" cy="234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r="3310"/>
          <a:stretch/>
        </p:blipFill>
        <p:spPr>
          <a:xfrm>
            <a:off x="112081" y="1490018"/>
            <a:ext cx="4510184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55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План скоростей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93765" y="798712"/>
                <a:ext cx="8288978" cy="5820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sz="1600" dirty="0"/>
                  <a:t>Планы скоростей содержат большой объем информации о кинематике ступени</a:t>
                </a:r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sz="1600" dirty="0"/>
                  <a:t>План скоростей определяет форму лопатки</a:t>
                </a:r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sz="1600" dirty="0"/>
                  <a:t>С их помощью анализируется рабочий процесс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ru-RU" cap="all" dirty="0"/>
                  <a:t>Правила работы с планами скоростей</a:t>
                </a:r>
              </a:p>
              <a:p>
                <a:pPr marL="342900" lvl="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ru-RU" sz="1600" dirty="0"/>
                  <a:t>На </a:t>
                </a:r>
                <a:r>
                  <a:rPr lang="ru-RU" sz="1600" u="sng" dirty="0"/>
                  <a:t>расчетном режиме </a:t>
                </a:r>
                <a:r>
                  <a:rPr lang="ru-RU" sz="1600" dirty="0"/>
                  <a:t>входной лопаточный угол близок к углу потока на входе в венец (</a:t>
                </a:r>
                <a:r>
                  <a:rPr lang="ru-RU" sz="1600" i="1" dirty="0">
                    <a:sym typeface="Symbol"/>
                  </a:rPr>
                  <a:t></a:t>
                </a:r>
                <a:r>
                  <a:rPr lang="ru-RU" sz="1600" i="1" baseline="-25000" dirty="0">
                    <a:sym typeface="Symbol"/>
                  </a:rPr>
                  <a:t>1</a:t>
                </a:r>
                <a:r>
                  <a:rPr lang="ru-RU" sz="1600" i="1" dirty="0">
                    <a:sym typeface="Symbol"/>
                  </a:rPr>
                  <a:t></a:t>
                </a:r>
                <a:r>
                  <a:rPr lang="ru-RU" sz="1600" i="1" baseline="-25000" dirty="0">
                    <a:sym typeface="Symbol"/>
                  </a:rPr>
                  <a:t>1л</a:t>
                </a:r>
                <a:r>
                  <a:rPr lang="ru-RU" sz="1600" dirty="0"/>
                  <a:t>)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ru-RU" sz="1600" u="sng" dirty="0"/>
                  <a:t>На всех режимах </a:t>
                </a:r>
                <a:r>
                  <a:rPr lang="ru-RU" sz="1600" dirty="0"/>
                  <a:t>выходной лопаточный угол осевых лопаточных машин незна­чительно отличается от угла выхода потока из венца (</a:t>
                </a:r>
                <a:r>
                  <a:rPr lang="ru-RU" sz="1600" i="1" dirty="0">
                    <a:sym typeface="Symbol"/>
                  </a:rPr>
                  <a:t></a:t>
                </a:r>
                <a:r>
                  <a:rPr lang="ru-RU" sz="1600" i="1" baseline="-25000" dirty="0">
                    <a:sym typeface="Symbol"/>
                  </a:rPr>
                  <a:t>2</a:t>
                </a:r>
                <a:r>
                  <a:rPr lang="ru-RU" sz="1600" i="1" dirty="0">
                    <a:sym typeface="Symbol"/>
                  </a:rPr>
                  <a:t></a:t>
                </a:r>
                <a:r>
                  <a:rPr lang="ru-RU" sz="1600" i="1" baseline="-25000" dirty="0">
                    <a:sym typeface="Symbol"/>
                  </a:rPr>
                  <a:t>2л</a:t>
                </a:r>
                <a:r>
                  <a:rPr lang="ru-RU" sz="1600" dirty="0"/>
                  <a:t>)</a:t>
                </a:r>
              </a:p>
              <a:p>
                <a:pPr marL="342900" lvl="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ru-RU" sz="1600" dirty="0"/>
                  <a:t>Для турбомашин с неизменной геометрией лопаток </a:t>
                </a:r>
                <a:r>
                  <a:rPr lang="ru-RU" sz="1600" u="sng" dirty="0"/>
                  <a:t>направление</a:t>
                </a:r>
                <a:r>
                  <a:rPr lang="ru-RU" sz="1600" dirty="0"/>
                  <a:t> скоростей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ru-RU" sz="16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dirty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ru-RU" sz="16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600" dirty="0"/>
                  <a:t> не меняется</a:t>
                </a:r>
              </a:p>
              <a:p>
                <a:pPr marL="342900" lvl="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ru-RU" sz="1600" dirty="0"/>
                  <a:t> Величина расхода воздуха </a:t>
                </a:r>
                <a:r>
                  <a:rPr lang="en-US" sz="1600" i="1" dirty="0"/>
                  <a:t>G</a:t>
                </a:r>
                <a:r>
                  <a:rPr lang="ru-RU" sz="1600" dirty="0"/>
                  <a:t> через турбомашину определяется осе­вой или радиальной составляющей скорости </a:t>
                </a:r>
              </a:p>
              <a:p>
                <a:pPr marL="342900" lvl="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ru-RU" sz="1600" dirty="0"/>
                  <a:t>Окружная скорость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ru-RU" sz="16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1600" dirty="0"/>
                  <a:t> при неизменных размерах зави­сит только от частоты вращения ротора </a:t>
                </a:r>
                <a:r>
                  <a:rPr lang="en-US" sz="1600" i="1" dirty="0"/>
                  <a:t>n</a:t>
                </a:r>
                <a:r>
                  <a:rPr lang="ru-RU" sz="1600" dirty="0"/>
                  <a:t>. Направление скорости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ru-RU" sz="16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1600" dirty="0"/>
                  <a:t> не меняется никогда</a:t>
                </a:r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65" y="798712"/>
                <a:ext cx="8288978" cy="5820183"/>
              </a:xfrm>
              <a:prstGeom prst="rect">
                <a:avLst/>
              </a:prstGeom>
              <a:blipFill>
                <a:blip r:embed="rId3"/>
                <a:stretch>
                  <a:fillRect l="-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7867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Планы скоростей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068" y="807157"/>
            <a:ext cx="4137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Пример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5253" y="1176489"/>
            <a:ext cx="40767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cap="small" dirty="0"/>
              <a:t>Изобразите треугольники скоростей на расчетном режиме на входе и выходе РК, соответствующий изображенному профилю рабочей лопатки турбины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1998" y="807157"/>
            <a:ext cx="4137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Пример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02183" y="1176489"/>
            <a:ext cx="4316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cap="small" dirty="0"/>
              <a:t>Начертить эскиз рабочей лопатки компрессора, соответствующей плану скоростей</a:t>
            </a:r>
          </a:p>
        </p:txBody>
      </p:sp>
      <p:pic>
        <p:nvPicPr>
          <p:cNvPr id="12" name="Рисунок 11" descr="рисунок 1.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068" y="2501795"/>
            <a:ext cx="3960000" cy="1802601"/>
          </a:xfrm>
          <a:prstGeom prst="rect">
            <a:avLst/>
          </a:prstGeom>
        </p:spPr>
      </p:pic>
      <p:pic>
        <p:nvPicPr>
          <p:cNvPr id="13" name="Рисунок 12" descr="Описание: рисунок 1.4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8" y="2501795"/>
            <a:ext cx="4242435" cy="3242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Описание: рисунок 1.5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448" y="2242323"/>
            <a:ext cx="2573655" cy="1439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Описание: рисунок 1.5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8" y="2242323"/>
            <a:ext cx="4541817" cy="35024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890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Планы скоростей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068" y="807157"/>
            <a:ext cx="4137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Пример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5253" y="1176489"/>
            <a:ext cx="40767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cap="small" dirty="0"/>
              <a:t>Каким образом изменится изображенный на рисунке план скоростей ступени турбины при увеличении расхода воздуха на </a:t>
            </a:r>
            <a:r>
              <a:rPr lang="ru-RU" i="1" cap="small" dirty="0"/>
              <a:t>15%, </a:t>
            </a:r>
            <a:r>
              <a:rPr lang="ru-RU" cap="small" dirty="0"/>
              <a:t>при прочих неизменных условиях? </a:t>
            </a:r>
          </a:p>
        </p:txBody>
      </p:sp>
      <p:pic>
        <p:nvPicPr>
          <p:cNvPr id="18" name="Рисунок 17"/>
          <p:cNvPicPr/>
          <p:nvPr/>
        </p:nvPicPr>
        <p:blipFill rotWithShape="1">
          <a:blip r:embed="rId3" cstate="print"/>
          <a:srcRect b="46970"/>
          <a:stretch/>
        </p:blipFill>
        <p:spPr bwMode="auto">
          <a:xfrm>
            <a:off x="5084570" y="1915313"/>
            <a:ext cx="467360" cy="1060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4" cstate="print"/>
          <a:srcRect t="41175" b="-9092"/>
          <a:stretch/>
        </p:blipFill>
        <p:spPr bwMode="auto">
          <a:xfrm>
            <a:off x="5063297" y="1426458"/>
            <a:ext cx="509905" cy="1574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5731686" y="1335921"/>
            <a:ext cx="21387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Исходный план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731686" y="1826875"/>
            <a:ext cx="21387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Измененный план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2469384" y="3670192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515266" y="4301748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284301" y="4710677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1153294" y="2783098"/>
            <a:ext cx="3088040" cy="1973816"/>
            <a:chOff x="1314514" y="591088"/>
            <a:chExt cx="3088040" cy="1973816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1848983" y="1122829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W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1347007" y="2132856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  <a:sym typeface="Symbol"/>
                </a:rPr>
                <a:t>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57" name="Прямая со стрелкой 56"/>
            <p:cNvCxnSpPr/>
            <p:nvPr/>
          </p:nvCxnSpPr>
          <p:spPr>
            <a:xfrm>
              <a:off x="1314514" y="2518667"/>
              <a:ext cx="207522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 flipH="1">
              <a:off x="1314514" y="591088"/>
              <a:ext cx="2787287" cy="1927579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/>
            <p:nvPr/>
          </p:nvCxnSpPr>
          <p:spPr>
            <a:xfrm flipH="1">
              <a:off x="3389737" y="591088"/>
              <a:ext cx="712064" cy="1927579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3328684" y="2518667"/>
              <a:ext cx="107387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>
              <a:off x="1704054" y="2262072"/>
              <a:ext cx="144929" cy="256595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Группа 61"/>
          <p:cNvGrpSpPr/>
          <p:nvPr/>
        </p:nvGrpSpPr>
        <p:grpSpPr>
          <a:xfrm>
            <a:off x="3811410" y="2806217"/>
            <a:ext cx="3758600" cy="2184720"/>
            <a:chOff x="4430108" y="591088"/>
            <a:chExt cx="3758600" cy="2184720"/>
          </a:xfrm>
        </p:grpSpPr>
        <p:cxnSp>
          <p:nvCxnSpPr>
            <p:cNvPr id="63" name="Прямая со стрелкой 62"/>
            <p:cNvCxnSpPr/>
            <p:nvPr/>
          </p:nvCxnSpPr>
          <p:spPr>
            <a:xfrm>
              <a:off x="4559279" y="591088"/>
              <a:ext cx="3600400" cy="180020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Прямоугольник 63"/>
            <p:cNvSpPr/>
            <p:nvPr/>
          </p:nvSpPr>
          <p:spPr>
            <a:xfrm>
              <a:off x="5888089" y="1059140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С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4458326" y="1275164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W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6892564" y="2343760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U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5003766" y="1959240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  <a:sym typeface="Symbol"/>
                </a:rPr>
                <a:t>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700322" y="1959240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  <a:sym typeface="Symbol"/>
                </a:rPr>
                <a:t>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6084456" y="2391288"/>
              <a:ext cx="207522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 стрелкой 69"/>
            <p:cNvCxnSpPr/>
            <p:nvPr/>
          </p:nvCxnSpPr>
          <p:spPr>
            <a:xfrm>
              <a:off x="4559279" y="591088"/>
              <a:ext cx="1525177" cy="180020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 flipH="1">
              <a:off x="4430108" y="2391288"/>
              <a:ext cx="165435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 flipH="1">
              <a:off x="7596336" y="2132856"/>
              <a:ext cx="84382" cy="258432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 flipH="1">
              <a:off x="5780920" y="2132856"/>
              <a:ext cx="64507" cy="257513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Прямая со стрелкой 73"/>
          <p:cNvCxnSpPr/>
          <p:nvPr/>
        </p:nvCxnSpPr>
        <p:spPr>
          <a:xfrm>
            <a:off x="3919039" y="2806216"/>
            <a:ext cx="0" cy="2160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3423367" y="3855279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1a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>
            <a:off x="3919039" y="4966216"/>
            <a:ext cx="4342196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>
            <a:off x="340355" y="5159362"/>
            <a:ext cx="39009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3919039" y="2783098"/>
            <a:ext cx="4342196" cy="218311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6186012" y="4966216"/>
            <a:ext cx="2075223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3940581" y="2806217"/>
            <a:ext cx="2245431" cy="215999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flipH="1">
            <a:off x="484371" y="2806217"/>
            <a:ext cx="3422121" cy="235314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505222" y="5159362"/>
            <a:ext cx="2075223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flipH="1">
            <a:off x="2580445" y="2806217"/>
            <a:ext cx="1347589" cy="235314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715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Безразмерные параметры рабочего процесса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7249" y="1150880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Осевой Компрессор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94822" y="1158991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Осевая Турбина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012" y="792528"/>
            <a:ext cx="8339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Планы скоростей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7625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Безразмерные Планы скоростей (все скорости поделены на </a:t>
            </a:r>
            <a:r>
              <a:rPr lang="en-US" cap="all" dirty="0"/>
              <a:t>U)</a:t>
            </a:r>
            <a:endParaRPr lang="ru-RU" cap="all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5620" y="1520212"/>
            <a:ext cx="3763200" cy="2160000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61657" y="4096232"/>
            <a:ext cx="2767965" cy="2526665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699" y="1520577"/>
            <a:ext cx="2483485" cy="2159635"/>
          </a:xfrm>
          <a:prstGeom prst="rect">
            <a:avLst/>
          </a:prstGeom>
          <a:noFill/>
        </p:spPr>
      </p:pic>
      <p:pic>
        <p:nvPicPr>
          <p:cNvPr id="16" name="Рисунок 1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682" y="3997746"/>
            <a:ext cx="2379345" cy="2519680"/>
          </a:xfrm>
          <a:prstGeom prst="rect">
            <a:avLst/>
          </a:prstGeom>
          <a:noFill/>
        </p:spPr>
      </p:pic>
      <p:pic>
        <p:nvPicPr>
          <p:cNvPr id="17" name="Рисунок 1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699" y="1520212"/>
            <a:ext cx="2483485" cy="21596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569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Безразмерные параметры рабочего процесса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012" y="792528"/>
            <a:ext cx="8339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>
                <a:solidFill>
                  <a:srgbClr val="FF0000"/>
                </a:solidFill>
              </a:rPr>
              <a:t>Как описать план скоростей?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838354" y="1253527"/>
            <a:ext cx="5103628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Безразмерный план скоростей описывается следующими параметрами: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76424" y="3630517"/>
                <a:ext cx="2701765" cy="439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2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2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200">
                          <a:latin typeface="Cambria Math"/>
                        </a:rPr>
                        <m:t>=1</m:t>
                      </m:r>
                      <m:r>
                        <a:rPr lang="ru-RU" sz="1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200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2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>
                              <a:latin typeface="Cambria Math"/>
                            </a:rPr>
                            <m:t>∆</m:t>
                          </m:r>
                          <m:sSub>
                            <m:sSub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200">
                              <a:latin typeface="Cambria Math"/>
                            </a:rPr>
                            <m:t>2∙</m:t>
                          </m:r>
                          <m:r>
                            <a:rPr lang="ru-RU" sz="12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200">
                          <a:latin typeface="Cambria Math"/>
                        </a:rPr>
                        <m:t>=1</m:t>
                      </m:r>
                      <m:r>
                        <a:rPr lang="ru-RU" sz="1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200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2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1200">
                              <a:latin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i="1">
                              <a:latin typeface="Cambria Math"/>
                            </a:rPr>
                            <m:t>𝐿</m:t>
                          </m:r>
                        </m:num>
                        <m:den>
                          <m:sSup>
                            <m:sSup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ru-RU" sz="120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424" y="3630517"/>
                <a:ext cx="2701765" cy="43922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1732" y="1315168"/>
            <a:ext cx="2760664" cy="252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72540" y="1999989"/>
                <a:ext cx="5153449" cy="12382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72000" indent="-252000">
                  <a:lnSpc>
                    <a:spcPct val="150000"/>
                  </a:lnSpc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𝜓</m:t>
                    </m:r>
                    <m:r>
                      <a:rPr lang="ru-RU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𝐿</m:t>
                        </m:r>
                      </m:num>
                      <m:den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i="1"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ru-RU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dirty="0"/>
                  <a:t> – коэффициент напора</a:t>
                </a:r>
              </a:p>
              <a:p>
                <a:pPr marL="972000" indent="-252000">
                  <a:lnSpc>
                    <a:spcPct val="150000"/>
                  </a:lnSpc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ru-RU">
                        <a:latin typeface="Cambria Math"/>
                      </a:rPr>
                      <m:t>𝜑</m:t>
                    </m:r>
                    <m:r>
                      <a:rPr lang="ru-RU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ru-RU">
                                <a:latin typeface="Cambria Math"/>
                              </a:rPr>
                              <m:t>а</m:t>
                            </m:r>
                          </m:sub>
                        </m:sSub>
                      </m:num>
                      <m:den>
                        <m:r>
                          <a:rPr lang="ru-RU">
                            <a:latin typeface="Cambria Math"/>
                          </a:rPr>
                          <m:t>𝑢</m:t>
                        </m:r>
                      </m:den>
                    </m:f>
                  </m:oMath>
                </a14:m>
                <a:r>
                  <a:rPr lang="ru-RU" dirty="0"/>
                  <a:t> – коэффициент расхода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540" y="1999989"/>
                <a:ext cx="5153449" cy="12382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572540" y="3135361"/>
                <a:ext cx="5103628" cy="4641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72000" indent="-252000">
                  <a:lnSpc>
                    <a:spcPct val="150000"/>
                  </a:lnSpc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ru-RU">
                            <a:latin typeface="Cambria Math"/>
                          </a:rPr>
                          <m:t>ст</m:t>
                        </m:r>
                      </m:sub>
                    </m:sSub>
                  </m:oMath>
                </a14:m>
                <a:r>
                  <a:rPr lang="ru-RU" dirty="0"/>
                  <a:t> – степень реактивности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540" y="3135361"/>
                <a:ext cx="5103628" cy="464166"/>
              </a:xfrm>
              <a:prstGeom prst="rect">
                <a:avLst/>
              </a:prstGeom>
              <a:blipFill>
                <a:blip r:embed="rId6"/>
                <a:stretch>
                  <a:fillRect b="-2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52396" y="4478654"/>
                <a:ext cx="5123772" cy="18089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72000" indent="-252000">
                  <a:lnSpc>
                    <a:spcPct val="150000"/>
                  </a:lnSpc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ru-RU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ru-RU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ru-RU">
                        <a:latin typeface="Cambria Math"/>
                      </a:rPr>
                      <m:t> </m:t>
                    </m:r>
                  </m:oMath>
                </a14:m>
                <a:r>
                  <a:rPr lang="ru-RU" dirty="0"/>
                  <a:t> - отношение диаметров на входе и выходе из РК (форма проточной части)</a:t>
                </a:r>
              </a:p>
              <a:p>
                <a:pPr marL="972000" indent="-252000">
                  <a:lnSpc>
                    <a:spcPct val="150000"/>
                  </a:lnSpc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ru-RU">
                                <a:latin typeface="Cambria Math"/>
                              </a:rPr>
                              <m:t>1</m:t>
                            </m:r>
                            <m:r>
                              <a:rPr lang="en-US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ru-RU">
                                <a:latin typeface="Cambria Math"/>
                              </a:rPr>
                              <m:t>2</m:t>
                            </m:r>
                            <m:r>
                              <a:rPr lang="ru-RU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dirty="0"/>
                  <a:t> - коэффициент меридионального ускорения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396" y="4478654"/>
                <a:ext cx="5123772" cy="1808957"/>
              </a:xfrm>
              <a:prstGeom prst="rect">
                <a:avLst/>
              </a:prstGeom>
              <a:blipFill>
                <a:blip r:embed="rId7"/>
                <a:stretch>
                  <a:fillRect t="-24324" r="-1071" b="-128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841602" y="4172288"/>
                <a:ext cx="2708947" cy="439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2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2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200">
                          <a:latin typeface="Cambria Math"/>
                        </a:rPr>
                        <m:t>=1+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200" b="0" i="0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2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>
                              <a:latin typeface="Cambria Math"/>
                            </a:rPr>
                            <m:t>∆</m:t>
                          </m:r>
                          <m:sSub>
                            <m:sSub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200">
                              <a:latin typeface="Cambria Math"/>
                            </a:rPr>
                            <m:t>2∙</m:t>
                          </m:r>
                          <m:r>
                            <a:rPr lang="ru-RU" sz="12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200">
                          <a:latin typeface="Cambria Math"/>
                        </a:rPr>
                        <m:t>=1+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200" b="0" i="0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2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2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1200">
                              <a:latin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ru-RU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i="1">
                              <a:latin typeface="Cambria Math"/>
                            </a:rPr>
                            <m:t>𝐿</m:t>
                          </m:r>
                        </m:num>
                        <m:den>
                          <m:sSup>
                            <m:sSupPr>
                              <m:ctrlPr>
                                <a:rPr lang="ru-RU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200" i="1">
                                  <a:latin typeface="Cambria Math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ru-RU" sz="120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602" y="4172288"/>
                <a:ext cx="2708947" cy="43922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5864" y="4069740"/>
            <a:ext cx="2252635" cy="2340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344110" y="3772452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cap="all" dirty="0">
                <a:solidFill>
                  <a:sysClr val="windowText" lastClr="000000"/>
                </a:solidFill>
              </a:rPr>
              <a:t>Компрессор</a:t>
            </a:r>
            <a:endParaRPr lang="ru-RU" sz="1400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44110" y="945836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cap="all" dirty="0">
                <a:solidFill>
                  <a:sysClr val="windowText" lastClr="000000"/>
                </a:solidFill>
              </a:rPr>
              <a:t>Турбина</a:t>
            </a:r>
            <a:endParaRPr lang="ru-RU" sz="1400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4B4B0E6-60A1-4A99-9578-F02F0FF1D810}"/>
              </a:ext>
            </a:extLst>
          </p:cNvPr>
          <p:cNvSpPr/>
          <p:nvPr/>
        </p:nvSpPr>
        <p:spPr>
          <a:xfrm>
            <a:off x="7478189" y="3695738"/>
            <a:ext cx="10296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cap="small" dirty="0"/>
              <a:t>компрессор</a:t>
            </a:r>
            <a:endParaRPr lang="ru-RU" sz="1400" i="1" cap="small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9817ADB-30AA-4F8A-AE28-4CC78BCBD38A}"/>
              </a:ext>
            </a:extLst>
          </p:cNvPr>
          <p:cNvSpPr/>
          <p:nvPr/>
        </p:nvSpPr>
        <p:spPr>
          <a:xfrm>
            <a:off x="7666202" y="4218711"/>
            <a:ext cx="7472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cap="small" dirty="0"/>
              <a:t>турбина</a:t>
            </a:r>
            <a:endParaRPr lang="ru-RU" sz="1400" i="1" cap="small" dirty="0"/>
          </a:p>
        </p:txBody>
      </p:sp>
    </p:spTree>
    <p:extLst>
      <p:ext uri="{BB962C8B-B14F-4D97-AF65-F5344CB8AC3E}">
        <p14:creationId xmlns:p14="http://schemas.microsoft.com/office/powerpoint/2010/main" val="395784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Безразмерные параметры рабочего процесса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35480" y="840105"/>
          <a:ext cx="8090508" cy="557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7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1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13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Низкий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Высокий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6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Коэффициент напора (нагрузки)</a:t>
                      </a:r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Коэффициент расхода</a:t>
                      </a:r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Компрессор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Турбина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6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Рост степени реактивности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51" y="2738854"/>
            <a:ext cx="2592000" cy="1770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092" y="2738853"/>
            <a:ext cx="2592000" cy="1770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299" y="1187864"/>
            <a:ext cx="2246704" cy="1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608" y="1265503"/>
            <a:ext cx="2834447" cy="1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51" y="4712760"/>
            <a:ext cx="2242920" cy="1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735" y="4819788"/>
            <a:ext cx="2964192" cy="1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Прямая со стрелкой 12"/>
          <p:cNvCxnSpPr/>
          <p:nvPr/>
        </p:nvCxnSpPr>
        <p:spPr>
          <a:xfrm>
            <a:off x="4892783" y="5030065"/>
            <a:ext cx="5760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003412" y="5049137"/>
            <a:ext cx="21387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cap="small" dirty="0"/>
              <a:t>Исходный план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900706" y="5455029"/>
            <a:ext cx="540000" cy="0"/>
          </a:xfrm>
          <a:prstGeom prst="straightConnector1">
            <a:avLst/>
          </a:prstGeom>
          <a:ln w="19050">
            <a:solidFill>
              <a:srgbClr val="FF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101335" y="5464418"/>
            <a:ext cx="2138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cap="small" dirty="0"/>
              <a:t>Увеличенная </a:t>
            </a:r>
          </a:p>
          <a:p>
            <a:pPr algn="ctr"/>
            <a:r>
              <a:rPr lang="ru-RU" sz="1200" cap="small" dirty="0"/>
              <a:t>реактивность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 rot="16200000">
                <a:off x="1101803" y="1613942"/>
                <a:ext cx="936410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𝜓</m:t>
                      </m:r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𝐿</m:t>
                          </m:r>
                        </m:num>
                        <m:den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01803" y="1613942"/>
                <a:ext cx="936410" cy="6108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 rot="16200000">
                <a:off x="1101321" y="3340781"/>
                <a:ext cx="893130" cy="566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𝜑</m:t>
                      </m:r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а</m:t>
                              </m:r>
                            </m:sub>
                          </m:sSub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01321" y="3340781"/>
                <a:ext cx="893130" cy="56663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 rot="16200000">
                <a:off x="1279255" y="5430919"/>
                <a:ext cx="537262" cy="3977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ст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279255" y="5430919"/>
                <a:ext cx="537262" cy="39773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459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Безразмерные параметры рабочего процесса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2644" y="800005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Коэффициент напора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17" y="808116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Коэффициент расхода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87916" y="1194904"/>
                <a:ext cx="936410" cy="65620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𝜓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х</m:t>
                              </m:r>
                            </m:sub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916" y="1194904"/>
                <a:ext cx="936410" cy="656205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04651" y="2254291"/>
                <a:ext cx="4572000" cy="55835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𝜓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т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ср</m:t>
                              </m:r>
                            </m:sub>
                            <m:sup>
                              <m:r>
                                <a:rPr lang="ru-RU" sz="14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ru-RU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ср</m:t>
                              </m:r>
                            </m:sub>
                            <m:sup>
                              <m:r>
                                <a:rPr lang="ru-RU" sz="14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ru-RU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51" y="2254291"/>
                <a:ext cx="4572000" cy="558358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608434" y="1968108"/>
            <a:ext cx="4301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small" dirty="0"/>
              <a:t>Для насосов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931423" y="1249510"/>
                <a:ext cx="1619226" cy="65620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𝜑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х</m:t>
                              </m:r>
                            </m:sub>
                          </m:sSub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𝐹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х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423" y="1249510"/>
                <a:ext cx="1619226" cy="656205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576894" y="2812649"/>
                <a:ext cx="2093137" cy="5125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𝜓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ru-RU" sz="1400">
                              <a:latin typeface="Cambria Math"/>
                            </a:rPr>
                            <m:t>(</m:t>
                          </m:r>
                          <m:r>
                            <a:rPr lang="ru-RU" sz="1400" i="1">
                              <a:latin typeface="Cambria Math"/>
                            </a:rPr>
                            <m:t>𝑐𝑡𝑔</m:t>
                          </m:r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r>
                            <a:rPr lang="ru-RU" sz="1400" i="1">
                              <a:latin typeface="Cambria Math"/>
                            </a:rPr>
                            <m:t>𝑐𝑡𝑔</m:t>
                          </m:r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ru-RU" sz="140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894" y="2812649"/>
                <a:ext cx="2093137" cy="51251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576894" y="3429000"/>
                <a:ext cx="2056845" cy="32874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𝜓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ru-RU" sz="1400">
                          <a:latin typeface="Cambria Math"/>
                        </a:rPr>
                        <m:t>φ</m:t>
                      </m:r>
                      <m:r>
                        <a:rPr lang="ru-RU" sz="1400">
                          <a:latin typeface="Cambria Math"/>
                        </a:rPr>
                        <m:t>(</m:t>
                      </m:r>
                      <m:r>
                        <a:rPr lang="ru-RU" sz="1400" i="1">
                          <a:latin typeface="Cambria Math"/>
                        </a:rPr>
                        <m:t>𝑐𝑡𝑔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𝛽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sz="1400" i="1">
                          <a:latin typeface="Cambria Math"/>
                        </a:rPr>
                        <m:t>−</m:t>
                      </m:r>
                      <m:r>
                        <a:rPr lang="ru-RU" sz="1400" i="1">
                          <a:latin typeface="Cambria Math"/>
                        </a:rPr>
                        <m:t>𝑐𝑡𝑔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𝛽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894" y="3429000"/>
                <a:ext cx="2056845" cy="328744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394017" y="4107720"/>
          <a:ext cx="4193268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9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3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Осевая турбина ГТД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/>
                        <a:t>1,5…4,5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Паровая турбина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/>
                        <a:t>1,0…1,2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Активная паровая турбина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/>
                        <a:t>1,5…2,0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Осевой компрессор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/>
                        <a:t>0,25…0,45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Радиальная турбина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/>
                        <a:t>0,9…1,2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Центробежный компрессор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/>
                        <a:t>0,6….0,9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54496" y="3733999"/>
            <a:ext cx="4301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small" dirty="0"/>
              <a:t>Типовые значения коэффициентов напора</a:t>
            </a: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4767161" y="4080751"/>
          <a:ext cx="4193268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9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3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Осевая турбина ГТД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/>
                        <a:t>0,3…1,5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Осевой компрессор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/>
                        <a:t>0,3…0,45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827640" y="3707030"/>
            <a:ext cx="4301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small" dirty="0"/>
              <a:t>Типовые значения коэффициента расхода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5043" y="2040659"/>
            <a:ext cx="4301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small" dirty="0"/>
              <a:t>Для осевых компрессоров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307127" y="2306662"/>
                <a:ext cx="921854" cy="5557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1400">
                          <a:latin typeface="Cambria Math"/>
                        </a:rPr>
                        <m:t>φ</m:t>
                      </m:r>
                      <m:r>
                        <a:rPr lang="ru-RU" sz="1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400">
                                  <a:latin typeface="Cambria Math"/>
                                </a:rPr>
                                <m:t>3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127" y="2306662"/>
                <a:ext cx="921854" cy="555730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6307127" y="3154681"/>
                <a:ext cx="1092800" cy="5563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1400">
                          <a:latin typeface="Cambria Math"/>
                        </a:rPr>
                        <m:t>Φ</m:t>
                      </m:r>
                      <m:r>
                        <a:rPr lang="ru-RU" sz="1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>
                              <a:latin typeface="Cambria Math"/>
                            </a:rPr>
                            <m:t>4</m:t>
                          </m:r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н</m:t>
                              </m:r>
                            </m:sub>
                          </m:sSub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𝜋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4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127" y="3154681"/>
                <a:ext cx="1092800" cy="556371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4760834" y="2826223"/>
            <a:ext cx="4301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small" dirty="0"/>
              <a:t>Условный коэффициент расхода</a:t>
            </a:r>
          </a:p>
        </p:txBody>
      </p:sp>
    </p:spTree>
    <p:extLst>
      <p:ext uri="{BB962C8B-B14F-4D97-AF65-F5344CB8AC3E}">
        <p14:creationId xmlns:p14="http://schemas.microsoft.com/office/powerpoint/2010/main" val="3190743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Степень реактивности турбомашины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574" y="782043"/>
            <a:ext cx="8369415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Степень реактивности - отношение статического напора к теоретическому напору ступени: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949227" y="1330173"/>
                <a:ext cx="3654847" cy="65806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стат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т</m:t>
                              </m:r>
                            </m:sub>
                          </m:sSub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т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дин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т</m:t>
                              </m:r>
                            </m:sub>
                          </m:sSub>
                        </m:den>
                      </m:f>
                      <m:r>
                        <a:rPr lang="ru-RU" i="1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дин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т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227" y="1330173"/>
                <a:ext cx="3654847" cy="658065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29489" y="3296815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Компрессор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7062" y="3304926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Турбина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81793" y="3649980"/>
                <a:ext cx="3435171" cy="6174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r>
                        <a:rPr lang="ru-RU" sz="1400" i="1">
                          <a:latin typeface="Cambria Math"/>
                        </a:rPr>
                        <m:t>1−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дин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т</m:t>
                              </m:r>
                            </m:sub>
                          </m:sSub>
                        </m:den>
                      </m:f>
                      <m:r>
                        <a:rPr lang="ru-RU" sz="1400" i="1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2∙</m:t>
                          </m:r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1400">
                                          <a:latin typeface="Cambria Math"/>
                                        </a:rPr>
                                        <m:t>u</m:t>
                                      </m:r>
                                    </m:e>
                                    <m:sub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1400">
                                          <a:latin typeface="Cambria Math"/>
                                        </a:rPr>
                                        <m:t>u</m:t>
                                      </m:r>
                                    </m:e>
                                    <m:sub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ru-RU" sz="1400">
                                      <a:latin typeface="Cambria Math"/>
                                    </a:rPr>
                                    <m:t>∙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793" y="3649980"/>
                <a:ext cx="3435171" cy="617477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50172" y="4267457"/>
                <a:ext cx="4680958" cy="6174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r>
                        <a:rPr lang="ru-RU" sz="1400" i="1">
                          <a:latin typeface="Cambria Math"/>
                        </a:rPr>
                        <m:t>1−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𝑢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2∙</m:t>
                          </m:r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1400">
                                          <a:latin typeface="Cambria Math"/>
                                        </a:rPr>
                                        <m:t>u</m:t>
                                      </m:r>
                                    </m:e>
                                    <m:sub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1400">
                                          <a:latin typeface="Cambria Math"/>
                                        </a:rPr>
                                        <m:t>u</m:t>
                                      </m:r>
                                    </m:e>
                                    <m:sub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ru-RU" sz="1400">
                                      <a:latin typeface="Cambria Math"/>
                                    </a:rPr>
                                    <m:t>∙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ru-RU" sz="1400" i="1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𝑢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2∙</m:t>
                          </m:r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1400">
                                          <a:latin typeface="Cambria Math"/>
                                        </a:rPr>
                                        <m:t>u</m:t>
                                      </m:r>
                                    </m:e>
                                    <m:sub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1400">
                                          <a:latin typeface="Cambria Math"/>
                                        </a:rPr>
                                        <m:t>u</m:t>
                                      </m:r>
                                    </m:e>
                                    <m:sub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ru-RU" sz="1400">
                                      <a:latin typeface="Cambria Math"/>
                                    </a:rPr>
                                    <m:t>∙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72" y="4267457"/>
                <a:ext cx="4680958" cy="617477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04651" y="4991048"/>
                <a:ext cx="4572000" cy="54668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r>
                        <a:rPr lang="ru-RU" sz="1400" i="1">
                          <a:latin typeface="Cambria Math"/>
                        </a:rPr>
                        <m:t>1−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4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400" i="1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ru-RU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4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400" i="1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ru-RU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4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400" i="1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ru-RU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 i="1"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4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400" i="1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ru-RU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2∙</m:t>
                          </m:r>
                          <m:r>
                            <a:rPr lang="en-US" sz="1400" i="1">
                              <a:latin typeface="Cambria Math"/>
                            </a:rPr>
                            <m:t>𝑢</m:t>
                          </m:r>
                          <m:r>
                            <a:rPr lang="en-US" sz="1400" i="1">
                              <a:latin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ru-RU" sz="1400" i="1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4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400" i="1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ru-RU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 i="1"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4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400" i="1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ru-RU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2∙</m:t>
                          </m:r>
                          <m:r>
                            <a:rPr lang="en-US" sz="1400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51" y="4991048"/>
                <a:ext cx="4572000" cy="546688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54737" y="5665888"/>
                <a:ext cx="4160690" cy="57022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600" i="1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ru-RU" sz="16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600" i="1">
                                  <a:latin typeface="Cambria Math"/>
                                </a:rPr>
                                <m:t>+∆</m:t>
                              </m:r>
                              <m:sSub>
                                <m:sSub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600" i="1"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ru-RU" sz="16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2∙</m:t>
                          </m:r>
                          <m:r>
                            <a:rPr lang="en-US" sz="16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600" i="1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en-US" sz="16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6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i="1">
                              <a:latin typeface="Cambria Math"/>
                            </a:rPr>
                            <m:t>∆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2∙</m:t>
                          </m:r>
                          <m:r>
                            <a:rPr lang="en-US" sz="1600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37" y="5665888"/>
                <a:ext cx="4160690" cy="570221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080297" y="3643149"/>
                <a:ext cx="3435171" cy="6174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r>
                        <a:rPr lang="ru-RU" sz="1400" i="1">
                          <a:latin typeface="Cambria Math"/>
                        </a:rPr>
                        <m:t>1−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дин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т</m:t>
                              </m:r>
                            </m:sub>
                          </m:sSub>
                        </m:den>
                      </m:f>
                      <m:r>
                        <a:rPr lang="ru-RU" sz="1400" i="1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2∙</m:t>
                          </m:r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1400">
                                          <a:latin typeface="Cambria Math"/>
                                        </a:rPr>
                                        <m:t>u</m:t>
                                      </m:r>
                                    </m:e>
                                    <m:sub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1400">
                                          <a:latin typeface="Cambria Math"/>
                                        </a:rPr>
                                        <m:t>u</m:t>
                                      </m:r>
                                    </m:e>
                                    <m:sub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ru-RU" sz="1400">
                                      <a:latin typeface="Cambria Math"/>
                                    </a:rPr>
                                    <m:t>∙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297" y="3643149"/>
                <a:ext cx="3435171" cy="617477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376703" y="4269632"/>
                <a:ext cx="4821776" cy="6174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r>
                        <a:rPr lang="ru-RU" sz="1400" i="1">
                          <a:latin typeface="Cambria Math"/>
                        </a:rPr>
                        <m:t>1−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𝑢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2∙</m:t>
                          </m:r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1400">
                                          <a:latin typeface="Cambria Math"/>
                                        </a:rPr>
                                        <m:t>u</m:t>
                                      </m:r>
                                    </m:e>
                                    <m:sub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1400">
                                          <a:latin typeface="Cambria Math"/>
                                        </a:rPr>
                                        <m:t>u</m:t>
                                      </m:r>
                                    </m:e>
                                    <m:sub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ru-RU" sz="1400">
                                      <a:latin typeface="Cambria Math"/>
                                    </a:rPr>
                                    <m:t>∙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703" y="4269632"/>
                <a:ext cx="4821776" cy="617477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595760" y="4887109"/>
                <a:ext cx="4572000" cy="54668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r>
                        <a:rPr lang="ru-RU" sz="1400" i="1">
                          <a:latin typeface="Cambria Math"/>
                        </a:rPr>
                        <m:t>1−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2∙</m:t>
                          </m:r>
                          <m:r>
                            <a:rPr lang="en-US" sz="1400" i="1">
                              <a:latin typeface="Cambria Math"/>
                            </a:rPr>
                            <m:t>𝑢</m:t>
                          </m:r>
                          <m:r>
                            <a:rPr lang="en-US" sz="1400" i="1">
                              <a:latin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ru-RU" sz="1400" i="1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4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ru-RU" sz="140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14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2∙</m:t>
                          </m:r>
                          <m:r>
                            <a:rPr lang="en-US" sz="1400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760" y="4887109"/>
                <a:ext cx="4572000" cy="546688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926715" y="5656520"/>
                <a:ext cx="4160690" cy="57022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ст</m:t>
                          </m:r>
                        </m:sub>
                      </m:sSub>
                      <m:r>
                        <a:rPr lang="ru-RU" sz="1600" i="1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6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ru-RU" sz="16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ru-RU" sz="16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ru-RU" sz="1600" i="1">
                                      <a:latin typeface="Cambria Math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2∙</m:t>
                          </m:r>
                          <m:r>
                            <a:rPr lang="en-US" sz="16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600" i="1">
                          <a:latin typeface="Cambria Math"/>
                        </a:rPr>
                        <m:t>=</m:t>
                      </m:r>
                      <m:r>
                        <a:rPr lang="ru-RU" sz="1600">
                          <a:latin typeface="Cambria Math"/>
                        </a:rPr>
                        <m:t>1+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ru-RU" sz="16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>
                              <a:latin typeface="Cambria Math"/>
                            </a:rPr>
                            <m:t>∆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ru-RU" sz="1600">
                              <a:latin typeface="Cambria Math"/>
                            </a:rPr>
                            <m:t>2∙</m:t>
                          </m:r>
                          <m:r>
                            <a:rPr lang="ru-RU" sz="1600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6715" y="5656520"/>
                <a:ext cx="4160690" cy="570221"/>
              </a:xfrm>
              <a:prstGeom prst="rect">
                <a:avLst/>
              </a:prstGeom>
              <a:blipFill rotWithShape="1">
                <a:blip r:embed="rId11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656945" y="1988238"/>
            <a:ext cx="393881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Характеризует распределения работ расширения/сжатия между РК и неподвижными элементами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541281" y="2021517"/>
            <a:ext cx="418470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Изменяется в диапазоне от </a:t>
            </a:r>
            <a:r>
              <a:rPr lang="ru-RU" i="1" dirty="0"/>
              <a:t>0</a:t>
            </a:r>
            <a:r>
              <a:rPr lang="ru-RU" dirty="0"/>
              <a:t> до </a:t>
            </a:r>
            <a:r>
              <a:rPr lang="ru-RU" i="1" dirty="0"/>
              <a:t>1:</a:t>
            </a:r>
          </a:p>
          <a:p>
            <a:pPr marL="998538" indent="-285750">
              <a:buFont typeface="Arial" pitchFamily="34" charset="0"/>
              <a:buChar char="•"/>
            </a:pPr>
            <a:r>
              <a:rPr lang="ru-RU" i="1" dirty="0"/>
              <a:t>0 – активная</a:t>
            </a:r>
          </a:p>
          <a:p>
            <a:pPr marL="998538" indent="-285750">
              <a:buFont typeface="Arial" pitchFamily="34" charset="0"/>
              <a:buChar char="•"/>
            </a:pPr>
            <a:r>
              <a:rPr lang="ru-RU" i="1" dirty="0"/>
              <a:t>от 0 до 1 реактивная</a:t>
            </a:r>
          </a:p>
          <a:p>
            <a:pPr marL="998538" indent="-285750">
              <a:buFont typeface="Arial" pitchFamily="34" charset="0"/>
              <a:buChar char="•"/>
            </a:pPr>
            <a:r>
              <a:rPr lang="ru-RU" i="1" dirty="0"/>
              <a:t>1 – чисто реактивная</a:t>
            </a:r>
          </a:p>
        </p:txBody>
      </p:sp>
    </p:spTree>
    <p:extLst>
      <p:ext uri="{BB962C8B-B14F-4D97-AF65-F5344CB8AC3E}">
        <p14:creationId xmlns:p14="http://schemas.microsoft.com/office/powerpoint/2010/main" val="428335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/>
      <p:bldP spid="6" grpId="0"/>
      <p:bldP spid="11" grpId="0"/>
      <p:bldP spid="12" grpId="0" animBg="1"/>
      <p:bldP spid="13" grpId="0"/>
      <p:bldP spid="14" grpId="0"/>
      <p:bldP spid="15" grpId="0"/>
      <p:bldP spid="16" grpId="0" animBg="1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Безразмерные параметры рабочего процесса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AE3B65-59DF-4AB2-B5A3-29E05BBC29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892" y="1117426"/>
            <a:ext cx="6694215" cy="54000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A0A2ECA-A46A-4125-9E6A-5873B7F3E8A3}"/>
              </a:ext>
            </a:extLst>
          </p:cNvPr>
          <p:cNvSpPr txBox="1"/>
          <p:nvPr/>
        </p:nvSpPr>
        <p:spPr>
          <a:xfrm>
            <a:off x="475012" y="778872"/>
            <a:ext cx="8250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small" dirty="0"/>
              <a:t>Типовые значения коэффициентов напора и расхода для компрессоров</a:t>
            </a:r>
          </a:p>
        </p:txBody>
      </p:sp>
    </p:spTree>
    <p:extLst>
      <p:ext uri="{BB962C8B-B14F-4D97-AF65-F5344CB8AC3E}">
        <p14:creationId xmlns:p14="http://schemas.microsoft.com/office/powerpoint/2010/main" val="3609946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53025" y="798164"/>
            <a:ext cx="8419212" cy="3759608"/>
            <a:chOff x="306777" y="1175607"/>
            <a:chExt cx="8419212" cy="3759608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41634" y="1515689"/>
              <a:ext cx="5867948" cy="3419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В РК меняется только кинетическая энергия по абсолютной скорости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Межлопаточный канал РК – постоянного сечения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Высокие коэффициенты напора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Все изменение давления в неподвижных элементах – большие потери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Низкие осевые усилия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Угол установки РК- </a:t>
              </a:r>
              <a:r>
                <a:rPr lang="ru-RU" sz="1600" i="1" dirty="0"/>
                <a:t>90</a:t>
              </a:r>
              <a:r>
                <a:rPr lang="ru-RU" sz="1600" i="1" dirty="0">
                  <a:sym typeface="Symbol"/>
                </a:rPr>
                <a:t></a:t>
              </a:r>
              <a:r>
                <a:rPr lang="ru-RU" sz="1600" dirty="0"/>
                <a:t> , лопатки НА слабо изогнуты</a:t>
              </a:r>
            </a:p>
            <a:p>
              <a:pPr>
                <a:lnSpc>
                  <a:spcPct val="150000"/>
                </a:lnSpc>
              </a:pPr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6777" y="4487260"/>
              <a:ext cx="43016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Компрессор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424350" y="4495371"/>
              <a:ext cx="43016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Турбина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5564" y="1175607"/>
              <a:ext cx="8150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Активные ступени (</a:t>
              </a:r>
              <a:r>
                <a:rPr lang="en-US" cap="all" dirty="0">
                  <a:sym typeface="Symbol"/>
                </a:rPr>
                <a:t></a:t>
              </a:r>
              <a:r>
                <a:rPr lang="ru-RU" baseline="-25000" dirty="0">
                  <a:sym typeface="Symbol"/>
                </a:rPr>
                <a:t>ст</a:t>
              </a:r>
              <a:r>
                <a:rPr lang="ru-RU" dirty="0">
                  <a:sym typeface="Symbol"/>
                </a:rPr>
                <a:t>=0</a:t>
              </a:r>
              <a:r>
                <a:rPr lang="ru-RU" cap="all" dirty="0"/>
                <a:t>)</a:t>
              </a:r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79149"/>
            <a:ext cx="4706937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Степень реактивности турбомашины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00" y="4325446"/>
            <a:ext cx="4503651" cy="20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2D8CE20-1CD3-43B9-BAA3-4C7D4F8368BA}"/>
              </a:ext>
            </a:extLst>
          </p:cNvPr>
          <p:cNvCxnSpPr/>
          <p:nvPr/>
        </p:nvCxnSpPr>
        <p:spPr>
          <a:xfrm>
            <a:off x="7493085" y="1708935"/>
            <a:ext cx="9525" cy="209579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831CD76-32CB-40BB-85B2-F12A03D038A2}"/>
              </a:ext>
            </a:extLst>
          </p:cNvPr>
          <p:cNvCxnSpPr/>
          <p:nvPr/>
        </p:nvCxnSpPr>
        <p:spPr>
          <a:xfrm flipH="1">
            <a:off x="6645360" y="1718460"/>
            <a:ext cx="1" cy="208626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6BF48B1-8501-4AFB-8C9B-B84B74B41A71}"/>
              </a:ext>
            </a:extLst>
          </p:cNvPr>
          <p:cNvCxnSpPr/>
          <p:nvPr/>
        </p:nvCxnSpPr>
        <p:spPr>
          <a:xfrm flipH="1">
            <a:off x="8245560" y="1699410"/>
            <a:ext cx="9526" cy="210531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0648326-C6EF-4FA3-86D3-2179BC3462A7}"/>
              </a:ext>
            </a:extLst>
          </p:cNvPr>
          <p:cNvCxnSpPr/>
          <p:nvPr/>
        </p:nvCxnSpPr>
        <p:spPr>
          <a:xfrm>
            <a:off x="6645360" y="3660710"/>
            <a:ext cx="857250" cy="0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350AF82D-EE6A-46A8-9119-C2C9BF942708}"/>
              </a:ext>
            </a:extLst>
          </p:cNvPr>
          <p:cNvCxnSpPr/>
          <p:nvPr/>
        </p:nvCxnSpPr>
        <p:spPr>
          <a:xfrm flipV="1">
            <a:off x="7493085" y="2292558"/>
            <a:ext cx="762000" cy="1378721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EB4E380-81A4-4495-8055-864288A8BCB1}"/>
              </a:ext>
            </a:extLst>
          </p:cNvPr>
          <p:cNvSpPr/>
          <p:nvPr/>
        </p:nvSpPr>
        <p:spPr>
          <a:xfrm>
            <a:off x="7701326" y="1593286"/>
            <a:ext cx="327871" cy="2576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НА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CFE005F-F65B-4664-8E2D-27C896952284}"/>
              </a:ext>
            </a:extLst>
          </p:cNvPr>
          <p:cNvSpPr/>
          <p:nvPr/>
        </p:nvSpPr>
        <p:spPr>
          <a:xfrm>
            <a:off x="6911292" y="1538352"/>
            <a:ext cx="305506" cy="2576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РК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407E132-6828-4BEE-A0B2-D246A55A2BC0}"/>
              </a:ext>
            </a:extLst>
          </p:cNvPr>
          <p:cNvCxnSpPr/>
          <p:nvPr/>
        </p:nvCxnSpPr>
        <p:spPr>
          <a:xfrm flipV="1">
            <a:off x="6645360" y="2116843"/>
            <a:ext cx="847725" cy="1412959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0E5C5C1-72EB-4912-A57A-0DD83051794C}"/>
              </a:ext>
            </a:extLst>
          </p:cNvPr>
          <p:cNvCxnSpPr/>
          <p:nvPr/>
        </p:nvCxnSpPr>
        <p:spPr>
          <a:xfrm>
            <a:off x="7502610" y="2116843"/>
            <a:ext cx="752475" cy="57593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D36768C-1F73-4910-9652-11A5080AAF35}"/>
              </a:ext>
            </a:extLst>
          </p:cNvPr>
          <p:cNvSpPr/>
          <p:nvPr/>
        </p:nvSpPr>
        <p:spPr>
          <a:xfrm>
            <a:off x="5911795" y="1139827"/>
            <a:ext cx="2990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Изменение давления в ступени активного компрессора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A93784F-9FA8-4751-9544-FB5D3152AD9A}"/>
              </a:ext>
            </a:extLst>
          </p:cNvPr>
          <p:cNvSpPr/>
          <p:nvPr/>
        </p:nvSpPr>
        <p:spPr>
          <a:xfrm>
            <a:off x="7832607" y="2996922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FB7559C-2842-41D5-AE36-07122F755107}"/>
              </a:ext>
            </a:extLst>
          </p:cNvPr>
          <p:cNvSpPr/>
          <p:nvPr/>
        </p:nvSpPr>
        <p:spPr>
          <a:xfrm>
            <a:off x="6827357" y="2419116"/>
            <a:ext cx="423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r>
              <a:rPr lang="en-US" b="1" cap="all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04" y="2292558"/>
            <a:ext cx="445641" cy="432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74" y="3369364"/>
            <a:ext cx="445641" cy="4320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75" y="2744925"/>
            <a:ext cx="432000" cy="45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6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84672" y="735109"/>
            <a:ext cx="8376852" cy="3497348"/>
            <a:chOff x="338504" y="1175607"/>
            <a:chExt cx="8376852" cy="3497348"/>
          </a:xfrm>
        </p:grpSpPr>
        <p:sp>
          <p:nvSpPr>
            <p:cNvPr id="9" name="TextBox 8"/>
            <p:cNvSpPr txBox="1"/>
            <p:nvPr/>
          </p:nvSpPr>
          <p:spPr>
            <a:xfrm>
              <a:off x="338504" y="4249186"/>
              <a:ext cx="43016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Компрессор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88759" y="4303623"/>
              <a:ext cx="43016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Турбина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4931" y="1175607"/>
              <a:ext cx="8150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cap="all" dirty="0">
                  <a:sym typeface="Symbol"/>
                </a:rPr>
                <a:t></a:t>
              </a:r>
              <a:r>
                <a:rPr lang="ru-RU" baseline="-25000" dirty="0">
                  <a:sym typeface="Symbol"/>
                </a:rPr>
                <a:t>ст</a:t>
              </a:r>
              <a:r>
                <a:rPr lang="ru-RU" i="1" dirty="0">
                  <a:sym typeface="Symbol"/>
                </a:rPr>
                <a:t>= 0,5</a:t>
              </a:r>
              <a:endParaRPr lang="ru-RU" i="1" baseline="-25000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1635" y="1515689"/>
              <a:ext cx="4371709" cy="263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Уровни скоростей в РК и неподвижных элементах одинаковы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Умеренный уровень потерь во всех элементах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Умеренный уровень напора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Профили РК и НА (СА) одинаковы и зеркальны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Степень реактивности турбомашины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66" y="4056409"/>
            <a:ext cx="3402022" cy="21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DEB7951-9C34-4F94-B3DC-4D5AEF7B9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1156" y="4281560"/>
            <a:ext cx="5027586" cy="1800000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D46A534-4EE1-4393-BB67-1671625C84F2}"/>
              </a:ext>
            </a:extLst>
          </p:cNvPr>
          <p:cNvCxnSpPr/>
          <p:nvPr/>
        </p:nvCxnSpPr>
        <p:spPr>
          <a:xfrm>
            <a:off x="5664866" y="1794368"/>
            <a:ext cx="9525" cy="209579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E40CA3C-0525-4E1E-8B5A-3DB20F07B510}"/>
              </a:ext>
            </a:extLst>
          </p:cNvPr>
          <p:cNvCxnSpPr/>
          <p:nvPr/>
        </p:nvCxnSpPr>
        <p:spPr>
          <a:xfrm flipH="1">
            <a:off x="4817141" y="1803893"/>
            <a:ext cx="1" cy="208626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A143612E-3233-4A91-BFE2-3F9CCD0C6D95}"/>
              </a:ext>
            </a:extLst>
          </p:cNvPr>
          <p:cNvCxnSpPr/>
          <p:nvPr/>
        </p:nvCxnSpPr>
        <p:spPr>
          <a:xfrm flipH="1">
            <a:off x="6417341" y="1784843"/>
            <a:ext cx="9526" cy="210531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575DD90-272F-49F3-9946-3F36C088DA3F}"/>
              </a:ext>
            </a:extLst>
          </p:cNvPr>
          <p:cNvCxnSpPr>
            <a:cxnSpLocks/>
          </p:cNvCxnSpPr>
          <p:nvPr/>
        </p:nvCxnSpPr>
        <p:spPr>
          <a:xfrm flipV="1">
            <a:off x="4817141" y="2873881"/>
            <a:ext cx="857250" cy="872262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67B9454-21AD-4FAA-B9C1-BF91C0E89FE9}"/>
              </a:ext>
            </a:extLst>
          </p:cNvPr>
          <p:cNvCxnSpPr>
            <a:cxnSpLocks/>
          </p:cNvCxnSpPr>
          <p:nvPr/>
        </p:nvCxnSpPr>
        <p:spPr>
          <a:xfrm flipV="1">
            <a:off x="5674391" y="2377992"/>
            <a:ext cx="752475" cy="495889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8A45C51-C482-441F-9E02-380C6E2E79CD}"/>
              </a:ext>
            </a:extLst>
          </p:cNvPr>
          <p:cNvSpPr/>
          <p:nvPr/>
        </p:nvSpPr>
        <p:spPr>
          <a:xfrm>
            <a:off x="5873107" y="1678719"/>
            <a:ext cx="327871" cy="2576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НА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51140A1-42B2-4971-B4DE-9E94DDA50FB5}"/>
              </a:ext>
            </a:extLst>
          </p:cNvPr>
          <p:cNvSpPr/>
          <p:nvPr/>
        </p:nvSpPr>
        <p:spPr>
          <a:xfrm>
            <a:off x="5083073" y="1623785"/>
            <a:ext cx="305506" cy="2576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РК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A2708591-D552-4C2D-B99C-F8B577249B05}"/>
              </a:ext>
            </a:extLst>
          </p:cNvPr>
          <p:cNvCxnSpPr/>
          <p:nvPr/>
        </p:nvCxnSpPr>
        <p:spPr>
          <a:xfrm flipV="1">
            <a:off x="4817141" y="2202276"/>
            <a:ext cx="847725" cy="1412959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B9D840A-D329-4F7D-958A-17ACDEC50AF8}"/>
              </a:ext>
            </a:extLst>
          </p:cNvPr>
          <p:cNvCxnSpPr/>
          <p:nvPr/>
        </p:nvCxnSpPr>
        <p:spPr>
          <a:xfrm>
            <a:off x="5674391" y="2202276"/>
            <a:ext cx="752475" cy="57593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EE86772-5D2B-4C9D-9B8C-70C3D9114C52}"/>
              </a:ext>
            </a:extLst>
          </p:cNvPr>
          <p:cNvSpPr/>
          <p:nvPr/>
        </p:nvSpPr>
        <p:spPr>
          <a:xfrm>
            <a:off x="4351027" y="1013459"/>
            <a:ext cx="23432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Изменение давления в ступени компрессора </a:t>
            </a:r>
          </a:p>
          <a:p>
            <a:pPr algn="ctr"/>
            <a:r>
              <a:rPr lang="ru-RU" sz="1400" cap="small" dirty="0"/>
              <a:t>при  </a:t>
            </a:r>
            <a:r>
              <a:rPr lang="en-US" sz="1400" cap="all" dirty="0">
                <a:sym typeface="Symbol"/>
              </a:rPr>
              <a:t></a:t>
            </a:r>
            <a:r>
              <a:rPr lang="ru-RU" sz="1400" baseline="-25000" dirty="0" err="1">
                <a:sym typeface="Symbol"/>
              </a:rPr>
              <a:t>ст</a:t>
            </a:r>
            <a:r>
              <a:rPr lang="ru-RU" sz="1400" i="1" dirty="0">
                <a:sym typeface="Symbol"/>
              </a:rPr>
              <a:t>= 0,5</a:t>
            </a:r>
            <a:endParaRPr lang="ru-RU" sz="1400" i="1" baseline="-250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17E49B5-4951-4233-A1B5-ABA6CBCA0221}"/>
              </a:ext>
            </a:extLst>
          </p:cNvPr>
          <p:cNvSpPr/>
          <p:nvPr/>
        </p:nvSpPr>
        <p:spPr>
          <a:xfrm>
            <a:off x="5873107" y="2743652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079DF5A-BE89-4ED2-8812-D244041866E4}"/>
              </a:ext>
            </a:extLst>
          </p:cNvPr>
          <p:cNvSpPr/>
          <p:nvPr/>
        </p:nvSpPr>
        <p:spPr>
          <a:xfrm>
            <a:off x="4999138" y="2504549"/>
            <a:ext cx="423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r>
              <a:rPr lang="en-US" b="1" cap="all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F281F9BF-D687-4F31-93BA-85D9461BCF54}"/>
              </a:ext>
            </a:extLst>
          </p:cNvPr>
          <p:cNvCxnSpPr/>
          <p:nvPr/>
        </p:nvCxnSpPr>
        <p:spPr>
          <a:xfrm>
            <a:off x="7730353" y="1767335"/>
            <a:ext cx="9525" cy="209579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C90FCAD1-7A6A-4B17-8EA7-01C4E079D885}"/>
              </a:ext>
            </a:extLst>
          </p:cNvPr>
          <p:cNvCxnSpPr/>
          <p:nvPr/>
        </p:nvCxnSpPr>
        <p:spPr>
          <a:xfrm flipH="1">
            <a:off x="6882628" y="1776860"/>
            <a:ext cx="1" cy="208626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67D0259D-DA61-4FC1-99CF-21E1553FED29}"/>
              </a:ext>
            </a:extLst>
          </p:cNvPr>
          <p:cNvCxnSpPr/>
          <p:nvPr/>
        </p:nvCxnSpPr>
        <p:spPr>
          <a:xfrm flipH="1">
            <a:off x="8482828" y="1757810"/>
            <a:ext cx="9526" cy="210531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54CAB5C5-BAAF-42B5-A035-65BD425320AC}"/>
              </a:ext>
            </a:extLst>
          </p:cNvPr>
          <p:cNvCxnSpPr>
            <a:cxnSpLocks/>
          </p:cNvCxnSpPr>
          <p:nvPr/>
        </p:nvCxnSpPr>
        <p:spPr>
          <a:xfrm>
            <a:off x="6877866" y="2350959"/>
            <a:ext cx="862012" cy="495889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FCD2967-7FFF-451D-A9E9-983DBE14415B}"/>
              </a:ext>
            </a:extLst>
          </p:cNvPr>
          <p:cNvCxnSpPr>
            <a:cxnSpLocks/>
          </p:cNvCxnSpPr>
          <p:nvPr/>
        </p:nvCxnSpPr>
        <p:spPr>
          <a:xfrm>
            <a:off x="7739878" y="2846849"/>
            <a:ext cx="752475" cy="768386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5500C235-12DF-40CC-B147-918650E44258}"/>
              </a:ext>
            </a:extLst>
          </p:cNvPr>
          <p:cNvSpPr/>
          <p:nvPr/>
        </p:nvSpPr>
        <p:spPr>
          <a:xfrm>
            <a:off x="7883560" y="1651686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РК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8BE078A4-6EDC-4F25-9218-F7FD3B16F9E4}"/>
              </a:ext>
            </a:extLst>
          </p:cNvPr>
          <p:cNvSpPr/>
          <p:nvPr/>
        </p:nvSpPr>
        <p:spPr>
          <a:xfrm>
            <a:off x="7078335" y="1596752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СА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530ABA78-3E0C-4453-BDEF-882AF21BE8FC}"/>
              </a:ext>
            </a:extLst>
          </p:cNvPr>
          <p:cNvCxnSpPr>
            <a:cxnSpLocks/>
          </p:cNvCxnSpPr>
          <p:nvPr/>
        </p:nvCxnSpPr>
        <p:spPr>
          <a:xfrm>
            <a:off x="6882628" y="2123717"/>
            <a:ext cx="847725" cy="51527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6888B17D-1C73-4940-AE4D-B3708A06098D}"/>
              </a:ext>
            </a:extLst>
          </p:cNvPr>
          <p:cNvCxnSpPr>
            <a:cxnSpLocks/>
          </p:cNvCxnSpPr>
          <p:nvPr/>
        </p:nvCxnSpPr>
        <p:spPr>
          <a:xfrm>
            <a:off x="7739878" y="2175243"/>
            <a:ext cx="752475" cy="1284015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0492C5ED-F64C-4A93-8D02-9495BCB47455}"/>
              </a:ext>
            </a:extLst>
          </p:cNvPr>
          <p:cNvSpPr/>
          <p:nvPr/>
        </p:nvSpPr>
        <p:spPr>
          <a:xfrm>
            <a:off x="6416514" y="986426"/>
            <a:ext cx="23432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Изменение давления в ступени турбины</a:t>
            </a:r>
          </a:p>
          <a:p>
            <a:pPr algn="ctr"/>
            <a:r>
              <a:rPr lang="ru-RU" sz="1400" cap="small" dirty="0"/>
              <a:t>при  </a:t>
            </a:r>
            <a:r>
              <a:rPr lang="en-US" sz="1400" cap="all" dirty="0">
                <a:sym typeface="Symbol"/>
              </a:rPr>
              <a:t></a:t>
            </a:r>
            <a:r>
              <a:rPr lang="ru-RU" sz="1400" baseline="-25000" dirty="0" err="1">
                <a:sym typeface="Symbol"/>
              </a:rPr>
              <a:t>ст</a:t>
            </a:r>
            <a:r>
              <a:rPr lang="ru-RU" sz="1400" i="1" dirty="0">
                <a:sym typeface="Symbol"/>
              </a:rPr>
              <a:t>= 0,5</a:t>
            </a:r>
            <a:endParaRPr lang="ru-RU" sz="1400" i="1" baseline="-25000" dirty="0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FFA4AF00-0793-4DF8-A27B-55B428A0A8B5}"/>
              </a:ext>
            </a:extLst>
          </p:cNvPr>
          <p:cNvSpPr/>
          <p:nvPr/>
        </p:nvSpPr>
        <p:spPr>
          <a:xfrm>
            <a:off x="7367833" y="2821374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DD93759-0D8B-458E-A4C3-89B0328FDD08}"/>
              </a:ext>
            </a:extLst>
          </p:cNvPr>
          <p:cNvSpPr/>
          <p:nvPr/>
        </p:nvSpPr>
        <p:spPr>
          <a:xfrm>
            <a:off x="7062833" y="2193326"/>
            <a:ext cx="423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r>
              <a:rPr lang="en-US" b="1" cap="all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68" y="1907717"/>
            <a:ext cx="445641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50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Степень реактивности турбомашины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053982"/>
              </p:ext>
            </p:extLst>
          </p:nvPr>
        </p:nvGraphicFramePr>
        <p:xfrm>
          <a:off x="692361" y="1167496"/>
          <a:ext cx="7988060" cy="513528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31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2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47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Активная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Реактивная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Расширение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Площадь межлопаточного канала ротора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Постоянна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Изменяется</a:t>
                      </a: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Работа с парциальными турбомашинами</a:t>
                      </a: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Возможна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Только не парциальные</a:t>
                      </a: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Удельная работа, реализуемая в одной степени при одинаковой </a:t>
                      </a:r>
                      <a:r>
                        <a:rPr lang="en-US" sz="1200">
                          <a:effectLst/>
                        </a:rPr>
                        <a:t>u</a:t>
                      </a: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Больше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Меньше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Число ступеней</a:t>
                      </a: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Меньше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Больше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Поворот потока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Существенный</a:t>
                      </a: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Умеренный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Скорость потока</a:t>
                      </a: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Высокая, </a:t>
                      </a:r>
                    </a:p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часто сверхзвуковая</a:t>
                      </a: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Умеренная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Осевая составляющая газовой силы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Низкая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Высокая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859" marR="44859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8" name="Рисунок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958" y="1431273"/>
            <a:ext cx="1799590" cy="1338580"/>
          </a:xfrm>
          <a:prstGeom prst="rect">
            <a:avLst/>
          </a:prstGeom>
          <a:noFill/>
        </p:spPr>
      </p:pic>
      <p:pic>
        <p:nvPicPr>
          <p:cNvPr id="20" name="Рисунок 1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255" y="1431273"/>
            <a:ext cx="1799590" cy="134239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611179" y="798164"/>
            <a:ext cx="8150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>
                <a:sym typeface="Symbol"/>
              </a:rPr>
              <a:t>Сравнение активных и реактивных турбин</a:t>
            </a:r>
            <a:endParaRPr lang="ru-RU" i="1" baseline="-250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052" y="3340245"/>
            <a:ext cx="445641" cy="432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052" y="3913091"/>
            <a:ext cx="445641" cy="43200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614" y="4848098"/>
            <a:ext cx="445641" cy="432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614" y="5340972"/>
            <a:ext cx="445641" cy="432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052" y="5882760"/>
            <a:ext cx="445641" cy="432000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052" y="4868459"/>
            <a:ext cx="444932" cy="46800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006" y="5378406"/>
            <a:ext cx="444932" cy="46800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032" y="3877091"/>
            <a:ext cx="444932" cy="46800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392" y="4380098"/>
            <a:ext cx="444932" cy="46800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323" y="5864760"/>
            <a:ext cx="444932" cy="468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968190-C20E-49E5-8EED-CD1A28A3D3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297" y="4393572"/>
            <a:ext cx="445641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0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Степень реактивности турбомашины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3025" y="4343240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Компрессор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70598" y="4351351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Турбина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1812" y="798164"/>
            <a:ext cx="8150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Чисто реактивные ступени (</a:t>
            </a:r>
            <a:r>
              <a:rPr lang="en-US" cap="all" dirty="0">
                <a:sym typeface="Symbol"/>
              </a:rPr>
              <a:t></a:t>
            </a:r>
            <a:r>
              <a:rPr lang="ru-RU" baseline="-25000" dirty="0">
                <a:sym typeface="Symbol"/>
              </a:rPr>
              <a:t>ст</a:t>
            </a:r>
            <a:r>
              <a:rPr lang="ru-RU" dirty="0">
                <a:sym typeface="Symbol"/>
              </a:rPr>
              <a:t>=</a:t>
            </a:r>
            <a:r>
              <a:rPr lang="ru-RU" i="1" dirty="0">
                <a:sym typeface="Symbol"/>
              </a:rPr>
              <a:t>1</a:t>
            </a:r>
            <a:r>
              <a:rPr lang="ru-RU" cap="all" dirty="0"/>
              <a:t>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87882" y="1138246"/>
            <a:ext cx="5358282" cy="3006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В НА(СА) не происходит изменения кинетической энергии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Межлопаточный канал НА (СА) – постоянного сечения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Низкие коэффициенты напора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Все изменение давления в РК – там большие потери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Для получения работы необходима отрицательная закрутка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Угол установки НА- </a:t>
            </a:r>
            <a:r>
              <a:rPr lang="ru-RU" sz="1600" i="1" dirty="0"/>
              <a:t>90</a:t>
            </a:r>
            <a:r>
              <a:rPr lang="ru-RU" sz="1600" i="1" dirty="0">
                <a:sym typeface="Symbol"/>
              </a:rPr>
              <a:t></a:t>
            </a:r>
            <a:r>
              <a:rPr lang="ru-RU" sz="1600" dirty="0"/>
              <a:t> , лопатки РК слабо изогнуты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2224" y="4720683"/>
            <a:ext cx="2361565" cy="1835785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50929" y="4720683"/>
            <a:ext cx="5273675" cy="1068705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C05961F-4481-4E4A-8A62-97CBCB5D130F}"/>
              </a:ext>
            </a:extLst>
          </p:cNvPr>
          <p:cNvCxnSpPr/>
          <p:nvPr/>
        </p:nvCxnSpPr>
        <p:spPr>
          <a:xfrm>
            <a:off x="7493085" y="1708935"/>
            <a:ext cx="9525" cy="209579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7EE4057-A661-4792-93B7-375BA6FDA24B}"/>
              </a:ext>
            </a:extLst>
          </p:cNvPr>
          <p:cNvCxnSpPr/>
          <p:nvPr/>
        </p:nvCxnSpPr>
        <p:spPr>
          <a:xfrm flipH="1">
            <a:off x="6645360" y="1718460"/>
            <a:ext cx="1" cy="208626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A3F34D9-E5A5-4CF7-9A3A-3F03C4769C0F}"/>
              </a:ext>
            </a:extLst>
          </p:cNvPr>
          <p:cNvCxnSpPr/>
          <p:nvPr/>
        </p:nvCxnSpPr>
        <p:spPr>
          <a:xfrm flipH="1">
            <a:off x="8245560" y="1699410"/>
            <a:ext cx="9526" cy="210531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D8A37F5-07F4-459B-B921-F13F76826846}"/>
              </a:ext>
            </a:extLst>
          </p:cNvPr>
          <p:cNvCxnSpPr>
            <a:cxnSpLocks/>
          </p:cNvCxnSpPr>
          <p:nvPr/>
        </p:nvCxnSpPr>
        <p:spPr>
          <a:xfrm flipV="1">
            <a:off x="6645360" y="2419116"/>
            <a:ext cx="857250" cy="1385609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92B8F0F-B854-48DA-B5EF-FCD108E8F01C}"/>
              </a:ext>
            </a:extLst>
          </p:cNvPr>
          <p:cNvCxnSpPr>
            <a:cxnSpLocks/>
          </p:cNvCxnSpPr>
          <p:nvPr/>
        </p:nvCxnSpPr>
        <p:spPr>
          <a:xfrm flipV="1">
            <a:off x="7502610" y="2419116"/>
            <a:ext cx="752475" cy="1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B502FE9-D909-48E9-8A3B-296A3DE5057E}"/>
              </a:ext>
            </a:extLst>
          </p:cNvPr>
          <p:cNvSpPr/>
          <p:nvPr/>
        </p:nvSpPr>
        <p:spPr>
          <a:xfrm>
            <a:off x="7701326" y="1593286"/>
            <a:ext cx="327871" cy="2576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НА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6337467-7279-419E-84E6-32C12D0F9B00}"/>
              </a:ext>
            </a:extLst>
          </p:cNvPr>
          <p:cNvSpPr/>
          <p:nvPr/>
        </p:nvSpPr>
        <p:spPr>
          <a:xfrm>
            <a:off x="6911292" y="1538352"/>
            <a:ext cx="305506" cy="2576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РК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B3E64ED0-EAE8-4A86-B0D9-1E60774E7439}"/>
              </a:ext>
            </a:extLst>
          </p:cNvPr>
          <p:cNvCxnSpPr/>
          <p:nvPr/>
        </p:nvCxnSpPr>
        <p:spPr>
          <a:xfrm flipV="1">
            <a:off x="6645360" y="2116843"/>
            <a:ext cx="847725" cy="1412959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7690EC1D-3AAE-416D-A092-C56896A18F43}"/>
              </a:ext>
            </a:extLst>
          </p:cNvPr>
          <p:cNvCxnSpPr/>
          <p:nvPr/>
        </p:nvCxnSpPr>
        <p:spPr>
          <a:xfrm>
            <a:off x="7502610" y="2116843"/>
            <a:ext cx="752475" cy="57593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49FAB34-1C9E-4C22-948A-CC100367FB89}"/>
              </a:ext>
            </a:extLst>
          </p:cNvPr>
          <p:cNvSpPr/>
          <p:nvPr/>
        </p:nvSpPr>
        <p:spPr>
          <a:xfrm>
            <a:off x="5911795" y="1139827"/>
            <a:ext cx="2990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Изменение давления в ступени чисто реактивного компрессора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209230D-D045-4F8D-8E9B-E20B81A06E5B}"/>
              </a:ext>
            </a:extLst>
          </p:cNvPr>
          <p:cNvSpPr/>
          <p:nvPr/>
        </p:nvSpPr>
        <p:spPr>
          <a:xfrm>
            <a:off x="7803100" y="2397678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DE8DE69-D938-4805-BAE5-351675B62943}"/>
              </a:ext>
            </a:extLst>
          </p:cNvPr>
          <p:cNvSpPr/>
          <p:nvPr/>
        </p:nvSpPr>
        <p:spPr>
          <a:xfrm>
            <a:off x="6827357" y="2419116"/>
            <a:ext cx="423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r>
              <a:rPr lang="en-US" b="1" cap="all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2AE7351-CAC9-4813-8B7A-F57E634662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75" y="2744925"/>
            <a:ext cx="432000" cy="45439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25526EF-2912-4958-8A94-533985648B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0" y="2282416"/>
            <a:ext cx="432000" cy="45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11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Степень реактивности турбомашины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179" y="798164"/>
            <a:ext cx="8150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>
                <a:sym typeface="Symbol"/>
              </a:rPr>
              <a:t>Влияние степени реактивности на форму лопатки </a:t>
            </a:r>
            <a:r>
              <a:rPr lang="ru-RU" u="sng" cap="all" dirty="0">
                <a:sym typeface="Symbol"/>
              </a:rPr>
              <a:t>компрессора</a:t>
            </a:r>
            <a:endParaRPr lang="ru-RU" i="1" u="sng" baseline="-25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640" y="1709502"/>
            <a:ext cx="1398629" cy="288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17" y="1709502"/>
            <a:ext cx="1131532" cy="288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884" y="1709502"/>
            <a:ext cx="1415323" cy="288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988" y="1748321"/>
            <a:ext cx="1608387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3755712"/>
                  </p:ext>
                </p:extLst>
              </p:nvPr>
            </p:nvGraphicFramePr>
            <p:xfrm>
              <a:off x="575566" y="1328939"/>
              <a:ext cx="8150423" cy="3251057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29963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1269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1269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1269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1269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Величина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400">
                                      <a:effectLst/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ru-RU" sz="1400">
                                      <a:effectLst/>
                                      <a:latin typeface="Cambria Math"/>
                                    </a:rPr>
                                    <m:t>ст</m:t>
                                  </m:r>
                                </m:sub>
                              </m:sSub>
                            </m:oMath>
                          </a14:m>
                          <a:endParaRPr lang="ru-RU" sz="1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0…0,5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0,5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0, 5….1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363980"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Статор</a:t>
                          </a:r>
                          <a:endParaRPr lang="ru-RU" sz="14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601263"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Ротор</a:t>
                          </a:r>
                          <a:endParaRPr lang="ru-RU" sz="1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3755712"/>
                  </p:ext>
                </p:extLst>
              </p:nvPr>
            </p:nvGraphicFramePr>
            <p:xfrm>
              <a:off x="575566" y="1328939"/>
              <a:ext cx="8150423" cy="331824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299639"/>
                    <a:gridCol w="1712696"/>
                    <a:gridCol w="1712696"/>
                    <a:gridCol w="1712696"/>
                    <a:gridCol w="1712696"/>
                  </a:tblGrid>
                  <a:tr h="3529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1">
                          <a:blip r:embed="rId7"/>
                          <a:stretch>
                            <a:fillRect r="-528169" b="-8396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0…0,5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0,5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0, 5….1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363980"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Статор</a:t>
                          </a:r>
                          <a:endParaRPr lang="ru-RU" sz="14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601263"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Ротор</a:t>
                          </a:r>
                          <a:endParaRPr lang="ru-RU" sz="1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9" name="Прямоугольник 8"/>
          <p:cNvSpPr/>
          <p:nvPr/>
        </p:nvSpPr>
        <p:spPr>
          <a:xfrm>
            <a:off x="3572223" y="4753957"/>
            <a:ext cx="2821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cap="all" dirty="0" err="1"/>
              <a:t>Закрученность</a:t>
            </a:r>
            <a:r>
              <a:rPr lang="ru-RU" cap="all" dirty="0"/>
              <a:t> лопатки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269411" y="5123289"/>
            <a:ext cx="322628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745850" y="5275689"/>
            <a:ext cx="2578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cap="all" dirty="0"/>
              <a:t>Коэффициент напора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3321207" y="5645021"/>
            <a:ext cx="322628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112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Степень реактивности турбомашины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179" y="798164"/>
            <a:ext cx="8150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>
                <a:sym typeface="Symbol"/>
              </a:rPr>
              <a:t>Влияние степени реактивности на форму лопатки </a:t>
            </a:r>
            <a:r>
              <a:rPr lang="ru-RU" u="sng" cap="all" dirty="0">
                <a:sym typeface="Symbol"/>
              </a:rPr>
              <a:t>турбины</a:t>
            </a:r>
            <a:endParaRPr lang="ru-RU" i="1" u="sng" baseline="-25000" dirty="0"/>
          </a:p>
        </p:txBody>
      </p:sp>
      <p:pic>
        <p:nvPicPr>
          <p:cNvPr id="14" name="Рисунок 13" descr="Изображение выглядит как текст, карт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488" y="1943740"/>
            <a:ext cx="1696796" cy="2520000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предмет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864" y="1848849"/>
            <a:ext cx="1293714" cy="2520000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предмет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709" y="1943740"/>
            <a:ext cx="1329630" cy="252000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425" y="1848849"/>
            <a:ext cx="1361060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5404817"/>
                  </p:ext>
                </p:extLst>
              </p:nvPr>
            </p:nvGraphicFramePr>
            <p:xfrm>
              <a:off x="575566" y="1328939"/>
              <a:ext cx="8150423" cy="3251057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29963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1269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1269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1269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1269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Величина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400">
                                      <a:effectLst/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ru-RU" sz="1400">
                                      <a:effectLst/>
                                      <a:latin typeface="Cambria Math"/>
                                    </a:rPr>
                                    <m:t>ст</m:t>
                                  </m:r>
                                </m:sub>
                              </m:sSub>
                            </m:oMath>
                          </a14:m>
                          <a:endParaRPr lang="ru-RU" sz="1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0…0,5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0,5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0, 5….1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363980"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Ротор</a:t>
                          </a:r>
                          <a:endParaRPr lang="ru-RU" sz="1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601263"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Статор</a:t>
                          </a:r>
                          <a:endParaRPr lang="ru-RU" sz="1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5404817"/>
                  </p:ext>
                </p:extLst>
              </p:nvPr>
            </p:nvGraphicFramePr>
            <p:xfrm>
              <a:off x="575566" y="1328939"/>
              <a:ext cx="8150423" cy="331824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299639"/>
                    <a:gridCol w="1712696"/>
                    <a:gridCol w="1712696"/>
                    <a:gridCol w="1712696"/>
                    <a:gridCol w="1712696"/>
                  </a:tblGrid>
                  <a:tr h="3529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1">
                          <a:blip r:embed="rId7"/>
                          <a:stretch>
                            <a:fillRect r="-528169" b="-8396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0…0,5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0,5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dirty="0">
                              <a:effectLst/>
                            </a:rPr>
                            <a:t>0, 5….1</a:t>
                          </a:r>
                          <a:endParaRPr lang="ru-RU" sz="1400" b="1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363980"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 smtClean="0">
                              <a:effectLst/>
                            </a:rPr>
                            <a:t>Ротор</a:t>
                          </a:r>
                          <a:endParaRPr lang="ru-RU" sz="1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601263">
                    <a:tc>
                      <a:txBody>
                        <a:bodyPr/>
                        <a:lstStyle/>
                        <a:p>
                          <a:pPr indent="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 smtClean="0">
                              <a:effectLst/>
                            </a:rPr>
                            <a:t>Статор</a:t>
                          </a:r>
                          <a:endParaRPr lang="ru-RU" sz="1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7" name="Прямоугольник 16"/>
          <p:cNvSpPr/>
          <p:nvPr/>
        </p:nvSpPr>
        <p:spPr>
          <a:xfrm>
            <a:off x="3572223" y="4753957"/>
            <a:ext cx="2821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cap="all" dirty="0" err="1"/>
              <a:t>Закрученность</a:t>
            </a:r>
            <a:r>
              <a:rPr lang="ru-RU" cap="all" dirty="0"/>
              <a:t> лопатки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3269411" y="5123289"/>
            <a:ext cx="322628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745850" y="5275689"/>
            <a:ext cx="2578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cap="all" dirty="0"/>
              <a:t>Коэффициент напора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321207" y="5645021"/>
            <a:ext cx="322628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396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8888" y="3088279"/>
            <a:ext cx="4320000" cy="1400597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 rotWithShape="1">
          <a:blip r:embed="rId4" cstate="print"/>
          <a:srcRect b="8475"/>
          <a:stretch/>
        </p:blipFill>
        <p:spPr bwMode="auto">
          <a:xfrm>
            <a:off x="277059" y="3080167"/>
            <a:ext cx="4320000" cy="10579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Степень реактивности турбомашины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-141702" y="798164"/>
            <a:ext cx="8419212" cy="2244308"/>
            <a:chOff x="-177317" y="1175607"/>
            <a:chExt cx="8419212" cy="2244308"/>
          </a:xfrm>
        </p:grpSpPr>
        <p:sp>
          <p:nvSpPr>
            <p:cNvPr id="9" name="TextBox 8"/>
            <p:cNvSpPr txBox="1"/>
            <p:nvPr/>
          </p:nvSpPr>
          <p:spPr>
            <a:xfrm>
              <a:off x="-177317" y="3042472"/>
              <a:ext cx="43016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Компрессор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40256" y="3050583"/>
              <a:ext cx="43016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Турбина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5565" y="1175607"/>
              <a:ext cx="60744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cap="all" dirty="0"/>
                <a:t>Отрицательная реактивность (</a:t>
              </a:r>
              <a:r>
                <a:rPr lang="en-US" cap="all" dirty="0">
                  <a:sym typeface="Symbol"/>
                </a:rPr>
                <a:t></a:t>
              </a:r>
              <a:r>
                <a:rPr lang="ru-RU" baseline="-25000" dirty="0">
                  <a:sym typeface="Symbol"/>
                </a:rPr>
                <a:t>ст</a:t>
              </a:r>
              <a:r>
                <a:rPr lang="en-US" dirty="0">
                  <a:sym typeface="Symbol"/>
                </a:rPr>
                <a:t>&lt;0</a:t>
              </a:r>
              <a:r>
                <a:rPr lang="ru-RU" cap="all" dirty="0"/>
                <a:t>)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1634" y="1515689"/>
              <a:ext cx="5443866" cy="11621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В РК изменение давление противоположно требуемому</a:t>
              </a:r>
            </a:p>
            <a:p>
              <a:pPr marL="285750"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В преподвижных элементах  большой градиент изменения давления  - существенные потери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51309" y="4175772"/>
            <a:ext cx="508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sym typeface="Symbol"/>
              </a:rPr>
              <a:t></a:t>
            </a:r>
            <a:r>
              <a:rPr lang="ru-RU" baseline="-25000" dirty="0">
                <a:sym typeface="Symbol"/>
              </a:rPr>
              <a:t>ст</a:t>
            </a:r>
            <a:r>
              <a:rPr lang="ru-RU" dirty="0">
                <a:sym typeface="Symbol"/>
              </a:rPr>
              <a:t> </a:t>
            </a:r>
            <a:r>
              <a:rPr lang="en-US" dirty="0">
                <a:sym typeface="Symbol"/>
              </a:rPr>
              <a:t>&gt;1</a:t>
            </a:r>
            <a:endParaRPr lang="ru-RU" cap="all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17379" y="4515854"/>
            <a:ext cx="5503736" cy="1531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В НА изменение давление противоположно требуемому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В РК большой градиент изменения давления  - существенные потери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Мизерные коэффициенты напора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F801DD0-806D-4446-AD61-9BB6F0C670BB}"/>
              </a:ext>
            </a:extLst>
          </p:cNvPr>
          <p:cNvCxnSpPr/>
          <p:nvPr/>
        </p:nvCxnSpPr>
        <p:spPr>
          <a:xfrm>
            <a:off x="7505405" y="1275236"/>
            <a:ext cx="9525" cy="209579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6CB1EC8-F8F9-4C68-B4E9-FE73A7C22D6B}"/>
              </a:ext>
            </a:extLst>
          </p:cNvPr>
          <p:cNvCxnSpPr/>
          <p:nvPr/>
        </p:nvCxnSpPr>
        <p:spPr>
          <a:xfrm flipH="1">
            <a:off x="6657680" y="1284761"/>
            <a:ext cx="1" cy="208626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97BEDEC-D0F5-48F8-A71F-FC88C4C608AE}"/>
              </a:ext>
            </a:extLst>
          </p:cNvPr>
          <p:cNvCxnSpPr/>
          <p:nvPr/>
        </p:nvCxnSpPr>
        <p:spPr>
          <a:xfrm flipH="1">
            <a:off x="8257880" y="1265711"/>
            <a:ext cx="9526" cy="210531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3BA640D-3B98-41B3-810E-0529C0952337}"/>
              </a:ext>
            </a:extLst>
          </p:cNvPr>
          <p:cNvCxnSpPr>
            <a:cxnSpLocks/>
          </p:cNvCxnSpPr>
          <p:nvPr/>
        </p:nvCxnSpPr>
        <p:spPr>
          <a:xfrm>
            <a:off x="6652918" y="1858860"/>
            <a:ext cx="852487" cy="1337837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0EDA9DE-3EC1-4CF2-BAB7-3F32D85CADEA}"/>
              </a:ext>
            </a:extLst>
          </p:cNvPr>
          <p:cNvCxnSpPr>
            <a:cxnSpLocks/>
          </p:cNvCxnSpPr>
          <p:nvPr/>
        </p:nvCxnSpPr>
        <p:spPr>
          <a:xfrm flipV="1">
            <a:off x="7544908" y="3123136"/>
            <a:ext cx="722497" cy="73561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7DB1A1E-5D46-4684-AC31-F30D66105A68}"/>
              </a:ext>
            </a:extLst>
          </p:cNvPr>
          <p:cNvSpPr/>
          <p:nvPr/>
        </p:nvSpPr>
        <p:spPr>
          <a:xfrm>
            <a:off x="7658612" y="1159587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РК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141FC54-A970-4369-BA58-13CA5266BE01}"/>
              </a:ext>
            </a:extLst>
          </p:cNvPr>
          <p:cNvSpPr/>
          <p:nvPr/>
        </p:nvSpPr>
        <p:spPr>
          <a:xfrm>
            <a:off x="6865049" y="1210403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СА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C185DE5A-A046-46A6-BCD4-124D33563AFF}"/>
              </a:ext>
            </a:extLst>
          </p:cNvPr>
          <p:cNvCxnSpPr>
            <a:cxnSpLocks/>
          </p:cNvCxnSpPr>
          <p:nvPr/>
        </p:nvCxnSpPr>
        <p:spPr>
          <a:xfrm>
            <a:off x="6657680" y="1631618"/>
            <a:ext cx="847725" cy="51527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CC0DA4A4-2D03-4B8A-89BB-CE57D15CBD26}"/>
              </a:ext>
            </a:extLst>
          </p:cNvPr>
          <p:cNvCxnSpPr>
            <a:cxnSpLocks/>
          </p:cNvCxnSpPr>
          <p:nvPr/>
        </p:nvCxnSpPr>
        <p:spPr>
          <a:xfrm>
            <a:off x="7514930" y="1683144"/>
            <a:ext cx="752475" cy="1284015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E70CD42-5234-455E-B8D3-30E6CE972BC3}"/>
              </a:ext>
            </a:extLst>
          </p:cNvPr>
          <p:cNvSpPr/>
          <p:nvPr/>
        </p:nvSpPr>
        <p:spPr>
          <a:xfrm>
            <a:off x="6069412" y="742491"/>
            <a:ext cx="26512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Изменение давления в ступени турбины</a:t>
            </a:r>
            <a:r>
              <a:rPr lang="en-US" sz="1400" cap="small" dirty="0"/>
              <a:t> </a:t>
            </a:r>
            <a:r>
              <a:rPr lang="ru-RU" sz="1400" cap="small" dirty="0"/>
              <a:t>при  </a:t>
            </a:r>
            <a:r>
              <a:rPr lang="en-US" sz="1400" cap="all" dirty="0">
                <a:sym typeface="Symbol"/>
              </a:rPr>
              <a:t></a:t>
            </a:r>
            <a:r>
              <a:rPr lang="ru-RU" sz="1400" baseline="-25000" dirty="0" err="1">
                <a:sym typeface="Symbol"/>
              </a:rPr>
              <a:t>ст</a:t>
            </a:r>
            <a:r>
              <a:rPr lang="en-US" sz="1400" i="1" dirty="0">
                <a:sym typeface="Symbol"/>
              </a:rPr>
              <a:t>&lt;0</a:t>
            </a:r>
            <a:endParaRPr lang="ru-RU" sz="1400" i="1" baseline="-25000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AC3D8363-7379-4289-AB29-4479A55014EC}"/>
              </a:ext>
            </a:extLst>
          </p:cNvPr>
          <p:cNvSpPr/>
          <p:nvPr/>
        </p:nvSpPr>
        <p:spPr>
          <a:xfrm>
            <a:off x="7142885" y="2329275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5F7C2BE-DD0E-46BD-AE08-FFDB708426AB}"/>
              </a:ext>
            </a:extLst>
          </p:cNvPr>
          <p:cNvSpPr/>
          <p:nvPr/>
        </p:nvSpPr>
        <p:spPr>
          <a:xfrm>
            <a:off x="6837885" y="1701227"/>
            <a:ext cx="423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r>
              <a:rPr lang="en-US" b="1" cap="all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E8DDFD4-3A62-4D0F-8DD2-2211F27A7A1A}"/>
              </a:ext>
            </a:extLst>
          </p:cNvPr>
          <p:cNvCxnSpPr>
            <a:cxnSpLocks/>
          </p:cNvCxnSpPr>
          <p:nvPr/>
        </p:nvCxnSpPr>
        <p:spPr>
          <a:xfrm flipH="1">
            <a:off x="7252795" y="4876670"/>
            <a:ext cx="8604" cy="1444032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84CC34DC-A853-4F88-B8D2-4DEEFEF1B8DD}"/>
              </a:ext>
            </a:extLst>
          </p:cNvPr>
          <p:cNvCxnSpPr>
            <a:cxnSpLocks/>
          </p:cNvCxnSpPr>
          <p:nvPr/>
        </p:nvCxnSpPr>
        <p:spPr>
          <a:xfrm>
            <a:off x="6413676" y="4886195"/>
            <a:ext cx="12967" cy="143450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59C1D143-D78E-4A04-A27C-81B4AB1DB249}"/>
              </a:ext>
            </a:extLst>
          </p:cNvPr>
          <p:cNvCxnSpPr>
            <a:cxnSpLocks/>
          </p:cNvCxnSpPr>
          <p:nvPr/>
        </p:nvCxnSpPr>
        <p:spPr>
          <a:xfrm>
            <a:off x="7989815" y="4960863"/>
            <a:ext cx="10888" cy="1435813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1EFB5D60-2432-4381-A862-CD63FA9F1FB1}"/>
              </a:ext>
            </a:extLst>
          </p:cNvPr>
          <p:cNvCxnSpPr>
            <a:cxnSpLocks/>
          </p:cNvCxnSpPr>
          <p:nvPr/>
        </p:nvCxnSpPr>
        <p:spPr>
          <a:xfrm flipV="1">
            <a:off x="6413674" y="5553636"/>
            <a:ext cx="832074" cy="115304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1D6702BF-44E3-40B2-A14C-581499898B33}"/>
              </a:ext>
            </a:extLst>
          </p:cNvPr>
          <p:cNvCxnSpPr>
            <a:cxnSpLocks/>
          </p:cNvCxnSpPr>
          <p:nvPr/>
        </p:nvCxnSpPr>
        <p:spPr>
          <a:xfrm>
            <a:off x="7245748" y="5547513"/>
            <a:ext cx="768126" cy="867076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4298DE9-DA9F-4801-AF84-7515C6B7E3E2}"/>
              </a:ext>
            </a:extLst>
          </p:cNvPr>
          <p:cNvSpPr/>
          <p:nvPr/>
        </p:nvSpPr>
        <p:spPr>
          <a:xfrm>
            <a:off x="7453227" y="4759405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РК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6AD4D149-D582-4ECA-95EB-2BCB606C52D8}"/>
              </a:ext>
            </a:extLst>
          </p:cNvPr>
          <p:cNvSpPr/>
          <p:nvPr/>
        </p:nvSpPr>
        <p:spPr>
          <a:xfrm>
            <a:off x="6621043" y="4811837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СА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E8795256-FE26-4699-BE44-F70B9853A0CE}"/>
              </a:ext>
            </a:extLst>
          </p:cNvPr>
          <p:cNvCxnSpPr>
            <a:cxnSpLocks/>
          </p:cNvCxnSpPr>
          <p:nvPr/>
        </p:nvCxnSpPr>
        <p:spPr>
          <a:xfrm>
            <a:off x="6413674" y="5233052"/>
            <a:ext cx="847725" cy="51527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9D40B05E-2C78-4A49-8587-1F7242A1F4EA}"/>
              </a:ext>
            </a:extLst>
          </p:cNvPr>
          <p:cNvCxnSpPr>
            <a:cxnSpLocks/>
          </p:cNvCxnSpPr>
          <p:nvPr/>
        </p:nvCxnSpPr>
        <p:spPr>
          <a:xfrm>
            <a:off x="7270924" y="5284578"/>
            <a:ext cx="752475" cy="928053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C0BDE1BB-406A-4738-B726-D82A383E29FF}"/>
              </a:ext>
            </a:extLst>
          </p:cNvPr>
          <p:cNvSpPr/>
          <p:nvPr/>
        </p:nvSpPr>
        <p:spPr>
          <a:xfrm>
            <a:off x="6732868" y="5631436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017CE58F-9985-4858-955B-7AB020A86990}"/>
              </a:ext>
            </a:extLst>
          </p:cNvPr>
          <p:cNvSpPr/>
          <p:nvPr/>
        </p:nvSpPr>
        <p:spPr>
          <a:xfrm>
            <a:off x="7450393" y="5184304"/>
            <a:ext cx="423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</a:t>
            </a:r>
            <a:r>
              <a:rPr lang="en-US" b="1" cap="all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3219F053-0338-4BD9-8581-132E6423600D}"/>
              </a:ext>
            </a:extLst>
          </p:cNvPr>
          <p:cNvSpPr/>
          <p:nvPr/>
        </p:nvSpPr>
        <p:spPr>
          <a:xfrm>
            <a:off x="5945303" y="4333381"/>
            <a:ext cx="26512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Изменение давления в ступени турбины</a:t>
            </a:r>
            <a:r>
              <a:rPr lang="en-US" sz="1400" cap="small" dirty="0"/>
              <a:t> </a:t>
            </a:r>
            <a:r>
              <a:rPr lang="ru-RU" sz="1400" cap="small" dirty="0"/>
              <a:t>при  </a:t>
            </a:r>
            <a:r>
              <a:rPr lang="en-US" sz="1400" cap="all" dirty="0">
                <a:sym typeface="Symbol"/>
              </a:rPr>
              <a:t></a:t>
            </a:r>
            <a:r>
              <a:rPr lang="ru-RU" sz="1400" baseline="-25000" dirty="0" err="1">
                <a:sym typeface="Symbol"/>
              </a:rPr>
              <a:t>ст</a:t>
            </a:r>
            <a:r>
              <a:rPr lang="en-US" sz="1400" i="1" dirty="0">
                <a:sym typeface="Symbol"/>
              </a:rPr>
              <a:t>&gt;1</a:t>
            </a:r>
            <a:endParaRPr lang="ru-RU" sz="1400" i="1" baseline="-25000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A00C316-2749-46D2-A0FE-20ABEC5825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9" y="1640765"/>
            <a:ext cx="432000" cy="454398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B637245-47BA-4B5E-848B-258D557057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9" y="5005853"/>
            <a:ext cx="432000" cy="454398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DF9064E4-0709-4DB0-91CE-E9E8F85A36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9" y="5573134"/>
            <a:ext cx="432000" cy="45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810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17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7379</TotalTime>
  <Words>1142</Words>
  <Application>Microsoft Office PowerPoint</Application>
  <PresentationFormat>Экран (4:3)</PresentationFormat>
  <Paragraphs>315</Paragraphs>
  <Slides>21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Elektra Medium Pro</vt:lpstr>
      <vt:lpstr>Elektra Text Pro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OB</cp:lastModifiedBy>
  <cp:revision>741</cp:revision>
  <dcterms:created xsi:type="dcterms:W3CDTF">2016-03-09T10:31:39Z</dcterms:created>
  <dcterms:modified xsi:type="dcterms:W3CDTF">2022-03-16T09:16:16Z</dcterms:modified>
</cp:coreProperties>
</file>