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tags/tag6.xml" ContentType="application/vnd.openxmlformats-officedocument.presentationml.tags+xml"/>
  <Override PartName="/ppt/notesSlides/notesSlide7.xml" ContentType="application/vnd.openxmlformats-officedocument.presentationml.notesSlide+xml"/>
  <Override PartName="/ppt/tags/tag7.xml" ContentType="application/vnd.openxmlformats-officedocument.presentationml.tags+xml"/>
  <Override PartName="/ppt/notesSlides/notesSlide8.xml" ContentType="application/vnd.openxmlformats-officedocument.presentationml.notesSlide+xml"/>
  <Override PartName="/ppt/tags/tag8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9.xml" ContentType="application/vnd.openxmlformats-officedocument.presentationml.tags+xml"/>
  <Override PartName="/ppt/notesSlides/notesSlide11.xml" ContentType="application/vnd.openxmlformats-officedocument.presentationml.notesSlide+xml"/>
  <Override PartName="/ppt/tags/tag10.xml" ContentType="application/vnd.openxmlformats-officedocument.presentationml.tags+xml"/>
  <Override PartName="/ppt/notesSlides/notesSlide12.xml" ContentType="application/vnd.openxmlformats-officedocument.presentationml.notesSlide+xml"/>
  <Override PartName="/ppt/tags/tag11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tags/tag12.xml" ContentType="application/vnd.openxmlformats-officedocument.presentationml.tags+xml"/>
  <Override PartName="/ppt/notesSlides/notesSlide15.xml" ContentType="application/vnd.openxmlformats-officedocument.presentationml.notesSlide+xml"/>
  <Override PartName="/ppt/tags/tag13.xml" ContentType="application/vnd.openxmlformats-officedocument.presentationml.tags+xml"/>
  <Override PartName="/ppt/notesSlides/notesSlide16.xml" ContentType="application/vnd.openxmlformats-officedocument.presentationml.notesSlide+xml"/>
  <Override PartName="/ppt/tags/tag14.xml" ContentType="application/vnd.openxmlformats-officedocument.presentationml.tags+xml"/>
  <Override PartName="/ppt/notesSlides/notesSlide17.xml" ContentType="application/vnd.openxmlformats-officedocument.presentationml.notesSlide+xml"/>
  <Override PartName="/ppt/tags/tag15.xml" ContentType="application/vnd.openxmlformats-officedocument.presentationml.tags+xml"/>
  <Override PartName="/ppt/notesSlides/notesSlide18.xml" ContentType="application/vnd.openxmlformats-officedocument.presentationml.notesSlide+xml"/>
  <Override PartName="/ppt/tags/tag16.xml" ContentType="application/vnd.openxmlformats-officedocument.presentationml.tags+xml"/>
  <Override PartName="/ppt/notesSlides/notesSlide1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60" r:id="rId1"/>
  </p:sldMasterIdLst>
  <p:notesMasterIdLst>
    <p:notesMasterId r:id="rId22"/>
  </p:notesMasterIdLst>
  <p:sldIdLst>
    <p:sldId id="571" r:id="rId2"/>
    <p:sldId id="313" r:id="rId3"/>
    <p:sldId id="430" r:id="rId4"/>
    <p:sldId id="397" r:id="rId5"/>
    <p:sldId id="315" r:id="rId6"/>
    <p:sldId id="331" r:id="rId7"/>
    <p:sldId id="332" r:id="rId8"/>
    <p:sldId id="333" r:id="rId9"/>
    <p:sldId id="372" r:id="rId10"/>
    <p:sldId id="334" r:id="rId11"/>
    <p:sldId id="335" r:id="rId12"/>
    <p:sldId id="367" r:id="rId13"/>
    <p:sldId id="316" r:id="rId14"/>
    <p:sldId id="336" r:id="rId15"/>
    <p:sldId id="337" r:id="rId16"/>
    <p:sldId id="572" r:id="rId17"/>
    <p:sldId id="573" r:id="rId18"/>
    <p:sldId id="574" r:id="rId19"/>
    <p:sldId id="575" r:id="rId20"/>
    <p:sldId id="267" r:id="rId21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4FC91D8-DB31-4C15-BD2F-FFA2030398C0}" v="18" dt="2026-04-07T05:28:29.59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370" autoAdjust="0"/>
  </p:normalViewPr>
  <p:slideViewPr>
    <p:cSldViewPr snapToGrid="0">
      <p:cViewPr varScale="1">
        <p:scale>
          <a:sx n="101" d="100"/>
          <a:sy n="101" d="100"/>
        </p:scale>
        <p:origin x="1836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leg Baturin" userId="99f809820fc93228" providerId="LiveId" clId="{C2C127B9-0DC4-49FA-8A35-D5898BD6E19F}"/>
    <pc:docChg chg="custSel addSld modSld">
      <pc:chgData name="Oleg Baturin" userId="99f809820fc93228" providerId="LiveId" clId="{C2C127B9-0DC4-49FA-8A35-D5898BD6E19F}" dt="2026-04-07T05:28:29.599" v="86" actId="20577"/>
      <pc:docMkLst>
        <pc:docMk/>
      </pc:docMkLst>
      <pc:sldChg chg="modSp">
        <pc:chgData name="Oleg Baturin" userId="99f809820fc93228" providerId="LiveId" clId="{C2C127B9-0DC4-49FA-8A35-D5898BD6E19F}" dt="2026-04-07T05:28:19.554" v="85" actId="20577"/>
        <pc:sldMkLst>
          <pc:docMk/>
          <pc:sldMk cId="3290379113" sldId="313"/>
        </pc:sldMkLst>
        <pc:spChg chg="mod">
          <ac:chgData name="Oleg Baturin" userId="99f809820fc93228" providerId="LiveId" clId="{C2C127B9-0DC4-49FA-8A35-D5898BD6E19F}" dt="2026-04-07T05:28:19.554" v="85" actId="20577"/>
          <ac:spMkLst>
            <pc:docMk/>
            <pc:sldMk cId="3290379113" sldId="313"/>
            <ac:spMk id="15" creationId="{00000000-0000-0000-0000-000000000000}"/>
          </ac:spMkLst>
        </pc:spChg>
      </pc:sldChg>
      <pc:sldChg chg="modSp">
        <pc:chgData name="Oleg Baturin" userId="99f809820fc93228" providerId="LiveId" clId="{C2C127B9-0DC4-49FA-8A35-D5898BD6E19F}" dt="2026-04-07T05:28:29.599" v="86" actId="20577"/>
        <pc:sldMkLst>
          <pc:docMk/>
          <pc:sldMk cId="3278409684" sldId="430"/>
        </pc:sldMkLst>
        <pc:spChg chg="mod">
          <ac:chgData name="Oleg Baturin" userId="99f809820fc93228" providerId="LiveId" clId="{C2C127B9-0DC4-49FA-8A35-D5898BD6E19F}" dt="2026-04-07T05:28:29.599" v="86" actId="20577"/>
          <ac:spMkLst>
            <pc:docMk/>
            <pc:sldMk cId="3278409684" sldId="430"/>
            <ac:spMk id="2" creationId="{00000000-0000-0000-0000-000000000000}"/>
          </ac:spMkLst>
        </pc:spChg>
      </pc:sldChg>
      <pc:sldChg chg="delSp modSp add mod delAnim">
        <pc:chgData name="Oleg Baturin" userId="99f809820fc93228" providerId="LiveId" clId="{C2C127B9-0DC4-49FA-8A35-D5898BD6E19F}" dt="2026-03-24T10:35:00.676" v="43" actId="6549"/>
        <pc:sldMkLst>
          <pc:docMk/>
          <pc:sldMk cId="1511411973" sldId="572"/>
        </pc:sldMkLst>
        <pc:spChg chg="mod">
          <ac:chgData name="Oleg Baturin" userId="99f809820fc93228" providerId="LiveId" clId="{C2C127B9-0DC4-49FA-8A35-D5898BD6E19F}" dt="2026-03-24T10:32:26.547" v="3" actId="6549"/>
          <ac:spMkLst>
            <pc:docMk/>
            <pc:sldMk cId="1511411973" sldId="572"/>
            <ac:spMk id="7" creationId="{95EAA382-D400-67C8-154E-63D9FAE64705}"/>
          </ac:spMkLst>
        </pc:spChg>
        <pc:spChg chg="mod">
          <ac:chgData name="Oleg Baturin" userId="99f809820fc93228" providerId="LiveId" clId="{C2C127B9-0DC4-49FA-8A35-D5898BD6E19F}" dt="2026-03-24T10:32:54.756" v="32" actId="1076"/>
          <ac:spMkLst>
            <pc:docMk/>
            <pc:sldMk cId="1511411973" sldId="572"/>
            <ac:spMk id="19" creationId="{71EF6D28-FAAB-1D71-73AB-265D3A1EFA72}"/>
          </ac:spMkLst>
        </pc:spChg>
        <pc:spChg chg="mod">
          <ac:chgData name="Oleg Baturin" userId="99f809820fc93228" providerId="LiveId" clId="{C2C127B9-0DC4-49FA-8A35-D5898BD6E19F}" dt="2026-03-24T10:35:00.676" v="43" actId="6549"/>
          <ac:spMkLst>
            <pc:docMk/>
            <pc:sldMk cId="1511411973" sldId="572"/>
            <ac:spMk id="21" creationId="{1ECEFA22-A022-E4F0-C833-37B272950FB5}"/>
          </ac:spMkLst>
        </pc:spChg>
      </pc:sldChg>
      <pc:sldChg chg="addSp delSp modSp add mod">
        <pc:chgData name="Oleg Baturin" userId="99f809820fc93228" providerId="LiveId" clId="{C2C127B9-0DC4-49FA-8A35-D5898BD6E19F}" dt="2026-03-24T10:43:15.158" v="64" actId="14100"/>
        <pc:sldMkLst>
          <pc:docMk/>
          <pc:sldMk cId="236934467" sldId="573"/>
        </pc:sldMkLst>
        <pc:spChg chg="mod">
          <ac:chgData name="Oleg Baturin" userId="99f809820fc93228" providerId="LiveId" clId="{C2C127B9-0DC4-49FA-8A35-D5898BD6E19F}" dt="2026-03-24T10:35:14.219" v="47" actId="20577"/>
          <ac:spMkLst>
            <pc:docMk/>
            <pc:sldMk cId="236934467" sldId="573"/>
            <ac:spMk id="19" creationId="{4A5E144C-4E70-E826-C448-B5DF88726449}"/>
          </ac:spMkLst>
        </pc:spChg>
        <pc:spChg chg="add mod">
          <ac:chgData name="Oleg Baturin" userId="99f809820fc93228" providerId="LiveId" clId="{C2C127B9-0DC4-49FA-8A35-D5898BD6E19F}" dt="2026-03-24T10:43:15.158" v="64" actId="14100"/>
          <ac:spMkLst>
            <pc:docMk/>
            <pc:sldMk cId="236934467" sldId="573"/>
            <ac:spMk id="70" creationId="{010AAB26-52C2-16EA-8DAD-72891BD7C408}"/>
          </ac:spMkLst>
        </pc:spChg>
      </pc:sldChg>
      <pc:sldChg chg="modSp add mod">
        <pc:chgData name="Oleg Baturin" userId="99f809820fc93228" providerId="LiveId" clId="{C2C127B9-0DC4-49FA-8A35-D5898BD6E19F}" dt="2026-03-24T10:44:13.925" v="74" actId="947"/>
        <pc:sldMkLst>
          <pc:docMk/>
          <pc:sldMk cId="804739734" sldId="574"/>
        </pc:sldMkLst>
        <pc:spChg chg="mod">
          <ac:chgData name="Oleg Baturin" userId="99f809820fc93228" providerId="LiveId" clId="{C2C127B9-0DC4-49FA-8A35-D5898BD6E19F}" dt="2026-03-24T10:35:18.843" v="49" actId="20577"/>
          <ac:spMkLst>
            <pc:docMk/>
            <pc:sldMk cId="804739734" sldId="574"/>
            <ac:spMk id="19" creationId="{EBC68297-1788-8BEF-CEEF-877DDC997E72}"/>
          </ac:spMkLst>
        </pc:spChg>
        <pc:spChg chg="mod">
          <ac:chgData name="Oleg Baturin" userId="99f809820fc93228" providerId="LiveId" clId="{C2C127B9-0DC4-49FA-8A35-D5898BD6E19F}" dt="2026-03-24T10:44:13.925" v="74" actId="947"/>
          <ac:spMkLst>
            <pc:docMk/>
            <pc:sldMk cId="804739734" sldId="574"/>
            <ac:spMk id="21" creationId="{B01B2EF4-DD38-49A6-BFB0-C1B4F26EFF63}"/>
          </ac:spMkLst>
        </pc:spChg>
      </pc:sldChg>
      <pc:sldChg chg="modSp add mod">
        <pc:chgData name="Oleg Baturin" userId="99f809820fc93228" providerId="LiveId" clId="{C2C127B9-0DC4-49FA-8A35-D5898BD6E19F}" dt="2026-03-24T10:44:57.869" v="84" actId="14100"/>
        <pc:sldMkLst>
          <pc:docMk/>
          <pc:sldMk cId="211421273" sldId="575"/>
        </pc:sldMkLst>
        <pc:spChg chg="mod">
          <ac:chgData name="Oleg Baturin" userId="99f809820fc93228" providerId="LiveId" clId="{C2C127B9-0DC4-49FA-8A35-D5898BD6E19F}" dt="2026-03-24T10:35:23.040" v="51" actId="20577"/>
          <ac:spMkLst>
            <pc:docMk/>
            <pc:sldMk cId="211421273" sldId="575"/>
            <ac:spMk id="19" creationId="{96C37504-931B-615E-816D-932AECCED1FE}"/>
          </ac:spMkLst>
        </pc:spChg>
        <pc:spChg chg="mod">
          <ac:chgData name="Oleg Baturin" userId="99f809820fc93228" providerId="LiveId" clId="{C2C127B9-0DC4-49FA-8A35-D5898BD6E19F}" dt="2026-03-24T10:44:57.869" v="84" actId="14100"/>
          <ac:spMkLst>
            <pc:docMk/>
            <pc:sldMk cId="211421273" sldId="575"/>
            <ac:spMk id="21" creationId="{C3E6C5A7-5C1F-CA08-88A9-7414208A5A0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D36C68-DDAB-4D09-8E72-8E937BD7768C}" type="datetimeFigureOut">
              <a:rPr lang="ru-RU" smtClean="0"/>
              <a:pPr/>
              <a:t>07.04.2026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48289E-2F4B-4BDB-9E3D-307BE649A8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05794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91377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093860-1861-F3CE-2615-22A0F5390B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B872BD80-FBFF-DD50-C901-45E3EE5AE0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44EECA61-1379-DDF6-4D8B-F965253CD5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F203371-9E33-89CE-AF15-64675C11290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93121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D004A2-4BBC-AB63-F4CB-FF66830C92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89BD23D5-9468-36BE-49FA-7EC37A38E2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A38207DF-C5C6-A012-0798-F97597599E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1E6FA4A-BFD8-2FAF-4994-587BB18F2EE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749522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6D3B15-AA93-D5EF-FB80-807F7DE73B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C777D317-0C31-3391-8073-AF2414E665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F0188B6E-453C-FFB6-AAF6-B1CC31CFCB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48120F8-6657-D66A-0694-A49E4CFD69F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733622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89FCD5-C241-7EA8-3484-27B3545C9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4965FF0F-59C8-405F-7B7A-B8F3A52B432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976F28A3-EDBD-9FAB-93E3-9942FFF052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69DA8AB-0095-4D00-08E0-7B3E2319B56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94476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34286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38279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2006A-6BE7-43E8-8AD6-C09FC266B36F}" type="datetime1">
              <a:rPr lang="ru-RU" smtClean="0"/>
              <a:pPr/>
              <a:t>07.04.2026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6282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D85EE-4AB9-42CD-8126-E74FE77A9ED8}" type="datetime1">
              <a:rPr lang="ru-RU" smtClean="0"/>
              <a:pPr/>
              <a:t>07.04.2026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0797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B916C-83BE-4CC1-8A21-D05CD30C43DB}" type="datetime1">
              <a:rPr lang="ru-RU" smtClean="0"/>
              <a:pPr/>
              <a:t>07.04.2026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315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13183-B2A1-4784-80CE-65A33D52CB0B}" type="datetime1">
              <a:rPr lang="ru-RU" smtClean="0"/>
              <a:pPr/>
              <a:t>07.04.2026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630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388E9-D2C3-4436-BFEE-5F0C2E0896FE}" type="datetime1">
              <a:rPr lang="ru-RU" smtClean="0"/>
              <a:pPr/>
              <a:t>07.04.2026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0392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15BC7-66CE-44BA-84C4-ADF5D358A8E5}" type="datetime1">
              <a:rPr lang="ru-RU" smtClean="0"/>
              <a:pPr/>
              <a:t>07.04.2026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2770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5F641-8A7B-48BB-9924-29525D09D843}" type="datetime1">
              <a:rPr lang="ru-RU" smtClean="0"/>
              <a:pPr/>
              <a:t>07.04.2026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491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4CC1A-CDB1-4CBC-83A8-3EB958439194}" type="datetime1">
              <a:rPr lang="ru-RU" smtClean="0"/>
              <a:pPr/>
              <a:t>07.04.2026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5722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5C5F1-78C0-4305-B0EC-8CEF047F6C93}" type="datetime1">
              <a:rPr lang="ru-RU" smtClean="0"/>
              <a:pPr/>
              <a:t>07.04.2026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673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670FB-17C0-4434-90C8-A4668EF13565}" type="datetime1">
              <a:rPr lang="ru-RU" smtClean="0"/>
              <a:pPr/>
              <a:t>07.04.2026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095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5D1FD-3FC4-47EA-B2EB-FF46800F6009}" type="datetime1">
              <a:rPr lang="ru-RU" smtClean="0"/>
              <a:pPr/>
              <a:t>07.04.2026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277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109404-ED28-47FE-9DC5-C6BCEA110D1D}" type="datetime1">
              <a:rPr lang="ru-RU" smtClean="0"/>
              <a:pPr/>
              <a:t>07.04.2026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9013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7" Type="http://schemas.openxmlformats.org/officeDocument/2006/relationships/image" Target="../media/image10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9.png"/><Relationship Id="rId5" Type="http://schemas.openxmlformats.org/officeDocument/2006/relationships/image" Target="../media/image98.png"/><Relationship Id="rId10" Type="http://schemas.openxmlformats.org/officeDocument/2006/relationships/image" Target="../media/image103.png"/><Relationship Id="rId9" Type="http://schemas.openxmlformats.org/officeDocument/2006/relationships/image" Target="../media/image10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0.png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Relationship Id="rId6" Type="http://schemas.openxmlformats.org/officeDocument/2006/relationships/image" Target="../media/image104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0.pn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Relationship Id="rId6" Type="http://schemas.openxmlformats.org/officeDocument/2006/relationships/image" Target="../media/image106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110.png"/><Relationship Id="rId12" Type="http://schemas.openxmlformats.org/officeDocument/2006/relationships/image" Target="../media/image11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Relationship Id="rId6" Type="http://schemas.openxmlformats.org/officeDocument/2006/relationships/image" Target="../media/image109.png"/><Relationship Id="rId11" Type="http://schemas.openxmlformats.org/officeDocument/2006/relationships/image" Target="../media/image114.png"/><Relationship Id="rId10" Type="http://schemas.openxmlformats.org/officeDocument/2006/relationships/image" Target="../media/image113.png"/><Relationship Id="rId9" Type="http://schemas.openxmlformats.org/officeDocument/2006/relationships/image" Target="../media/image11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png"/><Relationship Id="rId7" Type="http://schemas.openxmlformats.org/officeDocument/2006/relationships/image" Target="../media/image1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0.png"/><Relationship Id="rId5" Type="http://schemas.openxmlformats.org/officeDocument/2006/relationships/image" Target="../media/image1160.png"/><Relationship Id="rId10" Type="http://schemas.openxmlformats.org/officeDocument/2006/relationships/image" Target="../media/image119.png"/><Relationship Id="rId9" Type="http://schemas.openxmlformats.org/officeDocument/2006/relationships/image" Target="../media/image11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1.png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1200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.xml"/><Relationship Id="rId6" Type="http://schemas.openxmlformats.org/officeDocument/2006/relationships/image" Target="../media/image1201.png"/><Relationship Id="rId11" Type="http://schemas.openxmlformats.org/officeDocument/2006/relationships/image" Target="../media/image123.png"/><Relationship Id="rId10" Type="http://schemas.openxmlformats.org/officeDocument/2006/relationships/image" Target="../media/image122.png"/><Relationship Id="rId9" Type="http://schemas.openxmlformats.org/officeDocument/2006/relationships/image" Target="../media/image86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550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11" Type="http://schemas.openxmlformats.org/officeDocument/2006/relationships/image" Target="../media/image5.png"/><Relationship Id="rId10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7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Relationship Id="rId9" Type="http://schemas.openxmlformats.org/officeDocument/2006/relationships/image" Target="../media/image6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2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6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69.png"/><Relationship Id="rId11" Type="http://schemas.openxmlformats.org/officeDocument/2006/relationships/image" Target="../media/image73.png"/><Relationship Id="rId10" Type="http://schemas.openxmlformats.org/officeDocument/2006/relationships/image" Target="../media/image690.png"/><Relationship Id="rId9" Type="http://schemas.openxmlformats.org/officeDocument/2006/relationships/image" Target="../media/image68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8.gif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6" Type="http://schemas.openxmlformats.org/officeDocument/2006/relationships/image" Target="../media/image73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1.png"/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11" Type="http://schemas.openxmlformats.org/officeDocument/2006/relationships/image" Target="../media/image90.png"/><Relationship Id="rId5" Type="http://schemas.openxmlformats.org/officeDocument/2006/relationships/image" Target="../media/image11.png"/><Relationship Id="rId10" Type="http://schemas.openxmlformats.org/officeDocument/2006/relationships/image" Target="../media/image89.png"/><Relationship Id="rId4" Type="http://schemas.openxmlformats.org/officeDocument/2006/relationships/image" Target="../media/image10.png"/><Relationship Id="rId9" Type="http://schemas.openxmlformats.org/officeDocument/2006/relationships/image" Target="../media/image8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1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91.png"/><Relationship Id="rId12" Type="http://schemas.openxmlformats.org/officeDocument/2006/relationships/image" Target="../media/image9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11" Type="http://schemas.openxmlformats.org/officeDocument/2006/relationships/image" Target="../media/image94.png"/><Relationship Id="rId10" Type="http://schemas.openxmlformats.org/officeDocument/2006/relationships/image" Target="../media/image93.png"/><Relationship Id="rId4" Type="http://schemas.openxmlformats.org/officeDocument/2006/relationships/image" Target="../media/image6.jpeg"/><Relationship Id="rId9" Type="http://schemas.openxmlformats.org/officeDocument/2006/relationships/image" Target="../media/image68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0.png"/><Relationship Id="rId13" Type="http://schemas.openxmlformats.org/officeDocument/2006/relationships/image" Target="../media/image87.png"/><Relationship Id="rId3" Type="http://schemas.openxmlformats.org/officeDocument/2006/relationships/notesSlide" Target="../notesSlides/notesSlide8.xml"/><Relationship Id="rId12" Type="http://schemas.openxmlformats.org/officeDocument/2006/relationships/image" Target="../media/image8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11" Type="http://schemas.openxmlformats.org/officeDocument/2006/relationships/image" Target="../media/image85.png"/><Relationship Id="rId5" Type="http://schemas.openxmlformats.org/officeDocument/2006/relationships/image" Target="../media/image13.jpeg"/><Relationship Id="rId10" Type="http://schemas.openxmlformats.org/officeDocument/2006/relationships/image" Target="../media/image84.png"/><Relationship Id="rId4" Type="http://schemas.openxmlformats.org/officeDocument/2006/relationships/image" Target="../media/image12.jpeg"/><Relationship Id="rId9" Type="http://schemas.openxmlformats.org/officeDocument/2006/relationships/image" Target="../media/image81.png"/><Relationship Id="rId14" Type="http://schemas.openxmlformats.org/officeDocument/2006/relationships/image" Target="../media/image9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0.pn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510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6" Type="http://schemas.openxmlformats.org/officeDocument/2006/relationships/image" Target="../media/image96.png"/><Relationship Id="rId11" Type="http://schemas.openxmlformats.org/officeDocument/2006/relationships/image" Target="../media/image650.png"/><Relationship Id="rId10" Type="http://schemas.openxmlformats.org/officeDocument/2006/relationships/image" Target="../media/image97.png"/><Relationship Id="rId9" Type="http://schemas.openxmlformats.org/officeDocument/2006/relationships/image" Target="../media/image67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646527" y="3102370"/>
            <a:ext cx="3831772" cy="769441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sz="2200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Модуль 7 </a:t>
            </a:r>
          </a:p>
          <a:p>
            <a:pPr algn="ctr"/>
            <a:r>
              <a:rPr lang="ru-RU" sz="2200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Уравнение энергии.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639270" y="4359128"/>
            <a:ext cx="3846286" cy="1600438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Доцент каф. ТДЛА Самарского университета,</a:t>
            </a:r>
          </a:p>
          <a:p>
            <a:pPr algn="ctr"/>
            <a:r>
              <a:rPr lang="ru-RU" sz="1400" b="1" dirty="0">
                <a:solidFill>
                  <a:schemeClr val="bg1"/>
                </a:solidFill>
                <a:latin typeface="Elektra Text Pro" panose="02000503030000020004" pitchFamily="50" charset="-52"/>
              </a:rPr>
              <a:t>Батурин Олег Витальевич</a:t>
            </a:r>
          </a:p>
          <a:p>
            <a:pPr algn="ctr"/>
            <a:endParaRPr lang="ru-RU" sz="1400" b="1" dirty="0">
              <a:solidFill>
                <a:schemeClr val="bg1"/>
              </a:solidFill>
              <a:latin typeface="Elektra Text Pro" panose="02000503030000020004" pitchFamily="50" charset="-52"/>
            </a:endParaRPr>
          </a:p>
          <a:p>
            <a:pPr algn="ctr"/>
            <a:r>
              <a:rPr lang="ru-RU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443086 г. Самара, Московское шоссе 34, комн. 336-5 </a:t>
            </a:r>
            <a:r>
              <a:rPr lang="en-US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Tel: (846)267-45-94</a:t>
            </a:r>
            <a:endParaRPr lang="ru-RU" sz="1400" dirty="0">
              <a:solidFill>
                <a:schemeClr val="bg1"/>
              </a:solidFill>
              <a:latin typeface="Elektra Text Pro" panose="02000503030000020004" pitchFamily="50" charset="-52"/>
            </a:endParaRP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oleg.v.baturin@gmail.com</a:t>
            </a:r>
            <a:endParaRPr lang="ru-RU" sz="1400" dirty="0">
              <a:solidFill>
                <a:schemeClr val="bg1"/>
              </a:solidFill>
              <a:latin typeface="Elektra Text Pro" panose="02000503030000020004" pitchFamily="50" charset="-5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39270" y="6093311"/>
            <a:ext cx="3846286" cy="307777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Самара 2021</a:t>
            </a:r>
          </a:p>
        </p:txBody>
      </p:sp>
    </p:spTree>
    <p:extLst>
      <p:ext uri="{BB962C8B-B14F-4D97-AF65-F5344CB8AC3E}">
        <p14:creationId xmlns:p14="http://schemas.microsoft.com/office/powerpoint/2010/main" val="22585255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163033"/>
            <a:ext cx="7898675" cy="646331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Уравнение энергии в механической форме в относительном движении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10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59334" y="888972"/>
            <a:ext cx="43016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Следствие №5 - Для компрессора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544056" y="888972"/>
            <a:ext cx="43166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Следствие №6 Для турбины</a:t>
            </a:r>
          </a:p>
        </p:txBody>
      </p:sp>
      <p:sp>
        <p:nvSpPr>
          <p:cNvPr id="27" name="TextBox 26"/>
          <p:cNvSpPr txBox="1">
            <a:spLocks noChangeAspect="1"/>
          </p:cNvSpPr>
          <p:nvPr/>
        </p:nvSpPr>
        <p:spPr>
          <a:xfrm>
            <a:off x="240809" y="3390137"/>
            <a:ext cx="4238782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400" i="1" dirty="0"/>
              <a:t>Подводимая в компрессоре работа расходуется на увеличение кинетической энергии в абсолютном движении, повышение давления за счет действия центробежных сил и повышение давления за счет торможения в относительном движении </a:t>
            </a:r>
            <a:endParaRPr lang="ru-RU" sz="1400" dirty="0"/>
          </a:p>
        </p:txBody>
      </p:sp>
      <p:sp>
        <p:nvSpPr>
          <p:cNvPr id="28" name="TextBox 27"/>
          <p:cNvSpPr txBox="1">
            <a:spLocks noChangeAspect="1"/>
          </p:cNvSpPr>
          <p:nvPr/>
        </p:nvSpPr>
        <p:spPr>
          <a:xfrm>
            <a:off x="4572000" y="3429000"/>
            <a:ext cx="431668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400" i="1" dirty="0"/>
              <a:t>Удельная теоретическая работа, совершаемая газом на лопатках РК турбины, получается за счет изменения кинетической энергии в СА и РК и действия центробежных сил</a:t>
            </a:r>
            <a:endParaRPr lang="ru-RU" sz="1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685193" y="1301728"/>
                <a:ext cx="3449919" cy="725327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subSup"/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ru-RU" i="1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ru-RU" i="1">
                              <a:latin typeface="Cambria Math"/>
                            </a:rPr>
                            <m:t>2</m:t>
                          </m:r>
                        </m:sup>
                        <m:e>
                          <m:f>
                            <m:f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i="1">
                                  <a:latin typeface="Cambria Math"/>
                                </a:rPr>
                                <m:t>𝑑𝑝</m:t>
                              </m:r>
                            </m:num>
                            <m:den>
                              <m:r>
                                <a:rPr lang="ru-RU" i="1">
                                  <a:latin typeface="Cambria Math"/>
                                </a:rPr>
                                <m:t>𝜌</m:t>
                              </m:r>
                            </m:den>
                          </m:f>
                        </m:e>
                      </m:nary>
                      <m:r>
                        <a:rPr lang="ru-RU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  <m:r>
                            <a:rPr lang="ru-RU" i="1">
                              <a:latin typeface="Cambria Math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ru-RU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ru-RU" i="1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  <m:r>
                            <a:rPr lang="ru-RU" i="1">
                              <a:latin typeface="Cambria Math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ru-RU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ru-RU" i="1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𝑟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193" y="1301728"/>
                <a:ext cx="3449919" cy="72532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5023905" y="1291891"/>
                <a:ext cx="3449919" cy="725327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subSup"/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ru-RU" i="1">
                              <a:latin typeface="Cambria Math"/>
                            </a:rPr>
                            <m:t>2</m:t>
                          </m:r>
                        </m:sub>
                        <m:sup>
                          <m:r>
                            <a:rPr lang="ru-RU" i="1">
                              <a:latin typeface="Cambria Math"/>
                            </a:rPr>
                            <m:t>1</m:t>
                          </m:r>
                        </m:sup>
                        <m:e>
                          <m:f>
                            <m:f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i="1">
                                  <a:latin typeface="Cambria Math"/>
                                </a:rPr>
                                <m:t>𝑑𝑝</m:t>
                              </m:r>
                            </m:num>
                            <m:den>
                              <m:r>
                                <a:rPr lang="ru-RU" i="1">
                                  <a:latin typeface="Cambria Math"/>
                                </a:rPr>
                                <m:t>𝜌</m:t>
                              </m:r>
                            </m:den>
                          </m:f>
                        </m:e>
                      </m:nary>
                      <m:r>
                        <a:rPr lang="ru-RU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  <m:r>
                            <a:rPr lang="ru-RU" i="1">
                              <a:latin typeface="Cambria Math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ru-RU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ru-RU" i="1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  <m:r>
                            <a:rPr lang="ru-RU" i="1">
                              <a:latin typeface="Cambria Math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ru-RU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ru-RU" i="1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𝑟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3905" y="1291891"/>
                <a:ext cx="3449919" cy="72532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/>
          <p:cNvSpPr txBox="1"/>
          <p:nvPr/>
        </p:nvSpPr>
        <p:spPr>
          <a:xfrm>
            <a:off x="-1478216" y="1798298"/>
            <a:ext cx="43016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cap="all" dirty="0"/>
              <a:t>+</a:t>
            </a: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>
            <a:off x="977624" y="2670375"/>
            <a:ext cx="2985114" cy="0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2944195" y="1863832"/>
            <a:ext cx="43016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cap="all" dirty="0"/>
              <a:t>+</a:t>
            </a: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5095014" y="2652189"/>
            <a:ext cx="2985114" cy="0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556446" y="2719052"/>
                <a:ext cx="3560141" cy="661271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ru-RU" i="1">
                              <a:latin typeface="Cambria Math"/>
                            </a:rPr>
                            <m:t>т</m:t>
                          </m:r>
                        </m:sub>
                      </m:sSub>
                      <m:r>
                        <a:rPr lang="ru-RU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с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  <m:r>
                            <a:rPr lang="ru-RU" i="1">
                              <a:latin typeface="Cambria Math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с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ru-RU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ru-RU" i="1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  <m:r>
                            <a:rPr lang="ru-RU" i="1">
                              <a:latin typeface="Cambria Math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ru-RU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ru-RU" i="1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  <m:r>
                            <a:rPr lang="ru-RU" i="1">
                              <a:latin typeface="Cambria Math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ru-RU" i="1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446" y="2719052"/>
                <a:ext cx="3560141" cy="66127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4950268" y="2719052"/>
                <a:ext cx="3560141" cy="661271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ru-RU" i="1">
                              <a:latin typeface="Cambria Math"/>
                            </a:rPr>
                            <m:t>т</m:t>
                          </m:r>
                        </m:sub>
                      </m:sSub>
                      <m:r>
                        <a:rPr lang="ru-RU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с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  <m:r>
                            <a:rPr lang="ru-RU" i="1">
                              <a:latin typeface="Cambria Math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с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ru-RU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ru-RU" i="1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  <m:r>
                            <a:rPr lang="ru-RU" i="1">
                              <a:latin typeface="Cambria Math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ru-RU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ru-RU" i="1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  <m:r>
                            <a:rPr lang="ru-RU" i="1">
                              <a:latin typeface="Cambria Math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ru-RU" i="1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0268" y="2719052"/>
                <a:ext cx="3560141" cy="66127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972099" y="1945048"/>
                <a:ext cx="2876107" cy="72532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ru-RU" i="1">
                              <a:latin typeface="Cambria Math"/>
                            </a:rPr>
                            <m:t>тк</m:t>
                          </m:r>
                        </m:sub>
                      </m:sSub>
                      <m:r>
                        <a:rPr lang="ru-RU" i="1">
                          <a:latin typeface="Cambria Math"/>
                        </a:rPr>
                        <m:t>=</m:t>
                      </m:r>
                      <m:nary>
                        <m:naryPr>
                          <m:limLoc m:val="subSup"/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ru-RU" i="1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ru-RU" i="1">
                              <a:latin typeface="Cambria Math"/>
                            </a:rPr>
                            <m:t>2</m:t>
                          </m:r>
                        </m:sup>
                        <m:e>
                          <m:f>
                            <m:f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i="1">
                                  <a:latin typeface="Cambria Math"/>
                                </a:rPr>
                                <m:t>𝑑𝑝</m:t>
                              </m:r>
                            </m:num>
                            <m:den>
                              <m:r>
                                <a:rPr lang="ru-RU" i="1">
                                  <a:latin typeface="Cambria Math"/>
                                </a:rPr>
                                <m:t>𝜌</m:t>
                              </m:r>
                            </m:den>
                          </m:f>
                        </m:e>
                      </m:nary>
                      <m:r>
                        <a:rPr lang="ru-RU" i="1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с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  <m:r>
                            <a:rPr lang="ru-RU" i="1">
                              <a:latin typeface="Cambria Math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с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ru-RU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ru-RU" i="1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𝑟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2099" y="1945048"/>
                <a:ext cx="2876107" cy="72532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Прямоугольник 31"/>
              <p:cNvSpPr/>
              <p:nvPr/>
            </p:nvSpPr>
            <p:spPr>
              <a:xfrm>
                <a:off x="5313213" y="1945048"/>
                <a:ext cx="2871299" cy="72532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subSup"/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ru-RU" i="1">
                              <a:latin typeface="Cambria Math"/>
                            </a:rPr>
                            <m:t>2</m:t>
                          </m:r>
                        </m:sub>
                        <m:sup>
                          <m:r>
                            <a:rPr lang="ru-RU" i="1">
                              <a:latin typeface="Cambria Math"/>
                            </a:rPr>
                            <m:t>1</m:t>
                          </m:r>
                        </m:sup>
                        <m:e>
                          <m:f>
                            <m:f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i="1">
                                  <a:latin typeface="Cambria Math"/>
                                </a:rPr>
                                <m:t>𝑑𝑝</m:t>
                              </m:r>
                            </m:num>
                            <m:den>
                              <m:r>
                                <a:rPr lang="ru-RU" i="1">
                                  <a:latin typeface="Cambria Math"/>
                                </a:rPr>
                                <m:t>𝜌</m:t>
                              </m:r>
                            </m:den>
                          </m:f>
                        </m:e>
                      </m:nary>
                      <m:r>
                        <a:rPr lang="ru-RU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ru-RU" i="1">
                              <a:latin typeface="Cambria Math"/>
                            </a:rPr>
                            <m:t>тт</m:t>
                          </m:r>
                        </m:sub>
                      </m:sSub>
                      <m:r>
                        <a:rPr lang="ru-RU" i="1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с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  <m:r>
                            <a:rPr lang="ru-RU" i="1">
                              <a:latin typeface="Cambria Math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с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ru-RU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ru-RU" i="1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𝑟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2" name="Прямоугольник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3213" y="1945048"/>
                <a:ext cx="2871299" cy="72532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83012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7503"/>
    </mc:Choice>
    <mc:Fallback xmlns="">
      <p:transition spd="slow" advTm="267503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163033"/>
            <a:ext cx="7898675" cy="646331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Уравнение энергии в механической форме в относительном движении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11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Таблица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79144578"/>
                  </p:ext>
                </p:extLst>
              </p:nvPr>
            </p:nvGraphicFramePr>
            <p:xfrm>
              <a:off x="617519" y="809364"/>
              <a:ext cx="8076105" cy="357124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2780774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5295331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endParaRPr lang="ru-RU" dirty="0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dirty="0"/>
                            <a:t>Компрессор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400" dirty="0"/>
                            <a:t>Теоретический напор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ru-RU" sz="1400" i="1" kern="120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lang="ru-RU" sz="14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𝐿</m:t>
                                    </m:r>
                                  </m:e>
                                  <m:sub>
                                    <m:r>
                                      <a:rPr lang="ru-RU" sz="14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т</m:t>
                                    </m:r>
                                  </m:sub>
                                </m:sSub>
                                <m:r>
                                  <a:rPr lang="ru-RU" sz="1400" i="1" kern="120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ru-RU" sz="14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sSubSup>
                                      <m:sSubSupPr>
                                        <m:ctrlPr>
                                          <a:rPr lang="ru-RU" sz="14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ru-RU" sz="14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/>
                                            <a:ea typeface="+mn-ea"/>
                                            <a:cs typeface="+mn-cs"/>
                                          </a:rPr>
                                          <m:t>с</m:t>
                                        </m:r>
                                      </m:e>
                                      <m:sub>
                                        <m:r>
                                          <a:rPr lang="ru-RU" sz="14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/>
                                            <a:ea typeface="+mn-ea"/>
                                            <a:cs typeface="+mn-cs"/>
                                          </a:rPr>
                                          <m:t>2</m:t>
                                        </m:r>
                                      </m:sub>
                                      <m:sup>
                                        <m:r>
                                          <a:rPr lang="ru-RU" sz="14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/>
                                            <a:ea typeface="+mn-ea"/>
                                            <a:cs typeface="+mn-cs"/>
                                          </a:rPr>
                                          <m:t>2</m:t>
                                        </m:r>
                                      </m:sup>
                                    </m:sSubSup>
                                    <m:r>
                                      <a:rPr lang="ru-RU" sz="14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−</m:t>
                                    </m:r>
                                    <m:sSubSup>
                                      <m:sSubSupPr>
                                        <m:ctrlPr>
                                          <a:rPr lang="ru-RU" sz="14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ru-RU" sz="14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/>
                                            <a:ea typeface="+mn-ea"/>
                                            <a:cs typeface="+mn-cs"/>
                                          </a:rPr>
                                          <m:t>с</m:t>
                                        </m:r>
                                      </m:e>
                                      <m:sub>
                                        <m:r>
                                          <a:rPr lang="ru-RU" sz="14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/>
                                            <a:ea typeface="+mn-ea"/>
                                            <a:cs typeface="+mn-cs"/>
                                          </a:rPr>
                                          <m:t>1</m:t>
                                        </m:r>
                                      </m:sub>
                                      <m:sup>
                                        <m:r>
                                          <a:rPr lang="ru-RU" sz="14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/>
                                            <a:ea typeface="+mn-ea"/>
                                            <a:cs typeface="+mn-cs"/>
                                          </a:rPr>
                                          <m:t>2</m:t>
                                        </m:r>
                                      </m:sup>
                                    </m:sSubSup>
                                  </m:num>
                                  <m:den>
                                    <m:r>
                                      <a:rPr lang="ru-RU" sz="14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2</m:t>
                                    </m:r>
                                  </m:den>
                                </m:f>
                                <m:r>
                                  <a:rPr lang="ru-RU" sz="1400" i="1" kern="120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+</m:t>
                                </m:r>
                                <m:f>
                                  <m:fPr>
                                    <m:ctrlPr>
                                      <a:rPr lang="ru-RU" sz="14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sSubSup>
                                      <m:sSubSupPr>
                                        <m:ctrlPr>
                                          <a:rPr lang="ru-RU" sz="14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sz="14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/>
                                            <a:ea typeface="+mn-ea"/>
                                            <a:cs typeface="+mn-cs"/>
                                          </a:rPr>
                                          <m:t>𝑢</m:t>
                                        </m:r>
                                      </m:e>
                                      <m:sub>
                                        <m:r>
                                          <a:rPr lang="ru-RU" sz="14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/>
                                            <a:ea typeface="+mn-ea"/>
                                            <a:cs typeface="+mn-cs"/>
                                          </a:rPr>
                                          <m:t>2</m:t>
                                        </m:r>
                                      </m:sub>
                                      <m:sup>
                                        <m:r>
                                          <a:rPr lang="ru-RU" sz="14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/>
                                            <a:ea typeface="+mn-ea"/>
                                            <a:cs typeface="+mn-cs"/>
                                          </a:rPr>
                                          <m:t>2</m:t>
                                        </m:r>
                                      </m:sup>
                                    </m:sSubSup>
                                    <m:r>
                                      <a:rPr lang="ru-RU" sz="14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−</m:t>
                                    </m:r>
                                    <m:sSubSup>
                                      <m:sSubSupPr>
                                        <m:ctrlPr>
                                          <a:rPr lang="ru-RU" sz="14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ru-RU" sz="14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/>
                                            <a:ea typeface="+mn-ea"/>
                                            <a:cs typeface="+mn-cs"/>
                                          </a:rPr>
                                          <m:t>𝑢</m:t>
                                        </m:r>
                                      </m:e>
                                      <m:sub>
                                        <m:r>
                                          <a:rPr lang="ru-RU" sz="14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/>
                                            <a:ea typeface="+mn-ea"/>
                                            <a:cs typeface="+mn-cs"/>
                                          </a:rPr>
                                          <m:t>1</m:t>
                                        </m:r>
                                      </m:sub>
                                      <m:sup>
                                        <m:r>
                                          <a:rPr lang="ru-RU" sz="14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/>
                                            <a:ea typeface="+mn-ea"/>
                                            <a:cs typeface="+mn-cs"/>
                                          </a:rPr>
                                          <m:t>2</m:t>
                                        </m:r>
                                      </m:sup>
                                    </m:sSubSup>
                                  </m:num>
                                  <m:den>
                                    <m:r>
                                      <a:rPr lang="ru-RU" sz="14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2</m:t>
                                    </m:r>
                                  </m:den>
                                </m:f>
                                <m:r>
                                  <a:rPr lang="ru-RU" sz="1400" i="1" kern="120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+</m:t>
                                </m:r>
                                <m:f>
                                  <m:fPr>
                                    <m:ctrlPr>
                                      <a:rPr lang="ru-RU" sz="14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sSubSup>
                                      <m:sSubSupPr>
                                        <m:ctrlPr>
                                          <a:rPr lang="ru-RU" sz="14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ru-RU" sz="14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/>
                                            <a:ea typeface="+mn-ea"/>
                                            <a:cs typeface="+mn-cs"/>
                                          </a:rPr>
                                          <m:t>𝑤</m:t>
                                        </m:r>
                                      </m:e>
                                      <m:sub>
                                        <m:r>
                                          <a:rPr lang="ru-RU" sz="14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/>
                                            <a:ea typeface="+mn-ea"/>
                                            <a:cs typeface="+mn-cs"/>
                                          </a:rPr>
                                          <m:t>1</m:t>
                                        </m:r>
                                      </m:sub>
                                      <m:sup>
                                        <m:r>
                                          <a:rPr lang="ru-RU" sz="14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/>
                                            <a:ea typeface="+mn-ea"/>
                                            <a:cs typeface="+mn-cs"/>
                                          </a:rPr>
                                          <m:t>2</m:t>
                                        </m:r>
                                      </m:sup>
                                    </m:sSubSup>
                                    <m:r>
                                      <a:rPr lang="ru-RU" sz="14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−</m:t>
                                    </m:r>
                                    <m:sSubSup>
                                      <m:sSubSupPr>
                                        <m:ctrlPr>
                                          <a:rPr lang="ru-RU" sz="14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ru-RU" sz="14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/>
                                            <a:ea typeface="+mn-ea"/>
                                            <a:cs typeface="+mn-cs"/>
                                          </a:rPr>
                                          <m:t>𝑤</m:t>
                                        </m:r>
                                      </m:e>
                                      <m:sub>
                                        <m:r>
                                          <a:rPr lang="ru-RU" sz="14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/>
                                            <a:ea typeface="+mn-ea"/>
                                            <a:cs typeface="+mn-cs"/>
                                          </a:rPr>
                                          <m:t>2</m:t>
                                        </m:r>
                                      </m:sub>
                                      <m:sup>
                                        <m:r>
                                          <a:rPr lang="ru-RU" sz="14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/>
                                            <a:ea typeface="+mn-ea"/>
                                            <a:cs typeface="+mn-cs"/>
                                          </a:rPr>
                                          <m:t>2</m:t>
                                        </m:r>
                                      </m:sup>
                                    </m:sSubSup>
                                  </m:num>
                                  <m:den>
                                    <m:r>
                                      <a:rPr lang="ru-RU" sz="14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4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400" dirty="0"/>
                            <a:t>Динамический напор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ru-RU" sz="1400" i="1" kern="120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lang="ru-RU" sz="14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𝐿</m:t>
                                    </m:r>
                                  </m:e>
                                  <m:sub>
                                    <m:r>
                                      <a:rPr lang="ru-RU" sz="14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дин</m:t>
                                    </m:r>
                                  </m:sub>
                                </m:sSub>
                                <m:r>
                                  <a:rPr lang="ru-RU" sz="1400" i="1" kern="120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ru-RU" sz="14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sSubSup>
                                      <m:sSubSupPr>
                                        <m:ctrlPr>
                                          <a:rPr lang="ru-RU" sz="14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ru-RU" sz="14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/>
                                            <a:ea typeface="+mn-ea"/>
                                            <a:cs typeface="+mn-cs"/>
                                          </a:rPr>
                                          <m:t>с</m:t>
                                        </m:r>
                                      </m:e>
                                      <m:sub>
                                        <m:r>
                                          <a:rPr lang="ru-RU" sz="14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/>
                                            <a:ea typeface="+mn-ea"/>
                                            <a:cs typeface="+mn-cs"/>
                                          </a:rPr>
                                          <m:t>2</m:t>
                                        </m:r>
                                      </m:sub>
                                      <m:sup>
                                        <m:r>
                                          <a:rPr lang="ru-RU" sz="14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/>
                                            <a:ea typeface="+mn-ea"/>
                                            <a:cs typeface="+mn-cs"/>
                                          </a:rPr>
                                          <m:t>2</m:t>
                                        </m:r>
                                      </m:sup>
                                    </m:sSubSup>
                                    <m:r>
                                      <a:rPr lang="ru-RU" sz="14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−</m:t>
                                    </m:r>
                                    <m:sSubSup>
                                      <m:sSubSupPr>
                                        <m:ctrlPr>
                                          <a:rPr lang="ru-RU" sz="14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ru-RU" sz="14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/>
                                            <a:ea typeface="+mn-ea"/>
                                            <a:cs typeface="+mn-cs"/>
                                          </a:rPr>
                                          <m:t>с</m:t>
                                        </m:r>
                                      </m:e>
                                      <m:sub>
                                        <m:r>
                                          <a:rPr lang="ru-RU" sz="14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/>
                                            <a:ea typeface="+mn-ea"/>
                                            <a:cs typeface="+mn-cs"/>
                                          </a:rPr>
                                          <m:t>1</m:t>
                                        </m:r>
                                      </m:sub>
                                      <m:sup>
                                        <m:r>
                                          <a:rPr lang="ru-RU" sz="14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/>
                                            <a:ea typeface="+mn-ea"/>
                                            <a:cs typeface="+mn-cs"/>
                                          </a:rPr>
                                          <m:t>2</m:t>
                                        </m:r>
                                      </m:sup>
                                    </m:sSubSup>
                                  </m:num>
                                  <m:den>
                                    <m:r>
                                      <a:rPr lang="ru-RU" sz="14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4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400" dirty="0"/>
                            <a:t>Статический напор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nary>
                                  <m:naryPr>
                                    <m:limLoc m:val="subSup"/>
                                    <m:ctrlPr>
                                      <a:rPr lang="ru-RU" sz="14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naryPr>
                                  <m:sub>
                                    <m:r>
                                      <a:rPr lang="ru-RU" sz="14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1</m:t>
                                    </m:r>
                                  </m:sub>
                                  <m:sup>
                                    <m:r>
                                      <a:rPr lang="ru-RU" sz="14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2</m:t>
                                    </m:r>
                                  </m:sup>
                                  <m:e>
                                    <m:f>
                                      <m:fPr>
                                        <m:ctrlPr>
                                          <a:rPr lang="ru-RU" sz="14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ru-RU" sz="14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/>
                                            <a:ea typeface="+mn-ea"/>
                                            <a:cs typeface="+mn-cs"/>
                                          </a:rPr>
                                          <m:t>𝑑𝑝</m:t>
                                        </m:r>
                                      </m:num>
                                      <m:den>
                                        <m:r>
                                          <a:rPr lang="ru-RU" sz="14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/>
                                            <a:ea typeface="+mn-ea"/>
                                            <a:cs typeface="+mn-cs"/>
                                          </a:rPr>
                                          <m:t>𝜌</m:t>
                                        </m:r>
                                      </m:den>
                                    </m:f>
                                  </m:e>
                                </m:nary>
                                <m:r>
                                  <a:rPr lang="ru-RU" sz="1400" i="1" kern="120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ru-RU" sz="14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sSubSup>
                                      <m:sSubSupPr>
                                        <m:ctrlPr>
                                          <a:rPr lang="ru-RU" sz="14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sz="14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/>
                                            <a:ea typeface="+mn-ea"/>
                                            <a:cs typeface="+mn-cs"/>
                                          </a:rPr>
                                          <m:t>𝑢</m:t>
                                        </m:r>
                                      </m:e>
                                      <m:sub>
                                        <m:r>
                                          <a:rPr lang="ru-RU" sz="14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/>
                                            <a:ea typeface="+mn-ea"/>
                                            <a:cs typeface="+mn-cs"/>
                                          </a:rPr>
                                          <m:t>2</m:t>
                                        </m:r>
                                      </m:sub>
                                      <m:sup>
                                        <m:r>
                                          <a:rPr lang="ru-RU" sz="14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/>
                                            <a:ea typeface="+mn-ea"/>
                                            <a:cs typeface="+mn-cs"/>
                                          </a:rPr>
                                          <m:t>2</m:t>
                                        </m:r>
                                      </m:sup>
                                    </m:sSubSup>
                                    <m:r>
                                      <a:rPr lang="ru-RU" sz="14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−</m:t>
                                    </m:r>
                                    <m:sSubSup>
                                      <m:sSubSupPr>
                                        <m:ctrlPr>
                                          <a:rPr lang="ru-RU" sz="14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ru-RU" sz="14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/>
                                            <a:ea typeface="+mn-ea"/>
                                            <a:cs typeface="+mn-cs"/>
                                          </a:rPr>
                                          <m:t>𝑢</m:t>
                                        </m:r>
                                      </m:e>
                                      <m:sub>
                                        <m:r>
                                          <a:rPr lang="ru-RU" sz="14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/>
                                            <a:ea typeface="+mn-ea"/>
                                            <a:cs typeface="+mn-cs"/>
                                          </a:rPr>
                                          <m:t>1</m:t>
                                        </m:r>
                                      </m:sub>
                                      <m:sup>
                                        <m:r>
                                          <a:rPr lang="ru-RU" sz="14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/>
                                            <a:ea typeface="+mn-ea"/>
                                            <a:cs typeface="+mn-cs"/>
                                          </a:rPr>
                                          <m:t>2</m:t>
                                        </m:r>
                                      </m:sup>
                                    </m:sSubSup>
                                  </m:num>
                                  <m:den>
                                    <m:r>
                                      <a:rPr lang="ru-RU" sz="14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2</m:t>
                                    </m:r>
                                  </m:den>
                                </m:f>
                                <m:r>
                                  <a:rPr lang="ru-RU" sz="1400" i="1" kern="120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+</m:t>
                                </m:r>
                                <m:f>
                                  <m:fPr>
                                    <m:ctrlPr>
                                      <a:rPr lang="ru-RU" sz="14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sSubSup>
                                      <m:sSubSupPr>
                                        <m:ctrlPr>
                                          <a:rPr lang="ru-RU" sz="14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ru-RU" sz="14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/>
                                            <a:ea typeface="+mn-ea"/>
                                            <a:cs typeface="+mn-cs"/>
                                          </a:rPr>
                                          <m:t>𝑤</m:t>
                                        </m:r>
                                      </m:e>
                                      <m:sub>
                                        <m:r>
                                          <a:rPr lang="ru-RU" sz="14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/>
                                            <a:ea typeface="+mn-ea"/>
                                            <a:cs typeface="+mn-cs"/>
                                          </a:rPr>
                                          <m:t>1</m:t>
                                        </m:r>
                                      </m:sub>
                                      <m:sup>
                                        <m:r>
                                          <a:rPr lang="ru-RU" sz="14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/>
                                            <a:ea typeface="+mn-ea"/>
                                            <a:cs typeface="+mn-cs"/>
                                          </a:rPr>
                                          <m:t>2</m:t>
                                        </m:r>
                                      </m:sup>
                                    </m:sSubSup>
                                    <m:r>
                                      <a:rPr lang="ru-RU" sz="14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−</m:t>
                                    </m:r>
                                    <m:sSubSup>
                                      <m:sSubSupPr>
                                        <m:ctrlPr>
                                          <a:rPr lang="ru-RU" sz="14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ru-RU" sz="14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/>
                                            <a:ea typeface="+mn-ea"/>
                                            <a:cs typeface="+mn-cs"/>
                                          </a:rPr>
                                          <m:t>𝑤</m:t>
                                        </m:r>
                                      </m:e>
                                      <m:sub>
                                        <m:r>
                                          <a:rPr lang="ru-RU" sz="14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/>
                                            <a:ea typeface="+mn-ea"/>
                                            <a:cs typeface="+mn-cs"/>
                                          </a:rPr>
                                          <m:t>2</m:t>
                                        </m:r>
                                      </m:sub>
                                      <m:sup>
                                        <m:r>
                                          <a:rPr lang="ru-RU" sz="14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/>
                                            <a:ea typeface="+mn-ea"/>
                                            <a:cs typeface="+mn-cs"/>
                                          </a:rPr>
                                          <m:t>2</m:t>
                                        </m:r>
                                      </m:sup>
                                    </m:sSubSup>
                                  </m:num>
                                  <m:den>
                                    <m:r>
                                      <a:rPr lang="ru-RU" sz="14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2</m:t>
                                    </m:r>
                                  </m:den>
                                </m:f>
                                <m:r>
                                  <a:rPr lang="ru-RU" sz="1400" i="1" kern="120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ru-RU" sz="14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lang="ru-RU" sz="14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𝐿</m:t>
                                    </m:r>
                                  </m:e>
                                  <m:sub>
                                    <m:r>
                                      <a:rPr lang="en-US" sz="14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𝑟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RU" sz="14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400" dirty="0"/>
                            <a:t>Теоретический напор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ru-RU" sz="1400" i="1" kern="120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lang="ru-RU" sz="14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𝐿</m:t>
                                    </m:r>
                                  </m:e>
                                  <m:sub>
                                    <m:r>
                                      <a:rPr lang="ru-RU" sz="1400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т</m:t>
                                    </m:r>
                                  </m:sub>
                                </m:sSub>
                                <m:r>
                                  <a:rPr lang="ru-RU" sz="1400" kern="120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=</m:t>
                                </m:r>
                                <m:sSub>
                                  <m:sSubPr>
                                    <m:ctrlPr>
                                      <a:rPr lang="ru-RU" sz="14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lang="ru-RU" sz="14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𝐿</m:t>
                                    </m:r>
                                  </m:e>
                                  <m:sub>
                                    <m:r>
                                      <a:rPr lang="ru-RU" sz="1400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дин</m:t>
                                    </m:r>
                                  </m:sub>
                                </m:sSub>
                                <m:r>
                                  <a:rPr lang="ru-RU" sz="1400" kern="120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ru-RU" sz="14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lang="ru-RU" sz="14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𝐿</m:t>
                                    </m:r>
                                  </m:e>
                                  <m:sub>
                                    <m:r>
                                      <a:rPr lang="ru-RU" sz="1400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стат</m:t>
                                    </m:r>
                                  </m:sub>
                                </m:sSub>
                                <m:r>
                                  <a:rPr lang="ru-RU" sz="1400" kern="120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ru-RU" sz="14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lang="ru-RU" sz="14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𝐿</m:t>
                                    </m:r>
                                  </m:e>
                                  <m:sub>
                                    <m:r>
                                      <a:rPr lang="ru-RU" sz="14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𝑟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RU" sz="14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400" dirty="0"/>
                            <a:t>Внутренний</a:t>
                          </a:r>
                          <a:r>
                            <a:rPr lang="ru-RU" sz="1400" baseline="0" dirty="0"/>
                            <a:t> напор </a:t>
                          </a:r>
                        </a:p>
                        <a:p>
                          <a:pPr algn="ctr"/>
                          <a:r>
                            <a:rPr lang="ru-RU" sz="1400" baseline="0" dirty="0"/>
                            <a:t>(Подведенная работа)</a:t>
                          </a:r>
                          <a:endParaRPr lang="ru-RU" sz="1400" dirty="0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14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Таблица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79144578"/>
                  </p:ext>
                </p:extLst>
              </p:nvPr>
            </p:nvGraphicFramePr>
            <p:xfrm>
              <a:off x="617519" y="809364"/>
              <a:ext cx="8076105" cy="357124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2780774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5295331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endParaRPr lang="ru-RU" dirty="0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dirty="0"/>
                            <a:t>Компрессор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400" dirty="0"/>
                            <a:t>Теоретический напор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52589" t="-61905" r="-115" b="-40190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400" dirty="0"/>
                            <a:t>Динамический напор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52589" t="-161905" r="-115" b="-30190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400" dirty="0"/>
                            <a:t>Статический напор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52589" t="-259434" r="-115" b="-19905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400" dirty="0"/>
                            <a:t>Теоретический напор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52589" t="-362857" r="-115" b="-10095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400" dirty="0"/>
                            <a:t>Внутренний</a:t>
                          </a:r>
                          <a:r>
                            <a:rPr lang="ru-RU" sz="1400" baseline="0" dirty="0"/>
                            <a:t> напор </a:t>
                          </a:r>
                        </a:p>
                        <a:p>
                          <a:pPr algn="ctr"/>
                          <a:r>
                            <a:rPr lang="ru-RU" sz="1400" baseline="0" dirty="0"/>
                            <a:t>(Подведенная работа)</a:t>
                          </a:r>
                          <a:endParaRPr lang="ru-RU" sz="1400" dirty="0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14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42" name="Рисунок 41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976651" y="4483146"/>
            <a:ext cx="3600000" cy="184961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3862317" y="3932661"/>
                <a:ext cx="4572000" cy="327590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400" i="1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ru-RU" sz="1400" i="1">
                              <a:latin typeface="Cambria Math"/>
                            </a:rPr>
                            <m:t>𝑖</m:t>
                          </m:r>
                        </m:sub>
                      </m:sSub>
                      <m:r>
                        <a:rPr lang="ru-RU" sz="140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400" i="1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ru-RU" sz="1400">
                              <a:latin typeface="Cambria Math"/>
                            </a:rPr>
                            <m:t>дин</m:t>
                          </m:r>
                        </m:sub>
                      </m:sSub>
                      <m:r>
                        <a:rPr lang="ru-RU" sz="140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400" i="1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ru-RU" sz="1400">
                              <a:latin typeface="Cambria Math"/>
                            </a:rPr>
                            <m:t>стат</m:t>
                          </m:r>
                        </m:sub>
                      </m:sSub>
                      <m:r>
                        <a:rPr lang="ru-RU" sz="140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400" i="1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ru-RU" sz="1400" i="1">
                              <a:latin typeface="Cambria Math"/>
                            </a:rPr>
                            <m:t>𝑟</m:t>
                          </m:r>
                        </m:sub>
                      </m:sSub>
                      <m:r>
                        <a:rPr lang="ru-RU" sz="140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400" i="1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ru-RU" sz="1400" i="1">
                              <a:latin typeface="Cambria Math"/>
                            </a:rPr>
                            <m:t>д</m:t>
                          </m:r>
                        </m:sub>
                      </m:sSub>
                      <m:r>
                        <a:rPr lang="ru-RU" sz="140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400" i="1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ru-RU" sz="1400" i="1">
                              <a:latin typeface="Cambria Math"/>
                            </a:rPr>
                            <m:t>ут</m:t>
                          </m:r>
                        </m:sub>
                      </m:sSub>
                      <m:r>
                        <a:rPr lang="ru-RU" sz="1400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400" i="1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ru-RU" sz="1400" i="1">
                              <a:latin typeface="Cambria Math"/>
                            </a:rPr>
                            <m:t>т</m:t>
                          </m:r>
                        </m:sub>
                      </m:sSub>
                      <m:r>
                        <a:rPr lang="ru-RU" sz="140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400" i="1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ru-RU" sz="1400" i="1">
                              <a:latin typeface="Cambria Math"/>
                            </a:rPr>
                            <m:t>д</m:t>
                          </m:r>
                        </m:sub>
                      </m:sSub>
                      <m:r>
                        <a:rPr lang="ru-RU" sz="140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400" i="1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ru-RU" sz="1400" i="1">
                              <a:latin typeface="Cambria Math"/>
                            </a:rPr>
                            <m:t>ут</m:t>
                          </m:r>
                        </m:sub>
                      </m:sSub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2317" y="3932661"/>
                <a:ext cx="4572000" cy="32759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2305765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8932"/>
    </mc:Choice>
    <mc:Fallback xmlns="">
      <p:transition spd="slow" advTm="3189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163033"/>
            <a:ext cx="7898675" cy="646331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Уравнение энергии в механической форме в относительном движении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12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Таблица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45573060"/>
                  </p:ext>
                </p:extLst>
              </p:nvPr>
            </p:nvGraphicFramePr>
            <p:xfrm>
              <a:off x="617519" y="809364"/>
              <a:ext cx="8076105" cy="357124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2780774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5295331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endParaRPr lang="ru-RU" dirty="0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dirty="0"/>
                            <a:t>Турбина</a:t>
                          </a:r>
                        </a:p>
                      </a:txBody>
                      <a:tcPr anchor="ctr"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400" dirty="0"/>
                            <a:t>Теоретическая удельная работа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ru-RU" sz="1400" i="1" kern="120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lang="ru-RU" sz="14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𝐿</m:t>
                                    </m:r>
                                  </m:e>
                                  <m:sub>
                                    <m:r>
                                      <a:rPr lang="ru-RU" sz="14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т</m:t>
                                    </m:r>
                                  </m:sub>
                                </m:sSub>
                                <m:r>
                                  <a:rPr lang="ru-RU" sz="1400" i="1" kern="120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ru-RU" sz="14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sSubSup>
                                      <m:sSubSupPr>
                                        <m:ctrlPr>
                                          <a:rPr lang="ru-RU" sz="14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ru-RU" sz="14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/>
                                            <a:ea typeface="+mn-ea"/>
                                            <a:cs typeface="+mn-cs"/>
                                          </a:rPr>
                                          <m:t>с</m:t>
                                        </m:r>
                                      </m:e>
                                      <m:sub>
                                        <m:r>
                                          <a:rPr lang="ru-RU" sz="14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/>
                                            <a:ea typeface="+mn-ea"/>
                                            <a:cs typeface="+mn-cs"/>
                                          </a:rPr>
                                          <m:t>1</m:t>
                                        </m:r>
                                      </m:sub>
                                      <m:sup>
                                        <m:r>
                                          <a:rPr lang="ru-RU" sz="14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/>
                                            <a:ea typeface="+mn-ea"/>
                                            <a:cs typeface="+mn-cs"/>
                                          </a:rPr>
                                          <m:t>2</m:t>
                                        </m:r>
                                      </m:sup>
                                    </m:sSubSup>
                                    <m:r>
                                      <a:rPr lang="ru-RU" sz="14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−</m:t>
                                    </m:r>
                                    <m:sSubSup>
                                      <m:sSubSupPr>
                                        <m:ctrlPr>
                                          <a:rPr lang="ru-RU" sz="14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ru-RU" sz="14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/>
                                            <a:ea typeface="+mn-ea"/>
                                            <a:cs typeface="+mn-cs"/>
                                          </a:rPr>
                                          <m:t>с</m:t>
                                        </m:r>
                                      </m:e>
                                      <m:sub>
                                        <m:r>
                                          <a:rPr lang="ru-RU" sz="14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/>
                                            <a:ea typeface="+mn-ea"/>
                                            <a:cs typeface="+mn-cs"/>
                                          </a:rPr>
                                          <m:t>2</m:t>
                                        </m:r>
                                      </m:sub>
                                      <m:sup>
                                        <m:r>
                                          <a:rPr lang="ru-RU" sz="14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/>
                                            <a:ea typeface="+mn-ea"/>
                                            <a:cs typeface="+mn-cs"/>
                                          </a:rPr>
                                          <m:t>2</m:t>
                                        </m:r>
                                      </m:sup>
                                    </m:sSubSup>
                                  </m:num>
                                  <m:den>
                                    <m:r>
                                      <a:rPr lang="ru-RU" sz="14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2</m:t>
                                    </m:r>
                                  </m:den>
                                </m:f>
                                <m:r>
                                  <a:rPr lang="ru-RU" sz="1400" i="1" kern="120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+</m:t>
                                </m:r>
                                <m:f>
                                  <m:fPr>
                                    <m:ctrlPr>
                                      <a:rPr lang="ru-RU" sz="14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sSubSup>
                                      <m:sSubSupPr>
                                        <m:ctrlPr>
                                          <a:rPr lang="ru-RU" sz="14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sz="14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/>
                                            <a:ea typeface="+mn-ea"/>
                                            <a:cs typeface="+mn-cs"/>
                                          </a:rPr>
                                          <m:t>𝑢</m:t>
                                        </m:r>
                                      </m:e>
                                      <m:sub>
                                        <m:r>
                                          <a:rPr lang="ru-RU" sz="14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/>
                                            <a:ea typeface="+mn-ea"/>
                                            <a:cs typeface="+mn-cs"/>
                                          </a:rPr>
                                          <m:t>1</m:t>
                                        </m:r>
                                      </m:sub>
                                      <m:sup>
                                        <m:r>
                                          <a:rPr lang="ru-RU" sz="14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/>
                                            <a:ea typeface="+mn-ea"/>
                                            <a:cs typeface="+mn-cs"/>
                                          </a:rPr>
                                          <m:t>2</m:t>
                                        </m:r>
                                      </m:sup>
                                    </m:sSubSup>
                                    <m:r>
                                      <a:rPr lang="ru-RU" sz="14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−</m:t>
                                    </m:r>
                                    <m:sSubSup>
                                      <m:sSubSupPr>
                                        <m:ctrlPr>
                                          <a:rPr lang="ru-RU" sz="14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ru-RU" sz="14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/>
                                            <a:ea typeface="+mn-ea"/>
                                            <a:cs typeface="+mn-cs"/>
                                          </a:rPr>
                                          <m:t>𝑢</m:t>
                                        </m:r>
                                      </m:e>
                                      <m:sub>
                                        <m:r>
                                          <a:rPr lang="ru-RU" sz="14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/>
                                            <a:ea typeface="+mn-ea"/>
                                            <a:cs typeface="+mn-cs"/>
                                          </a:rPr>
                                          <m:t>2</m:t>
                                        </m:r>
                                      </m:sub>
                                      <m:sup>
                                        <m:r>
                                          <a:rPr lang="ru-RU" sz="14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/>
                                            <a:ea typeface="+mn-ea"/>
                                            <a:cs typeface="+mn-cs"/>
                                          </a:rPr>
                                          <m:t>2</m:t>
                                        </m:r>
                                      </m:sup>
                                    </m:sSubSup>
                                  </m:num>
                                  <m:den>
                                    <m:r>
                                      <a:rPr lang="ru-RU" sz="14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2</m:t>
                                    </m:r>
                                  </m:den>
                                </m:f>
                                <m:r>
                                  <a:rPr lang="ru-RU" sz="1400" i="1" kern="120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+</m:t>
                                </m:r>
                                <m:f>
                                  <m:fPr>
                                    <m:ctrlPr>
                                      <a:rPr lang="ru-RU" sz="14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sSubSup>
                                      <m:sSubSupPr>
                                        <m:ctrlPr>
                                          <a:rPr lang="ru-RU" sz="14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ru-RU" sz="14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/>
                                            <a:ea typeface="+mn-ea"/>
                                            <a:cs typeface="+mn-cs"/>
                                          </a:rPr>
                                          <m:t>𝑤</m:t>
                                        </m:r>
                                      </m:e>
                                      <m:sub>
                                        <m:r>
                                          <a:rPr lang="ru-RU" sz="14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/>
                                            <a:ea typeface="+mn-ea"/>
                                            <a:cs typeface="+mn-cs"/>
                                          </a:rPr>
                                          <m:t>2</m:t>
                                        </m:r>
                                      </m:sub>
                                      <m:sup>
                                        <m:r>
                                          <a:rPr lang="ru-RU" sz="14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/>
                                            <a:ea typeface="+mn-ea"/>
                                            <a:cs typeface="+mn-cs"/>
                                          </a:rPr>
                                          <m:t>2</m:t>
                                        </m:r>
                                      </m:sup>
                                    </m:sSubSup>
                                    <m:r>
                                      <a:rPr lang="ru-RU" sz="14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−</m:t>
                                    </m:r>
                                    <m:sSubSup>
                                      <m:sSubSupPr>
                                        <m:ctrlPr>
                                          <a:rPr lang="ru-RU" sz="14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ru-RU" sz="14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/>
                                            <a:ea typeface="+mn-ea"/>
                                            <a:cs typeface="+mn-cs"/>
                                          </a:rPr>
                                          <m:t>𝑤</m:t>
                                        </m:r>
                                      </m:e>
                                      <m:sub>
                                        <m:r>
                                          <a:rPr lang="ru-RU" sz="14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/>
                                            <a:ea typeface="+mn-ea"/>
                                            <a:cs typeface="+mn-cs"/>
                                          </a:rPr>
                                          <m:t>1</m:t>
                                        </m:r>
                                      </m:sub>
                                      <m:sup>
                                        <m:r>
                                          <a:rPr lang="ru-RU" sz="14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/>
                                            <a:ea typeface="+mn-ea"/>
                                            <a:cs typeface="+mn-cs"/>
                                          </a:rPr>
                                          <m:t>2</m:t>
                                        </m:r>
                                      </m:sup>
                                    </m:sSubSup>
                                  </m:num>
                                  <m:den>
                                    <m:r>
                                      <a:rPr lang="ru-RU" sz="14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400" dirty="0"/>
                        </a:p>
                      </a:txBody>
                      <a:tcPr anchor="ctr"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400" dirty="0"/>
                            <a:t>Удельная динамическая</a:t>
                          </a:r>
                          <a:r>
                            <a:rPr lang="ru-RU" sz="1400" baseline="0" dirty="0"/>
                            <a:t> работа</a:t>
                          </a:r>
                          <a:endParaRPr lang="ru-RU" sz="1400" dirty="0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ru-RU" sz="1400" i="1" kern="120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lang="ru-RU" sz="14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𝐿</m:t>
                                    </m:r>
                                  </m:e>
                                  <m:sub>
                                    <m:r>
                                      <a:rPr lang="ru-RU" sz="14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дин</m:t>
                                    </m:r>
                                  </m:sub>
                                </m:sSub>
                                <m:r>
                                  <a:rPr lang="ru-RU" sz="1400" i="1" kern="120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ru-RU" sz="14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sSubSup>
                                      <m:sSubSupPr>
                                        <m:ctrlPr>
                                          <a:rPr lang="ru-RU" sz="14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ru-RU" sz="14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/>
                                            <a:ea typeface="+mn-ea"/>
                                            <a:cs typeface="+mn-cs"/>
                                          </a:rPr>
                                          <m:t>с</m:t>
                                        </m:r>
                                      </m:e>
                                      <m:sub>
                                        <m:r>
                                          <a:rPr lang="ru-RU" sz="14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/>
                                            <a:ea typeface="+mn-ea"/>
                                            <a:cs typeface="+mn-cs"/>
                                          </a:rPr>
                                          <m:t>1</m:t>
                                        </m:r>
                                      </m:sub>
                                      <m:sup>
                                        <m:r>
                                          <a:rPr lang="ru-RU" sz="14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/>
                                            <a:ea typeface="+mn-ea"/>
                                            <a:cs typeface="+mn-cs"/>
                                          </a:rPr>
                                          <m:t>2</m:t>
                                        </m:r>
                                      </m:sup>
                                    </m:sSubSup>
                                    <m:r>
                                      <a:rPr lang="ru-RU" sz="14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−</m:t>
                                    </m:r>
                                    <m:sSubSup>
                                      <m:sSubSupPr>
                                        <m:ctrlPr>
                                          <a:rPr lang="ru-RU" sz="14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ru-RU" sz="14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/>
                                            <a:ea typeface="+mn-ea"/>
                                            <a:cs typeface="+mn-cs"/>
                                          </a:rPr>
                                          <m:t>с</m:t>
                                        </m:r>
                                      </m:e>
                                      <m:sub>
                                        <m:r>
                                          <a:rPr lang="ru-RU" sz="14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/>
                                            <a:ea typeface="+mn-ea"/>
                                            <a:cs typeface="+mn-cs"/>
                                          </a:rPr>
                                          <m:t>2</m:t>
                                        </m:r>
                                      </m:sub>
                                      <m:sup>
                                        <m:r>
                                          <a:rPr lang="ru-RU" sz="14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/>
                                            <a:ea typeface="+mn-ea"/>
                                            <a:cs typeface="+mn-cs"/>
                                          </a:rPr>
                                          <m:t>2</m:t>
                                        </m:r>
                                      </m:sup>
                                    </m:sSubSup>
                                  </m:num>
                                  <m:den>
                                    <m:r>
                                      <a:rPr lang="ru-RU" sz="14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400" dirty="0"/>
                        </a:p>
                      </a:txBody>
                      <a:tcPr anchor="ctr"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400" dirty="0"/>
                            <a:t>Удельная статическая работа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nary>
                                  <m:naryPr>
                                    <m:limLoc m:val="subSup"/>
                                    <m:ctrlPr>
                                      <a:rPr lang="ru-RU" sz="14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naryPr>
                                  <m:sub>
                                    <m:r>
                                      <a:rPr lang="ru-RU" sz="14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2</m:t>
                                    </m:r>
                                  </m:sub>
                                  <m:sup>
                                    <m:r>
                                      <a:rPr lang="ru-RU" sz="14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1</m:t>
                                    </m:r>
                                  </m:sup>
                                  <m:e>
                                    <m:f>
                                      <m:fPr>
                                        <m:ctrlPr>
                                          <a:rPr lang="ru-RU" sz="14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ru-RU" sz="14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/>
                                            <a:ea typeface="+mn-ea"/>
                                            <a:cs typeface="+mn-cs"/>
                                          </a:rPr>
                                          <m:t>𝑑𝑝</m:t>
                                        </m:r>
                                      </m:num>
                                      <m:den>
                                        <m:r>
                                          <a:rPr lang="ru-RU" sz="14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/>
                                            <a:ea typeface="+mn-ea"/>
                                            <a:cs typeface="+mn-cs"/>
                                          </a:rPr>
                                          <m:t>𝜌</m:t>
                                        </m:r>
                                      </m:den>
                                    </m:f>
                                  </m:e>
                                </m:nary>
                                <m:r>
                                  <a:rPr lang="ru-RU" sz="1400" i="1" kern="120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ru-RU" sz="14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sSubSup>
                                      <m:sSubSupPr>
                                        <m:ctrlPr>
                                          <a:rPr lang="ru-RU" sz="14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sz="14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/>
                                            <a:ea typeface="+mn-ea"/>
                                            <a:cs typeface="+mn-cs"/>
                                          </a:rPr>
                                          <m:t>𝑢</m:t>
                                        </m:r>
                                      </m:e>
                                      <m:sub>
                                        <m:r>
                                          <a:rPr lang="ru-RU" sz="14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/>
                                            <a:ea typeface="+mn-ea"/>
                                            <a:cs typeface="+mn-cs"/>
                                          </a:rPr>
                                          <m:t>1</m:t>
                                        </m:r>
                                      </m:sub>
                                      <m:sup>
                                        <m:r>
                                          <a:rPr lang="ru-RU" sz="14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/>
                                            <a:ea typeface="+mn-ea"/>
                                            <a:cs typeface="+mn-cs"/>
                                          </a:rPr>
                                          <m:t>2</m:t>
                                        </m:r>
                                      </m:sup>
                                    </m:sSubSup>
                                    <m:r>
                                      <a:rPr lang="ru-RU" sz="14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−</m:t>
                                    </m:r>
                                    <m:sSubSup>
                                      <m:sSubSupPr>
                                        <m:ctrlPr>
                                          <a:rPr lang="ru-RU" sz="14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ru-RU" sz="14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/>
                                            <a:ea typeface="+mn-ea"/>
                                            <a:cs typeface="+mn-cs"/>
                                          </a:rPr>
                                          <m:t>𝑢</m:t>
                                        </m:r>
                                      </m:e>
                                      <m:sub>
                                        <m:r>
                                          <a:rPr lang="ru-RU" sz="14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/>
                                            <a:ea typeface="+mn-ea"/>
                                            <a:cs typeface="+mn-cs"/>
                                          </a:rPr>
                                          <m:t>2</m:t>
                                        </m:r>
                                      </m:sub>
                                      <m:sup>
                                        <m:r>
                                          <a:rPr lang="ru-RU" sz="14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/>
                                            <a:ea typeface="+mn-ea"/>
                                            <a:cs typeface="+mn-cs"/>
                                          </a:rPr>
                                          <m:t>2</m:t>
                                        </m:r>
                                      </m:sup>
                                    </m:sSubSup>
                                  </m:num>
                                  <m:den>
                                    <m:r>
                                      <a:rPr lang="ru-RU" sz="14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2</m:t>
                                    </m:r>
                                  </m:den>
                                </m:f>
                                <m:r>
                                  <a:rPr lang="ru-RU" sz="1400" i="1" kern="120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+</m:t>
                                </m:r>
                                <m:f>
                                  <m:fPr>
                                    <m:ctrlPr>
                                      <a:rPr lang="ru-RU" sz="14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sSubSup>
                                      <m:sSubSupPr>
                                        <m:ctrlPr>
                                          <a:rPr lang="ru-RU" sz="14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ru-RU" sz="14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/>
                                            <a:ea typeface="+mn-ea"/>
                                            <a:cs typeface="+mn-cs"/>
                                          </a:rPr>
                                          <m:t>𝑤</m:t>
                                        </m:r>
                                      </m:e>
                                      <m:sub>
                                        <m:r>
                                          <a:rPr lang="ru-RU" sz="14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/>
                                            <a:ea typeface="+mn-ea"/>
                                            <a:cs typeface="+mn-cs"/>
                                          </a:rPr>
                                          <m:t>2</m:t>
                                        </m:r>
                                      </m:sub>
                                      <m:sup>
                                        <m:r>
                                          <a:rPr lang="ru-RU" sz="14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/>
                                            <a:ea typeface="+mn-ea"/>
                                            <a:cs typeface="+mn-cs"/>
                                          </a:rPr>
                                          <m:t>2</m:t>
                                        </m:r>
                                      </m:sup>
                                    </m:sSubSup>
                                    <m:r>
                                      <a:rPr lang="ru-RU" sz="14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−</m:t>
                                    </m:r>
                                    <m:sSubSup>
                                      <m:sSubSupPr>
                                        <m:ctrlPr>
                                          <a:rPr lang="ru-RU" sz="14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ru-RU" sz="14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/>
                                            <a:ea typeface="+mn-ea"/>
                                            <a:cs typeface="+mn-cs"/>
                                          </a:rPr>
                                          <m:t>𝑤</m:t>
                                        </m:r>
                                      </m:e>
                                      <m:sub>
                                        <m:r>
                                          <a:rPr lang="ru-RU" sz="14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/>
                                            <a:ea typeface="+mn-ea"/>
                                            <a:cs typeface="+mn-cs"/>
                                          </a:rPr>
                                          <m:t>1</m:t>
                                        </m:r>
                                      </m:sub>
                                      <m:sup>
                                        <m:r>
                                          <a:rPr lang="ru-RU" sz="14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/>
                                            <a:ea typeface="+mn-ea"/>
                                            <a:cs typeface="+mn-cs"/>
                                          </a:rPr>
                                          <m:t>2</m:t>
                                        </m:r>
                                      </m:sup>
                                    </m:sSubSup>
                                  </m:num>
                                  <m:den>
                                    <m:r>
                                      <a:rPr lang="ru-RU" sz="14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2</m:t>
                                    </m:r>
                                  </m:den>
                                </m:f>
                                <m:r>
                                  <a:rPr lang="ru-RU" sz="1400" i="1" kern="120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ru-RU" sz="14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lang="ru-RU" sz="14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𝐿</m:t>
                                    </m:r>
                                  </m:e>
                                  <m:sub>
                                    <m:r>
                                      <a:rPr lang="en-US" sz="14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𝑟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ru-RU" sz="1400" dirty="0"/>
                        </a:p>
                      </a:txBody>
                      <a:tcPr anchor="ctr"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400" dirty="0"/>
                            <a:t>Теоретическая удельная работа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ru-RU" sz="1400" i="1" kern="120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lang="ru-RU" sz="14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𝐿</m:t>
                                    </m:r>
                                  </m:e>
                                  <m:sub>
                                    <m:r>
                                      <a:rPr lang="ru-RU" sz="1400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т</m:t>
                                    </m:r>
                                  </m:sub>
                                </m:sSub>
                                <m:r>
                                  <a:rPr lang="ru-RU" sz="1400" kern="120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=</m:t>
                                </m:r>
                                <m:sSub>
                                  <m:sSubPr>
                                    <m:ctrlPr>
                                      <a:rPr lang="ru-RU" sz="14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lang="ru-RU" sz="14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𝐿</m:t>
                                    </m:r>
                                  </m:e>
                                  <m:sub>
                                    <m:r>
                                      <a:rPr lang="ru-RU" sz="1400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дин</m:t>
                                    </m:r>
                                  </m:sub>
                                </m:sSub>
                                <m:r>
                                  <a:rPr lang="ru-RU" sz="1400" kern="120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ru-RU" sz="14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lang="ru-RU" sz="14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𝐿</m:t>
                                    </m:r>
                                  </m:e>
                                  <m:sub>
                                    <m:r>
                                      <a:rPr lang="ru-RU" sz="1400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стат</m:t>
                                    </m:r>
                                  </m:sub>
                                </m:sSub>
                                <m:r>
                                  <a:rPr lang="ru-RU" sz="1400" i="1" kern="120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ru-RU" sz="14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lang="ru-RU" sz="14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𝐿</m:t>
                                    </m:r>
                                  </m:e>
                                  <m:sub>
                                    <m:r>
                                      <a:rPr lang="ru-RU" sz="14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/>
                                        <a:ea typeface="+mn-ea"/>
                                        <a:cs typeface="+mn-cs"/>
                                      </a:rPr>
                                      <m:t>𝑟</m:t>
                                    </m:r>
                                  </m:sub>
                                </m:sSub>
                                <m:r>
                                  <a:rPr lang="ru-RU" sz="1400" kern="120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/>
                                    <a:ea typeface="+mn-ea"/>
                                    <a:cs typeface="+mn-cs"/>
                                  </a:rPr>
                                  <m:t>.</m:t>
                                </m:r>
                              </m:oMath>
                            </m:oMathPara>
                          </a14:m>
                          <a:endParaRPr lang="ru-RU" sz="1400" dirty="0"/>
                        </a:p>
                      </a:txBody>
                      <a:tcPr anchor="ctr"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400" dirty="0"/>
                            <a:t>Внутренняя удельная работа (Снятая работа)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1400" dirty="0"/>
                        </a:p>
                      </a:txBody>
                      <a:tcPr anchor="ctr"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Таблица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45573060"/>
                  </p:ext>
                </p:extLst>
              </p:nvPr>
            </p:nvGraphicFramePr>
            <p:xfrm>
              <a:off x="617519" y="809364"/>
              <a:ext cx="8076105" cy="357124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2780774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5295331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endParaRPr lang="ru-RU" dirty="0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dirty="0"/>
                            <a:t>Турбина</a:t>
                          </a:r>
                        </a:p>
                      </a:txBody>
                      <a:tcPr anchor="ctr"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400" dirty="0"/>
                            <a:t>Теоретическая удельная работа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6"/>
                          <a:stretch>
                            <a:fillRect l="-52589" t="-61905" r="-115" b="-40190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400" dirty="0"/>
                            <a:t>Удельная динамическая</a:t>
                          </a:r>
                          <a:r>
                            <a:rPr lang="ru-RU" sz="1400" baseline="0" dirty="0"/>
                            <a:t> работа</a:t>
                          </a:r>
                          <a:endParaRPr lang="ru-RU" sz="1400" dirty="0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6"/>
                          <a:stretch>
                            <a:fillRect l="-52589" t="-161905" r="-115" b="-30190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400" dirty="0"/>
                            <a:t>Удельная статическая работа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6"/>
                          <a:stretch>
                            <a:fillRect l="-52589" t="-259434" r="-115" b="-19905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400" dirty="0"/>
                            <a:t>Теоретическая удельная работа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6"/>
                          <a:stretch>
                            <a:fillRect l="-52589" t="-362857" r="-115" b="-10095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400" dirty="0"/>
                            <a:t>Внутренняя удельная работа (Снятая работа)</a:t>
                          </a: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1400" dirty="0"/>
                        </a:p>
                      </a:txBody>
                      <a:tcPr anchor="ctr"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/>
          <a:srcRect t="1923"/>
          <a:stretch>
            <a:fillRect/>
          </a:stretch>
        </p:blipFill>
        <p:spPr>
          <a:xfrm>
            <a:off x="3180419" y="4397025"/>
            <a:ext cx="3192464" cy="216639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4776651" y="3877076"/>
                <a:ext cx="2728824" cy="32759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400" i="1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ru-RU" sz="1400">
                              <a:latin typeface="Cambria Math"/>
                            </a:rPr>
                            <m:t>i</m:t>
                          </m:r>
                        </m:sub>
                      </m:sSub>
                      <m:r>
                        <a:rPr lang="ru-RU" sz="140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400" i="1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ru-RU" sz="1400">
                              <a:latin typeface="Cambria Math"/>
                            </a:rPr>
                            <m:t>дин</m:t>
                          </m:r>
                        </m:sub>
                      </m:sSub>
                      <m:r>
                        <a:rPr lang="ru-RU" sz="140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400" i="1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ru-RU" sz="1400">
                              <a:latin typeface="Cambria Math"/>
                            </a:rPr>
                            <m:t>стат</m:t>
                          </m:r>
                        </m:sub>
                      </m:sSub>
                      <m:r>
                        <a:rPr lang="ru-RU" sz="1400" i="1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400" i="1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ru-RU" sz="1400" i="1">
                              <a:latin typeface="Cambria Math"/>
                            </a:rPr>
                            <m:t>𝑟</m:t>
                          </m:r>
                        </m:sub>
                      </m:sSub>
                      <m:r>
                        <a:rPr lang="ru-RU" sz="1400" i="1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400" i="1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ru-RU" sz="1400" i="1">
                              <a:latin typeface="Cambria Math"/>
                            </a:rPr>
                            <m:t>д</m:t>
                          </m:r>
                        </m:sub>
                      </m:sSub>
                      <m:r>
                        <a:rPr lang="ru-RU" sz="1400" i="1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400" i="1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ru-RU" sz="1400" i="1">
                              <a:latin typeface="Cambria Math"/>
                            </a:rPr>
                            <m:t>ут</m:t>
                          </m:r>
                        </m:sub>
                      </m:sSub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6651" y="3877076"/>
                <a:ext cx="2728824" cy="32759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2164867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9584"/>
    </mc:Choice>
    <mc:Fallback xmlns="">
      <p:transition spd="slow" advTm="2395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163033"/>
            <a:ext cx="7898675" cy="646331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Уравнение энергии в тепловой форме </a:t>
            </a:r>
          </a:p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в абсолютном движении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13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5012" y="807288"/>
            <a:ext cx="8250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Уравнение Бернулли в дифференциальной форме: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475011" y="1169333"/>
                <a:ext cx="7042069" cy="72737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latin typeface="Cambria Math"/>
                        </a:rPr>
                        <m:t>𝑑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ru-RU" i="1">
                              <a:latin typeface="Cambria Math"/>
                            </a:rPr>
                            <m:t>т</m:t>
                          </m:r>
                        </m:sub>
                      </m:sSub>
                      <m:r>
                        <a:rPr lang="ru-RU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i="1">
                              <a:latin typeface="Cambria Math"/>
                            </a:rPr>
                            <m:t>𝑑𝑝</m:t>
                          </m:r>
                        </m:num>
                        <m:den>
                          <m:r>
                            <a:rPr lang="ru-RU" i="1">
                              <a:latin typeface="Cambria Math"/>
                            </a:rPr>
                            <m:t>𝜌</m:t>
                          </m:r>
                        </m:den>
                      </m:f>
                      <m:r>
                        <a:rPr lang="ru-RU" i="1">
                          <a:latin typeface="Cambria Math"/>
                        </a:rPr>
                        <m:t>+</m:t>
                      </m:r>
                      <m:r>
                        <a:rPr lang="ru-RU" i="1">
                          <a:latin typeface="Cambria Math"/>
                        </a:rPr>
                        <m:t>𝑑</m:t>
                      </m:r>
                      <m:d>
                        <m:d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ru-RU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ru-RU" i="1">
                                      <a:latin typeface="Cambria Math"/>
                                    </a:rPr>
                                    <m:t>с</m:t>
                                  </m:r>
                                </m:e>
                                <m:sup>
                                  <m:r>
                                    <a:rPr lang="ru-RU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ru-RU" i="1">
                          <a:latin typeface="Cambria Math"/>
                        </a:rPr>
                        <m:t>+</m:t>
                      </m:r>
                      <m:r>
                        <a:rPr lang="ru-RU" i="1">
                          <a:latin typeface="Cambria Math"/>
                        </a:rPr>
                        <m:t>𝑑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𝑟</m:t>
                          </m:r>
                        </m:sub>
                      </m:sSub>
                      <m:r>
                        <a:rPr lang="ru-RU" i="1">
                          <a:latin typeface="Cambria Math"/>
                        </a:rPr>
                        <m:t>=</m:t>
                      </m:r>
                      <m:r>
                        <a:rPr lang="ru-RU" i="1">
                          <a:latin typeface="Cambria Math"/>
                        </a:rPr>
                        <m:t>𝜗</m:t>
                      </m:r>
                      <m:r>
                        <a:rPr lang="ru-RU" i="1">
                          <a:latin typeface="Cambria Math"/>
                        </a:rPr>
                        <m:t>∙</m:t>
                      </m:r>
                      <m:r>
                        <a:rPr lang="en-US" i="1">
                          <a:latin typeface="Cambria Math"/>
                        </a:rPr>
                        <m:t>𝑑𝑝</m:t>
                      </m:r>
                      <m:r>
                        <a:rPr lang="ru-RU" i="1">
                          <a:latin typeface="Cambria Math"/>
                        </a:rPr>
                        <m:t>+</m:t>
                      </m:r>
                      <m:r>
                        <a:rPr lang="ru-RU" i="1">
                          <a:latin typeface="Cambria Math"/>
                        </a:rPr>
                        <m:t>𝑑</m:t>
                      </m:r>
                      <m:d>
                        <m:d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ru-RU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ru-RU" i="1">
                                      <a:latin typeface="Cambria Math"/>
                                    </a:rPr>
                                    <m:t>с</m:t>
                                  </m:r>
                                </m:e>
                                <m:sup>
                                  <m:r>
                                    <a:rPr lang="ru-RU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ru-RU" i="1">
                          <a:latin typeface="Cambria Math"/>
                        </a:rPr>
                        <m:t>+</m:t>
                      </m:r>
                      <m:r>
                        <a:rPr lang="ru-RU" i="1">
                          <a:latin typeface="Cambria Math"/>
                        </a:rPr>
                        <m:t>𝑑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𝑟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011" y="1169333"/>
                <a:ext cx="7042069" cy="727379"/>
              </a:xfrm>
              <a:prstGeom prst="rect">
                <a:avLst/>
              </a:prstGeom>
              <a:blipFill rotWithShape="1">
                <a:blip r:embed="rId6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400100" y="1896712"/>
            <a:ext cx="8411390" cy="880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Подведенное тепло расходуется на совершение работы и изменение внутренней энергии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822089" y="1116046"/>
            <a:ext cx="2160000" cy="72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ysClr val="windowText" lastClr="000000"/>
                </a:solidFill>
              </a:rPr>
              <a:t>Потери – единственный источник тепла в турбомашине</a:t>
            </a:r>
            <a:endParaRPr lang="ru-RU" sz="1400" b="1" i="1" dirty="0">
              <a:solidFill>
                <a:sysClr val="windowText" lastClr="000000"/>
              </a:solidFill>
            </a:endParaRPr>
          </a:p>
        </p:txBody>
      </p:sp>
      <p:cxnSp>
        <p:nvCxnSpPr>
          <p:cNvPr id="4" name="Прямая со стрелкой 3"/>
          <p:cNvCxnSpPr>
            <a:stCxn id="10" idx="1"/>
          </p:cNvCxnSpPr>
          <p:nvPr/>
        </p:nvCxnSpPr>
        <p:spPr>
          <a:xfrm flipH="1">
            <a:off x="6436426" y="1476046"/>
            <a:ext cx="385663" cy="56976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3015936" y="2777081"/>
                <a:ext cx="3179717" cy="39081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/>
                        </a:rPr>
                        <m:t>𝑑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𝑄</m:t>
                          </m:r>
                        </m:e>
                        <m:sub>
                          <m:r>
                            <a:rPr lang="ru-RU">
                              <a:latin typeface="Cambria Math"/>
                            </a:rPr>
                            <m:t>вн</m:t>
                          </m:r>
                        </m:sub>
                      </m:sSub>
                      <m:r>
                        <a:rPr lang="ru-RU">
                          <a:latin typeface="Cambria Math"/>
                        </a:rPr>
                        <m:t>+</m:t>
                      </m:r>
                      <m:r>
                        <a:rPr lang="ru-RU" i="1">
                          <a:latin typeface="Cambria Math"/>
                        </a:rPr>
                        <m:t>𝑑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𝑄</m:t>
                          </m:r>
                        </m:e>
                        <m:sub>
                          <m:r>
                            <a:rPr lang="ru-RU" i="1">
                              <a:latin typeface="Cambria Math"/>
                            </a:rPr>
                            <m:t>𝑟</m:t>
                          </m:r>
                        </m:sub>
                      </m:sSub>
                      <m:r>
                        <a:rPr lang="ru-RU">
                          <a:latin typeface="Cambria Math"/>
                        </a:rPr>
                        <m:t>=</m:t>
                      </m:r>
                      <m:r>
                        <a:rPr lang="ru-RU" i="1">
                          <a:latin typeface="Cambria Math"/>
                        </a:rPr>
                        <m:t>𝑝</m:t>
                      </m:r>
                      <m:r>
                        <a:rPr lang="ru-RU">
                          <a:latin typeface="Cambria Math"/>
                        </a:rPr>
                        <m:t>∙</m:t>
                      </m:r>
                      <m:r>
                        <a:rPr lang="ru-RU" i="1">
                          <a:latin typeface="Cambria Math"/>
                        </a:rPr>
                        <m:t>𝑑</m:t>
                      </m:r>
                      <m:r>
                        <a:rPr lang="ru-RU" i="1">
                          <a:latin typeface="Cambria Math"/>
                        </a:rPr>
                        <m:t>𝜗</m:t>
                      </m:r>
                      <m:r>
                        <a:rPr lang="ru-RU">
                          <a:latin typeface="Cambria Math"/>
                        </a:rPr>
                        <m:t>+</m:t>
                      </m:r>
                      <m:r>
                        <a:rPr lang="ru-RU" i="1">
                          <a:latin typeface="Cambria Math"/>
                        </a:rPr>
                        <m:t>𝑑</m:t>
                      </m:r>
                      <m:d>
                        <m:d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𝑣</m:t>
                              </m:r>
                            </m:sub>
                          </m:sSub>
                          <m:r>
                            <a:rPr lang="ru-RU" i="1">
                              <a:latin typeface="Cambria Math"/>
                            </a:rPr>
                            <m:t>𝑇</m:t>
                          </m: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5936" y="2777081"/>
                <a:ext cx="3179717" cy="390813"/>
              </a:xfrm>
              <a:prstGeom prst="rect">
                <a:avLst/>
              </a:prstGeom>
              <a:blipFill rotWithShape="1">
                <a:blip r:embed="rId7" cstate="print"/>
                <a:stretch>
                  <a:fillRect b="-3030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2555329" y="3167894"/>
                <a:ext cx="4100931" cy="72737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latin typeface="Cambria Math"/>
                        </a:rPr>
                        <m:t>𝑑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ru-RU">
                              <a:latin typeface="Cambria Math"/>
                            </a:rPr>
                            <m:t>т</m:t>
                          </m:r>
                        </m:sub>
                      </m:sSub>
                      <m:r>
                        <a:rPr lang="ru-RU">
                          <a:latin typeface="Cambria Math"/>
                        </a:rPr>
                        <m:t>+</m:t>
                      </m:r>
                      <m:r>
                        <a:rPr lang="ru-RU" i="1">
                          <a:latin typeface="Cambria Math"/>
                        </a:rPr>
                        <m:t>𝑑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𝑄</m:t>
                          </m:r>
                        </m:e>
                        <m:sub>
                          <m:r>
                            <a:rPr lang="ru-RU" i="1">
                              <a:latin typeface="Cambria Math"/>
                            </a:rPr>
                            <m:t>вн</m:t>
                          </m:r>
                        </m:sub>
                      </m:sSub>
                      <m:r>
                        <a:rPr lang="ru-RU">
                          <a:latin typeface="Cambria Math"/>
                        </a:rPr>
                        <m:t>=</m:t>
                      </m:r>
                      <m:r>
                        <a:rPr lang="ru-RU" i="1">
                          <a:latin typeface="Cambria Math"/>
                        </a:rPr>
                        <m:t>𝑑</m:t>
                      </m:r>
                      <m:d>
                        <m:d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i="1">
                              <a:latin typeface="Cambria Math"/>
                            </a:rPr>
                            <m:t>𝑝</m:t>
                          </m:r>
                          <m:r>
                            <a:rPr lang="ru-RU" i="1">
                              <a:latin typeface="Cambria Math"/>
                            </a:rPr>
                            <m:t>𝜗</m:t>
                          </m:r>
                        </m:e>
                      </m:d>
                      <m:r>
                        <a:rPr lang="ru-RU">
                          <a:latin typeface="Cambria Math"/>
                        </a:rPr>
                        <m:t>+</m:t>
                      </m:r>
                      <m:r>
                        <a:rPr lang="ru-RU" i="1">
                          <a:latin typeface="Cambria Math"/>
                        </a:rPr>
                        <m:t>𝑑</m:t>
                      </m:r>
                      <m:d>
                        <m:d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𝑣</m:t>
                              </m:r>
                            </m:sub>
                          </m:sSub>
                          <m:r>
                            <a:rPr lang="ru-RU" i="1">
                              <a:latin typeface="Cambria Math"/>
                            </a:rPr>
                            <m:t>𝑇</m:t>
                          </m:r>
                        </m:e>
                      </m:d>
                      <m:r>
                        <a:rPr lang="ru-RU">
                          <a:latin typeface="Cambria Math"/>
                        </a:rPr>
                        <m:t>+</m:t>
                      </m:r>
                      <m:r>
                        <a:rPr lang="ru-RU" i="1">
                          <a:latin typeface="Cambria Math"/>
                        </a:rPr>
                        <m:t>𝑑</m:t>
                      </m:r>
                      <m:d>
                        <m:d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ru-RU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ru-RU">
                                      <a:latin typeface="Cambria Math"/>
                                    </a:rPr>
                                    <m:t>с</m:t>
                                  </m:r>
                                </m:e>
                                <m:sup>
                                  <m:r>
                                    <a:rPr lang="ru-RU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ru-RU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5329" y="3167894"/>
                <a:ext cx="4100931" cy="727379"/>
              </a:xfrm>
              <a:prstGeom prst="rect">
                <a:avLst/>
              </a:prstGeom>
              <a:blipFill rotWithShape="1">
                <a:blip r:embed="rId8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Овал 11"/>
          <p:cNvSpPr/>
          <p:nvPr/>
        </p:nvSpPr>
        <p:spPr>
          <a:xfrm>
            <a:off x="3996045" y="3209823"/>
            <a:ext cx="1656610" cy="582868"/>
          </a:xfrm>
          <a:prstGeom prst="ellipse">
            <a:avLst/>
          </a:prstGeom>
          <a:noFill/>
          <a:ln w="254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6784636" y="2777081"/>
                <a:ext cx="2278188" cy="369332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latin typeface="Cambria Math"/>
                        </a:rPr>
                        <m:t>𝑑</m:t>
                      </m:r>
                      <m:d>
                        <m:d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i="1">
                              <a:latin typeface="Cambria Math"/>
                            </a:rPr>
                            <m:t>𝑝</m:t>
                          </m:r>
                          <m:r>
                            <a:rPr lang="ru-RU" i="1">
                              <a:latin typeface="Cambria Math"/>
                            </a:rPr>
                            <m:t>𝜗</m:t>
                          </m:r>
                        </m:e>
                      </m:d>
                      <m:r>
                        <a:rPr lang="ru-RU" i="1">
                          <a:latin typeface="Cambria Math"/>
                        </a:rPr>
                        <m:t>+</m:t>
                      </m:r>
                      <m:r>
                        <a:rPr lang="ru-RU" i="1">
                          <a:latin typeface="Cambria Math"/>
                        </a:rPr>
                        <m:t>𝑑</m:t>
                      </m:r>
                      <m:d>
                        <m:d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𝑣</m:t>
                              </m:r>
                            </m:sub>
                          </m:sSub>
                          <m:r>
                            <a:rPr lang="ru-RU" i="1">
                              <a:latin typeface="Cambria Math"/>
                            </a:rPr>
                            <m:t>𝑇</m:t>
                          </m:r>
                        </m:e>
                      </m:d>
                      <m:r>
                        <a:rPr lang="ru-RU" i="1">
                          <a:latin typeface="Cambria Math"/>
                        </a:rPr>
                        <m:t>=</m:t>
                      </m:r>
                      <m:r>
                        <a:rPr lang="ru-RU" i="1">
                          <a:latin typeface="Cambria Math"/>
                        </a:rPr>
                        <m:t>𝑑𝑖</m:t>
                      </m:r>
                    </m:oMath>
                  </m:oMathPara>
                </a14:m>
                <a:endParaRPr lang="ru-RU" i="1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4636" y="2777081"/>
                <a:ext cx="2278188" cy="369332"/>
              </a:xfrm>
              <a:prstGeom prst="rect">
                <a:avLst/>
              </a:prstGeom>
              <a:blipFill rotWithShape="1">
                <a:blip r:embed="rId9" cstate="print"/>
                <a:stretch>
                  <a:fillRect b="-11290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 стрелкой 14"/>
          <p:cNvCxnSpPr>
            <a:stCxn id="13" idx="1"/>
            <a:endCxn id="12" idx="7"/>
          </p:cNvCxnSpPr>
          <p:nvPr/>
        </p:nvCxnSpPr>
        <p:spPr>
          <a:xfrm flipH="1">
            <a:off x="5410050" y="2961747"/>
            <a:ext cx="1374586" cy="333435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7322572" y="2407749"/>
            <a:ext cx="11590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cap="small" dirty="0"/>
              <a:t>Энтальпия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2403360" y="3792690"/>
                <a:ext cx="4248214" cy="72737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latin typeface="Cambria Math"/>
                        </a:rPr>
                        <m:t>𝑑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𝑄</m:t>
                          </m:r>
                        </m:e>
                        <m:sub>
                          <m:r>
                            <a:rPr lang="ru-RU">
                              <a:latin typeface="Cambria Math"/>
                            </a:rPr>
                            <m:t>вн</m:t>
                          </m:r>
                        </m:sub>
                      </m:sSub>
                      <m:r>
                        <a:rPr lang="ru-RU">
                          <a:latin typeface="Cambria Math"/>
                        </a:rPr>
                        <m:t>+</m:t>
                      </m:r>
                      <m:r>
                        <a:rPr lang="ru-RU" i="1">
                          <a:latin typeface="Cambria Math"/>
                        </a:rPr>
                        <m:t>𝑑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ru-RU">
                              <a:latin typeface="Cambria Math"/>
                            </a:rPr>
                            <m:t>т</m:t>
                          </m:r>
                        </m:sub>
                      </m:sSub>
                      <m:r>
                        <a:rPr lang="ru-RU">
                          <a:latin typeface="Cambria Math"/>
                        </a:rPr>
                        <m:t>=</m:t>
                      </m:r>
                      <m:r>
                        <a:rPr lang="ru-RU" i="1">
                          <a:latin typeface="Cambria Math"/>
                        </a:rPr>
                        <m:t>𝑑𝑖</m:t>
                      </m:r>
                      <m:r>
                        <a:rPr lang="ru-RU">
                          <a:latin typeface="Cambria Math"/>
                        </a:rPr>
                        <m:t>+</m:t>
                      </m:r>
                      <m:r>
                        <a:rPr lang="ru-RU" i="1">
                          <a:latin typeface="Cambria Math"/>
                        </a:rPr>
                        <m:t>𝑑</m:t>
                      </m:r>
                      <m:d>
                        <m:d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ru-RU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ru-RU">
                                      <a:latin typeface="Cambria Math"/>
                                    </a:rPr>
                                    <m:t>с</m:t>
                                  </m:r>
                                </m:e>
                                <m:sup>
                                  <m:r>
                                    <a:rPr lang="ru-RU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ru-RU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ru-RU">
                          <a:latin typeface="Cambria Math"/>
                        </a:rPr>
                        <m:t>=</m:t>
                      </m:r>
                      <m:r>
                        <a:rPr lang="ru-RU" i="1">
                          <a:latin typeface="Cambria Math"/>
                        </a:rPr>
                        <m:t>𝑑</m:t>
                      </m:r>
                      <m:sSup>
                        <m:sSup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i="1">
                              <a:latin typeface="Cambria Math"/>
                            </a:rPr>
                            <m:t>𝑖</m:t>
                          </m:r>
                        </m:e>
                        <m:sup>
                          <m:r>
                            <a:rPr lang="ru-RU" i="1">
                              <a:latin typeface="Cambria Math"/>
                            </a:rPr>
                            <m:t>∗</m:t>
                          </m:r>
                        </m:sup>
                      </m:sSup>
                      <m:r>
                        <a:rPr lang="ru-RU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𝑐</m:t>
                          </m:r>
                        </m:e>
                        <m:sub>
                          <m:r>
                            <a:rPr lang="ru-RU" i="1">
                              <a:latin typeface="Cambria Math"/>
                            </a:rPr>
                            <m:t>𝑝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𝑑</m:t>
                      </m:r>
                      <m:sSup>
                        <m:sSup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𝑇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3360" y="3792690"/>
                <a:ext cx="4248214" cy="727379"/>
              </a:xfrm>
              <a:prstGeom prst="rect">
                <a:avLst/>
              </a:prstGeom>
              <a:blipFill rotWithShape="1">
                <a:blip r:embed="rId10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409055" y="4407655"/>
                <a:ext cx="8325889" cy="661271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b="0" i="1" smtClean="0">
                              <a:latin typeface="Cambria Math" panose="02040503050406030204" pitchFamily="18" charset="0"/>
                            </a:rPr>
                            <m:t>            </m:t>
                          </m:r>
                          <m:r>
                            <a:rPr lang="ru-RU" i="1">
                              <a:latin typeface="Cambria Math"/>
                            </a:rPr>
                            <m:t>𝑄</m:t>
                          </m:r>
                        </m:e>
                        <m:sub>
                          <m:r>
                            <a:rPr lang="ru-RU" i="1">
                              <a:latin typeface="Cambria Math"/>
                            </a:rPr>
                            <m:t>вн</m:t>
                          </m:r>
                        </m:sub>
                      </m:sSub>
                      <m:r>
                        <a:rPr lang="ru-RU" i="1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ru-RU">
                              <a:latin typeface="Cambria Math"/>
                            </a:rPr>
                            <m:t>т</m:t>
                          </m:r>
                        </m:sub>
                      </m:sSub>
                      <m:r>
                        <a:rPr lang="ru-RU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i="1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i="1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с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i="1">
                              <a:latin typeface="Cambria Math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с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i="1">
                          <a:latin typeface="Cambria Math"/>
                        </a:rPr>
                        <m:t>=</m:t>
                      </m:r>
                      <m:sSubSup>
                        <m:sSubSup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/>
                            </a:rPr>
                            <m:t>𝑖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b>
                        <m:sup>
                          <m:r>
                            <a:rPr lang="en-US" i="1">
                              <a:latin typeface="Cambria Math"/>
                            </a:rPr>
                            <m:t>∗</m:t>
                          </m:r>
                        </m:sup>
                      </m:sSubSup>
                      <m:r>
                        <a:rPr lang="en-US" i="1">
                          <a:latin typeface="Cambria Math"/>
                        </a:rPr>
                        <m:t>−</m:t>
                      </m:r>
                      <m:sSubSup>
                        <m:sSubSup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/>
                            </a:rPr>
                            <m:t>𝑖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i="1">
                              <a:latin typeface="Cambria Math"/>
                            </a:rPr>
                            <m:t>∗</m:t>
                          </m:r>
                        </m:sup>
                      </m:sSubSup>
                      <m:r>
                        <a:rPr lang="en-US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𝑐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𝑝</m:t>
                          </m:r>
                        </m:sub>
                      </m:sSub>
                      <m:sSubSup>
                        <m:sSubSup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b>
                        <m:sup>
                          <m:r>
                            <a:rPr lang="en-US" i="1">
                              <a:latin typeface="Cambria Math"/>
                            </a:rPr>
                            <m:t>∗</m:t>
                          </m:r>
                        </m:sup>
                      </m:sSubSup>
                      <m:r>
                        <a:rPr lang="en-US" i="1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𝑐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𝑝</m:t>
                          </m:r>
                        </m:sub>
                      </m:sSub>
                      <m:sSubSup>
                        <m:sSubSup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i="1">
                              <a:latin typeface="Cambria Math"/>
                            </a:rPr>
                            <m:t>∗</m:t>
                          </m:r>
                        </m:sup>
                      </m:sSubSup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055" y="4407655"/>
                <a:ext cx="8325889" cy="66127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/>
          <p:cNvSpPr txBox="1"/>
          <p:nvPr/>
        </p:nvSpPr>
        <p:spPr>
          <a:xfrm>
            <a:off x="276297" y="5093631"/>
            <a:ext cx="43016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Следствие №1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87222" y="5068926"/>
            <a:ext cx="43166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Следствие №2</a:t>
            </a:r>
          </a:p>
        </p:txBody>
      </p:sp>
      <p:sp>
        <p:nvSpPr>
          <p:cNvPr id="21" name="TextBox 20"/>
          <p:cNvSpPr txBox="1">
            <a:spLocks noChangeAspect="1"/>
          </p:cNvSpPr>
          <p:nvPr/>
        </p:nvSpPr>
        <p:spPr>
          <a:xfrm>
            <a:off x="288685" y="5253592"/>
            <a:ext cx="4238782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400" i="1" dirty="0"/>
              <a:t>Подводимые в термодинамическом процессе внешнее тепло и работа идут на изменение энтальпии и кинетической энергии потока</a:t>
            </a:r>
            <a:endParaRPr lang="ru-RU" sz="1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>
                <a:spLocks noChangeAspect="1"/>
              </p:cNvSpPr>
              <p:nvPr/>
            </p:nvSpPr>
            <p:spPr>
              <a:xfrm>
                <a:off x="4556779" y="5218180"/>
                <a:ext cx="4238782" cy="13515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ru-RU" sz="1400" i="1" dirty="0"/>
                  <a:t>Полная температура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1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400" i="1">
                            <a:latin typeface="Cambria Math"/>
                          </a:rPr>
                          <m:t>𝑇</m:t>
                        </m:r>
                      </m:e>
                      <m:sup>
                        <m:r>
                          <a:rPr lang="ru-RU" sz="1400" i="1">
                            <a:latin typeface="Cambria Math"/>
                          </a:rPr>
                          <m:t>∗</m:t>
                        </m:r>
                      </m:sup>
                    </m:sSup>
                  </m:oMath>
                </a14:m>
                <a:r>
                  <a:rPr lang="ru-RU" sz="1400" i="1" dirty="0"/>
                  <a:t> рабочего тела меняется только тогда, когда в рабочем процессе подводится/отводится внешнее тепло и/или механическая работа</a:t>
                </a:r>
                <a:endParaRPr lang="ru-RU" sz="14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6779" y="5218180"/>
                <a:ext cx="4238782" cy="1351588"/>
              </a:xfrm>
              <a:prstGeom prst="rect">
                <a:avLst/>
              </a:prstGeom>
              <a:blipFill>
                <a:blip r:embed="rId12"/>
                <a:stretch>
                  <a:fillRect l="-432" b="-36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Овал 22"/>
          <p:cNvSpPr/>
          <p:nvPr/>
        </p:nvSpPr>
        <p:spPr>
          <a:xfrm>
            <a:off x="6021666" y="1164278"/>
            <a:ext cx="496446" cy="747371"/>
          </a:xfrm>
          <a:prstGeom prst="ellipse">
            <a:avLst/>
          </a:prstGeom>
          <a:noFill/>
          <a:ln w="254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8FB0903E-C18C-400A-9491-56B19AB02ED4}"/>
              </a:ext>
            </a:extLst>
          </p:cNvPr>
          <p:cNvSpPr/>
          <p:nvPr/>
        </p:nvSpPr>
        <p:spPr>
          <a:xfrm>
            <a:off x="2627036" y="2465148"/>
            <a:ext cx="394692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i="1" dirty="0"/>
              <a:t>Первое начало термодинамики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9AA1B760-84A7-4AFF-85F4-55228677C22B}"/>
              </a:ext>
            </a:extLst>
          </p:cNvPr>
          <p:cNvSpPr/>
          <p:nvPr/>
        </p:nvSpPr>
        <p:spPr>
          <a:xfrm>
            <a:off x="6729684" y="4368959"/>
            <a:ext cx="208180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i="1" dirty="0"/>
              <a:t>Уравнение энергии в тепловой форме в абсолютном движении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34242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4976"/>
    </mc:Choice>
    <mc:Fallback xmlns="">
      <p:transition spd="slow" advTm="4349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6" grpId="0" animBg="1"/>
      <p:bldP spid="11" grpId="0"/>
      <p:bldP spid="12" grpId="0" animBg="1"/>
      <p:bldP spid="13" grpId="0" animBg="1"/>
      <p:bldP spid="16" grpId="0"/>
      <p:bldP spid="17" grpId="0"/>
      <p:bldP spid="18" grpId="0" animBg="1"/>
      <p:bldP spid="19" grpId="0"/>
      <p:bldP spid="20" grpId="0"/>
      <p:bldP spid="21" grpId="0"/>
      <p:bldP spid="22" grpId="0"/>
      <p:bldP spid="23" grpId="0" animBg="1"/>
      <p:bldP spid="24" grpId="0"/>
      <p:bldP spid="2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163033"/>
            <a:ext cx="7898675" cy="646331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Уравнение энергии в тепловой форме </a:t>
            </a:r>
          </a:p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в относительном движении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14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5012" y="807288"/>
            <a:ext cx="82509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Уравнение энергии в механической форме в относительном движении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475011" y="1169333"/>
                <a:ext cx="7042069" cy="72737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latin typeface="Cambria Math"/>
                        </a:rPr>
                        <m:t>𝑑</m:t>
                      </m:r>
                      <m:d>
                        <m:d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ru-RU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ru-RU" i="1">
                                      <a:latin typeface="Cambria Math"/>
                                    </a:rPr>
                                    <m:t>𝑢</m:t>
                                  </m:r>
                                </m:e>
                                <m:sup>
                                  <m:r>
                                    <a:rPr lang="ru-RU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ru-RU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i="1">
                              <a:latin typeface="Cambria Math"/>
                            </a:rPr>
                            <m:t>𝑑𝑝</m:t>
                          </m:r>
                        </m:num>
                        <m:den>
                          <m:r>
                            <a:rPr lang="ru-RU" i="1">
                              <a:latin typeface="Cambria Math"/>
                            </a:rPr>
                            <m:t>𝜌</m:t>
                          </m:r>
                        </m:den>
                      </m:f>
                      <m:r>
                        <a:rPr lang="ru-RU" i="1">
                          <a:latin typeface="Cambria Math"/>
                        </a:rPr>
                        <m:t>+</m:t>
                      </m:r>
                      <m:r>
                        <a:rPr lang="ru-RU" i="1">
                          <a:latin typeface="Cambria Math"/>
                        </a:rPr>
                        <m:t>𝑑</m:t>
                      </m:r>
                      <m:d>
                        <m:d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ru-RU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𝑤</m:t>
                                  </m:r>
                                </m:e>
                                <m:sup>
                                  <m:r>
                                    <a:rPr lang="ru-RU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ru-RU" i="1">
                          <a:latin typeface="Cambria Math"/>
                        </a:rPr>
                        <m:t>+</m:t>
                      </m:r>
                      <m:r>
                        <a:rPr lang="ru-RU" i="1">
                          <a:latin typeface="Cambria Math"/>
                        </a:rPr>
                        <m:t>𝑑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𝑟</m:t>
                          </m:r>
                        </m:sub>
                      </m:sSub>
                      <m:r>
                        <a:rPr lang="ru-RU" i="1">
                          <a:latin typeface="Cambria Math"/>
                        </a:rPr>
                        <m:t>=</m:t>
                      </m:r>
                      <m:r>
                        <a:rPr lang="ru-RU" i="1">
                          <a:latin typeface="Cambria Math"/>
                        </a:rPr>
                        <m:t>𝜗</m:t>
                      </m:r>
                      <m:r>
                        <a:rPr lang="ru-RU" i="1">
                          <a:latin typeface="Cambria Math"/>
                        </a:rPr>
                        <m:t>∙</m:t>
                      </m:r>
                      <m:r>
                        <a:rPr lang="en-US" i="1">
                          <a:latin typeface="Cambria Math"/>
                        </a:rPr>
                        <m:t>𝑑𝑝</m:t>
                      </m:r>
                      <m:r>
                        <a:rPr lang="ru-RU" i="1">
                          <a:latin typeface="Cambria Math"/>
                        </a:rPr>
                        <m:t>+</m:t>
                      </m:r>
                      <m:r>
                        <a:rPr lang="ru-RU" i="1">
                          <a:latin typeface="Cambria Math"/>
                        </a:rPr>
                        <m:t>𝑑</m:t>
                      </m:r>
                      <m:d>
                        <m:d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ru-RU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𝑤</m:t>
                                  </m:r>
                                </m:e>
                                <m:sup>
                                  <m:r>
                                    <a:rPr lang="ru-RU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ru-RU" i="1">
                          <a:latin typeface="Cambria Math"/>
                        </a:rPr>
                        <m:t>+</m:t>
                      </m:r>
                      <m:r>
                        <a:rPr lang="ru-RU" i="1">
                          <a:latin typeface="Cambria Math"/>
                        </a:rPr>
                        <m:t>𝑑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𝑟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011" y="1169333"/>
                <a:ext cx="7042069" cy="727379"/>
              </a:xfrm>
              <a:prstGeom prst="rect">
                <a:avLst/>
              </a:prstGeom>
              <a:blipFill rotWithShape="1">
                <a:blip r:embed="rId5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400100" y="1896712"/>
            <a:ext cx="8411390" cy="880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Подведенное тепло расходуется на совершение работы и изменение внутренней энергии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822089" y="1116046"/>
            <a:ext cx="2160000" cy="720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ysClr val="windowText" lastClr="000000"/>
                </a:solidFill>
              </a:rPr>
              <a:t>Потери – единственный источник тепла в турбомашине</a:t>
            </a:r>
            <a:endParaRPr lang="ru-RU" sz="1400" b="1" i="1" dirty="0">
              <a:solidFill>
                <a:sysClr val="windowText" lastClr="000000"/>
              </a:solidFill>
            </a:endParaRPr>
          </a:p>
        </p:txBody>
      </p:sp>
      <p:cxnSp>
        <p:nvCxnSpPr>
          <p:cNvPr id="4" name="Прямая со стрелкой 3"/>
          <p:cNvCxnSpPr>
            <a:stCxn id="10" idx="1"/>
          </p:cNvCxnSpPr>
          <p:nvPr/>
        </p:nvCxnSpPr>
        <p:spPr>
          <a:xfrm flipH="1">
            <a:off x="6629257" y="1476046"/>
            <a:ext cx="192832" cy="56976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3015936" y="2777081"/>
                <a:ext cx="3179717" cy="39081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/>
                        </a:rPr>
                        <m:t>𝑑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𝑄</m:t>
                          </m:r>
                        </m:e>
                        <m:sub>
                          <m:r>
                            <a:rPr lang="ru-RU">
                              <a:latin typeface="Cambria Math"/>
                            </a:rPr>
                            <m:t>вн</m:t>
                          </m:r>
                        </m:sub>
                      </m:sSub>
                      <m:r>
                        <a:rPr lang="ru-RU">
                          <a:latin typeface="Cambria Math"/>
                        </a:rPr>
                        <m:t>+</m:t>
                      </m:r>
                      <m:r>
                        <a:rPr lang="ru-RU" i="1">
                          <a:latin typeface="Cambria Math"/>
                        </a:rPr>
                        <m:t>𝑑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𝑄</m:t>
                          </m:r>
                        </m:e>
                        <m:sub>
                          <m:r>
                            <a:rPr lang="ru-RU" i="1">
                              <a:latin typeface="Cambria Math"/>
                            </a:rPr>
                            <m:t>𝑟</m:t>
                          </m:r>
                        </m:sub>
                      </m:sSub>
                      <m:r>
                        <a:rPr lang="ru-RU">
                          <a:latin typeface="Cambria Math"/>
                        </a:rPr>
                        <m:t>=</m:t>
                      </m:r>
                      <m:r>
                        <a:rPr lang="ru-RU" i="1">
                          <a:latin typeface="Cambria Math"/>
                        </a:rPr>
                        <m:t>𝑝</m:t>
                      </m:r>
                      <m:r>
                        <a:rPr lang="ru-RU">
                          <a:latin typeface="Cambria Math"/>
                        </a:rPr>
                        <m:t>∙</m:t>
                      </m:r>
                      <m:r>
                        <a:rPr lang="ru-RU" i="1">
                          <a:latin typeface="Cambria Math"/>
                        </a:rPr>
                        <m:t>𝑑</m:t>
                      </m:r>
                      <m:r>
                        <a:rPr lang="ru-RU" i="1">
                          <a:latin typeface="Cambria Math"/>
                        </a:rPr>
                        <m:t>𝜗</m:t>
                      </m:r>
                      <m:r>
                        <a:rPr lang="ru-RU">
                          <a:latin typeface="Cambria Math"/>
                        </a:rPr>
                        <m:t>+</m:t>
                      </m:r>
                      <m:r>
                        <a:rPr lang="ru-RU" i="1">
                          <a:latin typeface="Cambria Math"/>
                        </a:rPr>
                        <m:t>𝑑</m:t>
                      </m:r>
                      <m:d>
                        <m:d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𝑣</m:t>
                              </m:r>
                            </m:sub>
                          </m:sSub>
                          <m:r>
                            <a:rPr lang="ru-RU" i="1">
                              <a:latin typeface="Cambria Math"/>
                            </a:rPr>
                            <m:t>𝑇</m:t>
                          </m: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5936" y="2777081"/>
                <a:ext cx="3179717" cy="390813"/>
              </a:xfrm>
              <a:prstGeom prst="rect">
                <a:avLst/>
              </a:prstGeom>
              <a:blipFill rotWithShape="1">
                <a:blip r:embed="rId6" cstate="print"/>
                <a:stretch>
                  <a:fillRect b="-3030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2555329" y="3167894"/>
                <a:ext cx="4489947" cy="72737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latin typeface="Cambria Math"/>
                        </a:rPr>
                        <m:t>𝑑</m:t>
                      </m:r>
                      <m:d>
                        <m:d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ru-RU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ru-RU" i="1">
                                      <a:latin typeface="Cambria Math"/>
                                    </a:rPr>
                                    <m:t>𝑢</m:t>
                                  </m:r>
                                </m:e>
                                <m:sup>
                                  <m:r>
                                    <a:rPr lang="ru-RU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ru-RU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ru-RU">
                          <a:latin typeface="Cambria Math"/>
                        </a:rPr>
                        <m:t>+</m:t>
                      </m:r>
                      <m:r>
                        <a:rPr lang="ru-RU" i="1">
                          <a:latin typeface="Cambria Math"/>
                        </a:rPr>
                        <m:t>𝑑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𝑄</m:t>
                          </m:r>
                        </m:e>
                        <m:sub>
                          <m:r>
                            <a:rPr lang="ru-RU">
                              <a:latin typeface="Cambria Math"/>
                            </a:rPr>
                            <m:t>вн</m:t>
                          </m:r>
                        </m:sub>
                      </m:sSub>
                      <m:r>
                        <a:rPr lang="ru-RU">
                          <a:latin typeface="Cambria Math"/>
                        </a:rPr>
                        <m:t>=</m:t>
                      </m:r>
                      <m:r>
                        <a:rPr lang="ru-RU" i="1">
                          <a:latin typeface="Cambria Math"/>
                        </a:rPr>
                        <m:t>𝑑</m:t>
                      </m:r>
                      <m:r>
                        <a:rPr lang="ru-RU">
                          <a:latin typeface="Cambria Math"/>
                        </a:rPr>
                        <m:t>(</m:t>
                      </m:r>
                      <m:r>
                        <a:rPr lang="ru-RU" i="1">
                          <a:latin typeface="Cambria Math"/>
                        </a:rPr>
                        <m:t>𝑝</m:t>
                      </m:r>
                      <m:r>
                        <a:rPr lang="ru-RU" i="1">
                          <a:latin typeface="Cambria Math"/>
                        </a:rPr>
                        <m:t>𝜗</m:t>
                      </m:r>
                      <m:r>
                        <a:rPr lang="ru-RU">
                          <a:latin typeface="Cambria Math"/>
                        </a:rPr>
                        <m:t>)+</m:t>
                      </m:r>
                      <m:r>
                        <a:rPr lang="ru-RU" i="1">
                          <a:latin typeface="Cambria Math"/>
                        </a:rPr>
                        <m:t>𝑑</m:t>
                      </m:r>
                      <m:d>
                        <m:d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𝑣</m:t>
                              </m:r>
                            </m:sub>
                          </m:sSub>
                          <m:r>
                            <a:rPr lang="ru-RU" i="1">
                              <a:latin typeface="Cambria Math"/>
                            </a:rPr>
                            <m:t>𝑇</m:t>
                          </m:r>
                        </m:e>
                      </m:d>
                      <m:r>
                        <a:rPr lang="ru-RU">
                          <a:latin typeface="Cambria Math"/>
                        </a:rPr>
                        <m:t>+</m:t>
                      </m:r>
                      <m:r>
                        <a:rPr lang="ru-RU" i="1">
                          <a:latin typeface="Cambria Math"/>
                        </a:rPr>
                        <m:t>𝑑</m:t>
                      </m:r>
                      <m:d>
                        <m:d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ru-RU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ru-RU" i="1">
                                      <a:latin typeface="Cambria Math"/>
                                    </a:rPr>
                                    <m:t>𝑤</m:t>
                                  </m:r>
                                </m:e>
                                <m:sup>
                                  <m:r>
                                    <a:rPr lang="ru-RU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ru-RU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5329" y="3167894"/>
                <a:ext cx="4489947" cy="727379"/>
              </a:xfrm>
              <a:prstGeom prst="rect">
                <a:avLst/>
              </a:prstGeom>
              <a:blipFill rotWithShape="1">
                <a:blip r:embed="rId7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Овал 11"/>
          <p:cNvSpPr/>
          <p:nvPr/>
        </p:nvSpPr>
        <p:spPr>
          <a:xfrm>
            <a:off x="4304803" y="3174625"/>
            <a:ext cx="1656610" cy="747371"/>
          </a:xfrm>
          <a:prstGeom prst="ellipse">
            <a:avLst/>
          </a:prstGeom>
          <a:noFill/>
          <a:ln w="254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6784636" y="2777081"/>
                <a:ext cx="2278188" cy="369332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latin typeface="Cambria Math"/>
                        </a:rPr>
                        <m:t>𝑑</m:t>
                      </m:r>
                      <m:d>
                        <m:d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i="1">
                              <a:latin typeface="Cambria Math"/>
                            </a:rPr>
                            <m:t>𝑝</m:t>
                          </m:r>
                          <m:r>
                            <a:rPr lang="ru-RU" i="1">
                              <a:latin typeface="Cambria Math"/>
                            </a:rPr>
                            <m:t>𝜗</m:t>
                          </m:r>
                        </m:e>
                      </m:d>
                      <m:r>
                        <a:rPr lang="ru-RU" i="1">
                          <a:latin typeface="Cambria Math"/>
                        </a:rPr>
                        <m:t>+</m:t>
                      </m:r>
                      <m:r>
                        <a:rPr lang="ru-RU" i="1">
                          <a:latin typeface="Cambria Math"/>
                        </a:rPr>
                        <m:t>𝑑</m:t>
                      </m:r>
                      <m:d>
                        <m:d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𝑣</m:t>
                              </m:r>
                            </m:sub>
                          </m:sSub>
                          <m:r>
                            <a:rPr lang="ru-RU" i="1">
                              <a:latin typeface="Cambria Math"/>
                            </a:rPr>
                            <m:t>𝑇</m:t>
                          </m:r>
                        </m:e>
                      </m:d>
                      <m:r>
                        <a:rPr lang="ru-RU" i="1">
                          <a:latin typeface="Cambria Math"/>
                        </a:rPr>
                        <m:t>=</m:t>
                      </m:r>
                      <m:r>
                        <a:rPr lang="ru-RU" i="1">
                          <a:latin typeface="Cambria Math"/>
                        </a:rPr>
                        <m:t>𝑑𝑖</m:t>
                      </m:r>
                    </m:oMath>
                  </m:oMathPara>
                </a14:m>
                <a:endParaRPr lang="ru-RU" i="1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4636" y="2777081"/>
                <a:ext cx="2278188" cy="369332"/>
              </a:xfrm>
              <a:prstGeom prst="rect">
                <a:avLst/>
              </a:prstGeom>
              <a:blipFill rotWithShape="1">
                <a:blip r:embed="rId8" cstate="print"/>
                <a:stretch>
                  <a:fillRect b="-11290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 стрелкой 14"/>
          <p:cNvCxnSpPr>
            <a:stCxn id="13" idx="1"/>
            <a:endCxn id="12" idx="7"/>
          </p:cNvCxnSpPr>
          <p:nvPr/>
        </p:nvCxnSpPr>
        <p:spPr>
          <a:xfrm flipH="1">
            <a:off x="5718808" y="2961747"/>
            <a:ext cx="1065828" cy="32232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7322572" y="2407749"/>
            <a:ext cx="11590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cap="small" dirty="0"/>
              <a:t>Энтальпия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2130566" y="3863923"/>
                <a:ext cx="4950458" cy="72737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latin typeface="Cambria Math"/>
                        </a:rPr>
                        <m:t>𝑑</m:t>
                      </m:r>
                      <m:d>
                        <m:d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ru-RU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ru-RU" i="1">
                                      <a:latin typeface="Cambria Math"/>
                                    </a:rPr>
                                    <m:t>𝑢</m:t>
                                  </m:r>
                                </m:e>
                                <m:sup>
                                  <m:r>
                                    <a:rPr lang="ru-RU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ru-RU">
                          <a:latin typeface="Cambria Math"/>
                        </a:rPr>
                        <m:t>+</m:t>
                      </m:r>
                      <m:r>
                        <a:rPr lang="ru-RU" i="1">
                          <a:latin typeface="Cambria Math"/>
                        </a:rPr>
                        <m:t>𝑑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𝑄</m:t>
                          </m:r>
                        </m:e>
                        <m:sub>
                          <m:r>
                            <a:rPr lang="ru-RU" i="1">
                              <a:latin typeface="Cambria Math"/>
                            </a:rPr>
                            <m:t>вн</m:t>
                          </m:r>
                        </m:sub>
                      </m:sSub>
                      <m:r>
                        <a:rPr lang="ru-RU">
                          <a:latin typeface="Cambria Math"/>
                        </a:rPr>
                        <m:t>=</m:t>
                      </m:r>
                      <m:r>
                        <a:rPr lang="ru-RU" i="1">
                          <a:latin typeface="Cambria Math"/>
                        </a:rPr>
                        <m:t>𝑑</m:t>
                      </m:r>
                      <m:d>
                        <m:d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i="1">
                              <a:latin typeface="Cambria Math"/>
                            </a:rPr>
                            <m:t>𝑖</m:t>
                          </m:r>
                        </m:e>
                      </m:d>
                      <m:r>
                        <a:rPr lang="ru-RU">
                          <a:latin typeface="Cambria Math"/>
                        </a:rPr>
                        <m:t>+</m:t>
                      </m:r>
                      <m:d>
                        <m:d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ru-RU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𝑤</m:t>
                                  </m:r>
                                </m:e>
                                <m:sup>
                                  <m:r>
                                    <a:rPr lang="ru-RU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ru-RU" i="1">
                          <a:latin typeface="Cambria Math"/>
                        </a:rPr>
                        <m:t>=</m:t>
                      </m:r>
                      <m:r>
                        <a:rPr lang="en-US" i="1">
                          <a:latin typeface="Cambria Math"/>
                        </a:rPr>
                        <m:t>𝑑</m:t>
                      </m:r>
                      <m:sSubSup>
                        <m:sSubSup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/>
                            </a:rPr>
                            <m:t>𝑖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𝑤</m:t>
                          </m:r>
                        </m:sub>
                        <m:sup>
                          <m:r>
                            <a:rPr lang="en-US" i="1">
                              <a:latin typeface="Cambria Math"/>
                            </a:rPr>
                            <m:t>∗</m:t>
                          </m:r>
                        </m:sup>
                      </m:sSubSup>
                      <m:r>
                        <a:rPr lang="en-US" i="1">
                          <a:latin typeface="Cambria Math"/>
                        </a:rPr>
                        <m:t>=</m:t>
                      </m:r>
                      <m:r>
                        <a:rPr lang="en-US" i="1">
                          <a:latin typeface="Cambria Math"/>
                        </a:rPr>
                        <m:t>𝑑</m:t>
                      </m:r>
                      <m:d>
                        <m:d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𝑝</m:t>
                              </m:r>
                            </m:sub>
                          </m:sSub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𝑤</m:t>
                              </m:r>
                            </m:sub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∗</m:t>
                              </m:r>
                            </m:sup>
                          </m:sSubSup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0566" y="3863923"/>
                <a:ext cx="4950458" cy="727379"/>
              </a:xfrm>
              <a:prstGeom prst="rect">
                <a:avLst/>
              </a:prstGeom>
              <a:blipFill rotWithShape="1">
                <a:blip r:embed="rId9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475011" y="4591302"/>
                <a:ext cx="8325889" cy="10440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txBody>
              <a:bodyPr wrap="square" anchor="ctr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𝑄</m:t>
                          </m:r>
                        </m:e>
                        <m:sub>
                          <m:r>
                            <a:rPr lang="ru-RU" i="1">
                              <a:latin typeface="Cambria Math"/>
                            </a:rPr>
                            <m:t>вн</m:t>
                          </m:r>
                        </m:sub>
                      </m:sSub>
                      <m:r>
                        <a:rPr lang="ru-RU" i="1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  <m:r>
                            <a:rPr lang="ru-RU" i="1">
                              <a:latin typeface="Cambria Math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ru-RU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ru-RU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i="1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i="1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i="1">
                              <a:latin typeface="Cambria Math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i="1">
                          <a:latin typeface="Cambria Math"/>
                        </a:rPr>
                        <m:t>=</m:t>
                      </m:r>
                      <m:sSubSup>
                        <m:sSubSup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/>
                            </a:rPr>
                            <m:t>𝑖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  <m:r>
                            <a:rPr lang="en-US" i="1">
                              <a:latin typeface="Cambria Math"/>
                            </a:rPr>
                            <m:t>𝑤</m:t>
                          </m:r>
                        </m:sub>
                        <m:sup>
                          <m:r>
                            <a:rPr lang="en-US" i="1">
                              <a:latin typeface="Cambria Math"/>
                            </a:rPr>
                            <m:t>∗</m:t>
                          </m:r>
                        </m:sup>
                      </m:sSubSup>
                      <m:r>
                        <a:rPr lang="en-US" i="1">
                          <a:latin typeface="Cambria Math"/>
                        </a:rPr>
                        <m:t>−</m:t>
                      </m:r>
                      <m:sSubSup>
                        <m:sSubSup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/>
                            </a:rPr>
                            <m:t>𝑖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1</m:t>
                          </m:r>
                          <m:r>
                            <a:rPr lang="en-US" i="1">
                              <a:latin typeface="Cambria Math"/>
                            </a:rPr>
                            <m:t>𝑤</m:t>
                          </m:r>
                        </m:sub>
                        <m:sup>
                          <m:r>
                            <a:rPr lang="en-US" i="1">
                              <a:latin typeface="Cambria Math"/>
                            </a:rPr>
                            <m:t>∗</m:t>
                          </m:r>
                        </m:sup>
                      </m:sSubSup>
                      <m:r>
                        <a:rPr lang="en-US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𝑐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𝑝</m:t>
                          </m:r>
                        </m:sub>
                      </m:sSub>
                      <m:sSubSup>
                        <m:sSubSup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  <m:r>
                            <a:rPr lang="en-US" i="1">
                              <a:latin typeface="Cambria Math"/>
                            </a:rPr>
                            <m:t>𝑤</m:t>
                          </m:r>
                        </m:sub>
                        <m:sup>
                          <m:r>
                            <a:rPr lang="en-US" i="1">
                              <a:latin typeface="Cambria Math"/>
                            </a:rPr>
                            <m:t>∗</m:t>
                          </m:r>
                        </m:sup>
                      </m:sSubSup>
                      <m:r>
                        <a:rPr lang="en-US" i="1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𝑐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𝑝</m:t>
                          </m:r>
                        </m:sub>
                      </m:sSub>
                      <m:sSubSup>
                        <m:sSubSup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1</m:t>
                          </m:r>
                          <m:r>
                            <a:rPr lang="en-US" i="1">
                              <a:latin typeface="Cambria Math"/>
                            </a:rPr>
                            <m:t>𝑤</m:t>
                          </m:r>
                        </m:sub>
                        <m:sup>
                          <m:r>
                            <a:rPr lang="en-US" i="1">
                              <a:latin typeface="Cambria Math"/>
                            </a:rPr>
                            <m:t>∗</m:t>
                          </m:r>
                        </m:sup>
                      </m:sSubSup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011" y="4591302"/>
                <a:ext cx="8325889" cy="104400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Овал 22"/>
          <p:cNvSpPr/>
          <p:nvPr/>
        </p:nvSpPr>
        <p:spPr>
          <a:xfrm>
            <a:off x="6251721" y="1164278"/>
            <a:ext cx="440377" cy="747371"/>
          </a:xfrm>
          <a:prstGeom prst="ellipse">
            <a:avLst/>
          </a:prstGeom>
          <a:noFill/>
          <a:ln w="254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688D555D-ED60-450F-AC02-D09CA476D93D}"/>
              </a:ext>
            </a:extLst>
          </p:cNvPr>
          <p:cNvSpPr/>
          <p:nvPr/>
        </p:nvSpPr>
        <p:spPr>
          <a:xfrm>
            <a:off x="2627036" y="2465148"/>
            <a:ext cx="394692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i="1" dirty="0"/>
              <a:t>Первое начало термодинамики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02D381DA-4B7B-4B50-9EC8-CB009579CBD5}"/>
              </a:ext>
            </a:extLst>
          </p:cNvPr>
          <p:cNvSpPr/>
          <p:nvPr/>
        </p:nvSpPr>
        <p:spPr>
          <a:xfrm>
            <a:off x="6784636" y="4612783"/>
            <a:ext cx="208180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i="1" dirty="0"/>
              <a:t>Уравнение энергии в тепловой форме в относительном движении</a:t>
            </a:r>
          </a:p>
        </p:txBody>
      </p:sp>
    </p:spTree>
    <p:extLst>
      <p:ext uri="{BB962C8B-B14F-4D97-AF65-F5344CB8AC3E}">
        <p14:creationId xmlns:p14="http://schemas.microsoft.com/office/powerpoint/2010/main" val="2221136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0608"/>
    </mc:Choice>
    <mc:Fallback xmlns="">
      <p:transition spd="slow" advTm="90608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446382" y="4965296"/>
                <a:ext cx="4213151" cy="135101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ru-RU" sz="1400" i="1" dirty="0"/>
                  <a:t>Температуру потока, заторможенного во вращающемся колесе, изменяется только подводе/отводе внешнего тепла. В РК турбомашины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ru-RU" sz="14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1400" i="1">
                            <a:latin typeface="Cambria Math"/>
                          </a:rPr>
                          <m:t>𝑇</m:t>
                        </m:r>
                      </m:e>
                      <m:sub>
                        <m:r>
                          <a:rPr lang="en-US" sz="1400" i="1">
                            <a:latin typeface="Cambria Math"/>
                          </a:rPr>
                          <m:t>𝜔</m:t>
                        </m:r>
                      </m:sub>
                      <m:sup>
                        <m:r>
                          <a:rPr lang="ru-RU" sz="1400" i="1">
                            <a:latin typeface="Cambria Math"/>
                          </a:rPr>
                          <m:t>∗</m:t>
                        </m:r>
                      </m:sup>
                    </m:sSubSup>
                    <m:r>
                      <a:rPr lang="ru-RU" sz="1400" i="1">
                        <a:latin typeface="Cambria Math"/>
                      </a:rPr>
                      <m:t>=</m:t>
                    </m:r>
                    <m:r>
                      <a:rPr lang="en-US" sz="1400" i="1">
                        <a:latin typeface="Cambria Math"/>
                      </a:rPr>
                      <m:t>𝑐𝑜𝑛𝑠𝑡</m:t>
                    </m:r>
                  </m:oMath>
                </a14:m>
                <a:r>
                  <a:rPr lang="ru-RU" sz="1400" i="1" dirty="0"/>
                  <a:t>.</a:t>
                </a: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382" y="4965296"/>
                <a:ext cx="4213151" cy="1351011"/>
              </a:xfrm>
              <a:prstGeom prst="rect">
                <a:avLst/>
              </a:prstGeom>
              <a:blipFill>
                <a:blip r:embed="rId6"/>
                <a:stretch>
                  <a:fillRect l="-434" b="-407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827314" y="163033"/>
            <a:ext cx="7898675" cy="646331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Уравнение энергии в тепловой форме </a:t>
            </a:r>
          </a:p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в относительном движении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15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485601" y="809364"/>
                <a:ext cx="8325889" cy="661271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𝑄</m:t>
                          </m:r>
                        </m:e>
                        <m:sub>
                          <m:r>
                            <a:rPr lang="ru-RU" i="1">
                              <a:latin typeface="Cambria Math"/>
                            </a:rPr>
                            <m:t>вн</m:t>
                          </m:r>
                        </m:sub>
                      </m:sSub>
                      <m:r>
                        <a:rPr lang="ru-RU" i="1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  <m:r>
                            <a:rPr lang="ru-RU" i="1">
                              <a:latin typeface="Cambria Math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ru-RU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ru-RU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i="1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i="1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i="1">
                              <a:latin typeface="Cambria Math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i="1">
                          <a:latin typeface="Cambria Math"/>
                        </a:rPr>
                        <m:t>=</m:t>
                      </m:r>
                      <m:sSubSup>
                        <m:sSubSup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/>
                            </a:rPr>
                            <m:t>𝑖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  <m:r>
                            <a:rPr lang="en-US" i="1">
                              <a:latin typeface="Cambria Math"/>
                            </a:rPr>
                            <m:t>𝑤</m:t>
                          </m:r>
                        </m:sub>
                        <m:sup>
                          <m:r>
                            <a:rPr lang="en-US" i="1">
                              <a:latin typeface="Cambria Math"/>
                            </a:rPr>
                            <m:t>∗</m:t>
                          </m:r>
                        </m:sup>
                      </m:sSubSup>
                      <m:r>
                        <a:rPr lang="en-US" i="1">
                          <a:latin typeface="Cambria Math"/>
                        </a:rPr>
                        <m:t>−</m:t>
                      </m:r>
                      <m:sSubSup>
                        <m:sSubSup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/>
                            </a:rPr>
                            <m:t>𝑖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1</m:t>
                          </m:r>
                          <m:r>
                            <a:rPr lang="en-US" i="1">
                              <a:latin typeface="Cambria Math"/>
                            </a:rPr>
                            <m:t>𝑤</m:t>
                          </m:r>
                        </m:sub>
                        <m:sup>
                          <m:r>
                            <a:rPr lang="en-US" i="1">
                              <a:latin typeface="Cambria Math"/>
                            </a:rPr>
                            <m:t>∗</m:t>
                          </m:r>
                        </m:sup>
                      </m:sSubSup>
                      <m:r>
                        <a:rPr lang="en-US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𝑐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𝑝</m:t>
                          </m:r>
                        </m:sub>
                      </m:sSub>
                      <m:sSubSup>
                        <m:sSubSup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  <m:r>
                            <a:rPr lang="en-US" i="1">
                              <a:latin typeface="Cambria Math"/>
                            </a:rPr>
                            <m:t>𝑤</m:t>
                          </m:r>
                        </m:sub>
                        <m:sup>
                          <m:r>
                            <a:rPr lang="en-US" i="1">
                              <a:latin typeface="Cambria Math"/>
                            </a:rPr>
                            <m:t>∗</m:t>
                          </m:r>
                        </m:sup>
                      </m:sSubSup>
                      <m:r>
                        <a:rPr lang="en-US" i="1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𝑐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𝑝</m:t>
                          </m:r>
                        </m:sub>
                      </m:sSub>
                      <m:sSubSup>
                        <m:sSubSup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1</m:t>
                          </m:r>
                          <m:r>
                            <a:rPr lang="en-US" i="1">
                              <a:latin typeface="Cambria Math"/>
                            </a:rPr>
                            <m:t>𝑤</m:t>
                          </m:r>
                        </m:sub>
                        <m:sup>
                          <m:r>
                            <a:rPr lang="en-US" i="1">
                              <a:latin typeface="Cambria Math"/>
                            </a:rPr>
                            <m:t>∗</m:t>
                          </m:r>
                        </m:sup>
                      </m:sSubSup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601" y="809364"/>
                <a:ext cx="8325889" cy="661271"/>
              </a:xfrm>
              <a:prstGeom prst="rect">
                <a:avLst/>
              </a:prstGeom>
              <a:blipFill rotWithShape="1">
                <a:blip r:embed="rId7" cstate="print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/>
          <p:cNvSpPr txBox="1"/>
          <p:nvPr/>
        </p:nvSpPr>
        <p:spPr>
          <a:xfrm>
            <a:off x="459970" y="1465884"/>
            <a:ext cx="43016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Следствие №1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776651" y="1470635"/>
            <a:ext cx="43166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Следствие №2</a:t>
            </a:r>
          </a:p>
        </p:txBody>
      </p:sp>
      <p:sp>
        <p:nvSpPr>
          <p:cNvPr id="21" name="TextBox 20"/>
          <p:cNvSpPr txBox="1">
            <a:spLocks noChangeAspect="1"/>
          </p:cNvSpPr>
          <p:nvPr/>
        </p:nvSpPr>
        <p:spPr>
          <a:xfrm>
            <a:off x="459970" y="1827750"/>
            <a:ext cx="423878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400" dirty="0"/>
              <a:t> </a:t>
            </a:r>
            <a:r>
              <a:rPr lang="ru-RU" sz="1400" i="1" dirty="0"/>
              <a:t>Работа инерционных сил и подводимое в процессе тепло идут на изменение энтальпии и изменение кинетической энергии потока в относительном движении</a:t>
            </a:r>
            <a:endParaRPr lang="ru-RU" sz="1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>
                <a:spLocks noChangeAspect="1"/>
              </p:cNvSpPr>
              <p:nvPr/>
            </p:nvSpPr>
            <p:spPr>
              <a:xfrm>
                <a:off x="4756381" y="1827750"/>
                <a:ext cx="4238782" cy="17081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ru-RU" sz="1400" i="1" dirty="0"/>
                  <a:t>Температура потока, заторможенного в относительном движении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ru-RU" sz="14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1400" i="1">
                            <a:latin typeface="Cambria Math"/>
                          </a:rPr>
                          <m:t>𝑇</m:t>
                        </m:r>
                      </m:e>
                      <m:sub>
                        <m:r>
                          <a:rPr lang="en-US" sz="1400" i="1">
                            <a:latin typeface="Cambria Math"/>
                          </a:rPr>
                          <m:t>𝑤</m:t>
                        </m:r>
                      </m:sub>
                      <m:sup>
                        <m:r>
                          <a:rPr lang="ru-RU" sz="1400" i="1">
                            <a:latin typeface="Cambria Math"/>
                          </a:rPr>
                          <m:t>∗</m:t>
                        </m:r>
                      </m:sup>
                    </m:sSubSup>
                  </m:oMath>
                </a14:m>
                <a:r>
                  <a:rPr lang="ru-RU" sz="1400" i="1" dirty="0"/>
                  <a:t>, не зависит от аэродинамического совершенства лопаточной машины, она меняется только при подводе внешнего тепла и действии инерционных сил</a:t>
                </a:r>
                <a:endParaRPr lang="ru-RU" sz="14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6381" y="1827750"/>
                <a:ext cx="4238782" cy="1708160"/>
              </a:xfrm>
              <a:prstGeom prst="rect">
                <a:avLst/>
              </a:prstGeom>
              <a:blipFill>
                <a:blip r:embed="rId8"/>
                <a:stretch>
                  <a:fillRect l="-431" b="-7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/>
          <p:cNvSpPr txBox="1"/>
          <p:nvPr/>
        </p:nvSpPr>
        <p:spPr>
          <a:xfrm>
            <a:off x="4598339" y="3449999"/>
            <a:ext cx="43016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Следствие №4</a:t>
            </a:r>
          </a:p>
          <a:p>
            <a:pPr algn="ctr"/>
            <a:r>
              <a:rPr lang="ru-RU" cap="all" dirty="0"/>
              <a:t>Для Центробежного компрессора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5163788" y="3977841"/>
                <a:ext cx="3170740" cy="588687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600">
                              <a:latin typeface="Cambria Math"/>
                            </a:rPr>
                            <m:t>с</m:t>
                          </m:r>
                        </m:e>
                        <m:sub>
                          <m:r>
                            <a:rPr lang="ru-RU" sz="1600">
                              <a:latin typeface="Cambria Math"/>
                            </a:rPr>
                            <m:t>р</m:t>
                          </m:r>
                        </m:sub>
                      </m:sSub>
                      <m:d>
                        <m:d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RU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1600" i="1"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ru-RU" sz="160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ru-RU" sz="1600" i="1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ru-RU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1600" i="1"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ru-RU" sz="160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ru-RU" sz="160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ru-RU" sz="16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sz="1600" i="1">
                                  <a:latin typeface="Cambria Math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ru-RU" sz="1600">
                                  <a:latin typeface="Cambria Math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ru-RU" sz="1600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  <m:r>
                            <a:rPr lang="ru-RU" sz="1600" i="1">
                              <a:latin typeface="Cambria Math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ru-RU" sz="16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sz="1600" i="1">
                                  <a:latin typeface="Cambria Math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ru-RU" sz="1600">
                                  <a:latin typeface="Cambria Math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ru-RU" sz="1600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ru-RU" sz="160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ru-RU" sz="160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ru-RU" sz="16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sz="1600" i="1">
                                  <a:latin typeface="Cambria Math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ru-RU" sz="1600">
                                  <a:latin typeface="Cambria Math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ru-RU" sz="1600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  <m:r>
                            <a:rPr lang="ru-RU" sz="1600" i="1">
                              <a:latin typeface="Cambria Math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ru-RU" sz="16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sz="1600" i="1">
                                  <a:latin typeface="Cambria Math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ru-RU" sz="1600">
                                  <a:latin typeface="Cambria Math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ru-RU" sz="1600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ru-RU" sz="1600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3788" y="3977841"/>
                <a:ext cx="3170740" cy="588687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/>
          <p:cNvSpPr txBox="1">
            <a:spLocks noChangeAspect="1"/>
          </p:cNvSpPr>
          <p:nvPr/>
        </p:nvSpPr>
        <p:spPr>
          <a:xfrm>
            <a:off x="4629767" y="4415685"/>
            <a:ext cx="4238782" cy="2354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400" dirty="0"/>
              <a:t> </a:t>
            </a:r>
            <a:r>
              <a:rPr lang="ru-RU" sz="1400" i="1" dirty="0"/>
              <a:t>В РК ЦБ статическая температура возрастает из-за торможения потока в относительном движении и работы инерционных сил.</a:t>
            </a:r>
          </a:p>
          <a:p>
            <a:pPr>
              <a:lnSpc>
                <a:spcPct val="150000"/>
              </a:lnSpc>
            </a:pPr>
            <a:r>
              <a:rPr lang="ru-RU" sz="1400" dirty="0"/>
              <a:t> </a:t>
            </a:r>
            <a:r>
              <a:rPr lang="ru-RU" sz="1400" i="1" dirty="0"/>
              <a:t>В РК осевого компрессора статическая температура растет только из-за торможения потока в относительном движении</a:t>
            </a:r>
            <a:endParaRPr lang="ru-RU" sz="1400" dirty="0"/>
          </a:p>
          <a:p>
            <a:pPr>
              <a:lnSpc>
                <a:spcPct val="150000"/>
              </a:lnSpc>
            </a:pPr>
            <a:endParaRPr lang="ru-RU" sz="1400" dirty="0"/>
          </a:p>
        </p:txBody>
      </p:sp>
      <p:sp>
        <p:nvSpPr>
          <p:cNvPr id="15" name="TextBox 14"/>
          <p:cNvSpPr txBox="1"/>
          <p:nvPr/>
        </p:nvSpPr>
        <p:spPr>
          <a:xfrm>
            <a:off x="459970" y="3265333"/>
            <a:ext cx="43166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Следствие №</a:t>
            </a:r>
            <a:r>
              <a:rPr lang="en-US" cap="all" dirty="0"/>
              <a:t>3</a:t>
            </a:r>
            <a:endParaRPr lang="ru-RU" cap="al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684838" y="4145108"/>
                <a:ext cx="3534044" cy="6266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600" i="1"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ru-RU" sz="1600" i="1">
                              <a:latin typeface="Cambria Math"/>
                            </a:rPr>
                            <m:t>𝜔</m:t>
                          </m:r>
                        </m:sub>
                        <m:sup>
                          <m:r>
                            <a:rPr lang="ru-RU" sz="1600" i="1">
                              <a:latin typeface="Cambria Math"/>
                            </a:rPr>
                            <m:t>∗</m:t>
                          </m:r>
                        </m:sup>
                      </m:sSubSup>
                      <m:r>
                        <a:rPr lang="ru-RU" sz="1600" i="1">
                          <a:latin typeface="Cambria Math"/>
                        </a:rPr>
                        <m:t>=</m:t>
                      </m:r>
                      <m:sSubSup>
                        <m:sSubSup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ru-RU" sz="1600" i="1"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sz="1600" i="1">
                              <a:latin typeface="Cambria Math"/>
                            </a:rPr>
                            <m:t>𝑤</m:t>
                          </m:r>
                        </m:sub>
                        <m:sup>
                          <m:r>
                            <a:rPr lang="ru-RU" sz="1600" i="1">
                              <a:latin typeface="Cambria Math"/>
                            </a:rPr>
                            <m:t>∗</m:t>
                          </m:r>
                        </m:sup>
                      </m:sSubSup>
                      <m:r>
                        <a:rPr lang="ru-RU" sz="1600" i="1"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1600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ru-RU" sz="1600" i="1">
                              <a:latin typeface="Cambria Math"/>
                            </a:rPr>
                            <m:t>2</m:t>
                          </m:r>
                          <m:sSub>
                            <m:sSubPr>
                              <m:ctrlPr>
                                <a:rPr lang="ru-RU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1600" i="1">
                                  <a:latin typeface="Cambria Math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ru-RU" sz="1600" i="1">
                                  <a:latin typeface="Cambria Math"/>
                                </a:rPr>
                                <m:t>𝑝</m:t>
                              </m:r>
                            </m:sub>
                          </m:sSub>
                        </m:den>
                      </m:f>
                      <m:sSup>
                        <m:sSup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600" i="1">
                              <a:latin typeface="Cambria Math"/>
                            </a:rPr>
                            <m:t>𝑢</m:t>
                          </m:r>
                        </m:e>
                        <m:sup>
                          <m:r>
                            <a:rPr lang="en-US" sz="16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1600" i="1">
                          <a:latin typeface="Cambria Math"/>
                        </a:rPr>
                        <m:t>=</m:t>
                      </m:r>
                      <m:r>
                        <a:rPr lang="en-US" sz="1600" i="1">
                          <a:latin typeface="Cambria Math"/>
                        </a:rPr>
                        <m:t>𝑇</m:t>
                      </m:r>
                      <m:r>
                        <a:rPr lang="en-US" sz="1600" i="1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1600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ru-RU" sz="1600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ru-RU" sz="1600" i="1">
                          <a:latin typeface="Cambria Math"/>
                        </a:rPr>
                        <m:t>𝜌</m:t>
                      </m:r>
                      <m:r>
                        <a:rPr lang="ru-RU" sz="1600" i="1">
                          <a:latin typeface="Cambria Math"/>
                        </a:rPr>
                        <m:t>(</m:t>
                      </m:r>
                      <m:sSup>
                        <m:sSup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600" i="1">
                              <a:latin typeface="Cambria Math"/>
                            </a:rPr>
                            <m:t>𝑤</m:t>
                          </m:r>
                        </m:e>
                        <m:sup>
                          <m:r>
                            <a:rPr lang="en-US" sz="16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ru-RU" sz="1600" i="1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600" i="1">
                              <a:latin typeface="Cambria Math"/>
                            </a:rPr>
                            <m:t>𝑢</m:t>
                          </m:r>
                        </m:e>
                        <m:sup>
                          <m:r>
                            <a:rPr lang="en-US" sz="16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ru-RU" sz="1600" i="1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838" y="4145108"/>
                <a:ext cx="3534044" cy="62664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>
            <a:spLocks noChangeAspect="1"/>
          </p:cNvSpPr>
          <p:nvPr/>
        </p:nvSpPr>
        <p:spPr>
          <a:xfrm>
            <a:off x="434339" y="3557287"/>
            <a:ext cx="423878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400" i="1" dirty="0"/>
              <a:t>Вводится новый параметр – </a:t>
            </a:r>
            <a:r>
              <a:rPr lang="ru-RU" sz="1400" i="1" u="sng" dirty="0"/>
              <a:t>температура  потока, заторможенного во вращающемся колесе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1413274" y="4699419"/>
                <a:ext cx="2077171" cy="36061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600" i="1">
                              <a:latin typeface="Cambria Math"/>
                            </a:rPr>
                            <m:t>𝑄</m:t>
                          </m:r>
                        </m:e>
                        <m:sub>
                          <m:r>
                            <a:rPr lang="ru-RU" sz="1600" i="1">
                              <a:latin typeface="Cambria Math"/>
                            </a:rPr>
                            <m:t>вн</m:t>
                          </m:r>
                        </m:sub>
                      </m:sSub>
                      <m:r>
                        <a:rPr lang="en-US" sz="1600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latin typeface="Cambria Math"/>
                            </a:rPr>
                            <m:t>𝑐</m:t>
                          </m:r>
                        </m:e>
                        <m:sub>
                          <m:r>
                            <a:rPr lang="en-US" sz="1600" i="1">
                              <a:latin typeface="Cambria Math"/>
                            </a:rPr>
                            <m:t>𝑝</m:t>
                          </m:r>
                        </m:sub>
                      </m:sSub>
                      <m:sSubSup>
                        <m:sSubSup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600" i="1"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sz="1600" i="1">
                              <a:latin typeface="Cambria Math"/>
                            </a:rPr>
                            <m:t>2</m:t>
                          </m:r>
                          <m:r>
                            <a:rPr lang="en-US" sz="1600" i="1">
                              <a:latin typeface="Cambria Math"/>
                            </a:rPr>
                            <m:t>𝜔</m:t>
                          </m:r>
                        </m:sub>
                        <m:sup>
                          <m:r>
                            <a:rPr lang="en-US" sz="1600" i="1">
                              <a:latin typeface="Cambria Math"/>
                            </a:rPr>
                            <m:t>∗</m:t>
                          </m:r>
                        </m:sup>
                      </m:sSubSup>
                      <m:r>
                        <a:rPr lang="en-US" sz="1600" i="1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latin typeface="Cambria Math"/>
                            </a:rPr>
                            <m:t>𝑐</m:t>
                          </m:r>
                        </m:e>
                        <m:sub>
                          <m:r>
                            <a:rPr lang="en-US" sz="1600" i="1">
                              <a:latin typeface="Cambria Math"/>
                            </a:rPr>
                            <m:t>𝑝</m:t>
                          </m:r>
                        </m:sub>
                      </m:sSub>
                      <m:sSubSup>
                        <m:sSubSup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600" i="1"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sz="1600" i="1">
                              <a:latin typeface="Cambria Math"/>
                            </a:rPr>
                            <m:t>1</m:t>
                          </m:r>
                          <m:r>
                            <a:rPr lang="en-US" sz="1600" i="1">
                              <a:latin typeface="Cambria Math"/>
                            </a:rPr>
                            <m:t>𝜔</m:t>
                          </m:r>
                        </m:sub>
                        <m:sup>
                          <m:r>
                            <a:rPr lang="en-US" sz="1600" i="1">
                              <a:latin typeface="Cambria Math"/>
                            </a:rPr>
                            <m:t>∗</m:t>
                          </m:r>
                        </m:sup>
                      </m:sSubSup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3274" y="4699419"/>
                <a:ext cx="2077171" cy="360612"/>
              </a:xfrm>
              <a:prstGeom prst="rect">
                <a:avLst/>
              </a:prstGeom>
              <a:blipFill>
                <a:blip r:embed="rId11"/>
                <a:stretch>
                  <a:fillRect b="-16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889E6F0-C9B3-49C6-B40E-35A703F4B09E}"/>
              </a:ext>
            </a:extLst>
          </p:cNvPr>
          <p:cNvSpPr/>
          <p:nvPr/>
        </p:nvSpPr>
        <p:spPr>
          <a:xfrm rot="16200000">
            <a:off x="7370682" y="4980529"/>
            <a:ext cx="288335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i="1" dirty="0">
                <a:solidFill>
                  <a:srgbClr val="FF0000"/>
                </a:solidFill>
              </a:rPr>
              <a:t>Те же причины что и для давления</a:t>
            </a:r>
            <a:endParaRPr lang="ru-RU" sz="1400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31721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5385"/>
    </mc:Choice>
    <mc:Fallback xmlns="">
      <p:transition spd="slow" advTm="4153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0" grpId="0"/>
      <p:bldP spid="22" grpId="0"/>
      <p:bldP spid="24" grpId="0"/>
      <p:bldP spid="3" grpId="0"/>
      <p:bldP spid="26" grpId="0"/>
      <p:bldP spid="15" grpId="0"/>
      <p:bldP spid="2" grpId="0"/>
      <p:bldP spid="17" grpId="0"/>
      <p:bldP spid="4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52B2C4-C23B-3669-00F5-52FFEC084D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95EAA382-D400-67C8-154E-63D9FAE64705}"/>
              </a:ext>
            </a:extLst>
          </p:cNvPr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Уравнение энергии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1108602-1CCD-5BC2-DB1B-9878D1F52AAB}"/>
              </a:ext>
            </a:extLst>
          </p:cNvPr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16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1EF6D28-FAAB-1D71-73AB-265D3A1EFA72}"/>
              </a:ext>
            </a:extLst>
          </p:cNvPr>
          <p:cNvSpPr txBox="1"/>
          <p:nvPr/>
        </p:nvSpPr>
        <p:spPr>
          <a:xfrm>
            <a:off x="598837" y="813300"/>
            <a:ext cx="43016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Задача №1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ECEFA22-A022-E4F0-C833-37B272950FB5}"/>
              </a:ext>
            </a:extLst>
          </p:cNvPr>
          <p:cNvSpPr txBox="1">
            <a:spLocks noChangeAspect="1"/>
          </p:cNvSpPr>
          <p:nvPr/>
        </p:nvSpPr>
        <p:spPr>
          <a:xfrm>
            <a:off x="537869" y="1182632"/>
            <a:ext cx="4238782" cy="167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400" i="1" dirty="0"/>
              <a:t>Определить температуру воздуха на выходе из компрессора, потребляющем мощность </a:t>
            </a:r>
            <a:r>
              <a:rPr lang="ru-RU" sz="1400" i="1" dirty="0" err="1"/>
              <a:t>N</a:t>
            </a:r>
            <a:r>
              <a:rPr lang="ru-RU" sz="1400" i="1" baseline="-25000" dirty="0" err="1"/>
              <a:t>к</a:t>
            </a:r>
            <a:r>
              <a:rPr lang="ru-RU" sz="1400" i="1" dirty="0"/>
              <a:t> = 23,8МВт, на взлётном режиме работы ГТД (Т</a:t>
            </a:r>
            <a:r>
              <a:rPr lang="ru-RU" sz="1400" i="1" baseline="-25000" dirty="0"/>
              <a:t>H</a:t>
            </a:r>
            <a:r>
              <a:rPr lang="ru-RU" sz="1400" i="1" dirty="0"/>
              <a:t> = 288 К) при расходе </a:t>
            </a:r>
            <a:r>
              <a:rPr lang="ru-RU" sz="1400" i="1" dirty="0" err="1"/>
              <a:t>G</a:t>
            </a:r>
            <a:r>
              <a:rPr lang="ru-RU" sz="1400" i="1" baseline="-25000" dirty="0" err="1"/>
              <a:t>в</a:t>
            </a:r>
            <a:r>
              <a:rPr lang="ru-RU" sz="1400" i="1" dirty="0"/>
              <a:t> = 70 кг/с.</a:t>
            </a:r>
          </a:p>
          <a:p>
            <a:pPr>
              <a:lnSpc>
                <a:spcPct val="150000"/>
              </a:lnSpc>
            </a:pPr>
            <a:endParaRPr lang="ru-RU" sz="1400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6707CB2-5FC7-35E7-5D31-3B731CB0BAE2}"/>
              </a:ext>
            </a:extLst>
          </p:cNvPr>
          <p:cNvSpPr/>
          <p:nvPr/>
        </p:nvSpPr>
        <p:spPr>
          <a:xfrm rot="16200000">
            <a:off x="7370682" y="4980529"/>
            <a:ext cx="288335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i="1" dirty="0">
                <a:solidFill>
                  <a:srgbClr val="FF0000"/>
                </a:solidFill>
              </a:rPr>
              <a:t>Те же причины что и для давления</a:t>
            </a:r>
            <a:endParaRPr lang="ru-RU" sz="1400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11411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5385"/>
    </mc:Choice>
    <mc:Fallback xmlns="">
      <p:transition spd="slow" advTm="4153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0831D7-B99A-9D30-222F-FDDC8C2ABB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86E34FB-B703-2140-12C9-93F95D2590E7}"/>
              </a:ext>
            </a:extLst>
          </p:cNvPr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Уравнение энергии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98B9A22-9616-5C99-E7AA-894E911F2177}"/>
              </a:ext>
            </a:extLst>
          </p:cNvPr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17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A5E144C-4E70-E826-C448-B5DF88726449}"/>
              </a:ext>
            </a:extLst>
          </p:cNvPr>
          <p:cNvSpPr txBox="1"/>
          <p:nvPr/>
        </p:nvSpPr>
        <p:spPr>
          <a:xfrm>
            <a:off x="598837" y="813300"/>
            <a:ext cx="43016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Задача №2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F088F74-01E1-1A8A-1A69-952A06E4AA76}"/>
              </a:ext>
            </a:extLst>
          </p:cNvPr>
          <p:cNvSpPr/>
          <p:nvPr/>
        </p:nvSpPr>
        <p:spPr>
          <a:xfrm rot="16200000">
            <a:off x="7370682" y="4980529"/>
            <a:ext cx="288335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i="1" dirty="0">
                <a:solidFill>
                  <a:srgbClr val="FF0000"/>
                </a:solidFill>
              </a:rPr>
              <a:t>Те же причины что и для давления</a:t>
            </a:r>
            <a:endParaRPr lang="ru-RU" sz="1400" dirty="0">
              <a:solidFill>
                <a:srgbClr val="FF0000"/>
              </a:solidFill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010AAB26-52C2-16EA-8DAD-72891BD7C408}"/>
              </a:ext>
            </a:extLst>
          </p:cNvPr>
          <p:cNvSpPr txBox="1">
            <a:spLocks noChangeAspect="1"/>
          </p:cNvSpPr>
          <p:nvPr/>
        </p:nvSpPr>
        <p:spPr>
          <a:xfrm>
            <a:off x="537868" y="1182632"/>
            <a:ext cx="4777081" cy="1997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400" dirty="0"/>
              <a:t>Определить степень повышения давления в ступени </a:t>
            </a:r>
            <a:r>
              <a:rPr lang="ru-RU" sz="1400" dirty="0">
                <a:sym typeface="Symbol" panose="05050102010706020507" pitchFamily="18" charset="2"/>
              </a:rPr>
              <a:t></a:t>
            </a:r>
            <a:r>
              <a:rPr lang="ru-RU" sz="1400" dirty="0"/>
              <a:t>* и полные параметры потока за ней </a:t>
            </a:r>
            <a:r>
              <a:rPr lang="en-US" sz="1400" dirty="0"/>
              <a:t>p</a:t>
            </a:r>
            <a:r>
              <a:rPr lang="ru-RU" sz="1400" baseline="-25000" dirty="0"/>
              <a:t>3</a:t>
            </a:r>
            <a:r>
              <a:rPr lang="ru-RU" sz="1400" dirty="0"/>
              <a:t>* и </a:t>
            </a:r>
            <a:r>
              <a:rPr lang="en-US" sz="1400" dirty="0"/>
              <a:t>T</a:t>
            </a:r>
            <a:r>
              <a:rPr lang="ru-RU" sz="1400" baseline="-25000" dirty="0"/>
              <a:t>3</a:t>
            </a:r>
            <a:r>
              <a:rPr lang="ru-RU" sz="1400" dirty="0"/>
              <a:t>*, если известны: полные параметры воздуха на входе </a:t>
            </a:r>
            <a:r>
              <a:rPr lang="en-US" sz="1400" dirty="0"/>
              <a:t>p</a:t>
            </a:r>
            <a:r>
              <a:rPr lang="ru-RU" sz="1400" baseline="-25000" dirty="0"/>
              <a:t>1</a:t>
            </a:r>
            <a:r>
              <a:rPr lang="ru-RU" sz="1400" dirty="0"/>
              <a:t>*= 101,325 кПа и </a:t>
            </a:r>
            <a:r>
              <a:rPr lang="en-US" sz="1400" dirty="0"/>
              <a:t>T</a:t>
            </a:r>
            <a:r>
              <a:rPr lang="ru-RU" sz="1400" baseline="-25000" dirty="0"/>
              <a:t>1</a:t>
            </a:r>
            <a:r>
              <a:rPr lang="ru-RU" sz="1400" dirty="0"/>
              <a:t>*= 288 К, величина подведенной работы </a:t>
            </a:r>
            <a:r>
              <a:rPr lang="en-US" sz="1400" dirty="0"/>
              <a:t>L</a:t>
            </a:r>
            <a:r>
              <a:rPr lang="ru-RU" sz="1400" dirty="0" err="1"/>
              <a:t>ст</a:t>
            </a:r>
            <a:r>
              <a:rPr lang="ru-RU" sz="1400" dirty="0"/>
              <a:t>*= 20 кДж/кг, а также изоэнтропический кпд ступени </a:t>
            </a:r>
            <a:r>
              <a:rPr lang="ru-RU" sz="1400" dirty="0">
                <a:sym typeface="Symbol" panose="05050102010706020507" pitchFamily="18" charset="2"/>
              </a:rPr>
              <a:t></a:t>
            </a:r>
            <a:r>
              <a:rPr lang="ru-RU" sz="1400" dirty="0"/>
              <a:t>= 0,867.</a:t>
            </a:r>
          </a:p>
          <a:p>
            <a:pPr>
              <a:lnSpc>
                <a:spcPct val="150000"/>
              </a:lnSpc>
            </a:pPr>
            <a:endParaRPr lang="ru-RU" sz="1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6934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5385"/>
    </mc:Choice>
    <mc:Fallback xmlns="">
      <p:transition spd="slow" advTm="4153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BB7CCC-4958-0A7E-7E66-5F48E41EC1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F3BBA52B-1A1A-E53E-5DF4-0902E6A02E36}"/>
              </a:ext>
            </a:extLst>
          </p:cNvPr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Уравнение энергии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3C72AD8-B39F-F6E6-EAD9-FD36D64F0D0A}"/>
              </a:ext>
            </a:extLst>
          </p:cNvPr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18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BC68297-1788-8BEF-CEEF-877DDC997E72}"/>
              </a:ext>
            </a:extLst>
          </p:cNvPr>
          <p:cNvSpPr txBox="1"/>
          <p:nvPr/>
        </p:nvSpPr>
        <p:spPr>
          <a:xfrm>
            <a:off x="598837" y="813300"/>
            <a:ext cx="43016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Задача №3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01B2EF4-DD38-49A6-BFB0-C1B4F26EFF63}"/>
              </a:ext>
            </a:extLst>
          </p:cNvPr>
          <p:cNvSpPr txBox="1">
            <a:spLocks noChangeAspect="1"/>
          </p:cNvSpPr>
          <p:nvPr/>
        </p:nvSpPr>
        <p:spPr>
          <a:xfrm>
            <a:off x="537868" y="1182632"/>
            <a:ext cx="4862807" cy="13515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400" dirty="0"/>
              <a:t>По известным полным параметрам воздуха на входе в ступень </a:t>
            </a:r>
            <a:r>
              <a:rPr lang="en-US" sz="1400" dirty="0"/>
              <a:t>p</a:t>
            </a:r>
            <a:r>
              <a:rPr lang="ru-RU" sz="1400" baseline="-25000" dirty="0"/>
              <a:t>1</a:t>
            </a:r>
            <a:r>
              <a:rPr lang="ru-RU" sz="1400" dirty="0"/>
              <a:t>*=245,25 кПа и </a:t>
            </a:r>
            <a:r>
              <a:rPr lang="en-US" sz="1400" dirty="0"/>
              <a:t>T</a:t>
            </a:r>
            <a:r>
              <a:rPr lang="ru-RU" sz="1400" baseline="-25000" dirty="0"/>
              <a:t>1</a:t>
            </a:r>
            <a:r>
              <a:rPr lang="ru-RU" sz="1400" dirty="0"/>
              <a:t>*= 386 К и на выходе из неё </a:t>
            </a:r>
            <a:r>
              <a:rPr lang="en-US" sz="1400" dirty="0"/>
              <a:t>p</a:t>
            </a:r>
            <a:r>
              <a:rPr lang="ru-RU" sz="1400" baseline="-25000" dirty="0"/>
              <a:t>3</a:t>
            </a:r>
            <a:r>
              <a:rPr lang="ru-RU" sz="1400" dirty="0"/>
              <a:t>*= 333,54 кПа и </a:t>
            </a:r>
            <a:r>
              <a:rPr lang="en-US" sz="1400" dirty="0"/>
              <a:t>T</a:t>
            </a:r>
            <a:r>
              <a:rPr lang="ru-RU" sz="1400" baseline="-25000" dirty="0"/>
              <a:t>3</a:t>
            </a:r>
            <a:r>
              <a:rPr lang="ru-RU" sz="1400" dirty="0"/>
              <a:t>*= 425 К определить кпд ступени </a:t>
            </a:r>
            <a:r>
              <a:rPr lang="ru-RU" sz="1400" dirty="0">
                <a:sym typeface="Symbol" panose="05050102010706020507" pitchFamily="18" charset="2"/>
              </a:rPr>
              <a:t></a:t>
            </a:r>
            <a:r>
              <a:rPr lang="ru-RU" sz="1400" dirty="0"/>
              <a:t>.</a:t>
            </a:r>
          </a:p>
          <a:p>
            <a:pPr>
              <a:lnSpc>
                <a:spcPct val="150000"/>
              </a:lnSpc>
            </a:pPr>
            <a:endParaRPr lang="ru-RU" sz="1400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0F7EE9B-D884-3DF1-E007-5ADE88D37ACF}"/>
              </a:ext>
            </a:extLst>
          </p:cNvPr>
          <p:cNvSpPr/>
          <p:nvPr/>
        </p:nvSpPr>
        <p:spPr>
          <a:xfrm rot="16200000">
            <a:off x="7370682" y="4980529"/>
            <a:ext cx="288335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i="1" dirty="0">
                <a:solidFill>
                  <a:srgbClr val="FF0000"/>
                </a:solidFill>
              </a:rPr>
              <a:t>Те же причины что и для давления</a:t>
            </a:r>
            <a:endParaRPr lang="ru-RU" sz="1400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04739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5385"/>
    </mc:Choice>
    <mc:Fallback xmlns="">
      <p:transition spd="slow" advTm="4153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D7A499-EAD2-1228-4BA9-D4B89388BB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222BA9FF-780E-A13E-2942-EB05E7F01DB8}"/>
              </a:ext>
            </a:extLst>
          </p:cNvPr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Уравнение энергии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CFB598B-FDE5-D65D-FEEC-3B7A05368DD7}"/>
              </a:ext>
            </a:extLst>
          </p:cNvPr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19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6C37504-931B-615E-816D-932AECCED1FE}"/>
              </a:ext>
            </a:extLst>
          </p:cNvPr>
          <p:cNvSpPr txBox="1"/>
          <p:nvPr/>
        </p:nvSpPr>
        <p:spPr>
          <a:xfrm>
            <a:off x="598837" y="813300"/>
            <a:ext cx="43016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Задача №4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3E6C5A7-5C1F-CA08-88A9-7414208A5A0F}"/>
              </a:ext>
            </a:extLst>
          </p:cNvPr>
          <p:cNvSpPr txBox="1">
            <a:spLocks noChangeAspect="1"/>
          </p:cNvSpPr>
          <p:nvPr/>
        </p:nvSpPr>
        <p:spPr>
          <a:xfrm>
            <a:off x="537868" y="1182632"/>
            <a:ext cx="4758031" cy="13515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400" i="1" dirty="0"/>
              <a:t>Найти полные давление и температуру воздуха за РК ступени ОК, если </a:t>
            </a:r>
            <a:r>
              <a:rPr lang="ru-RU" sz="1400" i="1" dirty="0" err="1"/>
              <a:t>G</a:t>
            </a:r>
            <a:r>
              <a:rPr lang="ru-RU" sz="1400" i="1" baseline="-25000" dirty="0" err="1"/>
              <a:t>в</a:t>
            </a:r>
            <a:r>
              <a:rPr lang="ru-RU" sz="1400" i="1" dirty="0"/>
              <a:t> = 23,5 кг/с; </a:t>
            </a:r>
            <a:r>
              <a:rPr lang="ru-RU" sz="1400" i="1" dirty="0" err="1"/>
              <a:t>N</a:t>
            </a:r>
            <a:r>
              <a:rPr lang="ru-RU" sz="1400" i="1" baseline="-25000" dirty="0" err="1"/>
              <a:t>ст</a:t>
            </a:r>
            <a:r>
              <a:rPr lang="ru-RU" sz="1400" i="1" dirty="0"/>
              <a:t> = 500 кВт; </a:t>
            </a:r>
            <a:r>
              <a:rPr lang="en-US" sz="1400" i="1" dirty="0"/>
              <a:t>p</a:t>
            </a:r>
            <a:r>
              <a:rPr lang="ru-RU" sz="1400" i="1" baseline="-25000" dirty="0"/>
              <a:t>1</a:t>
            </a:r>
            <a:r>
              <a:rPr lang="ru-RU" sz="1400" i="1" dirty="0"/>
              <a:t>*= 619,4 кПа; </a:t>
            </a:r>
            <a:r>
              <a:rPr lang="en-US" sz="1400" i="1" dirty="0"/>
              <a:t>T</a:t>
            </a:r>
            <a:r>
              <a:rPr lang="ru-RU" sz="1400" i="1" baseline="-25000" dirty="0"/>
              <a:t>1</a:t>
            </a:r>
            <a:r>
              <a:rPr lang="ru-RU" sz="1400" i="1" dirty="0"/>
              <a:t>*= 512,6К и</a:t>
            </a:r>
            <a:r>
              <a:rPr lang="ru-RU" sz="1400" i="1" dirty="0">
                <a:sym typeface="Symbol" panose="05050102010706020507" pitchFamily="18" charset="2"/>
              </a:rPr>
              <a:t></a:t>
            </a:r>
            <a:r>
              <a:rPr lang="ru-RU" sz="1400" i="1" dirty="0"/>
              <a:t>= 0,879.</a:t>
            </a:r>
          </a:p>
          <a:p>
            <a:pPr>
              <a:lnSpc>
                <a:spcPct val="150000"/>
              </a:lnSpc>
            </a:pPr>
            <a:endParaRPr lang="ru-RU" sz="1400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982FC43-0D2A-20D3-F091-73669FAE49C0}"/>
              </a:ext>
            </a:extLst>
          </p:cNvPr>
          <p:cNvSpPr/>
          <p:nvPr/>
        </p:nvSpPr>
        <p:spPr>
          <a:xfrm rot="16200000">
            <a:off x="7370682" y="4980529"/>
            <a:ext cx="288335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i="1" dirty="0">
                <a:solidFill>
                  <a:srgbClr val="FF0000"/>
                </a:solidFill>
              </a:rPr>
              <a:t>Те же причины что и для давления</a:t>
            </a:r>
            <a:endParaRPr lang="ru-RU" sz="1400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1421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5385"/>
    </mc:Choice>
    <mc:Fallback xmlns="">
      <p:transition spd="slow" advTm="4153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трелка вниз 11"/>
          <p:cNvSpPr/>
          <p:nvPr/>
        </p:nvSpPr>
        <p:spPr>
          <a:xfrm rot="15667199" flipH="1">
            <a:off x="3326419" y="1578115"/>
            <a:ext cx="360000" cy="1080000"/>
          </a:xfrm>
          <a:prstGeom prst="down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0" name="Рисунок 19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8301" y="1433705"/>
            <a:ext cx="2520950" cy="251968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827314" y="163033"/>
            <a:ext cx="7898675" cy="646331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Уравнение энергии в механической форме в абсолютном движении (уравнение Бернулли)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2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4371" y="787374"/>
            <a:ext cx="36826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Движение частицы в лопаточной машине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>
                <a:spLocks noChangeAspect="1"/>
              </p:cNvSpPr>
              <p:nvPr/>
            </p:nvSpPr>
            <p:spPr>
              <a:xfrm>
                <a:off x="657581" y="3665322"/>
                <a:ext cx="3771915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1400" i="1" dirty="0"/>
                  <a:t>S – </a:t>
                </a:r>
                <a:r>
                  <a:rPr lang="ru-RU" sz="1400" dirty="0"/>
                  <a:t>траектория движения </a:t>
                </a:r>
              </a:p>
              <a:p>
                <a:pPr>
                  <a:lnSpc>
                    <a:spcPct val="150000"/>
                  </a:lnSpc>
                </a:pPr>
                <a:r>
                  <a:rPr lang="ru-RU" sz="1400" dirty="0"/>
                  <a:t>с – скорость частицы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1400" i="1" dirty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400" b="0" i="1" dirty="0" smtClean="0">
                            <a:latin typeface="Cambria Math"/>
                          </a:rPr>
                          <m:t>𝑠</m:t>
                        </m:r>
                      </m:e>
                    </m:acc>
                  </m:oMath>
                </a14:m>
                <a:r>
                  <a:rPr lang="en-US" sz="1400" dirty="0"/>
                  <a:t> - </a:t>
                </a:r>
                <a:r>
                  <a:rPr lang="ru-RU" sz="1400" dirty="0"/>
                  <a:t>касательная к траектории в точке </a:t>
                </a:r>
                <a:r>
                  <a:rPr lang="en-US" sz="1400" dirty="0"/>
                  <a:t>O</a:t>
                </a:r>
                <a:endParaRPr lang="ru-RU" sz="1400" dirty="0"/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sz="1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400" b="0" i="1" smtClean="0">
                              <a:latin typeface="Cambria Math"/>
                            </a:rPr>
                            <m:t>𝑛</m:t>
                          </m:r>
                        </m:e>
                      </m:acc>
                      <m:r>
                        <a:rPr lang="en-US" sz="1400" b="0" i="1" smtClean="0">
                          <a:latin typeface="Cambria Math"/>
                        </a:rPr>
                        <m:t> </m:t>
                      </m:r>
                      <m:r>
                        <a:rPr lang="en-US" sz="1400" b="0" i="0" smtClean="0">
                          <a:latin typeface="Cambria Math"/>
                        </a:rPr>
                        <m:t>−</m:t>
                      </m:r>
                      <m:r>
                        <a:rPr lang="ru-RU" sz="1400" b="0" i="0" smtClean="0">
                          <a:latin typeface="Cambria Math"/>
                        </a:rPr>
                        <m:t>нормаль к </m:t>
                      </m:r>
                      <m:acc>
                        <m:accPr>
                          <m:chr m:val="̅"/>
                          <m:ctrlPr>
                            <a:rPr lang="en-US" sz="1400" i="1" dirty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400" i="1" dirty="0">
                              <a:latin typeface="Cambria Math"/>
                            </a:rPr>
                            <m:t>𝑠</m:t>
                          </m:r>
                        </m:e>
                      </m:acc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581" y="3665322"/>
                <a:ext cx="3771915" cy="1384995"/>
              </a:xfrm>
              <a:prstGeom prst="rect">
                <a:avLst/>
              </a:prstGeom>
              <a:blipFill>
                <a:blip r:embed="rId7"/>
                <a:stretch>
                  <a:fillRect l="-4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3939464" y="816051"/>
            <a:ext cx="47865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Область течения вокруг частицы</a:t>
            </a:r>
          </a:p>
        </p:txBody>
      </p:sp>
      <p:sp>
        <p:nvSpPr>
          <p:cNvPr id="11" name="TextBox 10"/>
          <p:cNvSpPr txBox="1">
            <a:spLocks noChangeAspect="1"/>
          </p:cNvSpPr>
          <p:nvPr/>
        </p:nvSpPr>
        <p:spPr>
          <a:xfrm>
            <a:off x="6166561" y="1090776"/>
            <a:ext cx="2956956" cy="2321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400" cap="small" dirty="0"/>
              <a:t>Силы, действующие на область течения:</a:t>
            </a:r>
          </a:p>
          <a:p>
            <a:pPr>
              <a:lnSpc>
                <a:spcPct val="150000"/>
              </a:lnSpc>
            </a:pPr>
            <a:r>
              <a:rPr lang="en-US" sz="1400" i="1" dirty="0" err="1"/>
              <a:t>dp</a:t>
            </a:r>
            <a:r>
              <a:rPr lang="en-US" sz="1400" i="1" dirty="0"/>
              <a:t> – </a:t>
            </a:r>
            <a:r>
              <a:rPr lang="ru-RU" sz="1400" dirty="0"/>
              <a:t>силы давления</a:t>
            </a:r>
          </a:p>
          <a:p>
            <a:pPr>
              <a:lnSpc>
                <a:spcPct val="150000"/>
              </a:lnSpc>
            </a:pPr>
            <a:r>
              <a:rPr lang="en-US" sz="1400" i="1" dirty="0" err="1"/>
              <a:t>dT</a:t>
            </a:r>
            <a:r>
              <a:rPr lang="en-US" sz="1400" i="1" dirty="0"/>
              <a:t> </a:t>
            </a:r>
            <a:r>
              <a:rPr lang="ru-RU" sz="1400" dirty="0"/>
              <a:t>– сила</a:t>
            </a:r>
            <a:r>
              <a:rPr lang="en-US" sz="1400" dirty="0"/>
              <a:t> </a:t>
            </a:r>
            <a:r>
              <a:rPr lang="ru-RU" sz="1400" dirty="0"/>
              <a:t>гидравлического сопротивления</a:t>
            </a:r>
          </a:p>
          <a:p>
            <a:pPr>
              <a:lnSpc>
                <a:spcPct val="150000"/>
              </a:lnSpc>
            </a:pPr>
            <a:r>
              <a:rPr lang="en-US" sz="1400" i="1" dirty="0" err="1"/>
              <a:t>dR</a:t>
            </a:r>
            <a:r>
              <a:rPr lang="en-US" sz="1400" i="1" dirty="0"/>
              <a:t> </a:t>
            </a:r>
            <a:r>
              <a:rPr lang="en-US" sz="1400" dirty="0"/>
              <a:t>– </a:t>
            </a:r>
            <a:r>
              <a:rPr lang="ru-RU" sz="1400" dirty="0"/>
              <a:t>сила, с которой лопатка воздействует на поток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72000" y="3499701"/>
            <a:ext cx="40738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Второй закон Ньютона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5545695" y="3718336"/>
                <a:ext cx="2521844" cy="6182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latin typeface="Cambria Math"/>
                        </a:rPr>
                        <m:t>𝑑</m:t>
                      </m:r>
                      <m:acc>
                        <m:accPr>
                          <m:chr m:val="̅"/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ru-RU" i="1">
                              <a:latin typeface="Cambria Math"/>
                            </a:rPr>
                            <m:t>𝑃</m:t>
                          </m:r>
                        </m:e>
                      </m:acc>
                      <m:r>
                        <a:rPr lang="ru-RU">
                          <a:latin typeface="Cambria Math"/>
                        </a:rPr>
                        <m:t>+</m:t>
                      </m:r>
                      <m:r>
                        <a:rPr lang="ru-RU" i="1">
                          <a:latin typeface="Cambria Math"/>
                        </a:rPr>
                        <m:t>𝑑</m:t>
                      </m:r>
                      <m:acc>
                        <m:accPr>
                          <m:chr m:val="̅"/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ru-RU" i="1">
                              <a:latin typeface="Cambria Math"/>
                            </a:rPr>
                            <m:t>𝑅</m:t>
                          </m:r>
                        </m:e>
                      </m:acc>
                      <m:r>
                        <a:rPr lang="ru-RU">
                          <a:latin typeface="Cambria Math"/>
                        </a:rPr>
                        <m:t>+</m:t>
                      </m:r>
                      <m:r>
                        <a:rPr lang="ru-RU" i="1">
                          <a:latin typeface="Cambria Math"/>
                        </a:rPr>
                        <m:t>𝑑</m:t>
                      </m:r>
                      <m:acc>
                        <m:accPr>
                          <m:chr m:val="̅"/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ru-RU" i="1">
                              <a:latin typeface="Cambria Math"/>
                            </a:rPr>
                            <m:t>𝑇</m:t>
                          </m:r>
                        </m:e>
                      </m:acc>
                      <m:r>
                        <a:rPr lang="ru-RU">
                          <a:latin typeface="Cambria Math"/>
                        </a:rPr>
                        <m:t>=</m:t>
                      </m:r>
                      <m:r>
                        <a:rPr lang="ru-RU" i="1">
                          <a:latin typeface="Cambria Math"/>
                        </a:rPr>
                        <m:t>𝑑𝑚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i="1">
                              <a:latin typeface="Cambria Math"/>
                            </a:rPr>
                            <m:t>𝑑</m:t>
                          </m:r>
                          <m:acc>
                            <m:accPr>
                              <m:chr m:val="̅"/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𝑐</m:t>
                              </m:r>
                            </m:e>
                          </m:acc>
                        </m:num>
                        <m:den>
                          <m:r>
                            <a:rPr lang="ru-RU" i="1">
                              <a:latin typeface="Cambria Math"/>
                            </a:rPr>
                            <m:t>𝑑𝑡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5695" y="3718336"/>
                <a:ext cx="2521844" cy="618246"/>
              </a:xfrm>
              <a:prstGeom prst="rect">
                <a:avLst/>
              </a:prstGeom>
              <a:blipFill rotWithShape="1">
                <a:blip r:embed="rId8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4156973" y="4336582"/>
            <a:ext cx="47214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Второй закон Ньютона в проекции на </a:t>
            </a:r>
            <a:r>
              <a:rPr lang="en-US" cap="all" dirty="0"/>
              <a:t>OS</a:t>
            </a:r>
            <a:endParaRPr lang="ru-RU" cap="al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3847606" y="4698053"/>
                <a:ext cx="5296394" cy="61824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latin typeface="Cambria Math"/>
                        </a:rPr>
                        <m:t>𝑑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𝑅</m:t>
                          </m:r>
                        </m:e>
                        <m:sub>
                          <m:r>
                            <a:rPr lang="ru-RU" i="1">
                              <a:latin typeface="Cambria Math"/>
                            </a:rPr>
                            <m:t>𝑠</m:t>
                          </m:r>
                        </m:sub>
                      </m:sSub>
                      <m:r>
                        <a:rPr lang="ru-RU" i="1">
                          <a:latin typeface="Cambria Math"/>
                        </a:rPr>
                        <m:t>−</m:t>
                      </m:r>
                      <m:r>
                        <a:rPr lang="ru-RU" i="1">
                          <a:latin typeface="Cambria Math"/>
                        </a:rPr>
                        <m:t>𝑑𝑇</m:t>
                      </m:r>
                      <m:r>
                        <a:rPr lang="ru-RU" i="1">
                          <a:latin typeface="Cambria Math"/>
                        </a:rPr>
                        <m:t>+</m:t>
                      </m:r>
                      <m:r>
                        <a:rPr lang="ru-RU" i="1">
                          <a:latin typeface="Cambria Math"/>
                        </a:rPr>
                        <m:t>𝑝</m:t>
                      </m:r>
                      <m:r>
                        <a:rPr lang="ru-RU" i="1">
                          <a:latin typeface="Cambria Math"/>
                        </a:rPr>
                        <m:t>∙</m:t>
                      </m:r>
                      <m:r>
                        <a:rPr lang="ru-RU" i="1">
                          <a:latin typeface="Cambria Math"/>
                        </a:rPr>
                        <m:t>𝑑𝑙</m:t>
                      </m:r>
                      <m:r>
                        <a:rPr lang="ru-RU" i="1">
                          <a:latin typeface="Cambria Math"/>
                        </a:rPr>
                        <m:t>∙</m:t>
                      </m:r>
                      <m:r>
                        <a:rPr lang="ru-RU" i="1">
                          <a:latin typeface="Cambria Math"/>
                        </a:rPr>
                        <m:t>𝑑𝑛</m:t>
                      </m:r>
                      <m:r>
                        <a:rPr lang="ru-RU" i="1">
                          <a:latin typeface="Cambria Math"/>
                        </a:rPr>
                        <m:t>−(</m:t>
                      </m:r>
                      <m:r>
                        <a:rPr lang="ru-RU" i="1">
                          <a:latin typeface="Cambria Math"/>
                        </a:rPr>
                        <m:t>𝑝</m:t>
                      </m:r>
                      <m:r>
                        <a:rPr lang="ru-RU" i="1">
                          <a:latin typeface="Cambria Math"/>
                        </a:rPr>
                        <m:t>+</m:t>
                      </m:r>
                      <m:r>
                        <a:rPr lang="ru-RU" i="1">
                          <a:latin typeface="Cambria Math"/>
                        </a:rPr>
                        <m:t>𝑑𝑝</m:t>
                      </m:r>
                      <m:r>
                        <a:rPr lang="ru-RU" i="1">
                          <a:latin typeface="Cambria Math"/>
                        </a:rPr>
                        <m:t>)∙</m:t>
                      </m:r>
                      <m:r>
                        <a:rPr lang="ru-RU" i="1">
                          <a:latin typeface="Cambria Math"/>
                        </a:rPr>
                        <m:t>𝑑𝑙</m:t>
                      </m:r>
                      <m:r>
                        <a:rPr lang="ru-RU" i="1">
                          <a:latin typeface="Cambria Math"/>
                        </a:rPr>
                        <m:t>∙</m:t>
                      </m:r>
                      <m:r>
                        <a:rPr lang="ru-RU" i="1">
                          <a:latin typeface="Cambria Math"/>
                        </a:rPr>
                        <m:t>𝑑𝑛</m:t>
                      </m:r>
                      <m:r>
                        <a:rPr lang="ru-RU" i="1">
                          <a:latin typeface="Cambria Math"/>
                        </a:rPr>
                        <m:t>=</m:t>
                      </m:r>
                      <m:r>
                        <a:rPr lang="ru-RU" i="1">
                          <a:latin typeface="Cambria Math"/>
                        </a:rPr>
                        <m:t>𝑑𝑚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i="1">
                              <a:latin typeface="Cambria Math"/>
                            </a:rPr>
                            <m:t>𝑑</m:t>
                          </m:r>
                          <m:r>
                            <a:rPr lang="ru-RU" i="1">
                              <a:latin typeface="Cambria Math"/>
                            </a:rPr>
                            <m:t>с</m:t>
                          </m:r>
                        </m:num>
                        <m:den>
                          <m:r>
                            <a:rPr lang="ru-RU" i="1">
                              <a:latin typeface="Cambria Math"/>
                            </a:rPr>
                            <m:t>𝑑𝑡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7606" y="4698053"/>
                <a:ext cx="5296394" cy="618246"/>
              </a:xfrm>
              <a:prstGeom prst="rect">
                <a:avLst/>
              </a:prstGeom>
              <a:blipFill rotWithShape="1">
                <a:blip r:embed="rId9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Прямоугольник 14"/>
              <p:cNvSpPr/>
              <p:nvPr/>
            </p:nvSpPr>
            <p:spPr>
              <a:xfrm>
                <a:off x="4358964" y="5471506"/>
                <a:ext cx="4244816" cy="6651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i="1">
                              <a:latin typeface="Cambria Math"/>
                            </a:rPr>
                            <m:t>𝑑</m:t>
                          </m:r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𝑠</m:t>
                              </m:r>
                            </m:sub>
                          </m:sSub>
                          <m:r>
                            <a:rPr lang="ru-RU" i="1">
                              <a:latin typeface="Cambria Math"/>
                            </a:rPr>
                            <m:t>𝑑𝑠</m:t>
                          </m:r>
                        </m:num>
                        <m:den>
                          <m:r>
                            <a:rPr lang="ru-RU" i="1">
                              <a:latin typeface="Cambria Math"/>
                            </a:rPr>
                            <m:t>𝑑𝑚</m:t>
                          </m:r>
                        </m:den>
                      </m:f>
                      <m:r>
                        <a:rPr lang="ru-RU" i="1"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i="1">
                              <a:latin typeface="Cambria Math"/>
                            </a:rPr>
                            <m:t>𝑑𝑇𝑑𝑠</m:t>
                          </m:r>
                        </m:num>
                        <m:den>
                          <m:r>
                            <a:rPr lang="ru-RU" i="1">
                              <a:latin typeface="Cambria Math"/>
                            </a:rPr>
                            <m:t>𝑑𝑚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i="1">
                              <a:latin typeface="Cambria Math"/>
                            </a:rPr>
                            <m:t>𝑑𝑝</m:t>
                          </m:r>
                          <m:r>
                            <a:rPr lang="ru-RU" i="1">
                              <a:latin typeface="Cambria Math"/>
                            </a:rPr>
                            <m:t>∙</m:t>
                          </m:r>
                          <m:r>
                            <a:rPr lang="ru-RU" i="1" strike="sngStrike">
                              <a:latin typeface="Cambria Math"/>
                            </a:rPr>
                            <m:t>𝑑𝑙</m:t>
                          </m:r>
                          <m:r>
                            <a:rPr lang="ru-RU" i="1" strike="sngStrike">
                              <a:latin typeface="Cambria Math"/>
                            </a:rPr>
                            <m:t>∙</m:t>
                          </m:r>
                          <m:r>
                            <a:rPr lang="ru-RU" i="1" strike="sngStrike">
                              <a:latin typeface="Cambria Math"/>
                            </a:rPr>
                            <m:t>𝑑𝑛</m:t>
                          </m:r>
                          <m:r>
                            <a:rPr lang="ru-RU" i="1" strike="sngStrike">
                              <a:latin typeface="Cambria Math"/>
                            </a:rPr>
                            <m:t>∙</m:t>
                          </m:r>
                          <m:r>
                            <a:rPr lang="ru-RU" i="1" strike="sngStrike">
                              <a:latin typeface="Cambria Math"/>
                            </a:rPr>
                            <m:t>𝑑𝑠</m:t>
                          </m:r>
                        </m:num>
                        <m:den>
                          <m:r>
                            <a:rPr lang="ru-RU" i="1">
                              <a:latin typeface="Cambria Math"/>
                            </a:rPr>
                            <m:t>𝜌</m:t>
                          </m:r>
                          <m:r>
                            <a:rPr lang="ru-RU" i="1">
                              <a:latin typeface="Cambria Math"/>
                            </a:rPr>
                            <m:t>∙</m:t>
                          </m:r>
                          <m:r>
                            <a:rPr lang="ru-RU" i="1" strike="sngStrike">
                              <a:latin typeface="Cambria Math"/>
                            </a:rPr>
                            <m:t>𝑑𝑠</m:t>
                          </m:r>
                          <m:r>
                            <a:rPr lang="ru-RU" i="1" strike="sngStrike">
                              <a:latin typeface="Cambria Math"/>
                            </a:rPr>
                            <m:t>∙</m:t>
                          </m:r>
                          <m:r>
                            <a:rPr lang="ru-RU" i="1" strike="sngStrike">
                              <a:latin typeface="Cambria Math"/>
                            </a:rPr>
                            <m:t>𝑑𝑛</m:t>
                          </m:r>
                          <m:r>
                            <a:rPr lang="ru-RU" i="1" strike="sngStrike">
                              <a:latin typeface="Cambria Math"/>
                            </a:rPr>
                            <m:t>∙</m:t>
                          </m:r>
                          <m:r>
                            <a:rPr lang="ru-RU" i="1" strike="sngStrike">
                              <a:latin typeface="Cambria Math"/>
                            </a:rPr>
                            <m:t>𝑑𝑙</m:t>
                          </m:r>
                        </m:den>
                      </m:f>
                      <m:r>
                        <a:rPr lang="ru-RU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i="1">
                              <a:latin typeface="Cambria Math"/>
                            </a:rPr>
                            <m:t>𝑑𝑠</m:t>
                          </m:r>
                        </m:num>
                        <m:den>
                          <m:r>
                            <a:rPr lang="ru-RU" i="1">
                              <a:latin typeface="Cambria Math"/>
                            </a:rPr>
                            <m:t>𝑑𝑡</m:t>
                          </m:r>
                        </m:den>
                      </m:f>
                      <m:r>
                        <a:rPr lang="ru-RU" i="1">
                          <a:latin typeface="Cambria Math"/>
                        </a:rPr>
                        <m:t>𝑑</m:t>
                      </m:r>
                      <m:r>
                        <a:rPr lang="ru-RU" i="1">
                          <a:latin typeface="Cambria Math"/>
                        </a:rPr>
                        <m:t>с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8964" y="5471506"/>
                <a:ext cx="4244816" cy="66511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Прямоугольник 15"/>
          <p:cNvSpPr/>
          <p:nvPr/>
        </p:nvSpPr>
        <p:spPr>
          <a:xfrm>
            <a:off x="2054431" y="5255482"/>
            <a:ext cx="2013301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cap="all" dirty="0">
                <a:solidFill>
                  <a:srgbClr val="FF0000"/>
                </a:solidFill>
              </a:rPr>
              <a:t>Умножается на </a:t>
            </a:r>
            <a:r>
              <a:rPr lang="en-US" sz="1400" b="1" dirty="0">
                <a:solidFill>
                  <a:srgbClr val="FF0000"/>
                </a:solidFill>
              </a:rPr>
              <a:t>ds</a:t>
            </a:r>
            <a:r>
              <a:rPr lang="en-US" sz="1400" b="1" cap="all" dirty="0">
                <a:solidFill>
                  <a:srgbClr val="FF0000"/>
                </a:solidFill>
              </a:rPr>
              <a:t> </a:t>
            </a:r>
            <a:r>
              <a:rPr lang="ru-RU" sz="1400" b="1" cap="all" dirty="0">
                <a:solidFill>
                  <a:srgbClr val="FF0000"/>
                </a:solidFill>
              </a:rPr>
              <a:t>и  делится на </a:t>
            </a:r>
            <a:r>
              <a:rPr lang="en-US" sz="1400" b="1" dirty="0" err="1">
                <a:solidFill>
                  <a:srgbClr val="FF0000"/>
                </a:solidFill>
              </a:rPr>
              <a:t>dm</a:t>
            </a:r>
            <a:endParaRPr lang="ru-RU" sz="1400" b="1" i="1" dirty="0">
              <a:solidFill>
                <a:srgbClr val="FF0000"/>
              </a:solidFill>
            </a:endParaRPr>
          </a:p>
        </p:txBody>
      </p:sp>
      <p:cxnSp>
        <p:nvCxnSpPr>
          <p:cNvPr id="18" name="Прямая со стрелкой 17"/>
          <p:cNvCxnSpPr/>
          <p:nvPr/>
        </p:nvCxnSpPr>
        <p:spPr>
          <a:xfrm flipV="1">
            <a:off x="3939464" y="5255482"/>
            <a:ext cx="419500" cy="216024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5645" y="1549711"/>
            <a:ext cx="2400916" cy="23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9673CA2E-7194-49C9-BF6D-65A8929BC2E9}"/>
              </a:ext>
            </a:extLst>
          </p:cNvPr>
          <p:cNvSpPr/>
          <p:nvPr/>
        </p:nvSpPr>
        <p:spPr>
          <a:xfrm>
            <a:off x="3642095" y="1062275"/>
            <a:ext cx="24009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Силы, действующие на выделенный объем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90379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070"/>
    </mc:Choice>
    <mc:Fallback xmlns="">
      <p:transition spd="slow" advTm="3760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9" grpId="0"/>
      <p:bldP spid="11" grpId="0"/>
      <p:bldP spid="13" grpId="0"/>
      <p:bldP spid="2" grpId="0"/>
      <p:bldP spid="14" grpId="0"/>
      <p:bldP spid="3" grpId="0"/>
      <p:bldP spid="15" grpId="0"/>
      <p:bldP spid="16" grpId="0"/>
      <p:bldP spid="1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36692" y="6345239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Elektra Medium Pro" panose="02000803000000020004" pitchFamily="50" charset="-52"/>
              </a:rPr>
              <a:t>10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646527" y="2613392"/>
            <a:ext cx="3831772" cy="830997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Elektra Text Pro" panose="02000503030000020004" pitchFamily="50" charset="-52"/>
              </a:rPr>
              <a:t>БЛАГОДАРЮ </a:t>
            </a:r>
          </a:p>
          <a:p>
            <a:pPr algn="ctr"/>
            <a:r>
              <a:rPr lang="ru-RU" sz="2400" b="1" dirty="0">
                <a:solidFill>
                  <a:schemeClr val="bg1"/>
                </a:solidFill>
                <a:latin typeface="Elektra Text Pro" panose="02000503030000020004" pitchFamily="50" charset="-52"/>
              </a:rPr>
              <a:t>ЗА ВНИМАНИЕ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39270" y="4348147"/>
            <a:ext cx="3846286" cy="1169551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Elektra Text Pro" panose="02000503030000020004" pitchFamily="50" charset="-52"/>
              </a:rPr>
              <a:t>Батурин Олег Витальевич</a:t>
            </a:r>
          </a:p>
          <a:p>
            <a:pPr algn="ctr"/>
            <a:endParaRPr lang="ru-RU" sz="1400" b="1" dirty="0">
              <a:solidFill>
                <a:schemeClr val="bg1"/>
              </a:solidFill>
              <a:latin typeface="Elektra Text Pro" panose="02000503030000020004" pitchFamily="50" charset="-52"/>
            </a:endParaRPr>
          </a:p>
          <a:p>
            <a:pPr algn="ctr"/>
            <a:r>
              <a:rPr lang="ru-RU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443086 г. Самара, Московское шоссе 34, комн. 336-5 </a:t>
            </a:r>
            <a:r>
              <a:rPr lang="en-US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Tel: (846)267-45-94</a:t>
            </a:r>
            <a:endParaRPr lang="ru-RU" sz="1400" dirty="0">
              <a:solidFill>
                <a:schemeClr val="bg1"/>
              </a:solidFill>
              <a:latin typeface="Elektra Text Pro" panose="02000503030000020004" pitchFamily="50" charset="-52"/>
            </a:endParaRP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oleg.v.baturin@gmail.com</a:t>
            </a:r>
            <a:endParaRPr lang="ru-RU" sz="1400" dirty="0">
              <a:solidFill>
                <a:schemeClr val="bg1"/>
              </a:solidFill>
              <a:latin typeface="Elektra Text Pro" panose="02000503030000020004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4512463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Изображение выглядит как человек, одежда, стена, стоит&#10;&#10;Описание создано автоматически">
            <a:extLst>
              <a:ext uri="{FF2B5EF4-FFF2-40B4-BE49-F238E27FC236}">
                <a16:creationId xmlns:a16="http://schemas.microsoft.com/office/drawing/2014/main" id="{E4DBDC82-7917-436C-84D4-62B35A0ED50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5103" y="792682"/>
            <a:ext cx="1618705" cy="108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827314" y="163033"/>
            <a:ext cx="7898675" cy="646331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Уравнение энергии в механической форме в абсолютном движении (уравнение Бернулли)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3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2276895" y="809456"/>
                <a:ext cx="4572000" cy="727379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i="1">
                              <a:latin typeface="Cambria Math"/>
                            </a:rPr>
                            <m:t>𝑑</m:t>
                          </m:r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𝑠</m:t>
                              </m:r>
                            </m:sub>
                          </m:sSub>
                          <m:r>
                            <a:rPr lang="ru-RU" i="1">
                              <a:latin typeface="Cambria Math"/>
                            </a:rPr>
                            <m:t>𝑑𝑠</m:t>
                          </m:r>
                        </m:num>
                        <m:den>
                          <m:r>
                            <a:rPr lang="ru-RU" i="1">
                              <a:latin typeface="Cambria Math"/>
                            </a:rPr>
                            <m:t>𝑑𝑚</m:t>
                          </m:r>
                        </m:den>
                      </m:f>
                      <m:r>
                        <a:rPr lang="ru-RU" i="1"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i="1">
                              <a:latin typeface="Cambria Math"/>
                            </a:rPr>
                            <m:t>𝑑𝑇𝑑𝑠</m:t>
                          </m:r>
                        </m:num>
                        <m:den>
                          <m:r>
                            <a:rPr lang="ru-RU" i="1">
                              <a:latin typeface="Cambria Math"/>
                            </a:rPr>
                            <m:t>𝑑𝑚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i="1">
                              <a:latin typeface="Cambria Math"/>
                            </a:rPr>
                            <m:t>𝑑𝑝</m:t>
                          </m:r>
                        </m:num>
                        <m:den>
                          <m:r>
                            <a:rPr lang="ru-RU" i="1">
                              <a:latin typeface="Cambria Math"/>
                            </a:rPr>
                            <m:t>𝜌</m:t>
                          </m:r>
                        </m:den>
                      </m:f>
                      <m:r>
                        <a:rPr lang="ru-RU" i="1">
                          <a:latin typeface="Cambria Math"/>
                        </a:rPr>
                        <m:t>=</m:t>
                      </m:r>
                      <m:r>
                        <a:rPr lang="ru-RU" i="1">
                          <a:latin typeface="Cambria Math"/>
                        </a:rPr>
                        <m:t>𝑑</m:t>
                      </m:r>
                      <m:d>
                        <m:d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ru-RU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ru-RU" i="1">
                                      <a:latin typeface="Cambria Math"/>
                                    </a:rPr>
                                    <m:t>с</m:t>
                                  </m:r>
                                </m:e>
                                <m:sup>
                                  <m:r>
                                    <a:rPr lang="ru-RU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6895" y="809456"/>
                <a:ext cx="4572000" cy="72737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>
            <a:off x="0" y="1716579"/>
            <a:ext cx="2458192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cap="small" dirty="0">
                <a:solidFill>
                  <a:schemeClr val="tx1"/>
                </a:solidFill>
              </a:rPr>
              <a:t>Удельная механическая работа подведенная от лопатки</a:t>
            </a:r>
            <a:endParaRPr lang="ru-RU" sz="1400" b="1" i="1" cap="small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458192" y="1716579"/>
            <a:ext cx="2458192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cap="small" dirty="0">
                <a:solidFill>
                  <a:schemeClr val="tx1"/>
                </a:solidFill>
              </a:rPr>
              <a:t>Удельная работа, затраченная на преодоление потерь</a:t>
            </a:r>
            <a:endParaRPr lang="ru-RU" sz="1400" b="1" i="1" cap="small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776651" y="1716579"/>
            <a:ext cx="2458192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cap="small" dirty="0">
                <a:solidFill>
                  <a:schemeClr val="tx1"/>
                </a:solidFill>
              </a:rPr>
              <a:t>Работа по изменению давления </a:t>
            </a:r>
            <a:endParaRPr lang="ru-RU" sz="1400" b="1" i="1" cap="small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685808" y="1716579"/>
            <a:ext cx="2458192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cap="small" dirty="0">
                <a:solidFill>
                  <a:schemeClr val="tx1"/>
                </a:solidFill>
              </a:rPr>
              <a:t>Изменение </a:t>
            </a:r>
          </a:p>
          <a:p>
            <a:pPr algn="ctr"/>
            <a:r>
              <a:rPr lang="ru-RU" sz="1400" b="1" cap="small" dirty="0">
                <a:solidFill>
                  <a:schemeClr val="tx1"/>
                </a:solidFill>
              </a:rPr>
              <a:t>кинетической энергии</a:t>
            </a:r>
            <a:endParaRPr lang="ru-RU" sz="1400" b="1" i="1" cap="small" dirty="0">
              <a:solidFill>
                <a:schemeClr val="tx1"/>
              </a:solidFill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 flipV="1">
            <a:off x="1852551" y="1173145"/>
            <a:ext cx="1140031" cy="36369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3014913" y="809455"/>
            <a:ext cx="832691" cy="727379"/>
          </a:xfrm>
          <a:prstGeom prst="ellipse">
            <a:avLst/>
          </a:prstGeom>
          <a:noFill/>
          <a:ln w="254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3978233" y="809364"/>
            <a:ext cx="599704" cy="727379"/>
          </a:xfrm>
          <a:prstGeom prst="ellipse">
            <a:avLst/>
          </a:prstGeom>
          <a:noFill/>
          <a:ln w="254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4680295" y="809456"/>
            <a:ext cx="532974" cy="727379"/>
          </a:xfrm>
          <a:prstGeom prst="ellipse">
            <a:avLst/>
          </a:prstGeom>
          <a:noFill/>
          <a:ln w="254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5332729" y="809456"/>
            <a:ext cx="832691" cy="727379"/>
          </a:xfrm>
          <a:prstGeom prst="ellipse">
            <a:avLst/>
          </a:prstGeom>
          <a:noFill/>
          <a:ln w="254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 стрелкой 15"/>
          <p:cNvCxnSpPr>
            <a:endCxn id="14" idx="6"/>
          </p:cNvCxnSpPr>
          <p:nvPr/>
        </p:nvCxnSpPr>
        <p:spPr>
          <a:xfrm flipH="1" flipV="1">
            <a:off x="6165420" y="1173146"/>
            <a:ext cx="1304159" cy="543433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stCxn id="9" idx="0"/>
          </p:cNvCxnSpPr>
          <p:nvPr/>
        </p:nvCxnSpPr>
        <p:spPr>
          <a:xfrm flipH="1" flipV="1">
            <a:off x="5213268" y="1444862"/>
            <a:ext cx="792479" cy="271717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V="1">
            <a:off x="3847604" y="1444862"/>
            <a:ext cx="261258" cy="271717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3118008" y="2343513"/>
                <a:ext cx="3124573" cy="725327"/>
              </a:xfrm>
              <a:prstGeom prst="rect">
                <a:avLst/>
              </a:prstGeom>
              <a:ln w="25400">
                <a:solidFill>
                  <a:schemeClr val="tx1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ru-RU" i="1">
                              <a:latin typeface="Cambria Math"/>
                            </a:rPr>
                            <m:t>м</m:t>
                          </m:r>
                        </m:sub>
                      </m:sSub>
                      <m:r>
                        <a:rPr lang="ru-RU" i="1">
                          <a:latin typeface="Cambria Math"/>
                        </a:rPr>
                        <m:t>=</m:t>
                      </m:r>
                      <m:nary>
                        <m:naryPr>
                          <m:limLoc m:val="subSup"/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ru-RU" i="1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ru-RU" i="1">
                              <a:latin typeface="Cambria Math"/>
                            </a:rPr>
                            <m:t>2</m:t>
                          </m:r>
                        </m:sup>
                        <m:e>
                          <m:f>
                            <m:f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i="1">
                                  <a:latin typeface="Cambria Math"/>
                                </a:rPr>
                                <m:t>𝑑𝑝</m:t>
                              </m:r>
                            </m:num>
                            <m:den>
                              <m:r>
                                <a:rPr lang="ru-RU" i="1">
                                  <a:latin typeface="Cambria Math"/>
                                </a:rPr>
                                <m:t>𝜌</m:t>
                              </m:r>
                            </m:den>
                          </m:f>
                        </m:e>
                      </m:nary>
                      <m:r>
                        <a:rPr lang="ru-RU" i="1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с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  <m:r>
                            <a:rPr lang="ru-RU" i="1">
                              <a:latin typeface="Cambria Math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с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ru-RU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ru-RU" i="1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𝑟</m:t>
                          </m:r>
                          <m:r>
                            <a:rPr lang="en-US" i="1">
                              <a:latin typeface="Cambria Math"/>
                            </a:rPr>
                            <m:t>1−2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8008" y="2343513"/>
                <a:ext cx="3124573" cy="725327"/>
              </a:xfrm>
              <a:prstGeom prst="rect">
                <a:avLst/>
              </a:prstGeom>
              <a:blipFill rotWithShape="1">
                <a:blip r:embed="rId8" cstate="print"/>
                <a:stretch>
                  <a:fillRect/>
                </a:stretch>
              </a:blipFill>
              <a:ln w="254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/>
          <p:cNvSpPr txBox="1"/>
          <p:nvPr/>
        </p:nvSpPr>
        <p:spPr>
          <a:xfrm>
            <a:off x="261256" y="3068840"/>
            <a:ext cx="86333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Уравнение энергии в механической форме в абсолютном движении (Уравнение Бернулли)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404360" y="3689484"/>
            <a:ext cx="43016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Следствие №</a:t>
            </a:r>
            <a:r>
              <a:rPr lang="en-US" cap="all" dirty="0"/>
              <a:t>2</a:t>
            </a:r>
            <a:r>
              <a:rPr lang="ru-RU" cap="all" dirty="0"/>
              <a:t> – для компрессора</a:t>
            </a:r>
          </a:p>
        </p:txBody>
      </p:sp>
      <p:sp>
        <p:nvSpPr>
          <p:cNvPr id="27" name="TextBox 26"/>
          <p:cNvSpPr txBox="1">
            <a:spLocks noChangeAspect="1"/>
          </p:cNvSpPr>
          <p:nvPr/>
        </p:nvSpPr>
        <p:spPr>
          <a:xfrm>
            <a:off x="4584617" y="4050717"/>
            <a:ext cx="4238782" cy="26442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400" dirty="0"/>
              <a:t>Рабочий процесс компрессора состоит из 2х взаимосвязанных и одновременно протекающих процессов: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1400" dirty="0"/>
              <a:t>Изменения кинетической энергии за счет подвода работы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1400" dirty="0"/>
              <a:t>Преобразования кинетической энергии в потенциальную</a:t>
            </a:r>
          </a:p>
          <a:p>
            <a:pPr>
              <a:lnSpc>
                <a:spcPct val="150000"/>
              </a:lnSpc>
            </a:pPr>
            <a:r>
              <a:rPr lang="ru-RU" sz="1400" dirty="0"/>
              <a:t>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12A26A8-3A13-4DBC-A0ED-E42359A94A0A}"/>
              </a:ext>
            </a:extLst>
          </p:cNvPr>
          <p:cNvSpPr txBox="1"/>
          <p:nvPr/>
        </p:nvSpPr>
        <p:spPr>
          <a:xfrm>
            <a:off x="345833" y="3715171"/>
            <a:ext cx="43016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Следствие №</a:t>
            </a:r>
            <a:r>
              <a:rPr lang="en-US" cap="all" dirty="0"/>
              <a:t>1</a:t>
            </a:r>
            <a:r>
              <a:rPr lang="ru-RU" cap="all" dirty="0"/>
              <a:t> - Для компрессора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>
                <a:extLst>
                  <a:ext uri="{FF2B5EF4-FFF2-40B4-BE49-F238E27FC236}">
                    <a16:creationId xmlns:a16="http://schemas.microsoft.com/office/drawing/2014/main" id="{D8DE97CF-B4C3-4DEC-A252-CB4DBBB84269}"/>
                  </a:ext>
                </a:extLst>
              </p:cNvPr>
              <p:cNvSpPr/>
              <p:nvPr/>
            </p:nvSpPr>
            <p:spPr>
              <a:xfrm>
                <a:off x="937451" y="4129640"/>
                <a:ext cx="2994731" cy="725327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ru-RU" i="1">
                              <a:latin typeface="Cambria Math"/>
                            </a:rPr>
                            <m:t>мк</m:t>
                          </m:r>
                        </m:sub>
                      </m:sSub>
                      <m:r>
                        <a:rPr lang="ru-RU" i="1">
                          <a:latin typeface="Cambria Math"/>
                        </a:rPr>
                        <m:t>=</m:t>
                      </m:r>
                      <m:nary>
                        <m:naryPr>
                          <m:limLoc m:val="subSup"/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ru-RU" i="1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ru-RU" i="1">
                              <a:latin typeface="Cambria Math"/>
                            </a:rPr>
                            <m:t>2</m:t>
                          </m:r>
                        </m:sup>
                        <m:e>
                          <m:f>
                            <m:f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i="1">
                                  <a:latin typeface="Cambria Math"/>
                                </a:rPr>
                                <m:t>𝑑𝑝</m:t>
                              </m:r>
                            </m:num>
                            <m:den>
                              <m:r>
                                <a:rPr lang="ru-RU" i="1">
                                  <a:latin typeface="Cambria Math"/>
                                </a:rPr>
                                <m:t>𝜌</m:t>
                              </m:r>
                            </m:den>
                          </m:f>
                        </m:e>
                      </m:nary>
                      <m:r>
                        <a:rPr lang="ru-RU" i="1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с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  <m:r>
                            <a:rPr lang="ru-RU" i="1">
                              <a:latin typeface="Cambria Math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с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ru-RU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ru-RU" i="1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𝑟</m:t>
                          </m:r>
                          <m:r>
                            <a:rPr lang="en-US" i="1">
                              <a:latin typeface="Cambria Math"/>
                            </a:rPr>
                            <m:t>к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6" name="Прямоугольник 25">
                <a:extLst>
                  <a:ext uri="{FF2B5EF4-FFF2-40B4-BE49-F238E27FC236}">
                    <a16:creationId xmlns:a16="http://schemas.microsoft.com/office/drawing/2014/main" id="{D8DE97CF-B4C3-4DEC-A252-CB4DBBB8426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7451" y="4129640"/>
                <a:ext cx="2994731" cy="72532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>
            <a:extLst>
              <a:ext uri="{FF2B5EF4-FFF2-40B4-BE49-F238E27FC236}">
                <a16:creationId xmlns:a16="http://schemas.microsoft.com/office/drawing/2014/main" id="{10362337-1AD5-4E8A-925A-67C862868BD7}"/>
              </a:ext>
            </a:extLst>
          </p:cNvPr>
          <p:cNvSpPr txBox="1">
            <a:spLocks noChangeAspect="1"/>
          </p:cNvSpPr>
          <p:nvPr/>
        </p:nvSpPr>
        <p:spPr>
          <a:xfrm>
            <a:off x="345835" y="4854967"/>
            <a:ext cx="4238782" cy="13515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400" dirty="0"/>
              <a:t>Работа, подводимая в компрессоре, расходуется на повышение давления, изме­нение кинети­ческой энергии потока и преодоление гидрав­лических по­терь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78409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8028"/>
    </mc:Choice>
    <mc:Fallback xmlns="">
      <p:transition spd="slow" advTm="4180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9" grpId="0"/>
      <p:bldP spid="10" grpId="0"/>
      <p:bldP spid="11" grpId="0" animBg="1"/>
      <p:bldP spid="12" grpId="0" animBg="1"/>
      <p:bldP spid="13" grpId="0" animBg="1"/>
      <p:bldP spid="14" grpId="0" animBg="1"/>
      <p:bldP spid="21" grpId="0" animBg="1"/>
      <p:bldP spid="22" grpId="0"/>
      <p:bldP spid="23" grpId="0"/>
      <p:bldP spid="27" grpId="0"/>
      <p:bldP spid="25" grpId="0"/>
      <p:bldP spid="26" grpId="0" animBg="1"/>
      <p:bldP spid="2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163033"/>
            <a:ext cx="7898675" cy="646331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Уравнение энергии в механической форме в абсолютном движении (уравнение Бернулли)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4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55319" y="809364"/>
            <a:ext cx="43016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Следствие №3 – Для турбины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572000" y="814115"/>
            <a:ext cx="43166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Следствие №4 Для турбины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1097321" y="1178696"/>
                <a:ext cx="2985112" cy="725327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subSup"/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ru-RU" i="1">
                              <a:latin typeface="Cambria Math"/>
                            </a:rPr>
                            <m:t>2</m:t>
                          </m:r>
                        </m:sub>
                        <m:sup>
                          <m:r>
                            <a:rPr lang="ru-RU" i="1">
                              <a:latin typeface="Cambria Math"/>
                            </a:rPr>
                            <m:t>1</m:t>
                          </m:r>
                        </m:sup>
                        <m:e>
                          <m:f>
                            <m:f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i="1">
                                  <a:latin typeface="Cambria Math"/>
                                </a:rPr>
                                <m:t>𝑑𝑝</m:t>
                              </m:r>
                            </m:num>
                            <m:den>
                              <m:r>
                                <a:rPr lang="ru-RU" i="1">
                                  <a:latin typeface="Cambria Math"/>
                                </a:rPr>
                                <m:t>𝜌</m:t>
                              </m:r>
                            </m:den>
                          </m:f>
                        </m:e>
                      </m:nary>
                      <m:r>
                        <a:rPr lang="ru-RU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ru-RU" i="1">
                              <a:latin typeface="Cambria Math"/>
                            </a:rPr>
                            <m:t>мт</m:t>
                          </m:r>
                        </m:sub>
                      </m:sSub>
                      <m:r>
                        <a:rPr lang="ru-RU" i="1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с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  <m:r>
                            <a:rPr lang="ru-RU" i="1">
                              <a:latin typeface="Cambria Math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с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ru-RU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ru-RU" i="1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𝑟</m:t>
                          </m:r>
                          <m:r>
                            <a:rPr lang="en-US" i="1">
                              <a:latin typeface="Cambria Math"/>
                            </a:rPr>
                            <m:t>т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7321" y="1178696"/>
                <a:ext cx="2985112" cy="72532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/>
          <p:cNvSpPr txBox="1">
            <a:spLocks noChangeAspect="1"/>
          </p:cNvSpPr>
          <p:nvPr/>
        </p:nvSpPr>
        <p:spPr>
          <a:xfrm>
            <a:off x="365959" y="1904023"/>
            <a:ext cx="4316681" cy="13515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400" i="1" dirty="0"/>
              <a:t>Энергия, получаемая в результате расширения газа в турбине, расходуется на получение механической работы, изменение кинетической энергии потока и преодоление гидравлических потерь</a:t>
            </a:r>
            <a:endParaRPr lang="ru-RU" sz="14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DFCBB8E-BA85-43CB-A3BB-C91FBDEAED22}"/>
              </a:ext>
            </a:extLst>
          </p:cNvPr>
          <p:cNvSpPr txBox="1"/>
          <p:nvPr/>
        </p:nvSpPr>
        <p:spPr>
          <a:xfrm>
            <a:off x="179519" y="3300748"/>
            <a:ext cx="86379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Следствие №5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>
                <a:extLst>
                  <a:ext uri="{FF2B5EF4-FFF2-40B4-BE49-F238E27FC236}">
                    <a16:creationId xmlns:a16="http://schemas.microsoft.com/office/drawing/2014/main" id="{F8469FD9-BBF6-43C2-BA31-505D21773D00}"/>
                  </a:ext>
                </a:extLst>
              </p:cNvPr>
              <p:cNvSpPr/>
              <p:nvPr/>
            </p:nvSpPr>
            <p:spPr>
              <a:xfrm>
                <a:off x="941773" y="4410131"/>
                <a:ext cx="1495794" cy="6533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i="1">
                              <a:latin typeface="Cambria Math"/>
                            </a:rPr>
                            <m:t>р</m:t>
                          </m:r>
                        </m:e>
                        <m:sup>
                          <m:r>
                            <a:rPr lang="ru-RU" i="1">
                              <a:latin typeface="Cambria Math"/>
                            </a:rPr>
                            <m:t>∗</m:t>
                          </m:r>
                        </m:sup>
                      </m:sSup>
                      <m:r>
                        <a:rPr lang="ru-RU" i="1">
                          <a:latin typeface="Cambria Math"/>
                        </a:rPr>
                        <m:t>=р+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i="1">
                              <a:latin typeface="Cambria Math"/>
                            </a:rPr>
                            <m:t>𝜌</m:t>
                          </m:r>
                          <m:sSup>
                            <m:s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с</m:t>
                              </m:r>
                            </m:e>
                            <m:sup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ru-RU" i="1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1" name="Прямоугольник 30">
                <a:extLst>
                  <a:ext uri="{FF2B5EF4-FFF2-40B4-BE49-F238E27FC236}">
                    <a16:creationId xmlns:a16="http://schemas.microsoft.com/office/drawing/2014/main" id="{F8469FD9-BBF6-43C2-BA31-505D21773D0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1773" y="4410131"/>
                <a:ext cx="1495794" cy="65338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F6B03D19-78D2-466E-88FE-4FB7F8D70A50}"/>
              </a:ext>
            </a:extLst>
          </p:cNvPr>
          <p:cNvCxnSpPr/>
          <p:nvPr/>
        </p:nvCxnSpPr>
        <p:spPr>
          <a:xfrm>
            <a:off x="837780" y="5063515"/>
            <a:ext cx="2985114" cy="0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Прямоугольник 32">
                <a:extLst>
                  <a:ext uri="{FF2B5EF4-FFF2-40B4-BE49-F238E27FC236}">
                    <a16:creationId xmlns:a16="http://schemas.microsoft.com/office/drawing/2014/main" id="{C2B60A47-E745-429F-AD5A-8FD47629AD01}"/>
                  </a:ext>
                </a:extLst>
              </p:cNvPr>
              <p:cNvSpPr/>
              <p:nvPr/>
            </p:nvSpPr>
            <p:spPr>
              <a:xfrm>
                <a:off x="1357923" y="5115956"/>
                <a:ext cx="1944827" cy="720454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ru-RU" i="1">
                              <a:latin typeface="Cambria Math"/>
                            </a:rPr>
                            <m:t>м</m:t>
                          </m:r>
                        </m:sub>
                      </m:sSub>
                      <m:r>
                        <a:rPr lang="ru-RU" i="1">
                          <a:latin typeface="Cambria Math"/>
                        </a:rPr>
                        <m:t>=</m:t>
                      </m:r>
                      <m:nary>
                        <m:naryPr>
                          <m:limLoc m:val="subSup"/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ru-RU" i="1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ru-RU" i="1">
                              <a:latin typeface="Cambria Math"/>
                            </a:rPr>
                            <m:t>2</m:t>
                          </m:r>
                        </m:sup>
                        <m:e>
                          <m:f>
                            <m:f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i="1">
                                  <a:latin typeface="Cambria Math"/>
                                </a:rPr>
                                <m:t>𝑑</m:t>
                              </m:r>
                              <m:sSup>
                                <m:sSupPr>
                                  <m:ctrlPr>
                                    <a:rPr lang="ru-RU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ru-RU" i="1">
                                      <a:latin typeface="Cambria Math"/>
                                    </a:rPr>
                                    <m:t>𝑝</m:t>
                                  </m:r>
                                </m:e>
                                <m:sup>
                                  <m:r>
                                    <a:rPr lang="ru-RU" i="1">
                                      <a:latin typeface="Cambria Math"/>
                                    </a:rPr>
                                    <m:t>∗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ru-RU" i="1">
                                  <a:latin typeface="Cambria Math"/>
                                </a:rPr>
                                <m:t>𝜌</m:t>
                              </m:r>
                            </m:den>
                          </m:f>
                        </m:e>
                      </m:nary>
                      <m:r>
                        <a:rPr lang="ru-RU" i="1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𝑟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3" name="Прямоугольник 32">
                <a:extLst>
                  <a:ext uri="{FF2B5EF4-FFF2-40B4-BE49-F238E27FC236}">
                    <a16:creationId xmlns:a16="http://schemas.microsoft.com/office/drawing/2014/main" id="{C2B60A47-E745-429F-AD5A-8FD47629AD0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7923" y="5115956"/>
                <a:ext cx="1944827" cy="72045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DA17F8FC-BA63-48CA-BAF0-3600F03E346F}"/>
                  </a:ext>
                </a:extLst>
              </p:cNvPr>
              <p:cNvSpPr txBox="1">
                <a:spLocks noChangeAspect="1"/>
              </p:cNvSpPr>
              <p:nvPr/>
            </p:nvSpPr>
            <p:spPr>
              <a:xfrm>
                <a:off x="4682640" y="3569733"/>
                <a:ext cx="4238782" cy="10284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ru-RU" sz="1400" i="1" dirty="0"/>
                  <a:t>Величина полного давления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1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sz="1400" i="1">
                            <a:latin typeface="Cambria Math"/>
                          </a:rPr>
                          <m:t>𝑝</m:t>
                        </m:r>
                      </m:e>
                      <m:sup>
                        <m:r>
                          <a:rPr lang="ru-RU" sz="1400" i="1">
                            <a:latin typeface="Cambria Math"/>
                          </a:rPr>
                          <m:t>∗</m:t>
                        </m:r>
                      </m:sup>
                    </m:sSup>
                  </m:oMath>
                </a14:m>
                <a:r>
                  <a:rPr lang="ru-RU" sz="1400" i="1" dirty="0"/>
                  <a:t> в потоке рабочего тела меняется только в случае подвода или отвода механической энергии</a:t>
                </a:r>
                <a:endParaRPr lang="ru-RU" sz="1400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DA17F8FC-BA63-48CA-BAF0-3600F03E34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2640" y="3569733"/>
                <a:ext cx="4238782" cy="1028423"/>
              </a:xfrm>
              <a:prstGeom prst="rect">
                <a:avLst/>
              </a:prstGeom>
              <a:blipFill>
                <a:blip r:embed="rId9"/>
                <a:stretch>
                  <a:fillRect l="-432" b="-53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TextBox 34">
            <a:extLst>
              <a:ext uri="{FF2B5EF4-FFF2-40B4-BE49-F238E27FC236}">
                <a16:creationId xmlns:a16="http://schemas.microsoft.com/office/drawing/2014/main" id="{863D5EB0-D4D0-43E9-BDAF-43EAB1BA09CD}"/>
              </a:ext>
            </a:extLst>
          </p:cNvPr>
          <p:cNvSpPr txBox="1"/>
          <p:nvPr/>
        </p:nvSpPr>
        <p:spPr>
          <a:xfrm>
            <a:off x="4600787" y="4526419"/>
            <a:ext cx="43016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Коэффициент восстановления полного давления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Прямоугольник 35">
                <a:extLst>
                  <a:ext uri="{FF2B5EF4-FFF2-40B4-BE49-F238E27FC236}">
                    <a16:creationId xmlns:a16="http://schemas.microsoft.com/office/drawing/2014/main" id="{F66E01CD-258F-407A-B569-612166912F40}"/>
                  </a:ext>
                </a:extLst>
              </p:cNvPr>
              <p:cNvSpPr/>
              <p:nvPr/>
            </p:nvSpPr>
            <p:spPr>
              <a:xfrm>
                <a:off x="5915512" y="5062145"/>
                <a:ext cx="1672188" cy="68217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ru-RU" i="0" smtClean="0">
                          <a:latin typeface="Cambria Math"/>
                        </a:rPr>
                        <m:t>σ</m:t>
                      </m:r>
                      <m:r>
                        <a:rPr lang="ru-RU" i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i="0">
                                  <a:latin typeface="Cambria Math"/>
                                </a:rPr>
                                <m:t>р</m:t>
                              </m:r>
                            </m:e>
                            <m:sub>
                              <m:r>
                                <a:rPr lang="ru-RU" i="0">
                                  <a:latin typeface="Cambria Math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ru-RU" i="0">
                                  <a:latin typeface="Cambria Math"/>
                                </a:rPr>
                                <m:t>∗</m:t>
                              </m:r>
                            </m:sup>
                          </m:sSubSup>
                        </m:num>
                        <m:den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i="0">
                                  <a:latin typeface="Cambria Math"/>
                                </a:rPr>
                                <m:t>р</m:t>
                              </m:r>
                            </m:e>
                            <m:sub>
                              <m:r>
                                <a:rPr lang="ru-RU" i="0">
                                  <a:latin typeface="Cambria Math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ru-RU" i="0">
                                  <a:latin typeface="Cambria Math"/>
                                </a:rPr>
                                <m:t>∗</m:t>
                              </m:r>
                            </m:sup>
                          </m:sSubSup>
                        </m:den>
                      </m:f>
                      <m:r>
                        <a:rPr lang="ru-RU" b="0" i="0" smtClean="0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</a:rPr>
                        <m:t>[0,1]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6" name="Прямоугольник 35">
                <a:extLst>
                  <a:ext uri="{FF2B5EF4-FFF2-40B4-BE49-F238E27FC236}">
                    <a16:creationId xmlns:a16="http://schemas.microsoft.com/office/drawing/2014/main" id="{F66E01CD-258F-407A-B569-612166912F4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5512" y="5062145"/>
                <a:ext cx="1672188" cy="682174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TextBox 36">
            <a:extLst>
              <a:ext uri="{FF2B5EF4-FFF2-40B4-BE49-F238E27FC236}">
                <a16:creationId xmlns:a16="http://schemas.microsoft.com/office/drawing/2014/main" id="{67A9244E-0DFD-466B-BA5A-6B626301199C}"/>
              </a:ext>
            </a:extLst>
          </p:cNvPr>
          <p:cNvSpPr txBox="1">
            <a:spLocks noChangeAspect="1"/>
          </p:cNvSpPr>
          <p:nvPr/>
        </p:nvSpPr>
        <p:spPr>
          <a:xfrm>
            <a:off x="4682640" y="5594096"/>
            <a:ext cx="423878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400" i="1" dirty="0"/>
              <a:t>Применяется для оценки гидравлических потерь в </a:t>
            </a:r>
            <a:r>
              <a:rPr lang="ru-RU" sz="1400" i="1" dirty="0" err="1"/>
              <a:t>энергоизолированных</a:t>
            </a:r>
            <a:r>
              <a:rPr lang="ru-RU" sz="1400" i="1" dirty="0"/>
              <a:t> каналах  энергии.</a:t>
            </a:r>
            <a:endParaRPr lang="ru-RU" sz="14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C0B7728-7573-45DD-A9D4-EC77846F86CC}"/>
              </a:ext>
            </a:extLst>
          </p:cNvPr>
          <p:cNvSpPr txBox="1">
            <a:spLocks noChangeAspect="1"/>
          </p:cNvSpPr>
          <p:nvPr/>
        </p:nvSpPr>
        <p:spPr>
          <a:xfrm>
            <a:off x="4663644" y="1009456"/>
            <a:ext cx="4238782" cy="26442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400" dirty="0"/>
              <a:t>Рабочий процесс турбины состоит из 2х взаимосвязанных и одновременно протекающих процессов: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1400" dirty="0"/>
              <a:t>Преобразования потенциальной энергии в кинетическую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1400" dirty="0"/>
              <a:t>Преобразования кинетической энергии в механическую</a:t>
            </a:r>
          </a:p>
          <a:p>
            <a:pPr>
              <a:lnSpc>
                <a:spcPct val="150000"/>
              </a:lnSpc>
            </a:pPr>
            <a:r>
              <a:rPr lang="ru-RU" sz="1400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>
                <a:extLst>
                  <a:ext uri="{FF2B5EF4-FFF2-40B4-BE49-F238E27FC236}">
                    <a16:creationId xmlns:a16="http://schemas.microsoft.com/office/drawing/2014/main" id="{EBA56F54-B062-4A63-811F-B69ACA0B2027}"/>
                  </a:ext>
                </a:extLst>
              </p:cNvPr>
              <p:cNvSpPr/>
              <p:nvPr/>
            </p:nvSpPr>
            <p:spPr>
              <a:xfrm>
                <a:off x="843851" y="3684803"/>
                <a:ext cx="3124573" cy="725327"/>
              </a:xfrm>
              <a:prstGeom prst="rect">
                <a:avLst/>
              </a:prstGeom>
              <a:ln w="25400"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ru-RU" i="1">
                              <a:latin typeface="Cambria Math"/>
                            </a:rPr>
                            <m:t>м</m:t>
                          </m:r>
                        </m:sub>
                      </m:sSub>
                      <m:r>
                        <a:rPr lang="ru-RU" i="1">
                          <a:latin typeface="Cambria Math"/>
                        </a:rPr>
                        <m:t>=</m:t>
                      </m:r>
                      <m:nary>
                        <m:naryPr>
                          <m:limLoc m:val="subSup"/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ru-RU" i="1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ru-RU" i="1">
                              <a:latin typeface="Cambria Math"/>
                            </a:rPr>
                            <m:t>2</m:t>
                          </m:r>
                        </m:sup>
                        <m:e>
                          <m:f>
                            <m:f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i="1">
                                  <a:latin typeface="Cambria Math"/>
                                </a:rPr>
                                <m:t>𝑑𝑝</m:t>
                              </m:r>
                            </m:num>
                            <m:den>
                              <m:r>
                                <a:rPr lang="ru-RU" i="1">
                                  <a:latin typeface="Cambria Math"/>
                                </a:rPr>
                                <m:t>𝜌</m:t>
                              </m:r>
                            </m:den>
                          </m:f>
                        </m:e>
                      </m:nary>
                      <m:r>
                        <a:rPr lang="ru-RU" i="1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с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  <m:r>
                            <a:rPr lang="ru-RU" i="1">
                              <a:latin typeface="Cambria Math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с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ru-RU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ru-RU" i="1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𝑟</m:t>
                          </m:r>
                          <m:r>
                            <a:rPr lang="en-US" i="1">
                              <a:latin typeface="Cambria Math"/>
                            </a:rPr>
                            <m:t>1−2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0" name="Прямоугольник 19">
                <a:extLst>
                  <a:ext uri="{FF2B5EF4-FFF2-40B4-BE49-F238E27FC236}">
                    <a16:creationId xmlns:a16="http://schemas.microsoft.com/office/drawing/2014/main" id="{EBA56F54-B062-4A63-811F-B69ACA0B202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3851" y="3684803"/>
                <a:ext cx="3124573" cy="72532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 w="25400"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ED363EDA-8987-47A0-A217-87B65550E368}"/>
              </a:ext>
            </a:extLst>
          </p:cNvPr>
          <p:cNvSpPr txBox="1"/>
          <p:nvPr/>
        </p:nvSpPr>
        <p:spPr>
          <a:xfrm>
            <a:off x="626561" y="4186352"/>
            <a:ext cx="7313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+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41951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1226"/>
    </mc:Choice>
    <mc:Fallback xmlns="">
      <p:transition spd="slow" advTm="3612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9" grpId="0"/>
      <p:bldP spid="31" grpId="0"/>
      <p:bldP spid="33" grpId="0" animBg="1"/>
      <p:bldP spid="34" grpId="0"/>
      <p:bldP spid="35" grpId="0"/>
      <p:bldP spid="36" grpId="0"/>
      <p:bldP spid="37" grpId="0"/>
      <p:bldP spid="19" grpId="0"/>
      <p:bldP spid="20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163033"/>
            <a:ext cx="7898675" cy="646331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Уравнение энергии в механической форме в абсолютном движении (уравнение Бернулли)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5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7665" y="809364"/>
            <a:ext cx="43016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Следствие №6</a:t>
            </a:r>
          </a:p>
        </p:txBody>
      </p:sp>
      <p:sp>
        <p:nvSpPr>
          <p:cNvPr id="20" name="TextBox 19"/>
          <p:cNvSpPr txBox="1">
            <a:spLocks noChangeAspect="1"/>
          </p:cNvSpPr>
          <p:nvPr/>
        </p:nvSpPr>
        <p:spPr>
          <a:xfrm>
            <a:off x="394210" y="994030"/>
            <a:ext cx="423878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400" i="1" dirty="0"/>
              <a:t>Допущения: 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400" i="1" dirty="0"/>
              <a:t>течение </a:t>
            </a:r>
            <a:r>
              <a:rPr lang="ru-RU" sz="1400" i="1" dirty="0" err="1"/>
              <a:t>энергоизолировано</a:t>
            </a:r>
            <a:endParaRPr lang="ru-RU" sz="1400" i="1" dirty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400" i="1" dirty="0"/>
              <a:t>потери энергии отсутствуют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400" i="1" dirty="0"/>
              <a:t>Плотность рабочего тела постоянна</a:t>
            </a:r>
            <a:endParaRPr lang="ru-RU" sz="1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1683286" y="2311548"/>
                <a:ext cx="1709058" cy="702052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>
                              <a:latin typeface="Cambria Math"/>
                            </a:rPr>
                            <m:t>р</m:t>
                          </m:r>
                        </m:num>
                        <m:den>
                          <m:r>
                            <a:rPr lang="ru-RU" i="1">
                              <a:latin typeface="Cambria Math"/>
                            </a:rPr>
                            <m:t>𝜌</m:t>
                          </m:r>
                        </m:den>
                      </m:f>
                      <m:r>
                        <a:rPr lang="ru-RU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>
                                  <a:latin typeface="Cambria Math"/>
                                </a:rPr>
                                <m:t>с</m:t>
                              </m:r>
                            </m:e>
                            <m:sup>
                              <m:r>
                                <a:rPr lang="ru-RU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ru-RU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ru-RU">
                          <a:latin typeface="Cambria Math"/>
                        </a:rPr>
                        <m:t>=</m:t>
                      </m:r>
                      <m:r>
                        <a:rPr lang="ru-RU" i="1">
                          <a:latin typeface="Cambria Math"/>
                        </a:rPr>
                        <m:t>𝑐𝑜𝑛𝑠𝑡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3286" y="2311548"/>
                <a:ext cx="1709058" cy="70205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/>
          <p:cNvSpPr txBox="1">
            <a:spLocks noChangeAspect="1"/>
          </p:cNvSpPr>
          <p:nvPr/>
        </p:nvSpPr>
        <p:spPr>
          <a:xfrm>
            <a:off x="280670" y="3013600"/>
            <a:ext cx="4514289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400" i="1" dirty="0"/>
              <a:t>В </a:t>
            </a:r>
            <a:r>
              <a:rPr lang="ru-RU" sz="1400" i="1" dirty="0" err="1"/>
              <a:t>энергоизолированном</a:t>
            </a:r>
            <a:r>
              <a:rPr lang="ru-RU" sz="1400" i="1" dirty="0"/>
              <a:t> потоке жидкости или газа, увеличение скорости потока  вызывает снижение статического давления  и наоборот</a:t>
            </a:r>
            <a:endParaRPr lang="ru-RU" sz="1400" dirty="0"/>
          </a:p>
        </p:txBody>
      </p:sp>
      <p:pic>
        <p:nvPicPr>
          <p:cNvPr id="23" name="Рисунок 22" descr="Описание: wing.gif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154" y="4309515"/>
            <a:ext cx="2998470" cy="179705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9ED27F53-06FE-42A0-8707-97A33397D1CE}"/>
              </a:ext>
            </a:extLst>
          </p:cNvPr>
          <p:cNvSpPr/>
          <p:nvPr/>
        </p:nvSpPr>
        <p:spPr>
          <a:xfrm>
            <a:off x="280670" y="3981383"/>
            <a:ext cx="404943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Схема возникновения подъемной силы крыла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8AB87B4-7B22-4F73-9748-8901541EA34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97356" y="4166237"/>
            <a:ext cx="4572000" cy="208360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51828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0645"/>
    </mc:Choice>
    <mc:Fallback xmlns="">
      <p:transition spd="slow" advTm="1706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6492" y="1433705"/>
            <a:ext cx="2204264" cy="23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764" y="1329521"/>
            <a:ext cx="2609850" cy="2517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827314" y="163033"/>
            <a:ext cx="7898675" cy="646331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Уравнение энергии в механической форме в относительном движении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6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4371" y="787374"/>
            <a:ext cx="36826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Движение частицы в лопаточной машине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>
                <a:spLocks noChangeAspect="1"/>
              </p:cNvSpPr>
              <p:nvPr/>
            </p:nvSpPr>
            <p:spPr>
              <a:xfrm>
                <a:off x="657581" y="3665322"/>
                <a:ext cx="3771915" cy="20313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1400" i="1" dirty="0"/>
                  <a:t>S</a:t>
                </a:r>
                <a:r>
                  <a:rPr lang="en-US" sz="1400" i="1" baseline="-25000" dirty="0" err="1"/>
                  <a:t>w</a:t>
                </a:r>
                <a:r>
                  <a:rPr lang="en-US" sz="1400" i="1" dirty="0"/>
                  <a:t> – </a:t>
                </a:r>
                <a:r>
                  <a:rPr lang="ru-RU" sz="1400" dirty="0"/>
                  <a:t>траектория движения точки </a:t>
                </a:r>
                <a:r>
                  <a:rPr lang="en-US" sz="1400" dirty="0"/>
                  <a:t>A </a:t>
                </a:r>
                <a:r>
                  <a:rPr lang="ru-RU" sz="1400" dirty="0"/>
                  <a:t>в относительном движении 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1400" dirty="0"/>
                  <a:t>w</a:t>
                </a:r>
                <a:r>
                  <a:rPr lang="ru-RU" sz="1400" dirty="0"/>
                  <a:t> – скорость</a:t>
                </a:r>
                <a:r>
                  <a:rPr lang="en-US" sz="1400" dirty="0"/>
                  <a:t> </a:t>
                </a:r>
                <a:r>
                  <a:rPr lang="ru-RU" sz="1400" dirty="0"/>
                  <a:t>движения частицы относительно лопатки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1400" i="1" dirty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400" b="0" i="1" dirty="0" smtClean="0">
                            <a:latin typeface="Cambria Math"/>
                          </a:rPr>
                          <m:t>𝑠</m:t>
                        </m:r>
                      </m:e>
                    </m:acc>
                  </m:oMath>
                </a14:m>
                <a:r>
                  <a:rPr lang="en-US" sz="1400" baseline="-25000" dirty="0"/>
                  <a:t>w</a:t>
                </a:r>
                <a:r>
                  <a:rPr lang="en-US" sz="1400" dirty="0"/>
                  <a:t> - </a:t>
                </a:r>
                <a:r>
                  <a:rPr lang="ru-RU" sz="1400" dirty="0"/>
                  <a:t>касательная к траектории в точке </a:t>
                </a:r>
                <a:r>
                  <a:rPr lang="en-US" sz="1400" dirty="0"/>
                  <a:t>A</a:t>
                </a:r>
                <a:endParaRPr lang="ru-RU" sz="1400" dirty="0"/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sz="1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400" b="0" i="1" smtClean="0">
                              <a:latin typeface="Cambria Math"/>
                            </a:rPr>
                            <m:t>𝑛</m:t>
                          </m:r>
                          <m:r>
                            <a:rPr lang="en-US" sz="1400" b="0" i="1" baseline="-25000" smtClean="0">
                              <a:latin typeface="Cambria Math"/>
                            </a:rPr>
                            <m:t>𝑤</m:t>
                          </m:r>
                        </m:e>
                      </m:acc>
                      <m:r>
                        <a:rPr lang="en-US" sz="1400" b="0" i="1" smtClean="0">
                          <a:latin typeface="Cambria Math"/>
                        </a:rPr>
                        <m:t> </m:t>
                      </m:r>
                      <m:r>
                        <a:rPr lang="en-US" sz="1400" b="0" i="0" smtClean="0">
                          <a:latin typeface="Cambria Math"/>
                        </a:rPr>
                        <m:t>−</m:t>
                      </m:r>
                      <m:r>
                        <a:rPr lang="ru-RU" sz="1400" b="0" i="0" smtClean="0">
                          <a:latin typeface="Cambria Math"/>
                        </a:rPr>
                        <m:t>нормаль к </m:t>
                      </m:r>
                      <m:acc>
                        <m:accPr>
                          <m:chr m:val="̅"/>
                          <m:ctrlPr>
                            <a:rPr lang="en-US" sz="1400" i="1" dirty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400" i="1" dirty="0">
                              <a:latin typeface="Cambria Math"/>
                            </a:rPr>
                            <m:t>𝑠</m:t>
                          </m:r>
                        </m:e>
                      </m:acc>
                      <m:r>
                        <m:rPr>
                          <m:nor/>
                        </m:rPr>
                        <a:rPr lang="en-US" sz="1400" baseline="-25000" dirty="0"/>
                        <m:t>w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581" y="3665322"/>
                <a:ext cx="3771915" cy="2031325"/>
              </a:xfrm>
              <a:prstGeom prst="rect">
                <a:avLst/>
              </a:prstGeom>
              <a:blipFill>
                <a:blip r:embed="rId8"/>
                <a:stretch>
                  <a:fillRect l="-4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3939464" y="816051"/>
            <a:ext cx="47865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Область течения вокруг частицы</a:t>
            </a:r>
          </a:p>
        </p:txBody>
      </p:sp>
      <p:sp>
        <p:nvSpPr>
          <p:cNvPr id="11" name="TextBox 10"/>
          <p:cNvSpPr txBox="1">
            <a:spLocks noChangeAspect="1"/>
          </p:cNvSpPr>
          <p:nvPr/>
        </p:nvSpPr>
        <p:spPr>
          <a:xfrm>
            <a:off x="5900388" y="988554"/>
            <a:ext cx="3243612" cy="2967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400" cap="small" dirty="0"/>
              <a:t>Силы, действующие на область течения:</a:t>
            </a:r>
          </a:p>
          <a:p>
            <a:pPr>
              <a:lnSpc>
                <a:spcPct val="150000"/>
              </a:lnSpc>
            </a:pPr>
            <a:r>
              <a:rPr lang="en-US" sz="1400" i="1" dirty="0" err="1"/>
              <a:t>dp</a:t>
            </a:r>
            <a:r>
              <a:rPr lang="en-US" sz="1400" i="1" dirty="0"/>
              <a:t> – </a:t>
            </a:r>
            <a:r>
              <a:rPr lang="ru-RU" sz="1400" dirty="0"/>
              <a:t>силы давления</a:t>
            </a:r>
          </a:p>
          <a:p>
            <a:pPr>
              <a:lnSpc>
                <a:spcPct val="150000"/>
              </a:lnSpc>
            </a:pPr>
            <a:r>
              <a:rPr lang="en-US" sz="1400" i="1" dirty="0" err="1"/>
              <a:t>dT</a:t>
            </a:r>
            <a:r>
              <a:rPr lang="en-US" sz="1400" dirty="0"/>
              <a:t> </a:t>
            </a:r>
            <a:r>
              <a:rPr lang="ru-RU" sz="1400" dirty="0"/>
              <a:t>– сила гидравлического сопротивления</a:t>
            </a:r>
          </a:p>
          <a:p>
            <a:pPr>
              <a:lnSpc>
                <a:spcPct val="150000"/>
              </a:lnSpc>
            </a:pPr>
            <a:r>
              <a:rPr lang="en-US" sz="1400" i="1" dirty="0" err="1"/>
              <a:t>dP</a:t>
            </a:r>
            <a:r>
              <a:rPr lang="ru-RU" sz="1400" i="1" baseline="-25000" dirty="0"/>
              <a:t>к</a:t>
            </a:r>
            <a:r>
              <a:rPr lang="en-US" sz="1400" i="1" dirty="0"/>
              <a:t> </a:t>
            </a:r>
            <a:r>
              <a:rPr lang="en-US" sz="1400" dirty="0"/>
              <a:t>– </a:t>
            </a:r>
            <a:r>
              <a:rPr lang="ru-RU" sz="1400" dirty="0"/>
              <a:t>сила </a:t>
            </a:r>
            <a:r>
              <a:rPr lang="ru-RU" sz="1400" dirty="0" err="1"/>
              <a:t>Кариолиса</a:t>
            </a:r>
            <a:endParaRPr lang="ru-RU" sz="1400" dirty="0"/>
          </a:p>
          <a:p>
            <a:pPr>
              <a:lnSpc>
                <a:spcPct val="150000"/>
              </a:lnSpc>
            </a:pPr>
            <a:r>
              <a:rPr lang="en-US" sz="1400" i="1" dirty="0" err="1"/>
              <a:t>dP</a:t>
            </a:r>
            <a:r>
              <a:rPr lang="ru-RU" sz="1400" i="1" baseline="-25000" dirty="0" err="1"/>
              <a:t>цб</a:t>
            </a:r>
            <a:r>
              <a:rPr lang="en-US" sz="1400" i="1" dirty="0"/>
              <a:t> </a:t>
            </a:r>
            <a:r>
              <a:rPr lang="en-US" sz="1400" dirty="0"/>
              <a:t>– </a:t>
            </a:r>
            <a:r>
              <a:rPr lang="ru-RU" sz="1400" dirty="0"/>
              <a:t>центробежная сила</a:t>
            </a:r>
          </a:p>
          <a:p>
            <a:pPr>
              <a:lnSpc>
                <a:spcPct val="150000"/>
              </a:lnSpc>
            </a:pPr>
            <a:r>
              <a:rPr lang="en-US" sz="1400" i="1" dirty="0" err="1"/>
              <a:t>dR</a:t>
            </a:r>
            <a:r>
              <a:rPr lang="en-US" sz="1400" dirty="0"/>
              <a:t> – </a:t>
            </a:r>
            <a:r>
              <a:rPr lang="ru-RU" sz="1400" dirty="0"/>
              <a:t>сила с которой лопатка воздействует на поток</a:t>
            </a:r>
          </a:p>
          <a:p>
            <a:pPr>
              <a:lnSpc>
                <a:spcPct val="150000"/>
              </a:lnSpc>
            </a:pPr>
            <a:endParaRPr lang="ru-RU" sz="1400" dirty="0"/>
          </a:p>
        </p:txBody>
      </p:sp>
      <p:sp>
        <p:nvSpPr>
          <p:cNvPr id="12" name="Стрелка вниз 11"/>
          <p:cNvSpPr/>
          <p:nvPr/>
        </p:nvSpPr>
        <p:spPr>
          <a:xfrm rot="15667199" flipH="1">
            <a:off x="3187633" y="1740268"/>
            <a:ext cx="360000" cy="799060"/>
          </a:xfrm>
          <a:prstGeom prst="down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4690532" y="3667289"/>
            <a:ext cx="40738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Второй закон Ньютона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195394" y="4612926"/>
            <a:ext cx="47214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Второй закон Ньютона в проекции на </a:t>
            </a:r>
            <a:r>
              <a:rPr lang="en-US" cap="all" dirty="0"/>
              <a:t>OS</a:t>
            </a:r>
            <a:endParaRPr lang="ru-RU" cap="all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092852" y="5531826"/>
            <a:ext cx="2013301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cap="all" dirty="0">
                <a:solidFill>
                  <a:srgbClr val="FF0000"/>
                </a:solidFill>
              </a:rPr>
              <a:t>Умножается на </a:t>
            </a:r>
            <a:r>
              <a:rPr lang="en-US" sz="1400" b="1" dirty="0">
                <a:solidFill>
                  <a:srgbClr val="FF0000"/>
                </a:solidFill>
              </a:rPr>
              <a:t>ds</a:t>
            </a:r>
            <a:r>
              <a:rPr lang="en-US" sz="1400" b="1" cap="all" dirty="0">
                <a:solidFill>
                  <a:srgbClr val="FF0000"/>
                </a:solidFill>
              </a:rPr>
              <a:t> </a:t>
            </a:r>
            <a:r>
              <a:rPr lang="ru-RU" sz="1400" b="1" cap="all" dirty="0">
                <a:solidFill>
                  <a:srgbClr val="FF0000"/>
                </a:solidFill>
              </a:rPr>
              <a:t>и  делится на </a:t>
            </a:r>
            <a:r>
              <a:rPr lang="en-US" sz="1400" b="1" dirty="0" err="1">
                <a:solidFill>
                  <a:srgbClr val="FF0000"/>
                </a:solidFill>
              </a:rPr>
              <a:t>dm</a:t>
            </a:r>
            <a:endParaRPr lang="ru-RU" sz="1400" b="1" i="1" dirty="0">
              <a:solidFill>
                <a:srgbClr val="FF0000"/>
              </a:solidFill>
            </a:endParaRPr>
          </a:p>
        </p:txBody>
      </p:sp>
      <p:cxnSp>
        <p:nvCxnSpPr>
          <p:cNvPr id="18" name="Прямая со стрелкой 17"/>
          <p:cNvCxnSpPr/>
          <p:nvPr/>
        </p:nvCxnSpPr>
        <p:spPr>
          <a:xfrm flipV="1">
            <a:off x="3977885" y="5531826"/>
            <a:ext cx="419500" cy="216024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4815072" y="3992076"/>
                <a:ext cx="3986861" cy="6182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latin typeface="Cambria Math"/>
                        </a:rPr>
                        <m:t>𝑑</m:t>
                      </m:r>
                      <m:acc>
                        <m:accPr>
                          <m:chr m:val="̅"/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ru-RU" i="1">
                              <a:latin typeface="Cambria Math"/>
                            </a:rPr>
                            <m:t>𝑃</m:t>
                          </m:r>
                        </m:e>
                      </m:acc>
                      <m:r>
                        <a:rPr lang="ru-RU">
                          <a:latin typeface="Cambria Math"/>
                        </a:rPr>
                        <m:t>+</m:t>
                      </m:r>
                      <m:r>
                        <a:rPr lang="ru-RU" i="1">
                          <a:latin typeface="Cambria Math"/>
                        </a:rPr>
                        <m:t>𝑑</m:t>
                      </m:r>
                      <m:acc>
                        <m:accPr>
                          <m:chr m:val="̅"/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ru-RU" i="1">
                              <a:latin typeface="Cambria Math"/>
                            </a:rPr>
                            <m:t>𝑅</m:t>
                          </m:r>
                        </m:e>
                      </m:acc>
                      <m:r>
                        <a:rPr lang="ru-RU">
                          <a:latin typeface="Cambria Math"/>
                        </a:rPr>
                        <m:t>+</m:t>
                      </m:r>
                      <m:r>
                        <a:rPr lang="ru-RU" i="1">
                          <a:latin typeface="Cambria Math"/>
                        </a:rPr>
                        <m:t>𝑑</m:t>
                      </m:r>
                      <m:acc>
                        <m:accPr>
                          <m:chr m:val="̅"/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ru-RU" i="1">
                              <a:latin typeface="Cambria Math"/>
                            </a:rPr>
                            <m:t>𝑇</m:t>
                          </m:r>
                        </m:e>
                      </m:acc>
                      <m:r>
                        <a:rPr lang="ru-RU">
                          <a:latin typeface="Cambria Math"/>
                        </a:rPr>
                        <m:t>+</m:t>
                      </m:r>
                      <m:r>
                        <a:rPr lang="ru-RU" i="1">
                          <a:latin typeface="Cambria Math"/>
                        </a:rPr>
                        <m:t>𝑑</m:t>
                      </m:r>
                      <m:acc>
                        <m:accPr>
                          <m:chr m:val="̅"/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к</m:t>
                              </m:r>
                            </m:sub>
                          </m:sSub>
                        </m:e>
                      </m:acc>
                      <m:r>
                        <a:rPr lang="ru-RU">
                          <a:latin typeface="Cambria Math"/>
                        </a:rPr>
                        <m:t>+</m:t>
                      </m:r>
                      <m:r>
                        <a:rPr lang="ru-RU" i="1">
                          <a:latin typeface="Cambria Math"/>
                        </a:rPr>
                        <m:t>𝑑</m:t>
                      </m:r>
                      <m:acc>
                        <m:accPr>
                          <m:chr m:val="̅"/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цб</m:t>
                              </m:r>
                            </m:sub>
                          </m:sSub>
                        </m:e>
                      </m:acc>
                      <m:r>
                        <a:rPr lang="ru-RU">
                          <a:latin typeface="Cambria Math"/>
                        </a:rPr>
                        <m:t>=</m:t>
                      </m:r>
                      <m:r>
                        <a:rPr lang="ru-RU" i="1">
                          <a:latin typeface="Cambria Math"/>
                        </a:rPr>
                        <m:t>𝑑𝑚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i="1">
                              <a:latin typeface="Cambria Math"/>
                            </a:rPr>
                            <m:t>𝑑</m:t>
                          </m:r>
                          <m:acc>
                            <m:accPr>
                              <m:chr m:val="̅"/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𝑤</m:t>
                              </m:r>
                            </m:e>
                          </m:acc>
                        </m:num>
                        <m:den>
                          <m:r>
                            <a:rPr lang="ru-RU" i="1">
                              <a:latin typeface="Cambria Math"/>
                            </a:rPr>
                            <m:t>𝑑𝑡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5072" y="3992076"/>
                <a:ext cx="3986861" cy="618246"/>
              </a:xfrm>
              <a:prstGeom prst="rect">
                <a:avLst/>
              </a:prstGeom>
              <a:blipFill rotWithShape="1">
                <a:blip r:embed="rId9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3768513" y="4936438"/>
                <a:ext cx="5148298" cy="66486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ru-RU">
                              <a:latin typeface="Cambria Math"/>
                            </a:rPr>
                            <m:t>ω</m:t>
                          </m:r>
                        </m:e>
                        <m:sup>
                          <m:r>
                            <a:rPr lang="ru-RU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ru-RU">
                          <a:latin typeface="Cambria Math"/>
                        </a:rPr>
                        <m:t>∙</m:t>
                      </m:r>
                      <m:r>
                        <a:rPr lang="en-US" i="1">
                          <a:latin typeface="Cambria Math"/>
                        </a:rPr>
                        <m:t>𝑟</m:t>
                      </m:r>
                      <m:r>
                        <a:rPr lang="ru-RU">
                          <a:latin typeface="Cambria Math"/>
                        </a:rPr>
                        <m:t>∙</m:t>
                      </m:r>
                      <m:r>
                        <a:rPr lang="en-US" i="1">
                          <a:latin typeface="Cambria Math"/>
                        </a:rPr>
                        <m:t>𝑑𝑚</m:t>
                      </m:r>
                      <m:r>
                        <a:rPr lang="ru-RU">
                          <a:latin typeface="Cambria Math"/>
                        </a:rPr>
                        <m:t>∙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𝑑𝑟</m:t>
                          </m:r>
                        </m:num>
                        <m:den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𝑑𝑠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𝑤</m:t>
                              </m:r>
                            </m:sub>
                          </m:sSub>
                        </m:den>
                      </m:f>
                      <m:r>
                        <a:rPr lang="ru-RU" i="1">
                          <a:latin typeface="Cambria Math"/>
                        </a:rPr>
                        <m:t>−</m:t>
                      </m:r>
                      <m:r>
                        <a:rPr lang="ru-RU" i="1">
                          <a:latin typeface="Cambria Math"/>
                        </a:rPr>
                        <m:t>𝑑</m:t>
                      </m:r>
                      <m:r>
                        <m:rPr>
                          <m:sty m:val="p"/>
                        </m:rPr>
                        <a:rPr lang="ru-RU">
                          <a:latin typeface="Cambria Math"/>
                        </a:rPr>
                        <m:t>T</m:t>
                      </m:r>
                      <m:r>
                        <a:rPr lang="en-US" i="1">
                          <a:latin typeface="Cambria Math"/>
                        </a:rPr>
                        <m:t>−</m:t>
                      </m:r>
                      <m:r>
                        <a:rPr lang="en-US" i="1">
                          <a:latin typeface="Cambria Math"/>
                        </a:rPr>
                        <m:t>𝑑𝑝</m:t>
                      </m:r>
                      <m:r>
                        <a:rPr lang="ru-RU">
                          <a:latin typeface="Cambria Math"/>
                        </a:rPr>
                        <m:t>∙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𝑑𝑛</m:t>
                          </m:r>
                        </m:e>
                        <m:sub>
                          <m:r>
                            <a:rPr lang="ru-RU" i="1">
                              <a:latin typeface="Cambria Math"/>
                            </a:rPr>
                            <m:t>𝑤</m:t>
                          </m:r>
                        </m:sub>
                      </m:sSub>
                      <m:r>
                        <a:rPr lang="ru-RU">
                          <a:latin typeface="Cambria Math"/>
                        </a:rPr>
                        <m:t>∙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𝑑𝑙</m:t>
                          </m:r>
                        </m:e>
                        <m:sub>
                          <m:r>
                            <a:rPr lang="ru-RU" i="1">
                              <a:latin typeface="Cambria Math"/>
                            </a:rPr>
                            <m:t>𝑤</m:t>
                          </m:r>
                        </m:sub>
                      </m:sSub>
                      <m:r>
                        <a:rPr lang="ru-RU">
                          <a:latin typeface="Cambria Math"/>
                        </a:rPr>
                        <m:t>=</m:t>
                      </m:r>
                      <m:r>
                        <a:rPr lang="ru-RU" i="1">
                          <a:latin typeface="Cambria Math"/>
                        </a:rPr>
                        <m:t>𝑑𝑚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i="1">
                              <a:latin typeface="Cambria Math"/>
                            </a:rPr>
                            <m:t>𝑑</m:t>
                          </m:r>
                          <m:r>
                            <m:rPr>
                              <m:sty m:val="p"/>
                            </m:rPr>
                            <a:rPr lang="ru-RU">
                              <a:latin typeface="Cambria Math"/>
                            </a:rPr>
                            <m:t>w</m:t>
                          </m:r>
                        </m:num>
                        <m:den>
                          <m:r>
                            <a:rPr lang="ru-RU" i="1">
                              <a:latin typeface="Cambria Math"/>
                            </a:rPr>
                            <m:t>𝑑𝑡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8513" y="4936438"/>
                <a:ext cx="5148298" cy="664862"/>
              </a:xfrm>
              <a:prstGeom prst="rect">
                <a:avLst/>
              </a:prstGeom>
              <a:blipFill rotWithShape="1">
                <a:blip r:embed="rId10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3939464" y="5638958"/>
                <a:ext cx="5147953" cy="6651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ru-RU">
                              <a:latin typeface="Cambria Math"/>
                            </a:rPr>
                            <m:t>ω</m:t>
                          </m:r>
                        </m:e>
                        <m:sup>
                          <m:r>
                            <a:rPr lang="ru-RU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ru-RU">
                          <a:latin typeface="Cambria Math"/>
                        </a:rPr>
                        <m:t>∙</m:t>
                      </m:r>
                      <m:r>
                        <a:rPr lang="en-US" i="1">
                          <a:latin typeface="Cambria Math"/>
                        </a:rPr>
                        <m:t>𝑟</m:t>
                      </m:r>
                      <m:r>
                        <a:rPr lang="en-US">
                          <a:latin typeface="Cambria Math"/>
                        </a:rPr>
                        <m:t>∙</m:t>
                      </m:r>
                      <m:r>
                        <a:rPr lang="en-US" i="1">
                          <a:latin typeface="Cambria Math"/>
                        </a:rPr>
                        <m:t>𝑑𝑟</m:t>
                      </m:r>
                      <m:r>
                        <a:rPr lang="en-US" i="1">
                          <a:latin typeface="Cambria Math"/>
                        </a:rPr>
                        <m:t> −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i="1">
                              <a:latin typeface="Cambria Math"/>
                            </a:rPr>
                            <m:t>𝑑𝑇𝑑𝑠</m:t>
                          </m:r>
                        </m:num>
                        <m:den>
                          <m:r>
                            <a:rPr lang="ru-RU" i="1">
                              <a:latin typeface="Cambria Math"/>
                            </a:rPr>
                            <m:t>𝑑𝑚</m:t>
                          </m:r>
                        </m:den>
                      </m:f>
                      <m:r>
                        <a:rPr lang="ru-RU" i="1"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i="1">
                              <a:latin typeface="Cambria Math"/>
                            </a:rPr>
                            <m:t>𝑑𝑝</m:t>
                          </m:r>
                          <m:r>
                            <a:rPr lang="ru-RU" i="1">
                              <a:latin typeface="Cambria Math"/>
                            </a:rPr>
                            <m:t>∙</m:t>
                          </m:r>
                          <m:sSub>
                            <m:sSubPr>
                              <m:ctrlPr>
                                <a:rPr lang="ru-RU" i="1" strike="sngStrike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i="1" strike="sngStrike">
                                  <a:latin typeface="Cambria Math"/>
                                </a:rPr>
                                <m:t>𝑑𝑛</m:t>
                              </m:r>
                            </m:e>
                            <m:sub>
                              <m:r>
                                <a:rPr lang="ru-RU" i="1" strike="sngStrike">
                                  <a:latin typeface="Cambria Math"/>
                                </a:rPr>
                                <m:t>𝑤</m:t>
                              </m:r>
                            </m:sub>
                          </m:sSub>
                          <m:r>
                            <a:rPr lang="ru-RU" strike="sngStrike">
                              <a:latin typeface="Cambria Math"/>
                            </a:rPr>
                            <m:t>∙</m:t>
                          </m:r>
                          <m:sSub>
                            <m:sSubPr>
                              <m:ctrlPr>
                                <a:rPr lang="ru-RU" i="1" strike="sngStrike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i="1" strike="sngStrike">
                                  <a:latin typeface="Cambria Math"/>
                                </a:rPr>
                                <m:t>𝑑𝑙</m:t>
                              </m:r>
                            </m:e>
                            <m:sub>
                              <m:r>
                                <a:rPr lang="ru-RU" i="1" strike="sngStrike">
                                  <a:latin typeface="Cambria Math"/>
                                </a:rPr>
                                <m:t>𝑤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i="1" strike="sngStrike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i="1" strike="sngStrike">
                                  <a:latin typeface="Cambria Math"/>
                                </a:rPr>
                                <m:t>𝑑𝑠</m:t>
                              </m:r>
                            </m:e>
                            <m:sub>
                              <m:r>
                                <a:rPr lang="ru-RU" i="1" strike="sngStrike">
                                  <a:latin typeface="Cambria Math"/>
                                </a:rPr>
                                <m:t>𝑤</m:t>
                              </m:r>
                            </m:sub>
                          </m:sSub>
                        </m:num>
                        <m:den>
                          <m:r>
                            <a:rPr lang="ru-RU" i="1">
                              <a:latin typeface="Cambria Math"/>
                            </a:rPr>
                            <m:t>𝜌</m:t>
                          </m:r>
                          <m:r>
                            <a:rPr lang="ru-RU" i="1">
                              <a:latin typeface="Cambria Math"/>
                            </a:rPr>
                            <m:t>∙</m:t>
                          </m:r>
                          <m:sSub>
                            <m:sSubPr>
                              <m:ctrlPr>
                                <a:rPr lang="ru-RU" i="1" strike="sngStrike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i="1" strike="sngStrike">
                                  <a:latin typeface="Cambria Math"/>
                                </a:rPr>
                                <m:t>𝑑𝑛</m:t>
                              </m:r>
                            </m:e>
                            <m:sub>
                              <m:r>
                                <a:rPr lang="ru-RU" i="1" strike="sngStrike">
                                  <a:latin typeface="Cambria Math"/>
                                </a:rPr>
                                <m:t>𝑤</m:t>
                              </m:r>
                            </m:sub>
                          </m:sSub>
                          <m:r>
                            <a:rPr lang="ru-RU" strike="sngStrike">
                              <a:latin typeface="Cambria Math"/>
                            </a:rPr>
                            <m:t>∙</m:t>
                          </m:r>
                          <m:sSub>
                            <m:sSubPr>
                              <m:ctrlPr>
                                <a:rPr lang="ru-RU" i="1" strike="sngStrike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i="1" strike="sngStrike">
                                  <a:latin typeface="Cambria Math"/>
                                </a:rPr>
                                <m:t>𝑑𝑙</m:t>
                              </m:r>
                            </m:e>
                            <m:sub>
                              <m:r>
                                <a:rPr lang="ru-RU" i="1" strike="sngStrike">
                                  <a:latin typeface="Cambria Math"/>
                                </a:rPr>
                                <m:t>𝑤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i="1" strike="sngStrike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i="1" strike="sngStrike">
                                  <a:latin typeface="Cambria Math"/>
                                </a:rPr>
                                <m:t>𝑑𝑠</m:t>
                              </m:r>
                            </m:e>
                            <m:sub>
                              <m:r>
                                <a:rPr lang="ru-RU" i="1" strike="sngStrike">
                                  <a:latin typeface="Cambria Math"/>
                                </a:rPr>
                                <m:t>𝑤</m:t>
                              </m:r>
                            </m:sub>
                          </m:sSub>
                        </m:den>
                      </m:f>
                      <m:r>
                        <a:rPr lang="ru-RU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𝑑𝑠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𝑤</m:t>
                              </m:r>
                            </m:sub>
                          </m:sSub>
                        </m:num>
                        <m:den>
                          <m:r>
                            <a:rPr lang="ru-RU" i="1">
                              <a:latin typeface="Cambria Math"/>
                            </a:rPr>
                            <m:t>𝑑𝑡</m:t>
                          </m:r>
                        </m:den>
                      </m:f>
                      <m:r>
                        <a:rPr lang="ru-RU" i="1">
                          <a:latin typeface="Cambria Math"/>
                        </a:rPr>
                        <m:t>𝑑</m:t>
                      </m:r>
                      <m:r>
                        <a:rPr lang="en-US" i="1">
                          <a:latin typeface="Cambria Math"/>
                        </a:rPr>
                        <m:t>𝑤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9464" y="5638958"/>
                <a:ext cx="5147953" cy="665118"/>
              </a:xfrm>
              <a:prstGeom prst="rect">
                <a:avLst/>
              </a:prstGeom>
              <a:blipFill rotWithShape="1">
                <a:blip r:embed="rId11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13297E12-4C6B-4C05-8ABD-F3C8C6890298}"/>
              </a:ext>
            </a:extLst>
          </p:cNvPr>
          <p:cNvSpPr/>
          <p:nvPr/>
        </p:nvSpPr>
        <p:spPr>
          <a:xfrm>
            <a:off x="3762742" y="1001894"/>
            <a:ext cx="24009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Силы, действующие на выделенный объем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60619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49408"/>
    </mc:Choice>
    <mc:Fallback xmlns="">
      <p:transition spd="slow" advTm="4494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 animBg="1"/>
      <p:bldP spid="13" grpId="0"/>
      <p:bldP spid="14" grpId="0"/>
      <p:bldP spid="16" grpId="0"/>
      <p:bldP spid="5" grpId="0"/>
      <p:bldP spid="10" grpId="0"/>
      <p:bldP spid="17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 descr="Изображение выглядит как человек, одежда, стена, стоит&#10;&#10;Описание создано автоматически">
            <a:extLst>
              <a:ext uri="{FF2B5EF4-FFF2-40B4-BE49-F238E27FC236}">
                <a16:creationId xmlns:a16="http://schemas.microsoft.com/office/drawing/2014/main" id="{B6EB34AC-4FEA-40E6-85D2-F1D85D0F670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5103" y="792682"/>
            <a:ext cx="1618705" cy="108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827314" y="163033"/>
            <a:ext cx="7898675" cy="646331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Уравнение энергии в механической форме в относительном движении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7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276895" y="809456"/>
                <a:ext cx="4572000" cy="727379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latin typeface="Cambria Math"/>
                        </a:rPr>
                        <m:t>𝑑</m:t>
                      </m:r>
                      <m:d>
                        <m:d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ru-RU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ru-RU" i="1">
                                      <a:latin typeface="Cambria Math"/>
                                    </a:rPr>
                                    <m:t>𝑢</m:t>
                                  </m:r>
                                </m:e>
                                <m:sup>
                                  <m:r>
                                    <a:rPr lang="ru-RU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ru-RU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i="1">
                              <a:latin typeface="Cambria Math"/>
                            </a:rPr>
                            <m:t>𝑑𝑝</m:t>
                          </m:r>
                        </m:num>
                        <m:den>
                          <m:r>
                            <a:rPr lang="ru-RU" i="1">
                              <a:latin typeface="Cambria Math"/>
                            </a:rPr>
                            <m:t>𝜌</m:t>
                          </m:r>
                        </m:den>
                      </m:f>
                      <m:r>
                        <a:rPr lang="ru-RU" i="1">
                          <a:latin typeface="Cambria Math"/>
                        </a:rPr>
                        <m:t>+</m:t>
                      </m:r>
                      <m:r>
                        <a:rPr lang="ru-RU" i="1">
                          <a:latin typeface="Cambria Math"/>
                        </a:rPr>
                        <m:t>𝑑</m:t>
                      </m:r>
                      <m:d>
                        <m:d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ru-RU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𝑤</m:t>
                                  </m:r>
                                </m:e>
                                <m:sup>
                                  <m:r>
                                    <a:rPr lang="ru-RU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ru-RU" i="1">
                          <a:latin typeface="Cambria Math"/>
                        </a:rPr>
                        <m:t>+</m:t>
                      </m:r>
                      <m:r>
                        <a:rPr lang="ru-RU" i="1">
                          <a:latin typeface="Cambria Math"/>
                        </a:rPr>
                        <m:t>𝑑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𝑟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6895" y="809456"/>
                <a:ext cx="4572000" cy="727379"/>
              </a:xfrm>
              <a:prstGeom prst="rect">
                <a:avLst/>
              </a:prstGeom>
              <a:blipFill rotWithShape="1">
                <a:blip r:embed="rId7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>
            <a:off x="867870" y="1629942"/>
            <a:ext cx="1630878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cap="small" dirty="0">
                <a:solidFill>
                  <a:schemeClr val="tx1"/>
                </a:solidFill>
              </a:rPr>
              <a:t>Удельная работа инерционных сил</a:t>
            </a:r>
            <a:endParaRPr lang="ru-RU" sz="1400" b="1" i="1" cap="small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786885" y="1934907"/>
            <a:ext cx="2458192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cap="small" dirty="0">
                <a:solidFill>
                  <a:schemeClr val="tx1"/>
                </a:solidFill>
              </a:rPr>
              <a:t>Удельная работа, затраченная на преодоление потерь</a:t>
            </a:r>
            <a:endParaRPr lang="ru-RU" sz="1400" b="1" i="1" cap="small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851731" y="1782488"/>
            <a:ext cx="1901435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cap="small" dirty="0">
                <a:solidFill>
                  <a:schemeClr val="tx1"/>
                </a:solidFill>
              </a:rPr>
              <a:t>Работа по изменению давления </a:t>
            </a:r>
            <a:endParaRPr lang="ru-RU" sz="1400" b="1" i="1" cap="small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340607" y="1815084"/>
            <a:ext cx="2758638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cap="small" dirty="0">
                <a:solidFill>
                  <a:schemeClr val="tx1"/>
                </a:solidFill>
              </a:rPr>
              <a:t>Изменение </a:t>
            </a:r>
          </a:p>
          <a:p>
            <a:pPr algn="ctr"/>
            <a:r>
              <a:rPr lang="ru-RU" sz="1400" b="1" cap="small" dirty="0">
                <a:solidFill>
                  <a:schemeClr val="tx1"/>
                </a:solidFill>
              </a:rPr>
              <a:t>кинетической энергии в относительном движении</a:t>
            </a:r>
            <a:endParaRPr lang="ru-RU" sz="1400" b="1" i="1" cap="small" dirty="0">
              <a:solidFill>
                <a:schemeClr val="tx1"/>
              </a:solidFill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 flipV="1">
            <a:off x="1888176" y="1242134"/>
            <a:ext cx="1140031" cy="36369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3097685" y="843928"/>
            <a:ext cx="832691" cy="727379"/>
          </a:xfrm>
          <a:prstGeom prst="ellipse">
            <a:avLst/>
          </a:prstGeom>
          <a:noFill/>
          <a:ln w="254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3978233" y="809364"/>
            <a:ext cx="521806" cy="727379"/>
          </a:xfrm>
          <a:prstGeom prst="ellipse">
            <a:avLst/>
          </a:prstGeom>
          <a:noFill/>
          <a:ln w="254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4602715" y="823936"/>
            <a:ext cx="829857" cy="747371"/>
          </a:xfrm>
          <a:prstGeom prst="ellipse">
            <a:avLst/>
          </a:prstGeom>
          <a:noFill/>
          <a:ln w="254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5510151" y="809456"/>
            <a:ext cx="655269" cy="727379"/>
          </a:xfrm>
          <a:prstGeom prst="ellipse">
            <a:avLst/>
          </a:prstGeom>
          <a:noFill/>
          <a:ln w="254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 стрелкой 15"/>
          <p:cNvCxnSpPr>
            <a:cxnSpLocks/>
            <a:endCxn id="14" idx="6"/>
          </p:cNvCxnSpPr>
          <p:nvPr/>
        </p:nvCxnSpPr>
        <p:spPr>
          <a:xfrm flipH="1" flipV="1">
            <a:off x="6165420" y="1173146"/>
            <a:ext cx="761054" cy="67282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H="1" flipV="1">
            <a:off x="5218140" y="1478910"/>
            <a:ext cx="501786" cy="30357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V="1">
            <a:off x="3930376" y="1510771"/>
            <a:ext cx="261258" cy="271717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61256" y="3068840"/>
            <a:ext cx="86333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Уравнение энергии в механической форме в относительном движении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29828" y="3438172"/>
            <a:ext cx="43016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Следствие №1 - Для компрессора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548384" y="3438172"/>
            <a:ext cx="43166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Следствие №2 Для турбины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>
                <a:spLocks noChangeAspect="1"/>
              </p:cNvSpPr>
              <p:nvPr/>
            </p:nvSpPr>
            <p:spPr>
              <a:xfrm>
                <a:off x="292685" y="4522437"/>
                <a:ext cx="4238782" cy="16741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ru-RU" sz="1400" i="1" dirty="0"/>
                  <a:t>Изменение давления происходит за счет движения рабочего тела в поле действия инерционных сил и преобразования части кинетической энергии относительного движения в потенциальную, вопреки гидравлическому сопротивлению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1400" i="1">
                            <a:latin typeface="Cambria Math"/>
                          </a:rPr>
                          <m:t>𝐿</m:t>
                        </m:r>
                      </m:e>
                      <m:sub>
                        <m:r>
                          <a:rPr lang="en-US" sz="1400" i="1">
                            <a:latin typeface="Cambria Math"/>
                          </a:rPr>
                          <m:t>𝑟</m:t>
                        </m:r>
                      </m:sub>
                    </m:sSub>
                  </m:oMath>
                </a14:m>
                <a:endParaRPr lang="ru-RU" sz="14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685" y="4522437"/>
                <a:ext cx="4238782" cy="1674176"/>
              </a:xfrm>
              <a:prstGeom prst="rect">
                <a:avLst/>
              </a:prstGeom>
              <a:blipFill>
                <a:blip r:embed="rId8"/>
                <a:stretch>
                  <a:fillRect l="-432" r="-144" b="-25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>
                <a:spLocks noChangeAspect="1"/>
              </p:cNvSpPr>
              <p:nvPr/>
            </p:nvSpPr>
            <p:spPr>
              <a:xfrm>
                <a:off x="4577936" y="4551486"/>
                <a:ext cx="4316681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ru-RU" sz="1400" i="1" dirty="0"/>
                  <a:t>Работа</a:t>
                </a:r>
                <a:r>
                  <a:rPr lang="ru-RU" sz="1400" dirty="0"/>
                  <a:t> </a:t>
                </a:r>
                <a:r>
                  <a:rPr lang="ru-RU" sz="1400" i="1" dirty="0"/>
                  <a:t>расширения газа в РК турбины расходуется на преодоление инерционных сил, на увеличение кинетической энергии в относительном движении и на преодоление гидравлического сопротивления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1400" i="1">
                            <a:latin typeface="Cambria Math"/>
                          </a:rPr>
                          <m:t>𝐿</m:t>
                        </m:r>
                      </m:e>
                      <m:sub>
                        <m:r>
                          <a:rPr lang="en-US" sz="1400" i="1">
                            <a:latin typeface="Cambria Math"/>
                          </a:rPr>
                          <m:t>𝑟</m:t>
                        </m:r>
                      </m:sub>
                    </m:sSub>
                  </m:oMath>
                </a14:m>
                <a:endParaRPr lang="ru-RU" sz="14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7936" y="4551486"/>
                <a:ext cx="4316681" cy="1384995"/>
              </a:xfrm>
              <a:prstGeom prst="rect">
                <a:avLst/>
              </a:prstGeom>
              <a:blipFill>
                <a:blip r:embed="rId9"/>
                <a:stretch>
                  <a:fillRect l="-424" r="-1271" b="-13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3028207" y="2369767"/>
                <a:ext cx="3449919" cy="725327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  <m:r>
                            <a:rPr lang="ru-RU" i="1">
                              <a:latin typeface="Cambria Math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ru-RU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ru-RU" i="1">
                          <a:latin typeface="Cambria Math"/>
                        </a:rPr>
                        <m:t>=</m:t>
                      </m:r>
                      <m:nary>
                        <m:naryPr>
                          <m:limLoc m:val="subSup"/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ru-RU" i="1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ru-RU" i="1">
                              <a:latin typeface="Cambria Math"/>
                            </a:rPr>
                            <m:t>2</m:t>
                          </m:r>
                        </m:sup>
                        <m:e>
                          <m:f>
                            <m:f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i="1">
                                  <a:latin typeface="Cambria Math"/>
                                </a:rPr>
                                <m:t>𝑑𝑝</m:t>
                              </m:r>
                            </m:num>
                            <m:den>
                              <m:r>
                                <a:rPr lang="ru-RU" i="1">
                                  <a:latin typeface="Cambria Math"/>
                                </a:rPr>
                                <m:t>𝜌</m:t>
                              </m:r>
                            </m:den>
                          </m:f>
                        </m:e>
                      </m:nary>
                      <m:r>
                        <a:rPr lang="ru-RU" i="1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  <m:r>
                            <a:rPr lang="ru-RU" i="1">
                              <a:latin typeface="Cambria Math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ru-RU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ru-RU" i="1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𝑟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8207" y="2369767"/>
                <a:ext cx="3449919" cy="725327"/>
              </a:xfrm>
              <a:prstGeom prst="rect">
                <a:avLst/>
              </a:prstGeom>
              <a:blipFill rotWithShape="1">
                <a:blip r:embed="rId10" cstate="print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655688" y="3774315"/>
                <a:ext cx="3449919" cy="725327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subSup"/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ru-RU" i="1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ru-RU" i="1">
                              <a:latin typeface="Cambria Math"/>
                            </a:rPr>
                            <m:t>2</m:t>
                          </m:r>
                        </m:sup>
                        <m:e>
                          <m:f>
                            <m:f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i="1">
                                  <a:latin typeface="Cambria Math"/>
                                </a:rPr>
                                <m:t>𝑑𝑝</m:t>
                              </m:r>
                            </m:num>
                            <m:den>
                              <m:r>
                                <a:rPr lang="ru-RU" i="1">
                                  <a:latin typeface="Cambria Math"/>
                                </a:rPr>
                                <m:t>𝜌</m:t>
                              </m:r>
                            </m:den>
                          </m:f>
                        </m:e>
                      </m:nary>
                      <m:r>
                        <a:rPr lang="ru-RU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  <m:r>
                            <a:rPr lang="ru-RU" i="1">
                              <a:latin typeface="Cambria Math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ru-RU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ru-RU" i="1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  <m:r>
                            <a:rPr lang="ru-RU" i="1">
                              <a:latin typeface="Cambria Math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ru-RU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ru-RU" i="1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𝑟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688" y="3774315"/>
                <a:ext cx="3449919" cy="725327"/>
              </a:xfrm>
              <a:prstGeom prst="rect">
                <a:avLst/>
              </a:prstGeom>
              <a:blipFill rotWithShape="1">
                <a:blip r:embed="rId11" cstate="print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5062493" y="3774314"/>
                <a:ext cx="3449919" cy="725327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subSup"/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ru-RU" i="1">
                              <a:latin typeface="Cambria Math"/>
                            </a:rPr>
                            <m:t>2</m:t>
                          </m:r>
                        </m:sub>
                        <m:sup>
                          <m:r>
                            <a:rPr lang="ru-RU" i="1">
                              <a:latin typeface="Cambria Math"/>
                            </a:rPr>
                            <m:t>1</m:t>
                          </m:r>
                        </m:sup>
                        <m:e>
                          <m:f>
                            <m:f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i="1">
                                  <a:latin typeface="Cambria Math"/>
                                </a:rPr>
                                <m:t>𝑑𝑝</m:t>
                              </m:r>
                            </m:num>
                            <m:den>
                              <m:r>
                                <a:rPr lang="ru-RU" i="1">
                                  <a:latin typeface="Cambria Math"/>
                                </a:rPr>
                                <m:t>𝜌</m:t>
                              </m:r>
                            </m:den>
                          </m:f>
                        </m:e>
                      </m:nary>
                      <m:r>
                        <a:rPr lang="ru-RU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  <m:r>
                            <a:rPr lang="ru-RU" i="1">
                              <a:latin typeface="Cambria Math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ru-RU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ru-RU" i="1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  <m:r>
                            <a:rPr lang="ru-RU" i="1">
                              <a:latin typeface="Cambria Math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ru-RU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ru-RU" i="1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𝑟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2493" y="3774314"/>
                <a:ext cx="3449919" cy="725327"/>
              </a:xfrm>
              <a:prstGeom prst="rect">
                <a:avLst/>
              </a:prstGeom>
              <a:blipFill rotWithShape="1">
                <a:blip r:embed="rId12" cstate="print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3163332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4375"/>
    </mc:Choice>
    <mc:Fallback xmlns="">
      <p:transition spd="slow" advTm="2943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9" grpId="0"/>
      <p:bldP spid="10" grpId="0"/>
      <p:bldP spid="11" grpId="0" animBg="1"/>
      <p:bldP spid="12" grpId="0" animBg="1"/>
      <p:bldP spid="13" grpId="0" animBg="1"/>
      <p:bldP spid="14" grpId="0" animBg="1"/>
      <p:bldP spid="22" grpId="0"/>
      <p:bldP spid="23" grpId="0"/>
      <p:bldP spid="24" grpId="0"/>
      <p:bldP spid="27" grpId="0"/>
      <p:bldP spid="28" grpId="0"/>
      <p:bldP spid="17" grpId="0" animBg="1"/>
      <p:bldP spid="19" grpId="0" animBg="1"/>
      <p:bldP spid="2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163033"/>
            <a:ext cx="7898675" cy="646331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Уравнение энергии в механической форме в относительном движении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8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75012" y="791817"/>
            <a:ext cx="83900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Следствие №3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8174374"/>
              </p:ext>
            </p:extLst>
          </p:nvPr>
        </p:nvGraphicFramePr>
        <p:xfrm>
          <a:off x="1733305" y="1119452"/>
          <a:ext cx="6076950" cy="475634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038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384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6287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tabLst>
                          <a:tab pos="2040890" algn="l"/>
                        </a:tabLst>
                      </a:pPr>
                      <a:r>
                        <a:rPr lang="ru-RU" sz="180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Центробежный компрессор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tabLst>
                          <a:tab pos="2040890" algn="l"/>
                        </a:tabLst>
                      </a:pPr>
                      <a:r>
                        <a:rPr lang="ru-RU" sz="1800" i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Осевой компрессор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23548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tabLst>
                          <a:tab pos="2040890" algn="l"/>
                        </a:tabLst>
                      </a:pPr>
                      <a:endParaRPr lang="ru-RU" sz="1800" i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tabLst>
                          <a:tab pos="2040890" algn="l"/>
                        </a:tabLst>
                      </a:pPr>
                      <a:endParaRPr lang="ru-RU" sz="1800" i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9589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tabLst>
                          <a:tab pos="2040890" algn="l"/>
                        </a:tabLst>
                      </a:pPr>
                      <a:endParaRPr lang="ru-RU" sz="1800" i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tabLst>
                          <a:tab pos="2040890" algn="l"/>
                        </a:tabLst>
                      </a:pPr>
                      <a:endParaRPr lang="ru-RU" sz="1800" i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1887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tabLst>
                          <a:tab pos="2040890" algn="l"/>
                        </a:tabLst>
                      </a:pPr>
                      <a:endParaRPr lang="ru-RU" sz="1800" i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tabLst>
                          <a:tab pos="2040890" algn="l"/>
                        </a:tabLst>
                      </a:pPr>
                      <a:endParaRPr lang="ru-RU" sz="1800" i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00690">
                <a:tc>
                  <a:txBody>
                    <a:bodyPr/>
                    <a:lstStyle/>
                    <a:p>
                      <a:pPr marL="342900" indent="-342900" algn="l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AutoNum type="arabicPeriod"/>
                        <a:tabLst>
                          <a:tab pos="2040890" algn="l"/>
                        </a:tabLst>
                      </a:pPr>
                      <a:endParaRPr lang="ru-RU" sz="1400" i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tabLst>
                          <a:tab pos="2040890" algn="l"/>
                        </a:tabLst>
                      </a:pPr>
                      <a:endParaRPr lang="ru-RU" sz="1400" i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tabLst>
                          <a:tab pos="2040890" algn="l"/>
                        </a:tabLst>
                      </a:pPr>
                      <a:endParaRPr lang="ru-RU" sz="1400" i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tabLst>
                          <a:tab pos="2040890" algn="l"/>
                        </a:tabLst>
                      </a:pPr>
                      <a:endParaRPr lang="ru-RU" sz="1400" i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00690">
                <a:tc>
                  <a:txBody>
                    <a:bodyPr/>
                    <a:lstStyle/>
                    <a:p>
                      <a:pPr marL="342900" indent="-342900" algn="l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AutoNum type="arabicPeriod"/>
                        <a:tabLst>
                          <a:tab pos="2040890" algn="l"/>
                        </a:tabLst>
                      </a:pPr>
                      <a:endParaRPr lang="ru-RU" sz="1400" i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tabLst>
                          <a:tab pos="2040890" algn="l"/>
                        </a:tabLst>
                      </a:pPr>
                      <a:endParaRPr lang="ru-RU" sz="1400" i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10094949"/>
                  </a:ext>
                </a:extLst>
              </a:tr>
            </a:tbl>
          </a:graphicData>
        </a:graphic>
      </p:graphicFrame>
      <p:pic>
        <p:nvPicPr>
          <p:cNvPr id="26" name="Рисунок 25" descr="Описание: ris2_13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8306" y="1495922"/>
            <a:ext cx="2146978" cy="14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Рисунок 29" descr="Описание: ris2_13б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7470" y="1495922"/>
            <a:ext cx="1798253" cy="1440000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>
                <a:spLocks noChangeAspect="1"/>
              </p:cNvSpPr>
              <p:nvPr/>
            </p:nvSpPr>
            <p:spPr>
              <a:xfrm>
                <a:off x="462241" y="5876421"/>
                <a:ext cx="8152783" cy="4228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ru-RU" sz="1600" b="1" dirty="0">
                    <a:solidFill>
                      <a:srgbClr val="FF0000"/>
                    </a:solidFill>
                  </a:rPr>
                  <a:t>СТЕПЕНЬ ПОВЫШЕНИЯ ДАВЛЕНИЯ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ru-RU" sz="1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ru-RU" sz="1600" b="1" i="0">
                            <a:solidFill>
                              <a:srgbClr val="FF0000"/>
                            </a:solidFill>
                            <a:latin typeface="Cambria Math"/>
                          </a:rPr>
                          <m:t>𝛑</m:t>
                        </m:r>
                      </m:e>
                      <m:sub>
                        <m:r>
                          <a:rPr lang="ru-RU" sz="1600" b="1" i="0">
                            <a:solidFill>
                              <a:srgbClr val="FF0000"/>
                            </a:solidFill>
                            <a:latin typeface="Cambria Math"/>
                          </a:rPr>
                          <m:t>К</m:t>
                        </m:r>
                      </m:sub>
                      <m:sup>
                        <m:r>
                          <a:rPr lang="ru-RU" sz="1600" b="1" i="0">
                            <a:solidFill>
                              <a:srgbClr val="FF0000"/>
                            </a:solidFill>
                            <a:latin typeface="Cambria Math"/>
                          </a:rPr>
                          <m:t>∗</m:t>
                        </m:r>
                      </m:sup>
                    </m:sSubSup>
                  </m:oMath>
                </a14:m>
                <a:r>
                  <a:rPr lang="ru-RU" sz="1600" b="1" dirty="0">
                    <a:solidFill>
                      <a:srgbClr val="FF0000"/>
                    </a:solidFill>
                  </a:rPr>
                  <a:t> ОСЕВОГО КОМПРЕССОРА МЕНЬШЕ ЧЕМ У ЦБК</a:t>
                </a: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241" y="5876421"/>
                <a:ext cx="8152783" cy="422808"/>
              </a:xfrm>
              <a:prstGeom prst="rect">
                <a:avLst/>
              </a:prstGeom>
              <a:blipFill>
                <a:blip r:embed="rId8"/>
                <a:stretch>
                  <a:fillRect b="-188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Прямоугольник 31"/>
          <p:cNvSpPr/>
          <p:nvPr/>
        </p:nvSpPr>
        <p:spPr>
          <a:xfrm>
            <a:off x="53671" y="5215648"/>
            <a:ext cx="1698171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small" dirty="0">
                <a:solidFill>
                  <a:sysClr val="windowText" lastClr="000000"/>
                </a:solidFill>
              </a:rPr>
              <a:t>Причина </a:t>
            </a:r>
            <a:r>
              <a:rPr lang="ru-RU" b="1" cap="small" dirty="0" err="1">
                <a:solidFill>
                  <a:sysClr val="windowText" lastClr="000000"/>
                </a:solidFill>
              </a:rPr>
              <a:t>повышеня</a:t>
            </a:r>
            <a:r>
              <a:rPr lang="ru-RU" b="1" cap="small" dirty="0">
                <a:solidFill>
                  <a:sysClr val="windowText" lastClr="000000"/>
                </a:solidFill>
              </a:rPr>
              <a:t> давления</a:t>
            </a:r>
            <a:endParaRPr lang="ru-RU" b="1" i="1" cap="small" dirty="0">
              <a:solidFill>
                <a:sysClr val="windowText" lastClr="0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5886129" y="3030930"/>
                <a:ext cx="101438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𝑢</m:t>
                          </m:r>
                        </m:e>
                        <m:sub>
                          <m:r>
                            <a:rPr lang="ru-RU" i="1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ru-RU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𝑢</m:t>
                          </m:r>
                        </m:e>
                        <m:sub>
                          <m:r>
                            <a:rPr lang="ru-RU" i="1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6129" y="3030930"/>
                <a:ext cx="1014380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2839955" y="3046373"/>
                <a:ext cx="101438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𝑢</m:t>
                          </m:r>
                        </m:e>
                        <m:sub>
                          <m:r>
                            <a:rPr lang="ru-RU" i="1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ru-RU" i="1">
                          <a:latin typeface="Cambria Math"/>
                        </a:rPr>
                        <m:t>&gt;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𝑢</m:t>
                          </m:r>
                        </m:e>
                        <m:sub>
                          <m:r>
                            <a:rPr lang="ru-RU" i="1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9955" y="3046373"/>
                <a:ext cx="1014380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2645594" y="3366608"/>
                <a:ext cx="1435329" cy="9162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20000"/>
                  </a:lnSpc>
                  <a:spcBef>
                    <a:spcPts val="1200"/>
                  </a:spcBef>
                  <a:spcAft>
                    <a:spcPts val="1200"/>
                  </a:spcAft>
                  <a:tabLst>
                    <a:tab pos="2040890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  <m:r>
                            <a:rPr lang="ru-RU" i="1">
                              <a:latin typeface="Cambria Math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ru-RU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i="1">
                          <a:latin typeface="Cambria Math"/>
                        </a:rPr>
                        <m:t>&gt;0</m:t>
                      </m:r>
                    </m:oMath>
                  </m:oMathPara>
                </a14:m>
                <a:endParaRPr lang="ru-RU" i="1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5594" y="3366608"/>
                <a:ext cx="1435329" cy="91627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5628512" y="3330929"/>
                <a:ext cx="1456168" cy="9162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20000"/>
                  </a:lnSpc>
                  <a:spcBef>
                    <a:spcPts val="1200"/>
                  </a:spcBef>
                  <a:spcAft>
                    <a:spcPts val="1200"/>
                  </a:spcAft>
                  <a:tabLst>
                    <a:tab pos="2040890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  <m:r>
                            <a:rPr lang="ru-RU" i="1">
                              <a:latin typeface="Cambria Math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ru-RU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i="1">
                          <a:latin typeface="Cambria Math"/>
                        </a:rPr>
                        <m:t>→0</m:t>
                      </m:r>
                    </m:oMath>
                  </m:oMathPara>
                </a14:m>
                <a:endParaRPr lang="ru-RU" i="1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8512" y="3330929"/>
                <a:ext cx="1456168" cy="916276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рямоугольник 8"/>
          <p:cNvSpPr/>
          <p:nvPr/>
        </p:nvSpPr>
        <p:spPr>
          <a:xfrm>
            <a:off x="4776651" y="5033300"/>
            <a:ext cx="2630384" cy="6093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AutoNum type="arabicPeriod"/>
              <a:tabLst>
                <a:tab pos="2040890" algn="l"/>
              </a:tabLst>
            </a:pPr>
            <a:r>
              <a:rPr lang="ru-RU" sz="1400" i="1" dirty="0"/>
              <a:t>Торможение потока в относительном движении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751842" y="4941810"/>
            <a:ext cx="2918196" cy="94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AutoNum type="arabicPeriod"/>
              <a:tabLst>
                <a:tab pos="2040890" algn="l"/>
              </a:tabLst>
            </a:pPr>
            <a:r>
              <a:rPr lang="ru-RU" sz="1400" i="1" dirty="0"/>
              <a:t>Действие инерционных сил</a:t>
            </a:r>
          </a:p>
          <a:p>
            <a:pPr marL="342900" indent="-342900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AutoNum type="arabicPeriod"/>
              <a:tabLst>
                <a:tab pos="2040890" algn="l"/>
              </a:tabLst>
            </a:pPr>
            <a:r>
              <a:rPr lang="ru-RU" sz="1400" i="1" dirty="0"/>
              <a:t>Торможение потока в относительном движении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EC23B439-BBF4-4316-B14F-21CAEE55BE18}"/>
                  </a:ext>
                </a:extLst>
              </p:cNvPr>
              <p:cNvSpPr/>
              <p:nvPr/>
            </p:nvSpPr>
            <p:spPr>
              <a:xfrm>
                <a:off x="1292263" y="4171891"/>
                <a:ext cx="3531480" cy="71474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subSup"/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ru-RU" i="1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ru-RU" i="1">
                              <a:latin typeface="Cambria Math"/>
                            </a:rPr>
                            <m:t>2</m:t>
                          </m:r>
                        </m:sup>
                        <m:e>
                          <m:f>
                            <m:f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i="1">
                                  <a:latin typeface="Cambria Math"/>
                                </a:rPr>
                                <m:t>𝑑𝑝</m:t>
                              </m:r>
                            </m:num>
                            <m:den>
                              <m:r>
                                <a:rPr lang="ru-RU" i="1">
                                  <a:latin typeface="Cambria Math"/>
                                </a:rPr>
                                <m:t>𝜌</m:t>
                              </m:r>
                            </m:den>
                          </m:f>
                        </m:e>
                      </m:nary>
                      <m:r>
                        <a:rPr lang="ru-RU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  <m:r>
                            <a:rPr lang="ru-RU" i="1">
                              <a:latin typeface="Cambria Math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ru-RU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ru-RU" i="1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  <m:r>
                            <a:rPr lang="ru-RU" i="1">
                              <a:latin typeface="Cambria Math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ru-RU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ru-RU" i="1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𝑟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EC23B439-BBF4-4316-B14F-21CAEE55BE1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2263" y="4171891"/>
                <a:ext cx="3531480" cy="714747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757728A2-ED23-4516-A0CB-3624CF0C70D2}"/>
                  </a:ext>
                </a:extLst>
              </p:cNvPr>
              <p:cNvSpPr/>
              <p:nvPr/>
            </p:nvSpPr>
            <p:spPr>
              <a:xfrm>
                <a:off x="5080491" y="4147547"/>
                <a:ext cx="2487604" cy="71474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subSup"/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ru-RU" i="1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ru-RU" i="1">
                              <a:latin typeface="Cambria Math"/>
                            </a:rPr>
                            <m:t>2</m:t>
                          </m:r>
                        </m:sup>
                        <m:e>
                          <m:f>
                            <m:f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i="1">
                                  <a:latin typeface="Cambria Math"/>
                                </a:rPr>
                                <m:t>𝑑𝑝</m:t>
                              </m:r>
                            </m:num>
                            <m:den>
                              <m:r>
                                <a:rPr lang="ru-RU" i="1">
                                  <a:latin typeface="Cambria Math"/>
                                </a:rPr>
                                <m:t>𝜌</m:t>
                              </m:r>
                            </m:den>
                          </m:f>
                        </m:e>
                      </m:nary>
                      <m:r>
                        <a:rPr lang="ru-RU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  <m:r>
                            <a:rPr lang="ru-RU" i="1">
                              <a:latin typeface="Cambria Math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ru-RU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ru-RU" i="1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𝑟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757728A2-ED23-4516-A0CB-3624CF0C70D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0491" y="4147547"/>
                <a:ext cx="2487604" cy="714747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7029A18F-DD6F-4FF3-A3D8-27551857EA19}"/>
              </a:ext>
            </a:extLst>
          </p:cNvPr>
          <p:cNvSpPr/>
          <p:nvPr/>
        </p:nvSpPr>
        <p:spPr>
          <a:xfrm>
            <a:off x="-27207" y="4321983"/>
            <a:ext cx="1698171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small" dirty="0">
                <a:solidFill>
                  <a:sysClr val="windowText" lastClr="000000"/>
                </a:solidFill>
              </a:rPr>
              <a:t>Уравнение</a:t>
            </a:r>
            <a:endParaRPr lang="ru-RU" b="1" i="1" cap="small" dirty="0">
              <a:solidFill>
                <a:sysClr val="windowText" lastClr="00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15470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2073"/>
    </mc:Choice>
    <mc:Fallback xmlns="">
      <p:transition spd="slow" advTm="4520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2" grpId="0"/>
      <p:bldP spid="4" grpId="0"/>
      <p:bldP spid="5" grpId="0"/>
      <p:bldP spid="6" grpId="0"/>
      <p:bldP spid="9" grpId="0"/>
      <p:bldP spid="11" grpId="0"/>
      <p:bldP spid="10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9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6774" y="828000"/>
            <a:ext cx="43016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Следствие №4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-1185784" y="1802410"/>
            <a:ext cx="43016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cap="all" dirty="0"/>
              <a:t>+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965035" y="2590767"/>
            <a:ext cx="2985114" cy="0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>
            <a:spLocks noChangeAspect="1"/>
          </p:cNvSpPr>
          <p:nvPr/>
        </p:nvSpPr>
        <p:spPr>
          <a:xfrm>
            <a:off x="760445" y="3622057"/>
            <a:ext cx="4238782" cy="7052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400" i="1" dirty="0"/>
              <a:t>Вводится новый параметр - </a:t>
            </a:r>
            <a:r>
              <a:rPr lang="ru-RU" sz="1400" i="1" u="sng" dirty="0"/>
              <a:t>давление потока, заторможенного во вращающемся колесе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84989" y="4352303"/>
                <a:ext cx="4301639" cy="6109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/>
                            </a:rPr>
                            <m:t>𝑝</m:t>
                          </m:r>
                        </m:e>
                        <m:sub>
                          <m:r>
                            <a:rPr lang="ru-RU" i="1">
                              <a:latin typeface="Cambria Math"/>
                            </a:rPr>
                            <m:t>𝜔</m:t>
                          </m:r>
                        </m:sub>
                        <m:sup>
                          <m:r>
                            <a:rPr lang="ru-RU" i="1">
                              <a:latin typeface="Cambria Math"/>
                            </a:rPr>
                            <m:t>∗</m:t>
                          </m:r>
                        </m:sup>
                      </m:sSubSup>
                      <m:r>
                        <a:rPr lang="ru-RU" i="1">
                          <a:latin typeface="Cambria Math"/>
                        </a:rPr>
                        <m:t>=</m:t>
                      </m:r>
                      <m:sSubSup>
                        <m:sSubSup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ru-RU" i="1">
                              <a:latin typeface="Cambria Math"/>
                            </a:rPr>
                            <m:t>𝑝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𝑤</m:t>
                          </m:r>
                        </m:sub>
                        <m:sup>
                          <m:r>
                            <a:rPr lang="ru-RU" i="1">
                              <a:latin typeface="Cambria Math"/>
                            </a:rPr>
                            <m:t>∗</m:t>
                          </m:r>
                        </m:sup>
                      </m:sSubSup>
                      <m:r>
                        <a:rPr lang="ru-RU" i="1"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ru-RU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ru-RU" i="1">
                          <a:latin typeface="Cambria Math"/>
                        </a:rPr>
                        <m:t>𝜌</m:t>
                      </m:r>
                      <m:sSup>
                        <m:sSup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𝑢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/>
                        </a:rPr>
                        <m:t>=</m:t>
                      </m:r>
                      <m:r>
                        <a:rPr lang="en-US" i="1">
                          <a:latin typeface="Cambria Math"/>
                        </a:rPr>
                        <m:t>𝑝</m:t>
                      </m:r>
                      <m:r>
                        <a:rPr lang="en-US" i="1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ru-RU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ru-RU" i="1">
                          <a:latin typeface="Cambria Math"/>
                        </a:rPr>
                        <m:t>𝜌</m:t>
                      </m:r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ru-RU" i="1">
                          <a:latin typeface="Cambria Math"/>
                        </a:rPr>
                        <m:t>(</m:t>
                      </m:r>
                      <m:sSup>
                        <m:sSup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𝑤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ru-RU" i="1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𝑢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ru-RU" i="1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cap="all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989" y="4352303"/>
                <a:ext cx="4301639" cy="61093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827314" y="163033"/>
            <a:ext cx="7898675" cy="646331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Уравнение энергии в механической форме в относительном движении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1634355" y="1909753"/>
                <a:ext cx="1646476" cy="6533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ru-RU" i="1">
                              <a:latin typeface="Cambria Math"/>
                            </a:rPr>
                            <m:t>𝑝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𝑤</m:t>
                          </m:r>
                        </m:sub>
                        <m:sup>
                          <m:r>
                            <a:rPr lang="ru-RU" i="1">
                              <a:latin typeface="Cambria Math"/>
                            </a:rPr>
                            <m:t>∗</m:t>
                          </m:r>
                        </m:sup>
                      </m:sSubSup>
                      <m:r>
                        <a:rPr lang="ru-RU">
                          <a:latin typeface="Cambria Math"/>
                        </a:rPr>
                        <m:t>=</m:t>
                      </m:r>
                      <m:r>
                        <a:rPr lang="ru-RU" i="1">
                          <a:latin typeface="Cambria Math"/>
                        </a:rPr>
                        <m:t>𝑝</m:t>
                      </m:r>
                      <m:r>
                        <a:rPr lang="ru-RU">
                          <a:latin typeface="Cambria Math"/>
                        </a:rPr>
                        <m:t>+</m:t>
                      </m:r>
                      <m:r>
                        <a:rPr lang="ru-RU" i="1">
                          <a:latin typeface="Cambria Math"/>
                        </a:rPr>
                        <m:t>𝜌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𝑤</m:t>
                              </m:r>
                            </m:e>
                            <m:sup>
                              <m:r>
                                <a:rPr lang="ru-RU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ru-RU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4355" y="1909753"/>
                <a:ext cx="1646476" cy="65338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827314" y="1184426"/>
                <a:ext cx="3449919" cy="725327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  <m:r>
                            <a:rPr lang="ru-RU" i="1">
                              <a:latin typeface="Cambria Math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ru-RU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ru-RU" i="1">
                          <a:latin typeface="Cambria Math"/>
                        </a:rPr>
                        <m:t>=</m:t>
                      </m:r>
                      <m:nary>
                        <m:naryPr>
                          <m:limLoc m:val="subSup"/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ru-RU" i="1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ru-RU" i="1">
                              <a:latin typeface="Cambria Math"/>
                            </a:rPr>
                            <m:t>2</m:t>
                          </m:r>
                        </m:sup>
                        <m:e>
                          <m:f>
                            <m:f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i="1">
                                  <a:latin typeface="Cambria Math"/>
                                </a:rPr>
                                <m:t>𝑑𝑝</m:t>
                              </m:r>
                            </m:num>
                            <m:den>
                              <m:r>
                                <a:rPr lang="ru-RU" i="1">
                                  <a:latin typeface="Cambria Math"/>
                                </a:rPr>
                                <m:t>𝜌</m:t>
                              </m:r>
                            </m:den>
                          </m:f>
                        </m:e>
                      </m:nary>
                      <m:r>
                        <a:rPr lang="ru-RU" i="1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  <m:r>
                            <a:rPr lang="ru-RU" i="1">
                              <a:latin typeface="Cambria Math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ru-RU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ru-RU" i="1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𝑟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314" y="1184426"/>
                <a:ext cx="3449919" cy="725327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213502" y="2703673"/>
                <a:ext cx="2488182" cy="72532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  <m:r>
                            <a:rPr lang="ru-RU" i="1">
                              <a:latin typeface="Cambria Math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ru-RU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ru-RU" i="1">
                          <a:latin typeface="Cambria Math"/>
                        </a:rPr>
                        <m:t>=</m:t>
                      </m:r>
                      <m:nary>
                        <m:naryPr>
                          <m:limLoc m:val="subSup"/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ru-RU" i="1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ru-RU" i="1">
                              <a:latin typeface="Cambria Math"/>
                            </a:rPr>
                            <m:t>2</m:t>
                          </m:r>
                        </m:sup>
                        <m:e>
                          <m:f>
                            <m:f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i="1">
                                  <a:latin typeface="Cambria Math"/>
                                </a:rPr>
                                <m:t>𝑑</m:t>
                              </m:r>
                              <m:sSubSup>
                                <m:sSubSupPr>
                                  <m:ctrlPr>
                                    <a:rPr lang="ru-RU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ru-RU" i="1">
                                      <a:latin typeface="Cambria Math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/>
                                    </a:rPr>
                                    <m:t>𝑤</m:t>
                                  </m:r>
                                </m:sub>
                                <m:sup>
                                  <m:r>
                                    <a:rPr lang="ru-RU" i="1">
                                      <a:latin typeface="Cambria Math"/>
                                    </a:rPr>
                                    <m:t>∗</m:t>
                                  </m:r>
                                </m:sup>
                              </m:sSubSup>
                            </m:num>
                            <m:den>
                              <m:r>
                                <a:rPr lang="ru-RU" i="1">
                                  <a:latin typeface="Cambria Math"/>
                                </a:rPr>
                                <m:t>𝜌</m:t>
                              </m:r>
                            </m:den>
                          </m:f>
                        </m:e>
                      </m:nary>
                      <m:r>
                        <a:rPr lang="ru-RU" i="1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𝑟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3502" y="2703673"/>
                <a:ext cx="2488182" cy="725327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/>
          <p:cNvSpPr txBox="1"/>
          <p:nvPr/>
        </p:nvSpPr>
        <p:spPr>
          <a:xfrm>
            <a:off x="4606002" y="814444"/>
            <a:ext cx="4117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Уравнение энергии в механической </a:t>
            </a:r>
          </a:p>
          <a:p>
            <a:pPr algn="ctr"/>
            <a:r>
              <a:rPr lang="ru-RU" cap="all" dirty="0"/>
              <a:t>форме в относительном движении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5586186" y="1691980"/>
                <a:ext cx="1866344" cy="7204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subSup"/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ru-RU" i="1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ru-RU" i="1">
                              <a:latin typeface="Cambria Math"/>
                            </a:rPr>
                            <m:t>2</m:t>
                          </m:r>
                        </m:sup>
                        <m:e>
                          <m:f>
                            <m:f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i="1">
                                  <a:latin typeface="Cambria Math"/>
                                </a:rPr>
                                <m:t>𝑑</m:t>
                              </m:r>
                              <m:sSubSup>
                                <m:sSubSupPr>
                                  <m:ctrlPr>
                                    <a:rPr lang="ru-RU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ru-RU" i="1">
                                      <a:latin typeface="Cambria Math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/>
                                    </a:rPr>
                                    <m:t>𝜔</m:t>
                                  </m:r>
                                </m:sub>
                                <m:sup>
                                  <m:r>
                                    <a:rPr lang="ru-RU" i="1">
                                      <a:latin typeface="Cambria Math"/>
                                    </a:rPr>
                                    <m:t>∗</m:t>
                                  </m:r>
                                </m:sup>
                              </m:sSubSup>
                            </m:num>
                            <m:den>
                              <m:r>
                                <a:rPr lang="ru-RU" i="1">
                                  <a:latin typeface="Cambria Math"/>
                                </a:rPr>
                                <m:t>𝜌</m:t>
                              </m:r>
                            </m:den>
                          </m:f>
                        </m:e>
                      </m:nary>
                      <m:r>
                        <a:rPr lang="ru-RU" i="1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𝑟</m:t>
                          </m:r>
                        </m:sub>
                      </m:sSub>
                      <m:r>
                        <a:rPr lang="ru-RU" i="1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6186" y="1691980"/>
                <a:ext cx="1866344" cy="720454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/>
          <p:cNvSpPr/>
          <p:nvPr/>
        </p:nvSpPr>
        <p:spPr>
          <a:xfrm>
            <a:off x="4606002" y="2570641"/>
            <a:ext cx="4126183" cy="102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400" i="1" dirty="0"/>
              <a:t>При идеальном (без потерь)  течении рабочего тела, давление потока, заторможенного во вращающемся колесе, сохраняется постоянным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572000" y="3712901"/>
            <a:ext cx="41175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Оценка гидравлического совершенства ротора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4800184" y="4804466"/>
                <a:ext cx="3656386" cy="10138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𝜎</m:t>
                          </m:r>
                        </m:e>
                        <m:sub>
                          <m:r>
                            <a:rPr lang="ru-RU" i="1">
                              <a:latin typeface="Cambria Math"/>
                            </a:rPr>
                            <m:t>рк</m:t>
                          </m:r>
                        </m:sub>
                      </m:sSub>
                      <m:r>
                        <a:rPr lang="ru-RU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𝜔</m:t>
                              </m:r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ru-RU" i="1">
                                  <a:latin typeface="Cambria Math"/>
                                </a:rPr>
                                <m:t>∗</m:t>
                              </m:r>
                            </m:sup>
                          </m:sSubSup>
                        </m:num>
                        <m:den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𝜔</m:t>
                              </m:r>
                              <m:r>
                                <a:rPr lang="ru-RU" i="1">
                                  <a:latin typeface="Cambria Math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ru-RU" i="1">
                                  <a:latin typeface="Cambria Math"/>
                                </a:rPr>
                                <m:t>∗</m:t>
                              </m:r>
                            </m:sup>
                          </m:sSubSup>
                        </m:den>
                      </m:f>
                      <m:r>
                        <a:rPr lang="ru-RU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𝑤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ru-RU" i="1">
                                  <a:latin typeface="Cambria Math"/>
                                </a:rPr>
                                <m:t>∗</m:t>
                              </m:r>
                            </m:sup>
                          </m:sSubSup>
                          <m:r>
                            <a:rPr lang="ru-RU" i="1">
                              <a:latin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i="1"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𝜌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sSup>
                            <m:s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ru-RU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𝑤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ru-RU" i="1">
                                  <a:latin typeface="Cambria Math"/>
                                </a:rPr>
                                <m:t>∗</m:t>
                              </m:r>
                            </m:sup>
                          </m:sSubSup>
                          <m:r>
                            <a:rPr lang="ru-RU" i="1">
                              <a:latin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i="1"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𝜌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sSup>
                            <m:s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ru-RU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ru-RU">
                          <a:latin typeface="Cambria Math"/>
                        </a:rPr>
                        <m:t>=</m:t>
                      </m:r>
                      <m:r>
                        <a:rPr lang="en-US" i="1">
                          <a:latin typeface="Cambria Math"/>
                        </a:rPr>
                        <m:t>[0,1]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0184" y="4804466"/>
                <a:ext cx="3656386" cy="1013804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7AAA25A-D89F-452F-B285-EBBB77D98456}"/>
              </a:ext>
            </a:extLst>
          </p:cNvPr>
          <p:cNvSpPr/>
          <p:nvPr/>
        </p:nvSpPr>
        <p:spPr>
          <a:xfrm>
            <a:off x="4740238" y="4332773"/>
            <a:ext cx="39469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i="1" dirty="0"/>
              <a:t>Коэффициент восстановления полного давления в РК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06065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5591"/>
    </mc:Choice>
    <mc:Fallback xmlns="">
      <p:transition spd="slow" advTm="2455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2" grpId="0"/>
      <p:bldP spid="26" grpId="0"/>
      <p:bldP spid="3" grpId="0"/>
      <p:bldP spid="6" grpId="0"/>
      <p:bldP spid="27" grpId="0"/>
      <p:bldP spid="11" grpId="0"/>
      <p:bldP spid="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0.2|50.1|142.2|26.6|60.3|9.4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5.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3.7|18.4|52.6|16.5|2.2|28.3|43.7|48.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5.5|57.6|49.1|66.6|66.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5.5|57.6|49.1|66.6|66.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5.5|57.6|49.1|66.6|66.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5.5|57.6|49.1|66.6|66.4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5.5|57.6|49.1|66.6|66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3.7|23.4|18.7|8.8|15.3|149.2|37.4|92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4.7|38.4|27.8|138.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1.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8.8|34.4|102.6|117.9|27.5|6.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6.8|13.6|19.5|16.7|14.8|66.8|106.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7.1|23.8|9.3|29.7|17.3|10.8|22.8|1.6|235.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8.8|70.7|28.4|71.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99.6"/>
</p:tagLst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 w="31750">
          <a:solidFill>
            <a:schemeClr val="tx1"/>
          </a:solidFill>
          <a:tailEnd type="arrow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7085</TotalTime>
  <Words>1993</Words>
  <Application>Microsoft Office PowerPoint</Application>
  <PresentationFormat>Экран (4:3)</PresentationFormat>
  <Paragraphs>285</Paragraphs>
  <Slides>20</Slides>
  <Notes>19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9" baseType="lpstr">
      <vt:lpstr>Arial</vt:lpstr>
      <vt:lpstr>Calibri</vt:lpstr>
      <vt:lpstr>Calibri Light</vt:lpstr>
      <vt:lpstr>Cambria Math</vt:lpstr>
      <vt:lpstr>Elektra Medium Pro</vt:lpstr>
      <vt:lpstr>Elektra Text Pro</vt:lpstr>
      <vt:lpstr>Symbol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Евгений Степанов</dc:creator>
  <cp:lastModifiedBy>Oleg Baturin</cp:lastModifiedBy>
  <cp:revision>742</cp:revision>
  <dcterms:created xsi:type="dcterms:W3CDTF">2016-03-09T10:31:39Z</dcterms:created>
  <dcterms:modified xsi:type="dcterms:W3CDTF">2026-04-07T05:28:34Z</dcterms:modified>
</cp:coreProperties>
</file>