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1"/>
  </p:notesMasterIdLst>
  <p:sldIdLst>
    <p:sldId id="570" r:id="rId2"/>
    <p:sldId id="318" r:id="rId3"/>
    <p:sldId id="338" r:id="rId4"/>
    <p:sldId id="311" r:id="rId5"/>
    <p:sldId id="312" r:id="rId6"/>
    <p:sldId id="365" r:id="rId7"/>
    <p:sldId id="571" r:id="rId8"/>
    <p:sldId id="572" r:id="rId9"/>
    <p:sldId id="267" r:id="rId1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9BFFDE-6EFD-4CF3-853C-0007C62A640F}" v="3" dt="2026-03-24T10:29:28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70" autoAdjust="0"/>
  </p:normalViewPr>
  <p:slideViewPr>
    <p:cSldViewPr snapToGrid="0">
      <p:cViewPr varScale="1">
        <p:scale>
          <a:sx n="101" d="100"/>
          <a:sy n="101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Baturin" userId="99f809820fc93228" providerId="LiveId" clId="{C2C127B9-0DC4-49FA-8A35-D5898BD6E19F}"/>
    <pc:docChg chg="custSel addSld modSld">
      <pc:chgData name="Oleg Baturin" userId="99f809820fc93228" providerId="LiveId" clId="{C2C127B9-0DC4-49FA-8A35-D5898BD6E19F}" dt="2026-03-24T10:29:31.843" v="14" actId="1076"/>
      <pc:docMkLst>
        <pc:docMk/>
      </pc:docMkLst>
      <pc:sldChg chg="delSp modSp mod delAnim">
        <pc:chgData name="Oleg Baturin" userId="99f809820fc93228" providerId="LiveId" clId="{C2C127B9-0DC4-49FA-8A35-D5898BD6E19F}" dt="2026-03-24T10:29:31.843" v="14" actId="1076"/>
        <pc:sldMkLst>
          <pc:docMk/>
          <pc:sldMk cId="2856321896" sldId="365"/>
        </pc:sldMkLst>
        <pc:spChg chg="mod">
          <ac:chgData name="Oleg Baturin" userId="99f809820fc93228" providerId="LiveId" clId="{C2C127B9-0DC4-49FA-8A35-D5898BD6E19F}" dt="2026-03-24T10:29:31.843" v="14" actId="1076"/>
          <ac:spMkLst>
            <pc:docMk/>
            <pc:sldMk cId="2856321896" sldId="365"/>
            <ac:spMk id="18" creationId="{00000000-0000-0000-0000-000000000000}"/>
          </ac:spMkLst>
        </pc:spChg>
        <pc:spChg chg="del">
          <ac:chgData name="Oleg Baturin" userId="99f809820fc93228" providerId="LiveId" clId="{C2C127B9-0DC4-49FA-8A35-D5898BD6E19F}" dt="2026-03-24T10:28:53.730" v="2" actId="478"/>
          <ac:spMkLst>
            <pc:docMk/>
            <pc:sldMk cId="2856321896" sldId="365"/>
            <ac:spMk id="19" creationId="{00000000-0000-0000-0000-000000000000}"/>
          </ac:spMkLst>
        </pc:spChg>
        <pc:spChg chg="del mod">
          <ac:chgData name="Oleg Baturin" userId="99f809820fc93228" providerId="LiveId" clId="{C2C127B9-0DC4-49FA-8A35-D5898BD6E19F}" dt="2026-03-24T10:29:25.342" v="12" actId="478"/>
          <ac:spMkLst>
            <pc:docMk/>
            <pc:sldMk cId="2856321896" sldId="365"/>
            <ac:spMk id="21" creationId="{00000000-0000-0000-0000-000000000000}"/>
          </ac:spMkLst>
        </pc:spChg>
      </pc:sldChg>
      <pc:sldChg chg="delSp modSp add mod delAnim">
        <pc:chgData name="Oleg Baturin" userId="99f809820fc93228" providerId="LiveId" clId="{C2C127B9-0DC4-49FA-8A35-D5898BD6E19F}" dt="2026-03-24T10:29:19.474" v="10" actId="478"/>
        <pc:sldMkLst>
          <pc:docMk/>
          <pc:sldMk cId="1448328452" sldId="571"/>
        </pc:sldMkLst>
        <pc:spChg chg="del">
          <ac:chgData name="Oleg Baturin" userId="99f809820fc93228" providerId="LiveId" clId="{C2C127B9-0DC4-49FA-8A35-D5898BD6E19F}" dt="2026-03-24T10:29:19.474" v="10" actId="478"/>
          <ac:spMkLst>
            <pc:docMk/>
            <pc:sldMk cId="1448328452" sldId="571"/>
            <ac:spMk id="18" creationId="{87F4E222-374A-B097-632B-63A3BBC5657C}"/>
          </ac:spMkLst>
        </pc:spChg>
        <pc:spChg chg="del">
          <ac:chgData name="Oleg Baturin" userId="99f809820fc93228" providerId="LiveId" clId="{C2C127B9-0DC4-49FA-8A35-D5898BD6E19F}" dt="2026-03-24T10:29:14.280" v="8" actId="478"/>
          <ac:spMkLst>
            <pc:docMk/>
            <pc:sldMk cId="1448328452" sldId="571"/>
            <ac:spMk id="19" creationId="{2A15A004-F283-3EDD-72D7-32E084FBF951}"/>
          </ac:spMkLst>
        </pc:spChg>
        <pc:spChg chg="mod">
          <ac:chgData name="Oleg Baturin" userId="99f809820fc93228" providerId="LiveId" clId="{C2C127B9-0DC4-49FA-8A35-D5898BD6E19F}" dt="2026-03-24T10:29:17.747" v="9" actId="1076"/>
          <ac:spMkLst>
            <pc:docMk/>
            <pc:sldMk cId="1448328452" sldId="571"/>
            <ac:spMk id="21" creationId="{4309CCF5-D6C0-A1C8-3E3A-2F7AB41DF553}"/>
          </ac:spMkLst>
        </pc:spChg>
      </pc:sldChg>
      <pc:sldChg chg="delSp modSp add mod delAnim">
        <pc:chgData name="Oleg Baturin" userId="99f809820fc93228" providerId="LiveId" clId="{C2C127B9-0DC4-49FA-8A35-D5898BD6E19F}" dt="2026-03-24T10:29:07.941" v="7" actId="20577"/>
        <pc:sldMkLst>
          <pc:docMk/>
          <pc:sldMk cId="83714591" sldId="572"/>
        </pc:sldMkLst>
        <pc:spChg chg="del">
          <ac:chgData name="Oleg Baturin" userId="99f809820fc93228" providerId="LiveId" clId="{C2C127B9-0DC4-49FA-8A35-D5898BD6E19F}" dt="2026-03-24T10:29:05.432" v="6" actId="478"/>
          <ac:spMkLst>
            <pc:docMk/>
            <pc:sldMk cId="83714591" sldId="572"/>
            <ac:spMk id="18" creationId="{270BFE1F-5B65-E77D-16E6-B2D0E93BD1E0}"/>
          </ac:spMkLst>
        </pc:spChg>
        <pc:spChg chg="mod">
          <ac:chgData name="Oleg Baturin" userId="99f809820fc93228" providerId="LiveId" clId="{C2C127B9-0DC4-49FA-8A35-D5898BD6E19F}" dt="2026-03-24T10:29:07.941" v="7" actId="20577"/>
          <ac:spMkLst>
            <pc:docMk/>
            <pc:sldMk cId="83714591" sldId="572"/>
            <ac:spMk id="19" creationId="{9191B1D1-3BD3-20CC-779D-40CE9F3417E7}"/>
          </ac:spMkLst>
        </pc:spChg>
        <pc:spChg chg="del">
          <ac:chgData name="Oleg Baturin" userId="99f809820fc93228" providerId="LiveId" clId="{C2C127B9-0DC4-49FA-8A35-D5898BD6E19F}" dt="2026-03-24T10:29:03.176" v="5" actId="478"/>
          <ac:spMkLst>
            <pc:docMk/>
            <pc:sldMk cId="83714591" sldId="572"/>
            <ac:spMk id="21" creationId="{974B9951-2F7E-341B-8701-FCEE5EB6386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81E26-2FB6-D131-87EB-89EABA7F9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153C6EA-D363-3B61-FDFD-FCC632C7B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A373873-A18E-5CC6-1D86-7B76598FDD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791511-A539-2FAE-9A2E-867F13E09D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33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FE8EE-B9A9-6BDD-203C-B413A49CD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A08D87C-D46F-8411-A0E4-D000F196BA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F2CBEBD-A0A8-B605-3910-32CE90F74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B241043-CCF5-6943-CE4F-56430298F0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937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15" Type="http://schemas.openxmlformats.org/officeDocument/2006/relationships/image" Target="../media/image5.jpeg"/><Relationship Id="rId10" Type="http://schemas.openxmlformats.org/officeDocument/2006/relationships/image" Target="../media/image56.png"/><Relationship Id="rId9" Type="http://schemas.openxmlformats.org/officeDocument/2006/relationships/image" Target="../media/image360.png"/><Relationship Id="rId1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80.png"/><Relationship Id="rId12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60.png"/><Relationship Id="rId11" Type="http://schemas.openxmlformats.org/officeDocument/2006/relationships/image" Target="../media/image64.png"/><Relationship Id="rId15" Type="http://schemas.openxmlformats.org/officeDocument/2006/relationships/image" Target="../media/image55.png"/><Relationship Id="rId10" Type="http://schemas.openxmlformats.org/officeDocument/2006/relationships/image" Target="../media/image63.png"/><Relationship Id="rId9" Type="http://schemas.openxmlformats.org/officeDocument/2006/relationships/image" Target="../media/image7.png"/><Relationship Id="rId1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5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6" y="2763816"/>
            <a:ext cx="4009793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8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неразрывности. Уравнение количества движения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2021</a:t>
            </a:r>
          </a:p>
        </p:txBody>
      </p:sp>
    </p:spTree>
    <p:extLst>
      <p:ext uri="{BB962C8B-B14F-4D97-AF65-F5344CB8AC3E}">
        <p14:creationId xmlns:p14="http://schemas.microsoft.com/office/powerpoint/2010/main" val="1052039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количества движения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0100" y="711849"/>
            <a:ext cx="841139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i="1" dirty="0"/>
              <a:t>Импульс равнодействующей всех внешних и внутренних сил, действующих на тело массой </a:t>
            </a:r>
            <a:r>
              <a:rPr lang="en-US" i="1" dirty="0"/>
              <a:t>m</a:t>
            </a:r>
            <a:r>
              <a:rPr lang="ru-RU" i="1" baseline="-25000" dirty="0"/>
              <a:t>т</a:t>
            </a:r>
            <a:r>
              <a:rPr lang="ru-RU" i="1" dirty="0"/>
              <a:t>, равен изменению количества движения этой массы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817174" y="1527354"/>
                <a:ext cx="1439753" cy="3693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𝑅</m:t>
                          </m:r>
                        </m:e>
                      </m:acc>
                      <m:r>
                        <a:rPr lang="ru-RU" i="1">
                          <a:latin typeface="Cambria Math"/>
                        </a:rPr>
                        <m:t>𝑑𝑡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7174" y="1527354"/>
                <a:ext cx="1439753" cy="3693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r="-1470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Группа 9"/>
          <p:cNvGrpSpPr>
            <a:grpSpLocks noChangeAspect="1"/>
          </p:cNvGrpSpPr>
          <p:nvPr/>
        </p:nvGrpSpPr>
        <p:grpSpPr>
          <a:xfrm>
            <a:off x="400100" y="3419110"/>
            <a:ext cx="6045636" cy="1848515"/>
            <a:chOff x="1980000" y="1630819"/>
            <a:chExt cx="4467986" cy="1366133"/>
          </a:xfrm>
        </p:grpSpPr>
        <p:sp>
          <p:nvSpPr>
            <p:cNvPr id="67" name="Freeform 7"/>
            <p:cNvSpPr>
              <a:spLocks noChangeAspect="1"/>
            </p:cNvSpPr>
            <p:nvPr/>
          </p:nvSpPr>
          <p:spPr bwMode="auto">
            <a:xfrm>
              <a:off x="2267744" y="1728000"/>
              <a:ext cx="1171038" cy="1080000"/>
            </a:xfrm>
            <a:custGeom>
              <a:avLst/>
              <a:gdLst>
                <a:gd name="T0" fmla="*/ 290 w 566"/>
                <a:gd name="T1" fmla="*/ 239 h 522"/>
                <a:gd name="T2" fmla="*/ 394 w 566"/>
                <a:gd name="T3" fmla="*/ 143 h 522"/>
                <a:gd name="T4" fmla="*/ 478 w 566"/>
                <a:gd name="T5" fmla="*/ 79 h 522"/>
                <a:gd name="T6" fmla="*/ 562 w 566"/>
                <a:gd name="T7" fmla="*/ 15 h 522"/>
                <a:gd name="T8" fmla="*/ 502 w 566"/>
                <a:gd name="T9" fmla="*/ 3 h 522"/>
                <a:gd name="T10" fmla="*/ 430 w 566"/>
                <a:gd name="T11" fmla="*/ 35 h 522"/>
                <a:gd name="T12" fmla="*/ 362 w 566"/>
                <a:gd name="T13" fmla="*/ 79 h 522"/>
                <a:gd name="T14" fmla="*/ 242 w 566"/>
                <a:gd name="T15" fmla="*/ 187 h 522"/>
                <a:gd name="T16" fmla="*/ 98 w 566"/>
                <a:gd name="T17" fmla="*/ 347 h 522"/>
                <a:gd name="T18" fmla="*/ 2 w 566"/>
                <a:gd name="T19" fmla="*/ 511 h 522"/>
                <a:gd name="T20" fmla="*/ 110 w 566"/>
                <a:gd name="T21" fmla="*/ 411 h 522"/>
                <a:gd name="T22" fmla="*/ 194 w 566"/>
                <a:gd name="T23" fmla="*/ 323 h 522"/>
                <a:gd name="T24" fmla="*/ 290 w 566"/>
                <a:gd name="T25" fmla="*/ 239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6" h="522">
                  <a:moveTo>
                    <a:pt x="290" y="239"/>
                  </a:moveTo>
                  <a:cubicBezTo>
                    <a:pt x="322" y="211"/>
                    <a:pt x="363" y="170"/>
                    <a:pt x="394" y="143"/>
                  </a:cubicBezTo>
                  <a:cubicBezTo>
                    <a:pt x="425" y="116"/>
                    <a:pt x="450" y="100"/>
                    <a:pt x="478" y="79"/>
                  </a:cubicBezTo>
                  <a:cubicBezTo>
                    <a:pt x="506" y="58"/>
                    <a:pt x="558" y="28"/>
                    <a:pt x="562" y="15"/>
                  </a:cubicBezTo>
                  <a:cubicBezTo>
                    <a:pt x="566" y="2"/>
                    <a:pt x="524" y="0"/>
                    <a:pt x="502" y="3"/>
                  </a:cubicBezTo>
                  <a:cubicBezTo>
                    <a:pt x="480" y="6"/>
                    <a:pt x="453" y="22"/>
                    <a:pt x="430" y="35"/>
                  </a:cubicBezTo>
                  <a:cubicBezTo>
                    <a:pt x="407" y="48"/>
                    <a:pt x="393" y="54"/>
                    <a:pt x="362" y="79"/>
                  </a:cubicBezTo>
                  <a:cubicBezTo>
                    <a:pt x="331" y="104"/>
                    <a:pt x="286" y="142"/>
                    <a:pt x="242" y="187"/>
                  </a:cubicBezTo>
                  <a:cubicBezTo>
                    <a:pt x="198" y="232"/>
                    <a:pt x="138" y="293"/>
                    <a:pt x="98" y="347"/>
                  </a:cubicBezTo>
                  <a:cubicBezTo>
                    <a:pt x="58" y="401"/>
                    <a:pt x="0" y="500"/>
                    <a:pt x="2" y="511"/>
                  </a:cubicBezTo>
                  <a:cubicBezTo>
                    <a:pt x="4" y="522"/>
                    <a:pt x="78" y="442"/>
                    <a:pt x="110" y="411"/>
                  </a:cubicBezTo>
                  <a:cubicBezTo>
                    <a:pt x="142" y="380"/>
                    <a:pt x="164" y="352"/>
                    <a:pt x="194" y="323"/>
                  </a:cubicBezTo>
                  <a:cubicBezTo>
                    <a:pt x="224" y="294"/>
                    <a:pt x="270" y="257"/>
                    <a:pt x="290" y="23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68" name="Freeform 7"/>
            <p:cNvSpPr>
              <a:spLocks noChangeAspect="1"/>
            </p:cNvSpPr>
            <p:nvPr/>
          </p:nvSpPr>
          <p:spPr bwMode="auto">
            <a:xfrm>
              <a:off x="3618315" y="1728000"/>
              <a:ext cx="1171038" cy="1080000"/>
            </a:xfrm>
            <a:custGeom>
              <a:avLst/>
              <a:gdLst>
                <a:gd name="T0" fmla="*/ 290 w 566"/>
                <a:gd name="T1" fmla="*/ 239 h 522"/>
                <a:gd name="T2" fmla="*/ 394 w 566"/>
                <a:gd name="T3" fmla="*/ 143 h 522"/>
                <a:gd name="T4" fmla="*/ 478 w 566"/>
                <a:gd name="T5" fmla="*/ 79 h 522"/>
                <a:gd name="T6" fmla="*/ 562 w 566"/>
                <a:gd name="T7" fmla="*/ 15 h 522"/>
                <a:gd name="T8" fmla="*/ 502 w 566"/>
                <a:gd name="T9" fmla="*/ 3 h 522"/>
                <a:gd name="T10" fmla="*/ 430 w 566"/>
                <a:gd name="T11" fmla="*/ 35 h 522"/>
                <a:gd name="T12" fmla="*/ 362 w 566"/>
                <a:gd name="T13" fmla="*/ 79 h 522"/>
                <a:gd name="T14" fmla="*/ 242 w 566"/>
                <a:gd name="T15" fmla="*/ 187 h 522"/>
                <a:gd name="T16" fmla="*/ 98 w 566"/>
                <a:gd name="T17" fmla="*/ 347 h 522"/>
                <a:gd name="T18" fmla="*/ 2 w 566"/>
                <a:gd name="T19" fmla="*/ 511 h 522"/>
                <a:gd name="T20" fmla="*/ 110 w 566"/>
                <a:gd name="T21" fmla="*/ 411 h 522"/>
                <a:gd name="T22" fmla="*/ 194 w 566"/>
                <a:gd name="T23" fmla="*/ 323 h 522"/>
                <a:gd name="T24" fmla="*/ 290 w 566"/>
                <a:gd name="T25" fmla="*/ 239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6" h="522">
                  <a:moveTo>
                    <a:pt x="290" y="239"/>
                  </a:moveTo>
                  <a:cubicBezTo>
                    <a:pt x="322" y="211"/>
                    <a:pt x="363" y="170"/>
                    <a:pt x="394" y="143"/>
                  </a:cubicBezTo>
                  <a:cubicBezTo>
                    <a:pt x="425" y="116"/>
                    <a:pt x="450" y="100"/>
                    <a:pt x="478" y="79"/>
                  </a:cubicBezTo>
                  <a:cubicBezTo>
                    <a:pt x="506" y="58"/>
                    <a:pt x="558" y="28"/>
                    <a:pt x="562" y="15"/>
                  </a:cubicBezTo>
                  <a:cubicBezTo>
                    <a:pt x="566" y="2"/>
                    <a:pt x="524" y="0"/>
                    <a:pt x="502" y="3"/>
                  </a:cubicBezTo>
                  <a:cubicBezTo>
                    <a:pt x="480" y="6"/>
                    <a:pt x="453" y="22"/>
                    <a:pt x="430" y="35"/>
                  </a:cubicBezTo>
                  <a:cubicBezTo>
                    <a:pt x="407" y="48"/>
                    <a:pt x="393" y="54"/>
                    <a:pt x="362" y="79"/>
                  </a:cubicBezTo>
                  <a:cubicBezTo>
                    <a:pt x="331" y="104"/>
                    <a:pt x="286" y="142"/>
                    <a:pt x="242" y="187"/>
                  </a:cubicBezTo>
                  <a:cubicBezTo>
                    <a:pt x="198" y="232"/>
                    <a:pt x="138" y="293"/>
                    <a:pt x="98" y="347"/>
                  </a:cubicBezTo>
                  <a:cubicBezTo>
                    <a:pt x="58" y="401"/>
                    <a:pt x="0" y="500"/>
                    <a:pt x="2" y="511"/>
                  </a:cubicBezTo>
                  <a:cubicBezTo>
                    <a:pt x="4" y="522"/>
                    <a:pt x="78" y="442"/>
                    <a:pt x="110" y="411"/>
                  </a:cubicBezTo>
                  <a:cubicBezTo>
                    <a:pt x="142" y="380"/>
                    <a:pt x="164" y="352"/>
                    <a:pt x="194" y="323"/>
                  </a:cubicBezTo>
                  <a:cubicBezTo>
                    <a:pt x="224" y="294"/>
                    <a:pt x="270" y="257"/>
                    <a:pt x="290" y="23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69" name="Freeform 7"/>
            <p:cNvSpPr>
              <a:spLocks noChangeAspect="1"/>
            </p:cNvSpPr>
            <p:nvPr/>
          </p:nvSpPr>
          <p:spPr bwMode="auto">
            <a:xfrm>
              <a:off x="4932040" y="1777446"/>
              <a:ext cx="1171038" cy="1080000"/>
            </a:xfrm>
            <a:custGeom>
              <a:avLst/>
              <a:gdLst>
                <a:gd name="T0" fmla="*/ 290 w 566"/>
                <a:gd name="T1" fmla="*/ 239 h 522"/>
                <a:gd name="T2" fmla="*/ 394 w 566"/>
                <a:gd name="T3" fmla="*/ 143 h 522"/>
                <a:gd name="T4" fmla="*/ 478 w 566"/>
                <a:gd name="T5" fmla="*/ 79 h 522"/>
                <a:gd name="T6" fmla="*/ 562 w 566"/>
                <a:gd name="T7" fmla="*/ 15 h 522"/>
                <a:gd name="T8" fmla="*/ 502 w 566"/>
                <a:gd name="T9" fmla="*/ 3 h 522"/>
                <a:gd name="T10" fmla="*/ 430 w 566"/>
                <a:gd name="T11" fmla="*/ 35 h 522"/>
                <a:gd name="T12" fmla="*/ 362 w 566"/>
                <a:gd name="T13" fmla="*/ 79 h 522"/>
                <a:gd name="T14" fmla="*/ 242 w 566"/>
                <a:gd name="T15" fmla="*/ 187 h 522"/>
                <a:gd name="T16" fmla="*/ 98 w 566"/>
                <a:gd name="T17" fmla="*/ 347 h 522"/>
                <a:gd name="T18" fmla="*/ 2 w 566"/>
                <a:gd name="T19" fmla="*/ 511 h 522"/>
                <a:gd name="T20" fmla="*/ 110 w 566"/>
                <a:gd name="T21" fmla="*/ 411 h 522"/>
                <a:gd name="T22" fmla="*/ 194 w 566"/>
                <a:gd name="T23" fmla="*/ 323 h 522"/>
                <a:gd name="T24" fmla="*/ 290 w 566"/>
                <a:gd name="T25" fmla="*/ 239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6" h="522">
                  <a:moveTo>
                    <a:pt x="290" y="239"/>
                  </a:moveTo>
                  <a:cubicBezTo>
                    <a:pt x="322" y="211"/>
                    <a:pt x="363" y="170"/>
                    <a:pt x="394" y="143"/>
                  </a:cubicBezTo>
                  <a:cubicBezTo>
                    <a:pt x="425" y="116"/>
                    <a:pt x="450" y="100"/>
                    <a:pt x="478" y="79"/>
                  </a:cubicBezTo>
                  <a:cubicBezTo>
                    <a:pt x="506" y="58"/>
                    <a:pt x="558" y="28"/>
                    <a:pt x="562" y="15"/>
                  </a:cubicBezTo>
                  <a:cubicBezTo>
                    <a:pt x="566" y="2"/>
                    <a:pt x="524" y="0"/>
                    <a:pt x="502" y="3"/>
                  </a:cubicBezTo>
                  <a:cubicBezTo>
                    <a:pt x="480" y="6"/>
                    <a:pt x="453" y="22"/>
                    <a:pt x="430" y="35"/>
                  </a:cubicBezTo>
                  <a:cubicBezTo>
                    <a:pt x="407" y="48"/>
                    <a:pt x="393" y="54"/>
                    <a:pt x="362" y="79"/>
                  </a:cubicBezTo>
                  <a:cubicBezTo>
                    <a:pt x="331" y="104"/>
                    <a:pt x="286" y="142"/>
                    <a:pt x="242" y="187"/>
                  </a:cubicBezTo>
                  <a:cubicBezTo>
                    <a:pt x="198" y="232"/>
                    <a:pt x="138" y="293"/>
                    <a:pt x="98" y="347"/>
                  </a:cubicBezTo>
                  <a:cubicBezTo>
                    <a:pt x="58" y="401"/>
                    <a:pt x="0" y="500"/>
                    <a:pt x="2" y="511"/>
                  </a:cubicBezTo>
                  <a:cubicBezTo>
                    <a:pt x="4" y="522"/>
                    <a:pt x="78" y="442"/>
                    <a:pt x="110" y="411"/>
                  </a:cubicBezTo>
                  <a:cubicBezTo>
                    <a:pt x="142" y="380"/>
                    <a:pt x="164" y="352"/>
                    <a:pt x="194" y="323"/>
                  </a:cubicBezTo>
                  <a:cubicBezTo>
                    <a:pt x="224" y="294"/>
                    <a:pt x="270" y="257"/>
                    <a:pt x="290" y="23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70" name="Стрелка вниз 69"/>
            <p:cNvSpPr/>
            <p:nvPr/>
          </p:nvSpPr>
          <p:spPr>
            <a:xfrm rot="16200000">
              <a:off x="5747028" y="2303964"/>
              <a:ext cx="360000" cy="648072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71" name="Прямая соединительная линия 70"/>
            <p:cNvCxnSpPr/>
            <p:nvPr/>
          </p:nvCxnSpPr>
          <p:spPr>
            <a:xfrm>
              <a:off x="1980000" y="1630819"/>
              <a:ext cx="432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>
              <a:off x="1980000" y="2996952"/>
              <a:ext cx="432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Прямоугольник 72"/>
            <p:cNvSpPr/>
            <p:nvPr/>
          </p:nvSpPr>
          <p:spPr>
            <a:xfrm>
              <a:off x="5151842" y="2101265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endParaRPr lang="ru-RU" b="1" i="1" cap="all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11" name="Прямая со стрелкой 10"/>
          <p:cNvCxnSpPr/>
          <p:nvPr/>
        </p:nvCxnSpPr>
        <p:spPr>
          <a:xfrm>
            <a:off x="2668942" y="2033205"/>
            <a:ext cx="738187" cy="77021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886583" y="2085655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926479" y="2110105"/>
            <a:ext cx="1802556" cy="917143"/>
            <a:chOff x="1143994" y="399197"/>
            <a:chExt cx="2106296" cy="1071687"/>
          </a:xfrm>
        </p:grpSpPr>
        <p:cxnSp>
          <p:nvCxnSpPr>
            <p:cNvPr id="62" name="Прямая со стрелкой 61"/>
            <p:cNvCxnSpPr/>
            <p:nvPr/>
          </p:nvCxnSpPr>
          <p:spPr>
            <a:xfrm>
              <a:off x="1980000" y="819120"/>
              <a:ext cx="0" cy="59567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/>
            <p:cNvCxnSpPr/>
            <p:nvPr/>
          </p:nvCxnSpPr>
          <p:spPr>
            <a:xfrm>
              <a:off x="1980000" y="819120"/>
              <a:ext cx="7918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Прямоугольник 63"/>
            <p:cNvSpPr/>
            <p:nvPr/>
          </p:nvSpPr>
          <p:spPr>
            <a:xfrm>
              <a:off x="1954146" y="399197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1143994" y="1038836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 dirty="0">
                  <a:solidFill>
                    <a:sysClr val="windowText" lastClr="000000"/>
                  </a:solidFill>
                </a:rPr>
                <a:t>a</a:t>
              </a:r>
              <a:endParaRPr lang="ru-RU" b="1" i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1331928" y="408945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0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Полилиния 13"/>
          <p:cNvSpPr/>
          <p:nvPr/>
        </p:nvSpPr>
        <p:spPr>
          <a:xfrm>
            <a:off x="1459565" y="2947108"/>
            <a:ext cx="2418755" cy="2535769"/>
          </a:xfrm>
          <a:custGeom>
            <a:avLst/>
            <a:gdLst>
              <a:gd name="connsiteX0" fmla="*/ 0 w 2826328"/>
              <a:gd name="connsiteY0" fmla="*/ 3313216 h 3313216"/>
              <a:gd name="connsiteX1" fmla="*/ 700645 w 2826328"/>
              <a:gd name="connsiteY1" fmla="*/ 2256312 h 3313216"/>
              <a:gd name="connsiteX2" fmla="*/ 1496291 w 2826328"/>
              <a:gd name="connsiteY2" fmla="*/ 1294411 h 3313216"/>
              <a:gd name="connsiteX3" fmla="*/ 2470068 w 2826328"/>
              <a:gd name="connsiteY3" fmla="*/ 332509 h 3313216"/>
              <a:gd name="connsiteX4" fmla="*/ 2826328 w 2826328"/>
              <a:gd name="connsiteY4" fmla="*/ 0 h 331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6328" h="3313216">
                <a:moveTo>
                  <a:pt x="0" y="3313216"/>
                </a:moveTo>
                <a:cubicBezTo>
                  <a:pt x="225631" y="2952997"/>
                  <a:pt x="451263" y="2592779"/>
                  <a:pt x="700645" y="2256312"/>
                </a:cubicBezTo>
                <a:cubicBezTo>
                  <a:pt x="950027" y="1919845"/>
                  <a:pt x="1201387" y="1615045"/>
                  <a:pt x="1496291" y="1294411"/>
                </a:cubicBezTo>
                <a:cubicBezTo>
                  <a:pt x="1791195" y="973777"/>
                  <a:pt x="2248395" y="548244"/>
                  <a:pt x="2470068" y="332509"/>
                </a:cubicBezTo>
                <a:cubicBezTo>
                  <a:pt x="2691741" y="116774"/>
                  <a:pt x="2826328" y="0"/>
                  <a:pt x="2826328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олилиния 14"/>
          <p:cNvSpPr/>
          <p:nvPr/>
        </p:nvSpPr>
        <p:spPr>
          <a:xfrm>
            <a:off x="3260808" y="2947108"/>
            <a:ext cx="2418755" cy="2535769"/>
          </a:xfrm>
          <a:custGeom>
            <a:avLst/>
            <a:gdLst>
              <a:gd name="connsiteX0" fmla="*/ 0 w 2826328"/>
              <a:gd name="connsiteY0" fmla="*/ 3313216 h 3313216"/>
              <a:gd name="connsiteX1" fmla="*/ 700645 w 2826328"/>
              <a:gd name="connsiteY1" fmla="*/ 2256312 h 3313216"/>
              <a:gd name="connsiteX2" fmla="*/ 1496291 w 2826328"/>
              <a:gd name="connsiteY2" fmla="*/ 1294411 h 3313216"/>
              <a:gd name="connsiteX3" fmla="*/ 2470068 w 2826328"/>
              <a:gd name="connsiteY3" fmla="*/ 332509 h 3313216"/>
              <a:gd name="connsiteX4" fmla="*/ 2826328 w 2826328"/>
              <a:gd name="connsiteY4" fmla="*/ 0 h 331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6328" h="3313216">
                <a:moveTo>
                  <a:pt x="0" y="3313216"/>
                </a:moveTo>
                <a:cubicBezTo>
                  <a:pt x="225631" y="2952997"/>
                  <a:pt x="451263" y="2592779"/>
                  <a:pt x="700645" y="2256312"/>
                </a:cubicBezTo>
                <a:cubicBezTo>
                  <a:pt x="950027" y="1919845"/>
                  <a:pt x="1201387" y="1615045"/>
                  <a:pt x="1496291" y="1294411"/>
                </a:cubicBezTo>
                <a:cubicBezTo>
                  <a:pt x="1791195" y="973777"/>
                  <a:pt x="2248395" y="548244"/>
                  <a:pt x="2470068" y="332509"/>
                </a:cubicBezTo>
                <a:cubicBezTo>
                  <a:pt x="2691741" y="116774"/>
                  <a:pt x="2826328" y="0"/>
                  <a:pt x="2826328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6" name="Прямая соединительная линия 15"/>
          <p:cNvCxnSpPr>
            <a:stCxn id="14" idx="0"/>
          </p:cNvCxnSpPr>
          <p:nvPr/>
        </p:nvCxnSpPr>
        <p:spPr>
          <a:xfrm>
            <a:off x="1459565" y="5482878"/>
            <a:ext cx="17894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14" idx="4"/>
            <a:endCxn id="15" idx="4"/>
          </p:cNvCxnSpPr>
          <p:nvPr/>
        </p:nvCxnSpPr>
        <p:spPr>
          <a:xfrm>
            <a:off x="3878320" y="2947108"/>
            <a:ext cx="180124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01438" y="2697901"/>
            <a:ext cx="0" cy="249207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485110" y="2697901"/>
            <a:ext cx="0" cy="249207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763377" y="2683394"/>
            <a:ext cx="0" cy="249207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62896" y="2689214"/>
            <a:ext cx="0" cy="249207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556766" y="2498522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17512" y="2623126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1</a:t>
            </a:r>
            <a:r>
              <a:rPr lang="en-US" b="1" cap="all" dirty="0">
                <a:solidFill>
                  <a:sysClr val="windowText" lastClr="000000"/>
                </a:solidFill>
              </a:rPr>
              <a:t>’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62237" y="5430569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76320" y="5430569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2’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5368589" y="2697901"/>
            <a:ext cx="0" cy="249207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684846" y="5174757"/>
            <a:ext cx="1782419" cy="0"/>
          </a:xfrm>
          <a:prstGeom prst="straightConnector1">
            <a:avLst/>
          </a:prstGeom>
          <a:ln w="19050">
            <a:solidFill>
              <a:schemeClr val="tx1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519954" y="3264413"/>
            <a:ext cx="1782419" cy="0"/>
          </a:xfrm>
          <a:prstGeom prst="straightConnector1">
            <a:avLst/>
          </a:prstGeom>
          <a:ln w="19050">
            <a:solidFill>
              <a:schemeClr val="tx1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276109" y="2938421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t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32421" y="4827083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t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504710" y="2292635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p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1684846" y="5482878"/>
            <a:ext cx="0" cy="24646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029303" y="5482878"/>
            <a:ext cx="0" cy="24646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021439" y="5477009"/>
            <a:ext cx="0" cy="24646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2635620" y="5482878"/>
            <a:ext cx="0" cy="24646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2332421" y="5482878"/>
            <a:ext cx="0" cy="24646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110634" y="5721614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p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624918" y="4803569"/>
            <a:ext cx="33286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338079" y="4714773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rgbClr val="FF0000"/>
                </a:solidFill>
              </a:rPr>
              <a:t>p</a:t>
            </a:r>
            <a:r>
              <a:rPr lang="en-US" b="1" i="1" baseline="-25000" dirty="0">
                <a:solidFill>
                  <a:srgbClr val="FF0000"/>
                </a:solidFill>
              </a:rPr>
              <a:t>1</a:t>
            </a:r>
            <a:r>
              <a:rPr lang="en-US" b="1" cap="all" baseline="-25000" dirty="0">
                <a:solidFill>
                  <a:srgbClr val="FF0000"/>
                </a:solidFill>
              </a:rPr>
              <a:t>2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 flipV="1">
            <a:off x="4778942" y="3695781"/>
            <a:ext cx="308086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009950" y="3408604"/>
            <a:ext cx="607561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rgbClr val="FF0000"/>
                </a:solidFill>
              </a:rPr>
              <a:t>p</a:t>
            </a:r>
            <a:r>
              <a:rPr lang="en-US" b="1" i="1" baseline="-25000" dirty="0">
                <a:solidFill>
                  <a:srgbClr val="FF0000"/>
                </a:solidFill>
              </a:rPr>
              <a:t>1’</a:t>
            </a:r>
            <a:r>
              <a:rPr lang="en-US" b="1" cap="all" baseline="-25000" dirty="0">
                <a:solidFill>
                  <a:srgbClr val="FF0000"/>
                </a:solidFill>
              </a:rPr>
              <a:t>2’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2665669" y="2033205"/>
            <a:ext cx="0" cy="79668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667082" y="2804249"/>
            <a:ext cx="738187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2256452" y="2216078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</a:rPr>
              <a:t>С</a:t>
            </a:r>
            <a:r>
              <a:rPr lang="ru-RU" b="1" i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780752" y="2510988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</a:rPr>
              <a:t>С</a:t>
            </a:r>
            <a:r>
              <a:rPr lang="ru-RU" b="1" i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2854206" y="5800313"/>
            <a:ext cx="1405121" cy="72607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3430713" y="5901360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425308" y="6012662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122530" y="6175952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2u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2854206" y="5800313"/>
            <a:ext cx="0" cy="73017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2837425" y="6526383"/>
            <a:ext cx="1421902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 flipV="1">
            <a:off x="2203517" y="3143213"/>
            <a:ext cx="1232344" cy="924258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2166566" y="4074506"/>
            <a:ext cx="1232344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2663587" y="3326037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362692" y="3712771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cap="all" dirty="0">
                <a:solidFill>
                  <a:sysClr val="windowText" lastClr="000000"/>
                </a:solidFill>
              </a:rPr>
              <a:t>p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3556767" y="4189946"/>
            <a:ext cx="1232344" cy="924258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3556767" y="4189946"/>
            <a:ext cx="1232344" cy="0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4077689" y="4376751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R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3556767" y="4189946"/>
            <a:ext cx="0" cy="924258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3866786" y="3833335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cap="all" dirty="0">
                <a:solidFill>
                  <a:sysClr val="windowText" lastClr="000000"/>
                </a:solidFill>
              </a:rPr>
              <a:t>R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122530" y="4467202"/>
            <a:ext cx="487268" cy="369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cap="all" dirty="0">
                <a:solidFill>
                  <a:sysClr val="windowText" lastClr="000000"/>
                </a:solidFill>
              </a:rPr>
              <a:t>R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12015" y="1866011"/>
            <a:ext cx="8587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компрессор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45496" y="2619031"/>
            <a:ext cx="25659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Проекция уравнения на </a:t>
            </a:r>
            <a:r>
              <a:rPr lang="en-US" sz="1600" i="1" cap="small" dirty="0" err="1"/>
              <a:t>ou</a:t>
            </a:r>
            <a:endParaRPr lang="ru-RU" sz="1600" i="1" cap="small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33870" y="1931973"/>
            <a:ext cx="25659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Проекция уравнения на </a:t>
            </a:r>
            <a:r>
              <a:rPr lang="en-US" sz="1600" i="1" cap="small" dirty="0"/>
              <a:t>o</a:t>
            </a:r>
            <a:r>
              <a:rPr lang="ru-RU" sz="1600" i="1" cap="small" dirty="0"/>
              <a:t>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6084573" y="2955091"/>
                <a:ext cx="2887842" cy="3693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=</m:t>
                          </m:r>
                          <m:r>
                            <a:rPr lang="ru-RU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573" y="2955091"/>
                <a:ext cx="2887842" cy="36933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/>
          <p:cNvSpPr txBox="1"/>
          <p:nvPr/>
        </p:nvSpPr>
        <p:spPr>
          <a:xfrm>
            <a:off x="6071773" y="3310260"/>
            <a:ext cx="2900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Следствия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979040" y="3561875"/>
            <a:ext cx="3164959" cy="227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Сила </a:t>
            </a:r>
            <a:r>
              <a:rPr lang="en-US" sz="1600" i="1" dirty="0"/>
              <a:t>P</a:t>
            </a:r>
            <a:r>
              <a:rPr lang="en-US" sz="1600" i="1" baseline="-25000" dirty="0"/>
              <a:t>u</a:t>
            </a:r>
            <a:r>
              <a:rPr lang="ru-RU" sz="1600" dirty="0"/>
              <a:t> сопротивляется вращению колеса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Сила </a:t>
            </a:r>
            <a:r>
              <a:rPr lang="en-US" sz="1600" i="1" dirty="0"/>
              <a:t>R</a:t>
            </a:r>
            <a:r>
              <a:rPr lang="en-US" sz="1600" i="1" baseline="-25000" dirty="0"/>
              <a:t>u</a:t>
            </a:r>
            <a:r>
              <a:rPr lang="ru-RU" sz="1600" dirty="0"/>
              <a:t> подводит работу к потоку рабочего тела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Сила </a:t>
            </a:r>
            <a:r>
              <a:rPr lang="en-US" sz="1600" i="1" dirty="0"/>
              <a:t>R</a:t>
            </a:r>
            <a:r>
              <a:rPr lang="en-US" sz="1600" i="1" baseline="-25000" dirty="0"/>
              <a:t>a</a:t>
            </a:r>
            <a:r>
              <a:rPr lang="ru-RU" sz="1600" dirty="0"/>
              <a:t> проталкивает рабочее тело через компрессор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5103070" y="2241931"/>
                <a:ext cx="4044120" cy="3385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=</m:t>
                          </m:r>
                          <m:r>
                            <a:rPr lang="ru-RU" sz="1600" i="1" smtClean="0">
                              <a:latin typeface="Cambria Math"/>
                            </a:rPr>
                            <m:t>−</m:t>
                          </m:r>
                          <m:r>
                            <a:rPr lang="ru-RU" sz="16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e>
                      </m:d>
                      <m:r>
                        <a:rPr lang="ru-RU" sz="16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ru-RU" sz="1600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л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070" y="2241931"/>
                <a:ext cx="4044120" cy="338554"/>
              </a:xfrm>
              <a:prstGeom prst="rect">
                <a:avLst/>
              </a:prstGeom>
              <a:blipFill>
                <a:blip r:embed="rId5"/>
                <a:stretch>
                  <a:fillRect b="-175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2" grpId="0"/>
      <p:bldP spid="23" grpId="0"/>
      <p:bldP spid="24" grpId="0"/>
      <p:bldP spid="25" grpId="0"/>
      <p:bldP spid="29" grpId="0"/>
      <p:bldP spid="30" grpId="0"/>
      <p:bldP spid="31" grpId="0"/>
      <p:bldP spid="37" grpId="0"/>
      <p:bldP spid="39" grpId="0"/>
      <p:bldP spid="41" grpId="0"/>
      <p:bldP spid="54" grpId="0"/>
      <p:bldP spid="55" grpId="0"/>
      <p:bldP spid="58" grpId="0"/>
      <p:bldP spid="60" grpId="0"/>
      <p:bldP spid="61" grpId="0"/>
      <p:bldP spid="3" grpId="0"/>
      <p:bldP spid="75" grpId="0"/>
      <p:bldP spid="76" grpId="0" animBg="1"/>
      <p:bldP spid="77" grpId="0"/>
      <p:bldP spid="78" grpId="0"/>
      <p:bldP spid="7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количества движения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71177" y="797232"/>
            <a:ext cx="8587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Турбина</a:t>
            </a:r>
          </a:p>
        </p:txBody>
      </p:sp>
      <p:grpSp>
        <p:nvGrpSpPr>
          <p:cNvPr id="76" name="Группа 75"/>
          <p:cNvGrpSpPr>
            <a:grpSpLocks noChangeAspect="1"/>
          </p:cNvGrpSpPr>
          <p:nvPr/>
        </p:nvGrpSpPr>
        <p:grpSpPr>
          <a:xfrm>
            <a:off x="-227491" y="2987740"/>
            <a:ext cx="6626387" cy="1814324"/>
            <a:chOff x="1980000" y="4068383"/>
            <a:chExt cx="4468969" cy="1223617"/>
          </a:xfrm>
        </p:grpSpPr>
        <p:sp>
          <p:nvSpPr>
            <p:cNvPr id="133" name="Стрелка вниз 132"/>
            <p:cNvSpPr/>
            <p:nvPr/>
          </p:nvSpPr>
          <p:spPr>
            <a:xfrm rot="16200000">
              <a:off x="5748011" y="4365043"/>
              <a:ext cx="360000" cy="648072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4" name="Прямоугольник 133"/>
            <p:cNvSpPr/>
            <p:nvPr/>
          </p:nvSpPr>
          <p:spPr>
            <a:xfrm>
              <a:off x="5152825" y="4162347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endParaRPr lang="ru-RU" b="1" i="1" cap="all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35" name="Прямая соединительная линия 134"/>
            <p:cNvCxnSpPr/>
            <p:nvPr/>
          </p:nvCxnSpPr>
          <p:spPr>
            <a:xfrm>
              <a:off x="1980000" y="4068383"/>
              <a:ext cx="432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1980000" y="5292000"/>
              <a:ext cx="432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Freeform 8"/>
            <p:cNvSpPr>
              <a:spLocks noChangeAspect="1"/>
            </p:cNvSpPr>
            <p:nvPr/>
          </p:nvSpPr>
          <p:spPr bwMode="auto">
            <a:xfrm>
              <a:off x="2326364" y="4128152"/>
              <a:ext cx="848573" cy="1080000"/>
            </a:xfrm>
            <a:custGeom>
              <a:avLst/>
              <a:gdLst>
                <a:gd name="T0" fmla="*/ 405 w 407"/>
                <a:gd name="T1" fmla="*/ 191 h 518"/>
                <a:gd name="T2" fmla="*/ 377 w 407"/>
                <a:gd name="T3" fmla="*/ 75 h 518"/>
                <a:gd name="T4" fmla="*/ 293 w 407"/>
                <a:gd name="T5" fmla="*/ 11 h 518"/>
                <a:gd name="T6" fmla="*/ 221 w 407"/>
                <a:gd name="T7" fmla="*/ 7 h 518"/>
                <a:gd name="T8" fmla="*/ 209 w 407"/>
                <a:gd name="T9" fmla="*/ 55 h 518"/>
                <a:gd name="T10" fmla="*/ 273 w 407"/>
                <a:gd name="T11" fmla="*/ 167 h 518"/>
                <a:gd name="T12" fmla="*/ 261 w 407"/>
                <a:gd name="T13" fmla="*/ 271 h 518"/>
                <a:gd name="T14" fmla="*/ 153 w 407"/>
                <a:gd name="T15" fmla="*/ 391 h 518"/>
                <a:gd name="T16" fmla="*/ 17 w 407"/>
                <a:gd name="T17" fmla="*/ 487 h 518"/>
                <a:gd name="T18" fmla="*/ 53 w 407"/>
                <a:gd name="T19" fmla="*/ 503 h 518"/>
                <a:gd name="T20" fmla="*/ 233 w 407"/>
                <a:gd name="T21" fmla="*/ 399 h 518"/>
                <a:gd name="T22" fmla="*/ 349 w 407"/>
                <a:gd name="T23" fmla="*/ 311 h 518"/>
                <a:gd name="T24" fmla="*/ 405 w 407"/>
                <a:gd name="T25" fmla="*/ 19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7" h="518">
                  <a:moveTo>
                    <a:pt x="405" y="191"/>
                  </a:moveTo>
                  <a:cubicBezTo>
                    <a:pt x="407" y="156"/>
                    <a:pt x="396" y="105"/>
                    <a:pt x="377" y="75"/>
                  </a:cubicBezTo>
                  <a:cubicBezTo>
                    <a:pt x="358" y="45"/>
                    <a:pt x="319" y="22"/>
                    <a:pt x="293" y="11"/>
                  </a:cubicBezTo>
                  <a:cubicBezTo>
                    <a:pt x="267" y="0"/>
                    <a:pt x="235" y="0"/>
                    <a:pt x="221" y="7"/>
                  </a:cubicBezTo>
                  <a:cubicBezTo>
                    <a:pt x="207" y="14"/>
                    <a:pt x="200" y="28"/>
                    <a:pt x="209" y="55"/>
                  </a:cubicBezTo>
                  <a:cubicBezTo>
                    <a:pt x="218" y="82"/>
                    <a:pt x="264" y="131"/>
                    <a:pt x="273" y="167"/>
                  </a:cubicBezTo>
                  <a:cubicBezTo>
                    <a:pt x="282" y="203"/>
                    <a:pt x="281" y="234"/>
                    <a:pt x="261" y="271"/>
                  </a:cubicBezTo>
                  <a:cubicBezTo>
                    <a:pt x="241" y="308"/>
                    <a:pt x="194" y="355"/>
                    <a:pt x="153" y="391"/>
                  </a:cubicBezTo>
                  <a:cubicBezTo>
                    <a:pt x="112" y="427"/>
                    <a:pt x="34" y="468"/>
                    <a:pt x="17" y="487"/>
                  </a:cubicBezTo>
                  <a:cubicBezTo>
                    <a:pt x="0" y="506"/>
                    <a:pt x="17" y="518"/>
                    <a:pt x="53" y="503"/>
                  </a:cubicBezTo>
                  <a:cubicBezTo>
                    <a:pt x="89" y="488"/>
                    <a:pt x="184" y="431"/>
                    <a:pt x="233" y="399"/>
                  </a:cubicBezTo>
                  <a:cubicBezTo>
                    <a:pt x="282" y="367"/>
                    <a:pt x="320" y="346"/>
                    <a:pt x="349" y="311"/>
                  </a:cubicBezTo>
                  <a:cubicBezTo>
                    <a:pt x="378" y="276"/>
                    <a:pt x="393" y="216"/>
                    <a:pt x="405" y="19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38" name="Freeform 8"/>
            <p:cNvSpPr>
              <a:spLocks noChangeAspect="1"/>
            </p:cNvSpPr>
            <p:nvPr/>
          </p:nvSpPr>
          <p:spPr bwMode="auto">
            <a:xfrm>
              <a:off x="3573153" y="4149080"/>
              <a:ext cx="848573" cy="1080000"/>
            </a:xfrm>
            <a:custGeom>
              <a:avLst/>
              <a:gdLst>
                <a:gd name="T0" fmla="*/ 405 w 407"/>
                <a:gd name="T1" fmla="*/ 191 h 518"/>
                <a:gd name="T2" fmla="*/ 377 w 407"/>
                <a:gd name="T3" fmla="*/ 75 h 518"/>
                <a:gd name="T4" fmla="*/ 293 w 407"/>
                <a:gd name="T5" fmla="*/ 11 h 518"/>
                <a:gd name="T6" fmla="*/ 221 w 407"/>
                <a:gd name="T7" fmla="*/ 7 h 518"/>
                <a:gd name="T8" fmla="*/ 209 w 407"/>
                <a:gd name="T9" fmla="*/ 55 h 518"/>
                <a:gd name="T10" fmla="*/ 273 w 407"/>
                <a:gd name="T11" fmla="*/ 167 h 518"/>
                <a:gd name="T12" fmla="*/ 261 w 407"/>
                <a:gd name="T13" fmla="*/ 271 h 518"/>
                <a:gd name="T14" fmla="*/ 153 w 407"/>
                <a:gd name="T15" fmla="*/ 391 h 518"/>
                <a:gd name="T16" fmla="*/ 17 w 407"/>
                <a:gd name="T17" fmla="*/ 487 h 518"/>
                <a:gd name="T18" fmla="*/ 53 w 407"/>
                <a:gd name="T19" fmla="*/ 503 h 518"/>
                <a:gd name="T20" fmla="*/ 233 w 407"/>
                <a:gd name="T21" fmla="*/ 399 h 518"/>
                <a:gd name="T22" fmla="*/ 349 w 407"/>
                <a:gd name="T23" fmla="*/ 311 h 518"/>
                <a:gd name="T24" fmla="*/ 405 w 407"/>
                <a:gd name="T25" fmla="*/ 19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7" h="518">
                  <a:moveTo>
                    <a:pt x="405" y="191"/>
                  </a:moveTo>
                  <a:cubicBezTo>
                    <a:pt x="407" y="156"/>
                    <a:pt x="396" y="105"/>
                    <a:pt x="377" y="75"/>
                  </a:cubicBezTo>
                  <a:cubicBezTo>
                    <a:pt x="358" y="45"/>
                    <a:pt x="319" y="22"/>
                    <a:pt x="293" y="11"/>
                  </a:cubicBezTo>
                  <a:cubicBezTo>
                    <a:pt x="267" y="0"/>
                    <a:pt x="235" y="0"/>
                    <a:pt x="221" y="7"/>
                  </a:cubicBezTo>
                  <a:cubicBezTo>
                    <a:pt x="207" y="14"/>
                    <a:pt x="200" y="28"/>
                    <a:pt x="209" y="55"/>
                  </a:cubicBezTo>
                  <a:cubicBezTo>
                    <a:pt x="218" y="82"/>
                    <a:pt x="264" y="131"/>
                    <a:pt x="273" y="167"/>
                  </a:cubicBezTo>
                  <a:cubicBezTo>
                    <a:pt x="282" y="203"/>
                    <a:pt x="281" y="234"/>
                    <a:pt x="261" y="271"/>
                  </a:cubicBezTo>
                  <a:cubicBezTo>
                    <a:pt x="241" y="308"/>
                    <a:pt x="194" y="355"/>
                    <a:pt x="153" y="391"/>
                  </a:cubicBezTo>
                  <a:cubicBezTo>
                    <a:pt x="112" y="427"/>
                    <a:pt x="34" y="468"/>
                    <a:pt x="17" y="487"/>
                  </a:cubicBezTo>
                  <a:cubicBezTo>
                    <a:pt x="0" y="506"/>
                    <a:pt x="17" y="518"/>
                    <a:pt x="53" y="503"/>
                  </a:cubicBezTo>
                  <a:cubicBezTo>
                    <a:pt x="89" y="488"/>
                    <a:pt x="184" y="431"/>
                    <a:pt x="233" y="399"/>
                  </a:cubicBezTo>
                  <a:cubicBezTo>
                    <a:pt x="282" y="367"/>
                    <a:pt x="320" y="346"/>
                    <a:pt x="349" y="311"/>
                  </a:cubicBezTo>
                  <a:cubicBezTo>
                    <a:pt x="378" y="276"/>
                    <a:pt x="393" y="216"/>
                    <a:pt x="405" y="19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39" name="Freeform 8"/>
            <p:cNvSpPr>
              <a:spLocks noChangeAspect="1"/>
            </p:cNvSpPr>
            <p:nvPr/>
          </p:nvSpPr>
          <p:spPr bwMode="auto">
            <a:xfrm>
              <a:off x="4716955" y="4128152"/>
              <a:ext cx="848573" cy="1080000"/>
            </a:xfrm>
            <a:custGeom>
              <a:avLst/>
              <a:gdLst>
                <a:gd name="T0" fmla="*/ 405 w 407"/>
                <a:gd name="T1" fmla="*/ 191 h 518"/>
                <a:gd name="T2" fmla="*/ 377 w 407"/>
                <a:gd name="T3" fmla="*/ 75 h 518"/>
                <a:gd name="T4" fmla="*/ 293 w 407"/>
                <a:gd name="T5" fmla="*/ 11 h 518"/>
                <a:gd name="T6" fmla="*/ 221 w 407"/>
                <a:gd name="T7" fmla="*/ 7 h 518"/>
                <a:gd name="T8" fmla="*/ 209 w 407"/>
                <a:gd name="T9" fmla="*/ 55 h 518"/>
                <a:gd name="T10" fmla="*/ 273 w 407"/>
                <a:gd name="T11" fmla="*/ 167 h 518"/>
                <a:gd name="T12" fmla="*/ 261 w 407"/>
                <a:gd name="T13" fmla="*/ 271 h 518"/>
                <a:gd name="T14" fmla="*/ 153 w 407"/>
                <a:gd name="T15" fmla="*/ 391 h 518"/>
                <a:gd name="T16" fmla="*/ 17 w 407"/>
                <a:gd name="T17" fmla="*/ 487 h 518"/>
                <a:gd name="T18" fmla="*/ 53 w 407"/>
                <a:gd name="T19" fmla="*/ 503 h 518"/>
                <a:gd name="T20" fmla="*/ 233 w 407"/>
                <a:gd name="T21" fmla="*/ 399 h 518"/>
                <a:gd name="T22" fmla="*/ 349 w 407"/>
                <a:gd name="T23" fmla="*/ 311 h 518"/>
                <a:gd name="T24" fmla="*/ 405 w 407"/>
                <a:gd name="T25" fmla="*/ 19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7" h="518">
                  <a:moveTo>
                    <a:pt x="405" y="191"/>
                  </a:moveTo>
                  <a:cubicBezTo>
                    <a:pt x="407" y="156"/>
                    <a:pt x="396" y="105"/>
                    <a:pt x="377" y="75"/>
                  </a:cubicBezTo>
                  <a:cubicBezTo>
                    <a:pt x="358" y="45"/>
                    <a:pt x="319" y="22"/>
                    <a:pt x="293" y="11"/>
                  </a:cubicBezTo>
                  <a:cubicBezTo>
                    <a:pt x="267" y="0"/>
                    <a:pt x="235" y="0"/>
                    <a:pt x="221" y="7"/>
                  </a:cubicBezTo>
                  <a:cubicBezTo>
                    <a:pt x="207" y="14"/>
                    <a:pt x="200" y="28"/>
                    <a:pt x="209" y="55"/>
                  </a:cubicBezTo>
                  <a:cubicBezTo>
                    <a:pt x="218" y="82"/>
                    <a:pt x="264" y="131"/>
                    <a:pt x="273" y="167"/>
                  </a:cubicBezTo>
                  <a:cubicBezTo>
                    <a:pt x="282" y="203"/>
                    <a:pt x="281" y="234"/>
                    <a:pt x="261" y="271"/>
                  </a:cubicBezTo>
                  <a:cubicBezTo>
                    <a:pt x="241" y="308"/>
                    <a:pt x="194" y="355"/>
                    <a:pt x="153" y="391"/>
                  </a:cubicBezTo>
                  <a:cubicBezTo>
                    <a:pt x="112" y="427"/>
                    <a:pt x="34" y="468"/>
                    <a:pt x="17" y="487"/>
                  </a:cubicBezTo>
                  <a:cubicBezTo>
                    <a:pt x="0" y="506"/>
                    <a:pt x="17" y="518"/>
                    <a:pt x="53" y="503"/>
                  </a:cubicBezTo>
                  <a:cubicBezTo>
                    <a:pt x="89" y="488"/>
                    <a:pt x="184" y="431"/>
                    <a:pt x="233" y="399"/>
                  </a:cubicBezTo>
                  <a:cubicBezTo>
                    <a:pt x="282" y="367"/>
                    <a:pt x="320" y="346"/>
                    <a:pt x="349" y="311"/>
                  </a:cubicBezTo>
                  <a:cubicBezTo>
                    <a:pt x="378" y="276"/>
                    <a:pt x="393" y="216"/>
                    <a:pt x="405" y="19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</p:grpSp>
      <p:cxnSp>
        <p:nvCxnSpPr>
          <p:cNvPr id="77" name="Прямая со стрелкой 76"/>
          <p:cNvCxnSpPr>
            <a:cxnSpLocks/>
          </p:cNvCxnSpPr>
          <p:nvPr/>
        </p:nvCxnSpPr>
        <p:spPr>
          <a:xfrm>
            <a:off x="2200596" y="1212311"/>
            <a:ext cx="1501974" cy="781381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2529142" y="1286755"/>
            <a:ext cx="1088716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4445256" y="1989735"/>
            <a:ext cx="1769215" cy="900180"/>
            <a:chOff x="1143994" y="399197"/>
            <a:chExt cx="2106296" cy="1071687"/>
          </a:xfrm>
        </p:grpSpPr>
        <p:cxnSp>
          <p:nvCxnSpPr>
            <p:cNvPr id="128" name="Прямая со стрелкой 127"/>
            <p:cNvCxnSpPr/>
            <p:nvPr/>
          </p:nvCxnSpPr>
          <p:spPr>
            <a:xfrm>
              <a:off x="1980000" y="819120"/>
              <a:ext cx="0" cy="59567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 стрелкой 128"/>
            <p:cNvCxnSpPr/>
            <p:nvPr/>
          </p:nvCxnSpPr>
          <p:spPr>
            <a:xfrm>
              <a:off x="1980000" y="819120"/>
              <a:ext cx="7918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Прямоугольник 129"/>
            <p:cNvSpPr/>
            <p:nvPr/>
          </p:nvSpPr>
          <p:spPr>
            <a:xfrm>
              <a:off x="1954146" y="399197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1" name="Прямоугольник 130"/>
            <p:cNvSpPr/>
            <p:nvPr/>
          </p:nvSpPr>
          <p:spPr>
            <a:xfrm>
              <a:off x="1143994" y="1038836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 dirty="0">
                  <a:solidFill>
                    <a:sysClr val="windowText" lastClr="000000"/>
                  </a:solidFill>
                </a:rPr>
                <a:t>a</a:t>
              </a:r>
              <a:endParaRPr lang="ru-RU" b="1" i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2" name="Прямоугольник 131"/>
            <p:cNvSpPr/>
            <p:nvPr/>
          </p:nvSpPr>
          <p:spPr>
            <a:xfrm>
              <a:off x="1331928" y="408945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0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80" name="Прямая соединительная линия 79"/>
          <p:cNvCxnSpPr/>
          <p:nvPr/>
        </p:nvCxnSpPr>
        <p:spPr>
          <a:xfrm>
            <a:off x="787157" y="5109074"/>
            <a:ext cx="175631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1689536" y="2475712"/>
            <a:ext cx="17679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2006677" y="2231115"/>
            <a:ext cx="0" cy="244598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285102" y="2231115"/>
            <a:ext cx="0" cy="244598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558222" y="2216876"/>
            <a:ext cx="0" cy="244598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52201" y="2222588"/>
            <a:ext cx="0" cy="244598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1335505" y="2104281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500966" y="2157723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1</a:t>
            </a:r>
            <a:r>
              <a:rPr lang="en-US" b="1" cap="all" dirty="0">
                <a:solidFill>
                  <a:sysClr val="windowText" lastClr="000000"/>
                </a:solidFill>
              </a:rPr>
              <a:t>’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97179" y="5057733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570309" y="5057733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2’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>
            <a:off x="3152240" y="2231115"/>
            <a:ext cx="0" cy="244598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1033144" y="4889225"/>
            <a:ext cx="1749450" cy="0"/>
          </a:xfrm>
          <a:prstGeom prst="straightConnector1">
            <a:avLst/>
          </a:prstGeom>
          <a:ln w="19050">
            <a:solidFill>
              <a:schemeClr val="tx1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>
            <a:off x="1931446" y="2783651"/>
            <a:ext cx="1749450" cy="0"/>
          </a:xfrm>
          <a:prstGeom prst="straightConnector1">
            <a:avLst/>
          </a:prstGeom>
          <a:ln w="19050">
            <a:solidFill>
              <a:schemeClr val="tx1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2673614" y="2463689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t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1668742" y="4547981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t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1656568" y="1950081"/>
            <a:ext cx="478255" cy="394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p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6" name="Прямая со стрелкой 95"/>
          <p:cNvCxnSpPr/>
          <p:nvPr/>
        </p:nvCxnSpPr>
        <p:spPr>
          <a:xfrm flipV="1">
            <a:off x="1008271" y="5109074"/>
            <a:ext cx="0" cy="24191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flipV="1">
            <a:off x="2327860" y="5109074"/>
            <a:ext cx="0" cy="24191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flipV="1">
            <a:off x="1338639" y="5103314"/>
            <a:ext cx="0" cy="24191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flipV="1">
            <a:off x="1941460" y="5109074"/>
            <a:ext cx="0" cy="24191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flipV="1">
            <a:off x="1643869" y="5109074"/>
            <a:ext cx="0" cy="24191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Полилиния 100"/>
          <p:cNvSpPr/>
          <p:nvPr/>
        </p:nvSpPr>
        <p:spPr>
          <a:xfrm>
            <a:off x="757852" y="2475712"/>
            <a:ext cx="1502241" cy="2633362"/>
          </a:xfrm>
          <a:custGeom>
            <a:avLst/>
            <a:gdLst>
              <a:gd name="connsiteX0" fmla="*/ 1104405 w 1788457"/>
              <a:gd name="connsiteY0" fmla="*/ 0 h 3135085"/>
              <a:gd name="connsiteX1" fmla="*/ 1531917 w 1788457"/>
              <a:gd name="connsiteY1" fmla="*/ 558140 h 3135085"/>
              <a:gd name="connsiteX2" fmla="*/ 1781299 w 1788457"/>
              <a:gd name="connsiteY2" fmla="*/ 1330036 h 3135085"/>
              <a:gd name="connsiteX3" fmla="*/ 1258784 w 1788457"/>
              <a:gd name="connsiteY3" fmla="*/ 2078181 h 3135085"/>
              <a:gd name="connsiteX4" fmla="*/ 498764 w 1788457"/>
              <a:gd name="connsiteY4" fmla="*/ 2755075 h 3135085"/>
              <a:gd name="connsiteX5" fmla="*/ 0 w 1788457"/>
              <a:gd name="connsiteY5" fmla="*/ 3135085 h 313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8457" h="3135085">
                <a:moveTo>
                  <a:pt x="1104405" y="0"/>
                </a:moveTo>
                <a:cubicBezTo>
                  <a:pt x="1261753" y="168233"/>
                  <a:pt x="1419101" y="336467"/>
                  <a:pt x="1531917" y="558140"/>
                </a:cubicBezTo>
                <a:cubicBezTo>
                  <a:pt x="1644733" y="779813"/>
                  <a:pt x="1826821" y="1076696"/>
                  <a:pt x="1781299" y="1330036"/>
                </a:cubicBezTo>
                <a:cubicBezTo>
                  <a:pt x="1735777" y="1583376"/>
                  <a:pt x="1472540" y="1840675"/>
                  <a:pt x="1258784" y="2078181"/>
                </a:cubicBezTo>
                <a:cubicBezTo>
                  <a:pt x="1045028" y="2315688"/>
                  <a:pt x="708561" y="2578924"/>
                  <a:pt x="498764" y="2755075"/>
                </a:cubicBezTo>
                <a:cubicBezTo>
                  <a:pt x="288967" y="2931226"/>
                  <a:pt x="83127" y="3091542"/>
                  <a:pt x="0" y="3135085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" name="Полилиния 101"/>
          <p:cNvSpPr/>
          <p:nvPr/>
        </p:nvSpPr>
        <p:spPr>
          <a:xfrm>
            <a:off x="2532253" y="2463689"/>
            <a:ext cx="1502241" cy="2633362"/>
          </a:xfrm>
          <a:custGeom>
            <a:avLst/>
            <a:gdLst>
              <a:gd name="connsiteX0" fmla="*/ 1104405 w 1788457"/>
              <a:gd name="connsiteY0" fmla="*/ 0 h 3135085"/>
              <a:gd name="connsiteX1" fmla="*/ 1531917 w 1788457"/>
              <a:gd name="connsiteY1" fmla="*/ 558140 h 3135085"/>
              <a:gd name="connsiteX2" fmla="*/ 1781299 w 1788457"/>
              <a:gd name="connsiteY2" fmla="*/ 1330036 h 3135085"/>
              <a:gd name="connsiteX3" fmla="*/ 1258784 w 1788457"/>
              <a:gd name="connsiteY3" fmla="*/ 2078181 h 3135085"/>
              <a:gd name="connsiteX4" fmla="*/ 498764 w 1788457"/>
              <a:gd name="connsiteY4" fmla="*/ 2755075 h 3135085"/>
              <a:gd name="connsiteX5" fmla="*/ 0 w 1788457"/>
              <a:gd name="connsiteY5" fmla="*/ 3135085 h 313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8457" h="3135085">
                <a:moveTo>
                  <a:pt x="1104405" y="0"/>
                </a:moveTo>
                <a:cubicBezTo>
                  <a:pt x="1261753" y="168233"/>
                  <a:pt x="1419101" y="336467"/>
                  <a:pt x="1531917" y="558140"/>
                </a:cubicBezTo>
                <a:cubicBezTo>
                  <a:pt x="1644733" y="779813"/>
                  <a:pt x="1826821" y="1076696"/>
                  <a:pt x="1781299" y="1330036"/>
                </a:cubicBezTo>
                <a:cubicBezTo>
                  <a:pt x="1735777" y="1583376"/>
                  <a:pt x="1472540" y="1840675"/>
                  <a:pt x="1258784" y="2078181"/>
                </a:cubicBezTo>
                <a:cubicBezTo>
                  <a:pt x="1045028" y="2315688"/>
                  <a:pt x="708561" y="2578924"/>
                  <a:pt x="498764" y="2755075"/>
                </a:cubicBezTo>
                <a:cubicBezTo>
                  <a:pt x="288967" y="2931226"/>
                  <a:pt x="83127" y="3091542"/>
                  <a:pt x="0" y="3135085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>
            <a:off x="1563171" y="2711794"/>
            <a:ext cx="32670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Прямоугольник 103"/>
          <p:cNvSpPr/>
          <p:nvPr/>
        </p:nvSpPr>
        <p:spPr>
          <a:xfrm>
            <a:off x="1281637" y="2624641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p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05" name="Прямая со стрелкой 104"/>
          <p:cNvCxnSpPr/>
          <p:nvPr/>
        </p:nvCxnSpPr>
        <p:spPr>
          <a:xfrm flipH="1" flipV="1">
            <a:off x="3775092" y="2874493"/>
            <a:ext cx="30238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Прямоугольник 105"/>
          <p:cNvSpPr/>
          <p:nvPr/>
        </p:nvSpPr>
        <p:spPr>
          <a:xfrm>
            <a:off x="4001828" y="2592628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p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1’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2’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07" name="Прямая со стрелкой 106"/>
          <p:cNvCxnSpPr/>
          <p:nvPr/>
        </p:nvCxnSpPr>
        <p:spPr>
          <a:xfrm>
            <a:off x="2191810" y="1212310"/>
            <a:ext cx="0" cy="816537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>
            <a:cxnSpLocks/>
          </p:cNvCxnSpPr>
          <p:nvPr/>
        </p:nvCxnSpPr>
        <p:spPr>
          <a:xfrm rot="10800000" flipH="1">
            <a:off x="2191810" y="2028847"/>
            <a:ext cx="155455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Прямоугольник 108"/>
          <p:cNvSpPr/>
          <p:nvPr/>
        </p:nvSpPr>
        <p:spPr>
          <a:xfrm>
            <a:off x="1713555" y="1471201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</a:rPr>
              <a:t>С</a:t>
            </a:r>
            <a:r>
              <a:rPr lang="ru-RU" b="1" i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2618918" y="1639085"/>
            <a:ext cx="64724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</a:rPr>
              <a:t>С</a:t>
            </a:r>
            <a:r>
              <a:rPr lang="ru-RU" b="1" i="1" cap="all" baseline="-25000" dirty="0">
                <a:solidFill>
                  <a:sysClr val="windowText" lastClr="000000"/>
                </a:solidFill>
              </a:rPr>
              <a:t>1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1123497" y="5611914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2005337" y="5665848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1427998" y="5896353"/>
            <a:ext cx="623714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2u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4" name="Прямая со стрелкой 113"/>
          <p:cNvCxnSpPr>
            <a:cxnSpLocks/>
          </p:cNvCxnSpPr>
          <p:nvPr/>
        </p:nvCxnSpPr>
        <p:spPr>
          <a:xfrm flipH="1">
            <a:off x="1249611" y="5495465"/>
            <a:ext cx="757066" cy="73926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 стрелкой 114"/>
          <p:cNvCxnSpPr/>
          <p:nvPr/>
        </p:nvCxnSpPr>
        <p:spPr>
          <a:xfrm>
            <a:off x="2002833" y="5495465"/>
            <a:ext cx="0" cy="72573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>
            <a:cxnSpLocks/>
          </p:cNvCxnSpPr>
          <p:nvPr/>
        </p:nvCxnSpPr>
        <p:spPr>
          <a:xfrm rot="10800000" flipV="1">
            <a:off x="1226914" y="6235002"/>
            <a:ext cx="775918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1364546" y="5249009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ysClr val="windowText" lastClr="000000"/>
                </a:solidFill>
              </a:rPr>
              <a:t>p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8" name="Прямая со стрелкой 117"/>
          <p:cNvCxnSpPr/>
          <p:nvPr/>
        </p:nvCxnSpPr>
        <p:spPr>
          <a:xfrm>
            <a:off x="3152240" y="3877050"/>
            <a:ext cx="1663131" cy="816446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3152240" y="3877050"/>
            <a:ext cx="1663131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 flipH="1" flipV="1">
            <a:off x="1249611" y="3014926"/>
            <a:ext cx="1663131" cy="816446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 flipV="1">
            <a:off x="2912742" y="3014926"/>
            <a:ext cx="0" cy="816446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flipH="1" flipV="1">
            <a:off x="1249611" y="3831372"/>
            <a:ext cx="1663131" cy="0"/>
          </a:xfrm>
          <a:prstGeom prst="straightConnector1">
            <a:avLst/>
          </a:prstGeom>
          <a:ln w="31750">
            <a:solidFill>
              <a:schemeClr val="tx2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Прямоугольник 122"/>
          <p:cNvSpPr/>
          <p:nvPr/>
        </p:nvSpPr>
        <p:spPr>
          <a:xfrm>
            <a:off x="3523572" y="4174976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059828" y="3517458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cap="all" dirty="0">
                <a:solidFill>
                  <a:sysClr val="windowText" lastClr="000000"/>
                </a:solidFill>
              </a:rPr>
              <a:t>p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1702332" y="3035436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R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1643985" y="3523421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cap="all" dirty="0">
                <a:solidFill>
                  <a:sysClr val="windowText" lastClr="000000"/>
                </a:solidFill>
              </a:rPr>
              <a:t>R</a:t>
            </a:r>
            <a:r>
              <a:rPr lang="en-US" b="1" i="1" cap="all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2483592" y="3188599"/>
            <a:ext cx="478255" cy="362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cap="all" dirty="0">
                <a:solidFill>
                  <a:sysClr val="windowText" lastClr="000000"/>
                </a:solidFill>
              </a:rPr>
              <a:t>R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6280815" y="1947179"/>
            <a:ext cx="25659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Проекция уравнения на </a:t>
            </a:r>
            <a:r>
              <a:rPr lang="en-US" sz="1600" i="1" cap="small" dirty="0" err="1"/>
              <a:t>ou</a:t>
            </a:r>
            <a:endParaRPr lang="ru-RU" sz="1600" i="1" cap="small" dirty="0"/>
          </a:p>
        </p:txBody>
      </p:sp>
      <p:sp>
        <p:nvSpPr>
          <p:cNvPr id="142" name="Прямоугольник 141"/>
          <p:cNvSpPr/>
          <p:nvPr/>
        </p:nvSpPr>
        <p:spPr>
          <a:xfrm>
            <a:off x="6326656" y="1119937"/>
            <a:ext cx="25659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Проекция уравнения на </a:t>
            </a:r>
            <a:r>
              <a:rPr lang="en-US" sz="1600" i="1" cap="small" dirty="0"/>
              <a:t>o</a:t>
            </a:r>
            <a:r>
              <a:rPr lang="ru-RU" sz="1600" i="1" cap="small" dirty="0"/>
              <a:t>а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6159857" y="2819382"/>
            <a:ext cx="2900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6067125" y="3070997"/>
            <a:ext cx="2993374" cy="1531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Сила </a:t>
            </a:r>
            <a:r>
              <a:rPr lang="en-US" sz="1600" i="1" dirty="0"/>
              <a:t>P</a:t>
            </a:r>
            <a:r>
              <a:rPr lang="en-US" sz="1600" i="1" baseline="-25000" dirty="0"/>
              <a:t>u</a:t>
            </a:r>
            <a:r>
              <a:rPr lang="ru-RU" sz="1600" dirty="0"/>
              <a:t>  совпадает с вращением колеса.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Она </a:t>
            </a:r>
            <a:r>
              <a:rPr lang="en-US" sz="1600" dirty="0"/>
              <a:t>– </a:t>
            </a:r>
            <a:r>
              <a:rPr lang="ru-RU" sz="1600" dirty="0"/>
              <a:t>причина вращения турбины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83740" y="2360828"/>
                <a:ext cx="2160143" cy="3693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=</m:t>
                          </m:r>
                          <m:r>
                            <a:rPr lang="ru-RU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740" y="2360828"/>
                <a:ext cx="2160143" cy="3693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62755" y="1458491"/>
                <a:ext cx="3807196" cy="3693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e>
                      </m:d>
                      <m:r>
                        <a:rPr lang="ru-RU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ru-RU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л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755" y="1458491"/>
                <a:ext cx="3807196" cy="369332"/>
              </a:xfrm>
              <a:prstGeom prst="rect">
                <a:avLst/>
              </a:prstGeom>
              <a:blipFill>
                <a:blip r:embed="rId4"/>
                <a:stretch>
                  <a:fillRect b="-476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619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2" grpId="0"/>
      <p:bldP spid="144" grpId="0"/>
      <p:bldP spid="145" grpId="0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неразрывности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371" y="787374"/>
            <a:ext cx="4073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 турбомашине выделяется элементарная струйка</a:t>
            </a:r>
          </a:p>
        </p:txBody>
      </p:sp>
      <p:sp>
        <p:nvSpPr>
          <p:cNvPr id="12" name="TextBox 11"/>
          <p:cNvSpPr txBox="1">
            <a:spLocks noChangeAspect="1"/>
          </p:cNvSpPr>
          <p:nvPr/>
        </p:nvSpPr>
        <p:spPr>
          <a:xfrm>
            <a:off x="334313" y="5223924"/>
            <a:ext cx="42944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1- 4 – </a:t>
            </a:r>
            <a:r>
              <a:rPr lang="ru-RU" sz="1400" dirty="0"/>
              <a:t>Начальное положение струйки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3-2 – Положение струйки через время </a:t>
            </a:r>
            <a:r>
              <a:rPr lang="en-US" sz="1400" i="1" dirty="0" err="1"/>
              <a:t>dt</a:t>
            </a:r>
            <a:endParaRPr lang="ru-RU" sz="1400" i="1" dirty="0"/>
          </a:p>
          <a:p>
            <a:pPr>
              <a:lnSpc>
                <a:spcPct val="150000"/>
              </a:lnSpc>
            </a:pPr>
            <a:r>
              <a:rPr lang="ru-RU" sz="1400" dirty="0"/>
              <a:t>3-4 – Участок струйки, не изменившийся за время </a:t>
            </a:r>
            <a:r>
              <a:rPr lang="en-US" sz="1400" i="1" dirty="0" err="1"/>
              <a:t>dt</a:t>
            </a:r>
            <a:endParaRPr lang="ru-RU" sz="1400" i="1" dirty="0"/>
          </a:p>
        </p:txBody>
      </p:sp>
      <p:sp>
        <p:nvSpPr>
          <p:cNvPr id="14" name="TextBox 13"/>
          <p:cNvSpPr txBox="1">
            <a:spLocks noChangeAspect="1"/>
          </p:cNvSpPr>
          <p:nvPr/>
        </p:nvSpPr>
        <p:spPr>
          <a:xfrm>
            <a:off x="5118863" y="757880"/>
            <a:ext cx="3607126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Втекающая масса 1-3 равна вытекающей 2-4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589061" y="1249039"/>
                <a:ext cx="18372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061" y="1249039"/>
                <a:ext cx="1837234" cy="369332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776651" y="1758233"/>
                <a:ext cx="3459217" cy="3964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𝑑𝑉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51" y="1758233"/>
                <a:ext cx="3459217" cy="396455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778069" y="2179123"/>
                <a:ext cx="3459217" cy="3964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𝑑𝑉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r>
                            <a:rPr lang="ru-RU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069" y="2179123"/>
                <a:ext cx="3459217" cy="396455"/>
              </a:xfrm>
              <a:prstGeom prst="rect">
                <a:avLst/>
              </a:prstGeom>
              <a:blipFill rotWithShape="1">
                <a:blip r:embed="rId8" cstate="print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357537" y="2575578"/>
                <a:ext cx="4485139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𝑑𝐺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𝑐𝑜𝑛𝑠𝑡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537" y="2575578"/>
                <a:ext cx="4485139" cy="61824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711785" y="3193824"/>
                <a:ext cx="3964803" cy="842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𝐺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  <m:r>
                            <a:rPr lang="ru-RU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𝑧</m:t>
                          </m:r>
                        </m:sup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ru-RU" i="1">
                                      <a:latin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1</m:t>
                                      </m:r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ru-RU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  <m:r>
                            <a:rPr lang="ru-RU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𝑧</m:t>
                          </m:r>
                        </m:sup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ru-RU" i="1">
                                      <a:latin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85" y="3193824"/>
                <a:ext cx="3964803" cy="842988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991958" y="4055819"/>
                <a:ext cx="3544688" cy="772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𝐺</m:t>
                      </m:r>
                      <m:r>
                        <a:rPr lang="en-US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nary>
                      <m:r>
                        <a:rPr lang="ru-RU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>
                              <a:latin typeface="Cambria Math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958" y="4055819"/>
                <a:ext cx="3544688" cy="772199"/>
              </a:xfrm>
              <a:prstGeom prst="rect">
                <a:avLst/>
              </a:prstGeom>
              <a:blipFill rotWithShape="1"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387258" y="4837620"/>
                <a:ext cx="2754087" cy="394852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𝐺</m:t>
                      </m:r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  <a:sym typeface="Symbol"/>
                        </a:rPr>
                        <m:t></m:t>
                      </m:r>
                      <m:r>
                        <a:rPr lang="en-US" i="1">
                          <a:latin typeface="Cambria Math"/>
                        </a:rPr>
                        <m:t>𝐹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+∆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под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−∆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ут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7258" y="4837620"/>
                <a:ext cx="2754087" cy="394852"/>
              </a:xfrm>
              <a:prstGeom prst="rect">
                <a:avLst/>
              </a:prstGeom>
              <a:blipFill rotWithShape="1">
                <a:blip r:embed="rId12" cstate="print"/>
                <a:stretch>
                  <a:fillRect b="-3030"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862878" y="5223924"/>
            <a:ext cx="4073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неразрывности</a:t>
            </a: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5189895" y="5465348"/>
            <a:ext cx="3745917" cy="705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>
                <a:solidFill>
                  <a:srgbClr val="FF0000"/>
                </a:solidFill>
              </a:rPr>
              <a:t>Важно: расход  определяет проекция скорости  нормальная поверхности течения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179781" y="4743197"/>
            <a:ext cx="326478" cy="583698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8" t="5747" r="941" b="33626"/>
          <a:stretch/>
        </p:blipFill>
        <p:spPr bwMode="auto">
          <a:xfrm>
            <a:off x="1120703" y="2179123"/>
            <a:ext cx="2721647" cy="288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TextBox 23"/>
          <p:cNvSpPr txBox="1">
            <a:spLocks noChangeAspect="1"/>
          </p:cNvSpPr>
          <p:nvPr/>
        </p:nvSpPr>
        <p:spPr>
          <a:xfrm>
            <a:off x="568449" y="1281179"/>
            <a:ext cx="4294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u="sng" dirty="0"/>
              <a:t>Допущения: </a:t>
            </a:r>
          </a:p>
          <a:p>
            <a:pPr marL="342900" indent="-342900">
              <a:buAutoNum type="arabicPeriod"/>
            </a:pPr>
            <a:r>
              <a:rPr lang="ru-RU" sz="1400" dirty="0"/>
              <a:t>Боковые стенки струйки – непроницаемы</a:t>
            </a:r>
          </a:p>
          <a:p>
            <a:pPr marL="342900" indent="-342900">
              <a:buAutoNum type="arabicPeriod"/>
            </a:pPr>
            <a:r>
              <a:rPr lang="ru-RU" sz="1400" dirty="0"/>
              <a:t>Поперечное сечение настолько мало, что параметры в нем можно считать постоянными </a:t>
            </a:r>
          </a:p>
        </p:txBody>
      </p:sp>
      <p:pic>
        <p:nvPicPr>
          <p:cNvPr id="11" name="Рисунок 10" descr="Изображение выглядит как мужчина, одежда, стоит&#10;&#10;Описание создано автоматически">
            <a:extLst>
              <a:ext uri="{FF2B5EF4-FFF2-40B4-BE49-F238E27FC236}">
                <a16:creationId xmlns:a16="http://schemas.microsoft.com/office/drawing/2014/main" id="{B487BCB5-2754-45E7-A2F4-F005C013766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173" y="787374"/>
            <a:ext cx="720767" cy="1080000"/>
          </a:xfrm>
          <a:prstGeom prst="rect">
            <a:avLst/>
          </a:prstGeom>
        </p:spPr>
      </p:pic>
      <p:pic>
        <p:nvPicPr>
          <p:cNvPr id="9" name="Рисунок 8" descr="Изображение выглядит как человек, мужчина, внешний, стоит&#10;&#10;Описание создано автоматически">
            <a:extLst>
              <a:ext uri="{FF2B5EF4-FFF2-40B4-BE49-F238E27FC236}">
                <a16:creationId xmlns:a16="http://schemas.microsoft.com/office/drawing/2014/main" id="{53843188-7247-4662-81E7-739FFC8D982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716" y="5489772"/>
            <a:ext cx="568179" cy="8429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331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957"/>
    </mc:Choice>
    <mc:Fallback xmlns="">
      <p:transition spd="slow" advTm="342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" grpId="0"/>
      <p:bldP spid="3" grpId="0"/>
      <p:bldP spid="4" grpId="0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неразрывности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>
                <a:spLocks noChangeAspect="1"/>
              </p:cNvSpPr>
              <p:nvPr/>
            </p:nvSpPr>
            <p:spPr>
              <a:xfrm>
                <a:off x="353625" y="769492"/>
                <a:ext cx="8372364" cy="464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cap="all" dirty="0"/>
                  <a:t>Допущение</a:t>
                </a:r>
                <a:r>
                  <a:rPr lang="ru-RU" dirty="0"/>
                  <a:t>: расходные скорости равны: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ru-RU" i="1">
                            <a:latin typeface="Cambria Math"/>
                          </a:rPr>
                          <m:t>1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ru-RU" i="1">
                        <a:latin typeface="Cambria Math"/>
                      </a:rPr>
                      <m:t>≈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ru-RU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25" y="769492"/>
                <a:ext cx="8372364" cy="464166"/>
              </a:xfrm>
              <a:prstGeom prst="rect">
                <a:avLst/>
              </a:prstGeom>
              <a:blipFill>
                <a:blip r:embed="rId6"/>
                <a:stretch>
                  <a:fillRect l="-583" b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3585984"/>
                  </p:ext>
                </p:extLst>
              </p:nvPr>
            </p:nvGraphicFramePr>
            <p:xfrm>
              <a:off x="605643" y="1277323"/>
              <a:ext cx="8120346" cy="232041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067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7067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0678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Узел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Компрессор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Турбина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985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Плотность</a:t>
                          </a:r>
                          <a:r>
                            <a:rPr lang="ru-RU" baseline="0" dirty="0"/>
                            <a:t> (</a:t>
                          </a:r>
                          <a:r>
                            <a:rPr lang="ru-RU" baseline="0" dirty="0">
                              <a:sym typeface="Symbol"/>
                            </a:rPr>
                            <a:t></a:t>
                          </a:r>
                          <a:r>
                            <a:rPr lang="ru-RU" baseline="0" dirty="0"/>
                            <a:t>)</a:t>
                          </a:r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985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985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Высота лопатки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3585984"/>
                  </p:ext>
                </p:extLst>
              </p:nvPr>
            </p:nvGraphicFramePr>
            <p:xfrm>
              <a:off x="605643" y="1277323"/>
              <a:ext cx="8120346" cy="232041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06782"/>
                    <a:gridCol w="2706782"/>
                    <a:gridCol w="2706782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 smtClean="0"/>
                            <a:t>Узел</a:t>
                          </a:r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 smtClean="0"/>
                            <a:t>Компрессор</a:t>
                          </a:r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 smtClean="0"/>
                            <a:t>Турбина</a:t>
                          </a:r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4985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 smtClean="0"/>
                            <a:t>Плотность</a:t>
                          </a:r>
                          <a:r>
                            <a:rPr lang="ru-RU" baseline="0" dirty="0" smtClean="0"/>
                            <a:t> (</a:t>
                          </a:r>
                          <a:r>
                            <a:rPr lang="ru-RU" baseline="0" dirty="0" smtClean="0">
                              <a:sym typeface="Symbol"/>
                            </a:rPr>
                            <a:t></a:t>
                          </a:r>
                          <a:r>
                            <a:rPr lang="ru-RU" baseline="0" dirty="0" smtClean="0"/>
                            <a:t>)</a:t>
                          </a:r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4985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t="-160748" r="-20022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4985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 smtClean="0"/>
                            <a:t>Высота лопатки</a:t>
                          </a:r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40232" y="3184019"/>
            <a:ext cx="1919812" cy="14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98921" y="3127336"/>
            <a:ext cx="2118510" cy="144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858865" y="2285447"/>
                <a:ext cx="1749005" cy="6938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865" y="2285447"/>
                <a:ext cx="1749005" cy="693844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543928" y="2285447"/>
                <a:ext cx="1749005" cy="6938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928" y="2285447"/>
                <a:ext cx="1749005" cy="693844"/>
              </a:xfrm>
              <a:prstGeom prst="rect">
                <a:avLst/>
              </a:prstGeom>
              <a:blipFill rotWithShape="1"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284000" y="1800000"/>
            <a:ext cx="806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растет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3428" y="2910740"/>
            <a:ext cx="2408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Уменьшается к выходу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79125" y="1800000"/>
            <a:ext cx="1478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уменьшается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45871" y="2888822"/>
            <a:ext cx="1723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Растет к выходу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9" t="12712" r="20783" b="20773"/>
          <a:stretch/>
        </p:blipFill>
        <p:spPr>
          <a:xfrm>
            <a:off x="567559" y="4879449"/>
            <a:ext cx="2529558" cy="144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8" b="23941"/>
          <a:stretch/>
        </p:blipFill>
        <p:spPr>
          <a:xfrm>
            <a:off x="3025999" y="4879449"/>
            <a:ext cx="3414735" cy="1440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136" y="4892760"/>
            <a:ext cx="2453073" cy="14400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4A350F6-AE77-4D25-8CF0-7CE20ACB06B9}"/>
              </a:ext>
            </a:extLst>
          </p:cNvPr>
          <p:cNvSpPr/>
          <p:nvPr/>
        </p:nvSpPr>
        <p:spPr>
          <a:xfrm>
            <a:off x="567559" y="4491380"/>
            <a:ext cx="81584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/>
              <a:t>Примеры проточных частей турбомашин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DACC0B7-9EBC-4FC7-BCE5-17AF1BE18799}"/>
              </a:ext>
            </a:extLst>
          </p:cNvPr>
          <p:cNvCxnSpPr/>
          <p:nvPr/>
        </p:nvCxnSpPr>
        <p:spPr>
          <a:xfrm>
            <a:off x="5030440" y="3692134"/>
            <a:ext cx="0" cy="123825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E733E83-67B2-497B-9190-8D4FF30C787C}"/>
              </a:ext>
            </a:extLst>
          </p:cNvPr>
          <p:cNvCxnSpPr>
            <a:cxnSpLocks/>
          </p:cNvCxnSpPr>
          <p:nvPr/>
        </p:nvCxnSpPr>
        <p:spPr>
          <a:xfrm>
            <a:off x="3820765" y="3692134"/>
            <a:ext cx="38100" cy="352425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5E3EEF8-6AE4-4050-9A7A-5C10FE5B9D82}"/>
              </a:ext>
            </a:extLst>
          </p:cNvPr>
          <p:cNvCxnSpPr>
            <a:cxnSpLocks/>
          </p:cNvCxnSpPr>
          <p:nvPr/>
        </p:nvCxnSpPr>
        <p:spPr>
          <a:xfrm>
            <a:off x="6440734" y="3976074"/>
            <a:ext cx="0" cy="347662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409700D-E332-402D-B61F-82CD3D1C6684}"/>
              </a:ext>
            </a:extLst>
          </p:cNvPr>
          <p:cNvCxnSpPr>
            <a:cxnSpLocks/>
          </p:cNvCxnSpPr>
          <p:nvPr/>
        </p:nvCxnSpPr>
        <p:spPr>
          <a:xfrm>
            <a:off x="7905056" y="3211949"/>
            <a:ext cx="0" cy="726025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9439CF7F-4FC5-4E61-9493-D4B5C68E3BA7}"/>
              </a:ext>
            </a:extLst>
          </p:cNvPr>
          <p:cNvCxnSpPr/>
          <p:nvPr/>
        </p:nvCxnSpPr>
        <p:spPr>
          <a:xfrm flipV="1">
            <a:off x="5224463" y="1800000"/>
            <a:ext cx="383407" cy="36933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9A09BDB-2778-4036-B9E1-77B57932DE7D}"/>
              </a:ext>
            </a:extLst>
          </p:cNvPr>
          <p:cNvCxnSpPr/>
          <p:nvPr/>
        </p:nvCxnSpPr>
        <p:spPr>
          <a:xfrm>
            <a:off x="8157735" y="1800000"/>
            <a:ext cx="362484" cy="369332"/>
          </a:xfrm>
          <a:prstGeom prst="line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87464C2-C4A9-4D78-B408-28FB424BC665}"/>
              </a:ext>
            </a:extLst>
          </p:cNvPr>
          <p:cNvCxnSpPr/>
          <p:nvPr/>
        </p:nvCxnSpPr>
        <p:spPr>
          <a:xfrm>
            <a:off x="5424290" y="3669520"/>
            <a:ext cx="362484" cy="369332"/>
          </a:xfrm>
          <a:prstGeom prst="line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DAE2F3F5-0A99-4269-8B20-309ACF99D834}"/>
              </a:ext>
            </a:extLst>
          </p:cNvPr>
          <p:cNvCxnSpPr/>
          <p:nvPr/>
        </p:nvCxnSpPr>
        <p:spPr>
          <a:xfrm flipV="1">
            <a:off x="8224809" y="3832516"/>
            <a:ext cx="383407" cy="36933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817954F4-9E12-44FF-A85B-C1496C48BB7D}"/>
                  </a:ext>
                </a:extLst>
              </p:cNvPr>
              <p:cNvSpPr/>
              <p:nvPr/>
            </p:nvSpPr>
            <p:spPr>
              <a:xfrm>
                <a:off x="5930376" y="769492"/>
                <a:ext cx="2526013" cy="369332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𝐺</m:t>
                    </m:r>
                    <m:r>
                      <a:rPr lang="ru-RU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817954F4-9E12-44FF-A85B-C1496C48BB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376" y="769492"/>
                <a:ext cx="2526013" cy="369332"/>
              </a:xfrm>
              <a:prstGeom prst="rect">
                <a:avLst/>
              </a:prstGeom>
              <a:blipFill>
                <a:blip r:embed="rId15"/>
                <a:stretch>
                  <a:fillRect b="-4762"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4350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355"/>
    </mc:Choice>
    <mc:Fallback xmlns="">
      <p:transition spd="slow" advTm="423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" grpId="0"/>
      <p:bldP spid="3" grpId="0"/>
      <p:bldP spid="11" grpId="0"/>
      <p:bldP spid="20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неразрывности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43" y="773993"/>
            <a:ext cx="8133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неразрывности в параметрах торможения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295621" y="1212383"/>
                <a:ext cx="2375137" cy="672685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𝐺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𝑚𝐹</m:t>
                          </m:r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ru-RU" i="1">
                          <a:latin typeface="Cambria Math"/>
                        </a:rPr>
                        <m:t>𝑞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𝜆</m:t>
                          </m:r>
                        </m:e>
                      </m:d>
                      <m:r>
                        <a:rPr lang="ru-RU">
                          <a:latin typeface="Cambria Math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𝑠𝑖𝑛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621" y="1212383"/>
                <a:ext cx="2375137" cy="6726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811529" y="1143325"/>
                <a:ext cx="1833899" cy="810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b="0" i="1" smtClean="0">
                          <a:latin typeface="Cambria Math"/>
                        </a:rPr>
                        <m:t>где </m:t>
                      </m:r>
                      <m:r>
                        <a:rPr lang="en-US" sz="1200" i="1">
                          <a:latin typeface="Cambria Math"/>
                        </a:rPr>
                        <m:t>𝑚</m:t>
                      </m:r>
                      <m:r>
                        <a:rPr lang="ru-RU" sz="1200" i="1">
                          <a:latin typeface="Cambria Math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en-US" sz="1200" i="1">
                                  <a:latin typeface="Cambria Math"/>
                                </a:rPr>
                                <m:t>𝑅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𝑘</m:t>
                                      </m:r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+1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ru-RU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200" i="1"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ru-RU" sz="12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200" i="1">
                                      <a:latin typeface="Cambria Math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</m:e>
                      </m:rad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529" y="1143325"/>
                <a:ext cx="1833899" cy="8107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27314" y="1954124"/>
            <a:ext cx="406440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Пример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dirty="0">
                <a:latin typeface="Arial" pitchFamily="34" charset="0"/>
                <a:cs typeface="Arial" pitchFamily="34" charset="0"/>
              </a:rPr>
              <a:t>Для компрессора известны: скорость потока на входе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=90м/с</a:t>
            </a:r>
            <a:r>
              <a:rPr lang="ru-RU" dirty="0">
                <a:latin typeface="Arial" pitchFamily="34" charset="0"/>
                <a:cs typeface="Arial" pitchFamily="34" charset="0"/>
              </a:rPr>
              <a:t>; периферийный и втулочный диаметры проточной части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60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мм </a:t>
            </a:r>
            <a:r>
              <a:rPr lang="ru-RU" dirty="0">
                <a:latin typeface="Arial" pitchFamily="34" charset="0"/>
                <a:cs typeface="Arial" pitchFamily="34" charset="0"/>
              </a:rPr>
              <a:t>и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1вт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=3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0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мм</a:t>
            </a:r>
            <a:r>
              <a:rPr lang="ru-RU" dirty="0">
                <a:latin typeface="Arial" pitchFamily="34" charset="0"/>
                <a:cs typeface="Arial" pitchFamily="34" charset="0"/>
              </a:rPr>
              <a:t>, а также параметры рабочего тела на входе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Т</a:t>
            </a:r>
            <a:r>
              <a:rPr lang="ru-RU" i="1" baseline="-25000" dirty="0" err="1">
                <a:latin typeface="Arial" pitchFamily="34" charset="0"/>
                <a:cs typeface="Arial" pitchFamily="34" charset="0"/>
              </a:rPr>
              <a:t>н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*=288К </a:t>
            </a:r>
            <a:r>
              <a:rPr lang="ru-RU" dirty="0">
                <a:latin typeface="Arial" pitchFamily="34" charset="0"/>
                <a:cs typeface="Arial" pitchFamily="34" charset="0"/>
              </a:rPr>
              <a:t>и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</a:t>
            </a:r>
            <a:r>
              <a:rPr lang="ru-RU" i="1" baseline="-25000" dirty="0" err="1">
                <a:latin typeface="Arial" pitchFamily="34" charset="0"/>
                <a:cs typeface="Arial" pitchFamily="34" charset="0"/>
              </a:rPr>
              <a:t>н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*=101325Па</a:t>
            </a:r>
            <a:r>
              <a:rPr lang="ru-RU" dirty="0">
                <a:latin typeface="Arial" pitchFamily="34" charset="0"/>
                <a:cs typeface="Arial" pitchFamily="34" charset="0"/>
              </a:rPr>
              <a:t>. Нужно определить расход воздуха через компрессор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G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>
                <a:latin typeface="Arial" pitchFamily="34" charset="0"/>
                <a:cs typeface="Arial" pitchFamily="34" charset="0"/>
              </a:rPr>
              <a:t>если известно, что вектор скорости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dirty="0">
                <a:latin typeface="Arial" pitchFamily="34" charset="0"/>
                <a:cs typeface="Arial" pitchFamily="34" charset="0"/>
              </a:rPr>
              <a:t> имеет осевое направление.</a:t>
            </a:r>
          </a:p>
          <a:p>
            <a:pPr algn="ctr"/>
            <a:endParaRPr lang="ru-RU" sz="2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01E473F-6311-4B3A-96CF-BCB80A428A09}"/>
              </a:ext>
            </a:extLst>
          </p:cNvPr>
          <p:cNvSpPr/>
          <p:nvPr/>
        </p:nvSpPr>
        <p:spPr>
          <a:xfrm>
            <a:off x="6659338" y="1315799"/>
            <a:ext cx="21911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 </a:t>
            </a:r>
            <a:r>
              <a:rPr lang="ru-RU" sz="1400" dirty="0"/>
              <a:t>– константа </a:t>
            </a:r>
          </a:p>
          <a:p>
            <a:pPr algn="ctr"/>
            <a:r>
              <a:rPr lang="ru-RU" sz="1400" dirty="0"/>
              <a:t>зависит только от свойств рабочего тела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632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509"/>
    </mc:Choice>
    <mc:Fallback xmlns="">
      <p:transition spd="slow" advTm="213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4CDB4-D751-7B65-4CFF-FF3546322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8EE2DBD-678A-D23F-E089-D660C92A3C4B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неразрывности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747FD2-67E8-BFDD-AF64-862ACA1D0AD1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902C26-A3C7-F3E4-1FB8-F5FF75573E97}"/>
              </a:ext>
            </a:extLst>
          </p:cNvPr>
          <p:cNvSpPr txBox="1"/>
          <p:nvPr/>
        </p:nvSpPr>
        <p:spPr>
          <a:xfrm>
            <a:off x="592143" y="773993"/>
            <a:ext cx="8133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неразрывности в параметрах торможения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5788629-0B32-F477-5363-82A52950402C}"/>
                  </a:ext>
                </a:extLst>
              </p:cNvPr>
              <p:cNvSpPr/>
              <p:nvPr/>
            </p:nvSpPr>
            <p:spPr>
              <a:xfrm>
                <a:off x="2295621" y="1212383"/>
                <a:ext cx="2375137" cy="672685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𝐺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𝑚𝐹</m:t>
                          </m:r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ru-RU" i="1">
                          <a:latin typeface="Cambria Math"/>
                        </a:rPr>
                        <m:t>𝑞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𝜆</m:t>
                          </m:r>
                        </m:e>
                      </m:d>
                      <m:r>
                        <a:rPr lang="ru-RU">
                          <a:latin typeface="Cambria Math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𝑠𝑖𝑛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5788629-0B32-F477-5363-82A529504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621" y="1212383"/>
                <a:ext cx="2375137" cy="6726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F5A6EFF-9238-7DC4-6D44-012F0BD8338F}"/>
                  </a:ext>
                </a:extLst>
              </p:cNvPr>
              <p:cNvSpPr/>
              <p:nvPr/>
            </p:nvSpPr>
            <p:spPr>
              <a:xfrm>
                <a:off x="4811529" y="1143325"/>
                <a:ext cx="1833899" cy="810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b="0" i="1" smtClean="0">
                          <a:latin typeface="Cambria Math"/>
                        </a:rPr>
                        <m:t>где </m:t>
                      </m:r>
                      <m:r>
                        <a:rPr lang="en-US" sz="1200" i="1">
                          <a:latin typeface="Cambria Math"/>
                        </a:rPr>
                        <m:t>𝑚</m:t>
                      </m:r>
                      <m:r>
                        <a:rPr lang="ru-RU" sz="1200" i="1">
                          <a:latin typeface="Cambria Math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en-US" sz="1200" i="1">
                                  <a:latin typeface="Cambria Math"/>
                                </a:rPr>
                                <m:t>𝑅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𝑘</m:t>
                                      </m:r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+1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ru-RU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200" i="1"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ru-RU" sz="12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200" i="1">
                                      <a:latin typeface="Cambria Math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</m:e>
                      </m:rad>
                    </m:oMath>
                  </m:oMathPara>
                </a14:m>
                <a:endParaRPr lang="ru-RU" sz="1200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F5A6EFF-9238-7DC4-6D44-012F0BD833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529" y="1143325"/>
                <a:ext cx="1833899" cy="8107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4309CCF5-D6C0-A1C8-3E3A-2F7AB41DF553}"/>
              </a:ext>
            </a:extLst>
          </p:cNvPr>
          <p:cNvSpPr txBox="1"/>
          <p:nvPr/>
        </p:nvSpPr>
        <p:spPr>
          <a:xfrm>
            <a:off x="747125" y="2023182"/>
            <a:ext cx="4064404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>
                <a:latin typeface="Arial" pitchFamily="34" charset="0"/>
                <a:cs typeface="Arial" pitchFamily="34" charset="0"/>
              </a:rPr>
              <a:t>Пример 2: </a:t>
            </a:r>
            <a:r>
              <a:rPr lang="ru-RU" dirty="0">
                <a:latin typeface="Arial" pitchFamily="34" charset="0"/>
                <a:cs typeface="Arial" pitchFamily="34" charset="0"/>
              </a:rPr>
              <a:t>Расход воздуха на входе в компрессор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G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40 </a:t>
            </a:r>
            <a:r>
              <a:rPr lang="ru-RU" dirty="0">
                <a:latin typeface="Arial" pitchFamily="34" charset="0"/>
                <a:cs typeface="Arial" pitchFamily="34" charset="0"/>
              </a:rPr>
              <a:t>кг/с. Параметры потока на входе в компрессор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</a:t>
            </a:r>
            <a:r>
              <a:rPr lang="ru-RU" i="1" baseline="-25000" dirty="0" err="1">
                <a:latin typeface="Arial" pitchFamily="34" charset="0"/>
                <a:cs typeface="Arial" pitchFamily="34" charset="0"/>
              </a:rPr>
              <a:t>н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* = 101325 </a:t>
            </a:r>
            <a:r>
              <a:rPr lang="ru-RU" dirty="0">
                <a:latin typeface="Arial" pitchFamily="34" charset="0"/>
                <a:cs typeface="Arial" pitchFamily="34" charset="0"/>
              </a:rPr>
              <a:t>Па;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Т</a:t>
            </a:r>
            <a:r>
              <a:rPr lang="ru-RU" i="1" baseline="-25000" dirty="0" err="1">
                <a:latin typeface="Arial" pitchFamily="34" charset="0"/>
                <a:cs typeface="Arial" pitchFamily="34" charset="0"/>
              </a:rPr>
              <a:t>н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* = 295 </a:t>
            </a:r>
            <a:r>
              <a:rPr lang="ru-RU" dirty="0">
                <a:latin typeface="Arial" pitchFamily="34" charset="0"/>
                <a:cs typeface="Arial" pitchFamily="34" charset="0"/>
              </a:rPr>
              <a:t>К. На входе в РК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1вт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 = 180</a:t>
            </a:r>
            <a:r>
              <a:rPr lang="ru-RU" dirty="0">
                <a:latin typeface="Arial" pitchFamily="34" charset="0"/>
                <a:cs typeface="Arial" pitchFamily="34" charset="0"/>
              </a:rPr>
              <a:t> мм;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600 </a:t>
            </a:r>
            <a:r>
              <a:rPr lang="ru-RU" dirty="0">
                <a:latin typeface="Arial" pitchFamily="34" charset="0"/>
                <a:cs typeface="Arial" pitchFamily="34" charset="0"/>
              </a:rPr>
              <a:t>мм; </a:t>
            </a:r>
            <a:r>
              <a:rPr lang="ru-RU" i="1" dirty="0">
                <a:latin typeface="Arial" pitchFamily="34" charset="0"/>
                <a:cs typeface="Arial" pitchFamily="34" charset="0"/>
                <a:sym typeface="Symbol"/>
              </a:rPr>
              <a:t>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90</a:t>
            </a:r>
            <a:r>
              <a:rPr lang="ru-RU" i="1" dirty="0">
                <a:latin typeface="Arial" pitchFamily="34" charset="0"/>
                <a:cs typeface="Arial" pitchFamily="34" charset="0"/>
                <a:sym typeface="Symbol"/>
              </a:rPr>
              <a:t></a:t>
            </a:r>
            <a:r>
              <a:rPr lang="ru-RU" dirty="0">
                <a:latin typeface="Arial" pitchFamily="34" charset="0"/>
                <a:cs typeface="Arial" pitchFamily="34" charset="0"/>
              </a:rPr>
              <a:t>. Определите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р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ρ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Т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входе в РК. Потерями на входе в РК пренебречь.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1BB0E3-B92D-D35E-54D9-0383EF9B828E}"/>
              </a:ext>
            </a:extLst>
          </p:cNvPr>
          <p:cNvSpPr/>
          <p:nvPr/>
        </p:nvSpPr>
        <p:spPr>
          <a:xfrm>
            <a:off x="6659338" y="1315799"/>
            <a:ext cx="21911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 </a:t>
            </a:r>
            <a:r>
              <a:rPr lang="ru-RU" sz="1400" dirty="0"/>
              <a:t>– константа </a:t>
            </a:r>
          </a:p>
          <a:p>
            <a:pPr algn="ctr"/>
            <a:r>
              <a:rPr lang="ru-RU" sz="1400" dirty="0"/>
              <a:t>зависит только от свойств рабочего тела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8328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509"/>
    </mc:Choice>
    <mc:Fallback>
      <p:transition spd="slow" advTm="213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40454-F3C3-D054-2A77-17760DF5D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879F1AA-7E0A-AC09-9549-4CFEF741F703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неразрывности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686C22-5E77-B945-2132-DB82CE805522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60DB8F-A66D-3F50-A3D6-E8A0C9321AFB}"/>
              </a:ext>
            </a:extLst>
          </p:cNvPr>
          <p:cNvSpPr txBox="1"/>
          <p:nvPr/>
        </p:nvSpPr>
        <p:spPr>
          <a:xfrm>
            <a:off x="592143" y="773993"/>
            <a:ext cx="8133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неразрывности в параметрах торможения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5F7BDC3-7291-36A0-F0DB-5117FD1B783D}"/>
                  </a:ext>
                </a:extLst>
              </p:cNvPr>
              <p:cNvSpPr/>
              <p:nvPr/>
            </p:nvSpPr>
            <p:spPr>
              <a:xfrm>
                <a:off x="2295621" y="1212383"/>
                <a:ext cx="2375137" cy="672685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𝐺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𝑚𝐹</m:t>
                          </m:r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ru-RU" i="1">
                          <a:latin typeface="Cambria Math"/>
                        </a:rPr>
                        <m:t>𝑞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𝜆</m:t>
                          </m:r>
                        </m:e>
                      </m:d>
                      <m:r>
                        <a:rPr lang="ru-RU">
                          <a:latin typeface="Cambria Math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𝑠𝑖𝑛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5F7BDC3-7291-36A0-F0DB-5117FD1B7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621" y="1212383"/>
                <a:ext cx="2375137" cy="6726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21F3686-710B-7E30-7B18-2FA849EC4A20}"/>
                  </a:ext>
                </a:extLst>
              </p:cNvPr>
              <p:cNvSpPr/>
              <p:nvPr/>
            </p:nvSpPr>
            <p:spPr>
              <a:xfrm>
                <a:off x="4811529" y="1143325"/>
                <a:ext cx="1833899" cy="810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b="0" i="1" smtClean="0">
                          <a:latin typeface="Cambria Math"/>
                        </a:rPr>
                        <m:t>где </m:t>
                      </m:r>
                      <m:r>
                        <a:rPr lang="en-US" sz="1200" i="1">
                          <a:latin typeface="Cambria Math"/>
                        </a:rPr>
                        <m:t>𝑚</m:t>
                      </m:r>
                      <m:r>
                        <a:rPr lang="ru-RU" sz="1200" i="1">
                          <a:latin typeface="Cambria Math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en-US" sz="1200" i="1">
                                  <a:latin typeface="Cambria Math"/>
                                </a:rPr>
                                <m:t>𝑅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𝑘</m:t>
                                      </m:r>
                                      <m:r>
                                        <a:rPr lang="ru-RU" sz="1200" i="1">
                                          <a:latin typeface="Cambria Math"/>
                                        </a:rPr>
                                        <m:t>+1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ru-RU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200" i="1"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ru-RU" sz="12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200" i="1">
                                      <a:latin typeface="Cambria Math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</m:e>
                      </m:rad>
                    </m:oMath>
                  </m:oMathPara>
                </a14:m>
                <a:endParaRPr lang="ru-RU" sz="1200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21F3686-710B-7E30-7B18-2FA849EC4A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529" y="1143325"/>
                <a:ext cx="1833899" cy="8107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9191B1D1-3BD3-20CC-779D-40CE9F3417E7}"/>
              </a:ext>
            </a:extLst>
          </p:cNvPr>
          <p:cNvSpPr txBox="1"/>
          <p:nvPr/>
        </p:nvSpPr>
        <p:spPr>
          <a:xfrm>
            <a:off x="611091" y="2021123"/>
            <a:ext cx="4064404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>
                <a:latin typeface="Arial" pitchFamily="34" charset="0"/>
                <a:cs typeface="Arial" pitchFamily="34" charset="0"/>
              </a:rPr>
              <a:t>Пример </a:t>
            </a:r>
            <a:r>
              <a:rPr lang="en-US" sz="1900" b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входе в РК ЦБК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1а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85</a:t>
            </a:r>
            <a:r>
              <a:rPr lang="ru-RU" dirty="0">
                <a:latin typeface="Arial" pitchFamily="34" charset="0"/>
                <a:cs typeface="Arial" pitchFamily="34" charset="0"/>
              </a:rPr>
              <a:t>м/с; </a:t>
            </a:r>
            <a:r>
              <a:rPr lang="ru-RU" i="1" dirty="0">
                <a:latin typeface="Arial" pitchFamily="34" charset="0"/>
                <a:cs typeface="Arial" pitchFamily="34" charset="0"/>
                <a:sym typeface="Symbol"/>
              </a:rPr>
              <a:t>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70</a:t>
            </a:r>
            <a:r>
              <a:rPr lang="ru-RU" dirty="0">
                <a:latin typeface="Arial" pitchFamily="34" charset="0"/>
                <a:cs typeface="Arial" pitchFamily="34" charset="0"/>
                <a:sym typeface="Symbol"/>
              </a:rPr>
              <a:t></a:t>
            </a:r>
            <a:r>
              <a:rPr lang="ru-RU" dirty="0">
                <a:latin typeface="Arial" pitchFamily="34" charset="0"/>
                <a:cs typeface="Arial" pitchFamily="34" charset="0"/>
              </a:rPr>
              <a:t>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1вт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20 </a:t>
            </a:r>
            <a:r>
              <a:rPr lang="ru-RU" dirty="0">
                <a:latin typeface="Arial" pitchFamily="34" charset="0"/>
                <a:cs typeface="Arial" pitchFamily="34" charset="0"/>
              </a:rPr>
              <a:t>мм;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40</a:t>
            </a:r>
            <a:r>
              <a:rPr lang="ru-RU" dirty="0">
                <a:latin typeface="Arial" pitchFamily="34" charset="0"/>
                <a:cs typeface="Arial" pitchFamily="34" charset="0"/>
              </a:rPr>
              <a:t> мм;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р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* = 90</a:t>
            </a:r>
            <a:r>
              <a:rPr lang="ru-RU" dirty="0">
                <a:latin typeface="Arial" pitchFamily="34" charset="0"/>
                <a:cs typeface="Arial" pitchFamily="34" charset="0"/>
              </a:rPr>
              <a:t> кПа;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* = 290 </a:t>
            </a:r>
            <a:r>
              <a:rPr lang="ru-RU" dirty="0">
                <a:latin typeface="Arial" pitchFamily="34" charset="0"/>
                <a:cs typeface="Arial" pitchFamily="34" charset="0"/>
              </a:rPr>
              <a:t>К. На выходе из ЦБК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i="1" baseline="-25000" dirty="0">
                <a:latin typeface="Arial" pitchFamily="34" charset="0"/>
                <a:cs typeface="Arial" pitchFamily="34" charset="0"/>
              </a:rPr>
              <a:t>R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= 75 </a:t>
            </a:r>
            <a:r>
              <a:rPr lang="ru-RU" dirty="0">
                <a:latin typeface="Arial" pitchFamily="34" charset="0"/>
                <a:cs typeface="Arial" pitchFamily="34" charset="0"/>
              </a:rPr>
              <a:t>м/с;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р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* = 240 </a:t>
            </a:r>
            <a:r>
              <a:rPr lang="ru-RU" dirty="0">
                <a:latin typeface="Arial" pitchFamily="34" charset="0"/>
                <a:cs typeface="Arial" pitchFamily="34" charset="0"/>
              </a:rPr>
              <a:t>кПа;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* = 330 </a:t>
            </a:r>
            <a:r>
              <a:rPr lang="ru-RU" dirty="0">
                <a:latin typeface="Arial" pitchFamily="34" charset="0"/>
                <a:cs typeface="Arial" pitchFamily="34" charset="0"/>
              </a:rPr>
              <a:t>К;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60 </a:t>
            </a:r>
            <a:r>
              <a:rPr lang="ru-RU" dirty="0">
                <a:latin typeface="Arial" pitchFamily="34" charset="0"/>
                <a:cs typeface="Arial" pitchFamily="34" charset="0"/>
              </a:rPr>
              <a:t>мм; </a:t>
            </a:r>
            <a:r>
              <a:rPr lang="ru-RU" i="1" dirty="0">
                <a:latin typeface="Arial" pitchFamily="34" charset="0"/>
                <a:cs typeface="Arial" pitchFamily="34" charset="0"/>
                <a:sym typeface="Symbol"/>
              </a:rPr>
              <a:t>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= 12</a:t>
            </a:r>
            <a:r>
              <a:rPr lang="ru-RU" i="1" dirty="0">
                <a:latin typeface="Arial" pitchFamily="34" charset="0"/>
                <a:cs typeface="Arial" pitchFamily="34" charset="0"/>
                <a:sym typeface="Symbol"/>
              </a:rPr>
              <a:t></a:t>
            </a:r>
            <a:r>
              <a:rPr lang="ru-RU" dirty="0">
                <a:latin typeface="Arial" pitchFamily="34" charset="0"/>
                <a:cs typeface="Arial" pitchFamily="34" charset="0"/>
              </a:rPr>
              <a:t>. Определите высоту лопатки на выходе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5B4359-FF33-BE7C-9A3D-E4EFC3040737}"/>
              </a:ext>
            </a:extLst>
          </p:cNvPr>
          <p:cNvSpPr/>
          <p:nvPr/>
        </p:nvSpPr>
        <p:spPr>
          <a:xfrm>
            <a:off x="6659338" y="1315799"/>
            <a:ext cx="21911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 </a:t>
            </a:r>
            <a:r>
              <a:rPr lang="ru-RU" sz="1400" dirty="0"/>
              <a:t>– константа </a:t>
            </a:r>
          </a:p>
          <a:p>
            <a:pPr algn="ctr"/>
            <a:r>
              <a:rPr lang="ru-RU" sz="1400" dirty="0"/>
              <a:t>зависит только от свойств рабочего тела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714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509"/>
    </mc:Choice>
    <mc:Fallback>
      <p:transition spd="slow" advTm="213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|79.6|11|44.2|12.6|5.3|6.6|3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4.5|6|26.9|109.7|5.3|19.1|2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8.7|30.7|17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8.7|30.7|17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8.7|30.7|17.5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17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7072</TotalTime>
  <Words>763</Words>
  <Application>Microsoft Office PowerPoint</Application>
  <PresentationFormat>Экран (4:3)</PresentationFormat>
  <Paragraphs>156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Elektra Medium Pro</vt:lpstr>
      <vt:lpstr>Elektra Text Pro</vt:lpstr>
      <vt:lpstr>Symbol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Oleg Baturin</cp:lastModifiedBy>
  <cp:revision>740</cp:revision>
  <dcterms:created xsi:type="dcterms:W3CDTF">2016-03-09T10:31:39Z</dcterms:created>
  <dcterms:modified xsi:type="dcterms:W3CDTF">2026-03-24T10:29:34Z</dcterms:modified>
</cp:coreProperties>
</file>