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tags/tag6.xml" ContentType="application/vnd.openxmlformats-officedocument.presentationml.tags+xml"/>
  <Override PartName="/ppt/notesSlides/notesSlide9.xml" ContentType="application/vnd.openxmlformats-officedocument.presentationml.notesSlide+xml"/>
  <Override PartName="/ppt/tags/tag7.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60" r:id="rId1"/>
  </p:sldMasterIdLst>
  <p:notesMasterIdLst>
    <p:notesMasterId r:id="rId18"/>
  </p:notesMasterIdLst>
  <p:sldIdLst>
    <p:sldId id="570" r:id="rId2"/>
    <p:sldId id="373" r:id="rId3"/>
    <p:sldId id="363" r:id="rId4"/>
    <p:sldId id="353" r:id="rId5"/>
    <p:sldId id="369" r:id="rId6"/>
    <p:sldId id="571" r:id="rId7"/>
    <p:sldId id="367" r:id="rId8"/>
    <p:sldId id="370" r:id="rId9"/>
    <p:sldId id="372" r:id="rId10"/>
    <p:sldId id="376" r:id="rId11"/>
    <p:sldId id="384" r:id="rId12"/>
    <p:sldId id="385" r:id="rId13"/>
    <p:sldId id="386" r:id="rId14"/>
    <p:sldId id="387" r:id="rId15"/>
    <p:sldId id="388" r:id="rId16"/>
    <p:sldId id="267" r:id="rId17"/>
  </p:sldIdLst>
  <p:sldSz cx="9144000" cy="6858000" type="screen4x3"/>
  <p:notesSz cx="6858000" cy="99472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CDAE12-7B49-4B0D-BDC2-F39827AC6CD9}" v="2" dt="2022-04-04T06:35:59.030"/>
  </p1510:revLst>
</p1510:revInfo>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370" autoAdjust="0"/>
  </p:normalViewPr>
  <p:slideViewPr>
    <p:cSldViewPr snapToGrid="0">
      <p:cViewPr varScale="1">
        <p:scale>
          <a:sx n="103" d="100"/>
          <a:sy n="103" d="100"/>
        </p:scale>
        <p:origin x="177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leg Baturin" userId="99f809820fc93228" providerId="LiveId" clId="{B3CDAE12-7B49-4B0D-BDC2-F39827AC6CD9}"/>
    <pc:docChg chg="modSld">
      <pc:chgData name="Oleg Baturin" userId="99f809820fc93228" providerId="LiveId" clId="{B3CDAE12-7B49-4B0D-BDC2-F39827AC6CD9}" dt="2022-04-04T06:35:59.027" v="4"/>
      <pc:docMkLst>
        <pc:docMk/>
      </pc:docMkLst>
      <pc:sldChg chg="modTransition">
        <pc:chgData name="Oleg Baturin" userId="99f809820fc93228" providerId="LiveId" clId="{B3CDAE12-7B49-4B0D-BDC2-F39827AC6CD9}" dt="2022-04-04T06:35:59.027" v="4"/>
        <pc:sldMkLst>
          <pc:docMk/>
          <pc:sldMk cId="451246388" sldId="267"/>
        </pc:sldMkLst>
      </pc:sldChg>
      <pc:sldChg chg="modTransition">
        <pc:chgData name="Oleg Baturin" userId="99f809820fc93228" providerId="LiveId" clId="{B3CDAE12-7B49-4B0D-BDC2-F39827AC6CD9}" dt="2022-04-04T06:35:59.027" v="4"/>
        <pc:sldMkLst>
          <pc:docMk/>
          <pc:sldMk cId="510924162" sldId="353"/>
        </pc:sldMkLst>
      </pc:sldChg>
      <pc:sldChg chg="modTransition">
        <pc:chgData name="Oleg Baturin" userId="99f809820fc93228" providerId="LiveId" clId="{B3CDAE12-7B49-4B0D-BDC2-F39827AC6CD9}" dt="2022-04-04T06:35:59.027" v="4"/>
        <pc:sldMkLst>
          <pc:docMk/>
          <pc:sldMk cId="1806022529" sldId="363"/>
        </pc:sldMkLst>
      </pc:sldChg>
      <pc:sldChg chg="modTransition">
        <pc:chgData name="Oleg Baturin" userId="99f809820fc93228" providerId="LiveId" clId="{B3CDAE12-7B49-4B0D-BDC2-F39827AC6CD9}" dt="2022-04-04T06:35:59.027" v="4"/>
        <pc:sldMkLst>
          <pc:docMk/>
          <pc:sldMk cId="2790761989" sldId="367"/>
        </pc:sldMkLst>
      </pc:sldChg>
      <pc:sldChg chg="modTransition">
        <pc:chgData name="Oleg Baturin" userId="99f809820fc93228" providerId="LiveId" clId="{B3CDAE12-7B49-4B0D-BDC2-F39827AC6CD9}" dt="2022-04-04T06:35:59.027" v="4"/>
        <pc:sldMkLst>
          <pc:docMk/>
          <pc:sldMk cId="4233610552" sldId="369"/>
        </pc:sldMkLst>
      </pc:sldChg>
      <pc:sldChg chg="modTransition">
        <pc:chgData name="Oleg Baturin" userId="99f809820fc93228" providerId="LiveId" clId="{B3CDAE12-7B49-4B0D-BDC2-F39827AC6CD9}" dt="2022-04-04T06:35:59.027" v="4"/>
        <pc:sldMkLst>
          <pc:docMk/>
          <pc:sldMk cId="247452920" sldId="370"/>
        </pc:sldMkLst>
      </pc:sldChg>
      <pc:sldChg chg="modTransition">
        <pc:chgData name="Oleg Baturin" userId="99f809820fc93228" providerId="LiveId" clId="{B3CDAE12-7B49-4B0D-BDC2-F39827AC6CD9}" dt="2022-04-04T06:35:59.027" v="4"/>
        <pc:sldMkLst>
          <pc:docMk/>
          <pc:sldMk cId="456509421" sldId="372"/>
        </pc:sldMkLst>
      </pc:sldChg>
      <pc:sldChg chg="modTransition">
        <pc:chgData name="Oleg Baturin" userId="99f809820fc93228" providerId="LiveId" clId="{B3CDAE12-7B49-4B0D-BDC2-F39827AC6CD9}" dt="2022-04-04T06:35:59.027" v="4"/>
        <pc:sldMkLst>
          <pc:docMk/>
          <pc:sldMk cId="3478415708" sldId="373"/>
        </pc:sldMkLst>
      </pc:sldChg>
      <pc:sldChg chg="modTransition">
        <pc:chgData name="Oleg Baturin" userId="99f809820fc93228" providerId="LiveId" clId="{B3CDAE12-7B49-4B0D-BDC2-F39827AC6CD9}" dt="2022-04-04T06:35:59.027" v="4"/>
        <pc:sldMkLst>
          <pc:docMk/>
          <pc:sldMk cId="2728177364" sldId="376"/>
        </pc:sldMkLst>
      </pc:sldChg>
      <pc:sldChg chg="modTransition">
        <pc:chgData name="Oleg Baturin" userId="99f809820fc93228" providerId="LiveId" clId="{B3CDAE12-7B49-4B0D-BDC2-F39827AC6CD9}" dt="2022-04-04T06:35:59.027" v="4"/>
        <pc:sldMkLst>
          <pc:docMk/>
          <pc:sldMk cId="2964939465" sldId="384"/>
        </pc:sldMkLst>
      </pc:sldChg>
      <pc:sldChg chg="modTransition">
        <pc:chgData name="Oleg Baturin" userId="99f809820fc93228" providerId="LiveId" clId="{B3CDAE12-7B49-4B0D-BDC2-F39827AC6CD9}" dt="2022-04-04T06:35:59.027" v="4"/>
        <pc:sldMkLst>
          <pc:docMk/>
          <pc:sldMk cId="764582552" sldId="385"/>
        </pc:sldMkLst>
      </pc:sldChg>
      <pc:sldChg chg="modTransition">
        <pc:chgData name="Oleg Baturin" userId="99f809820fc93228" providerId="LiveId" clId="{B3CDAE12-7B49-4B0D-BDC2-F39827AC6CD9}" dt="2022-04-04T06:35:59.027" v="4"/>
        <pc:sldMkLst>
          <pc:docMk/>
          <pc:sldMk cId="2796148120" sldId="386"/>
        </pc:sldMkLst>
      </pc:sldChg>
      <pc:sldChg chg="modTransition">
        <pc:chgData name="Oleg Baturin" userId="99f809820fc93228" providerId="LiveId" clId="{B3CDAE12-7B49-4B0D-BDC2-F39827AC6CD9}" dt="2022-04-04T06:35:59.027" v="4"/>
        <pc:sldMkLst>
          <pc:docMk/>
          <pc:sldMk cId="2724785757" sldId="387"/>
        </pc:sldMkLst>
      </pc:sldChg>
      <pc:sldChg chg="modTransition">
        <pc:chgData name="Oleg Baturin" userId="99f809820fc93228" providerId="LiveId" clId="{B3CDAE12-7B49-4B0D-BDC2-F39827AC6CD9}" dt="2022-04-04T06:35:59.027" v="4"/>
        <pc:sldMkLst>
          <pc:docMk/>
          <pc:sldMk cId="941314395" sldId="388"/>
        </pc:sldMkLst>
      </pc:sldChg>
      <pc:sldChg chg="modSp modTransition">
        <pc:chgData name="Oleg Baturin" userId="99f809820fc93228" providerId="LiveId" clId="{B3CDAE12-7B49-4B0D-BDC2-F39827AC6CD9}" dt="2022-04-04T06:35:59.027" v="4"/>
        <pc:sldMkLst>
          <pc:docMk/>
          <pc:sldMk cId="1052039026" sldId="570"/>
        </pc:sldMkLst>
        <pc:spChg chg="mod">
          <ac:chgData name="Oleg Baturin" userId="99f809820fc93228" providerId="LiveId" clId="{B3CDAE12-7B49-4B0D-BDC2-F39827AC6CD9}" dt="2022-03-21T04:15:37.556" v="3" actId="1076"/>
          <ac:spMkLst>
            <pc:docMk/>
            <pc:sldMk cId="1052039026" sldId="570"/>
            <ac:spMk id="7" creationId="{00000000-0000-0000-0000-000000000000}"/>
          </ac:spMkLst>
        </pc:spChg>
      </pc:sldChg>
      <pc:sldChg chg="modTransition">
        <pc:chgData name="Oleg Baturin" userId="99f809820fc93228" providerId="LiveId" clId="{B3CDAE12-7B49-4B0D-BDC2-F39827AC6CD9}" dt="2022-04-04T06:35:59.027" v="4"/>
        <pc:sldMkLst>
          <pc:docMk/>
          <pc:sldMk cId="2671337520" sldId="571"/>
        </pc:sldMkLst>
      </pc:sldChg>
    </pc:docChg>
  </pc:docChgLst>
  <pc:docChgLst>
    <pc:chgData name="Oleg Baturin" userId="99f809820fc93228" providerId="LiveId" clId="{B8EA1C0A-0EED-4DAF-A57A-2C3EA36E6E84}"/>
    <pc:docChg chg="addSld modSld">
      <pc:chgData name="Oleg Baturin" userId="99f809820fc93228" providerId="LiveId" clId="{B8EA1C0A-0EED-4DAF-A57A-2C3EA36E6E84}" dt="2022-03-20T17:01:09.678" v="0"/>
      <pc:docMkLst>
        <pc:docMk/>
      </pc:docMkLst>
      <pc:sldChg chg="add">
        <pc:chgData name="Oleg Baturin" userId="99f809820fc93228" providerId="LiveId" clId="{B8EA1C0A-0EED-4DAF-A57A-2C3EA36E6E84}" dt="2022-03-20T17:01:09.678" v="0"/>
        <pc:sldMkLst>
          <pc:docMk/>
          <pc:sldMk cId="2964939465" sldId="384"/>
        </pc:sldMkLst>
      </pc:sldChg>
      <pc:sldChg chg="add">
        <pc:chgData name="Oleg Baturin" userId="99f809820fc93228" providerId="LiveId" clId="{B8EA1C0A-0EED-4DAF-A57A-2C3EA36E6E84}" dt="2022-03-20T17:01:09.678" v="0"/>
        <pc:sldMkLst>
          <pc:docMk/>
          <pc:sldMk cId="764582552" sldId="385"/>
        </pc:sldMkLst>
      </pc:sldChg>
      <pc:sldChg chg="add">
        <pc:chgData name="Oleg Baturin" userId="99f809820fc93228" providerId="LiveId" clId="{B8EA1C0A-0EED-4DAF-A57A-2C3EA36E6E84}" dt="2022-03-20T17:01:09.678" v="0"/>
        <pc:sldMkLst>
          <pc:docMk/>
          <pc:sldMk cId="2796148120" sldId="386"/>
        </pc:sldMkLst>
      </pc:sldChg>
      <pc:sldChg chg="add">
        <pc:chgData name="Oleg Baturin" userId="99f809820fc93228" providerId="LiveId" clId="{B8EA1C0A-0EED-4DAF-A57A-2C3EA36E6E84}" dt="2022-03-20T17:01:09.678" v="0"/>
        <pc:sldMkLst>
          <pc:docMk/>
          <pc:sldMk cId="2724785757" sldId="387"/>
        </pc:sldMkLst>
      </pc:sldChg>
      <pc:sldChg chg="add">
        <pc:chgData name="Oleg Baturin" userId="99f809820fc93228" providerId="LiveId" clId="{B8EA1C0A-0EED-4DAF-A57A-2C3EA36E6E84}" dt="2022-03-20T17:01:09.678" v="0"/>
        <pc:sldMkLst>
          <pc:docMk/>
          <pc:sldMk cId="941314395" sldId="38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97364"/>
          </a:xfrm>
          <a:prstGeom prst="rect">
            <a:avLst/>
          </a:prstGeom>
        </p:spPr>
        <p:txBody>
          <a:bodyPr vert="horz" lIns="91440" tIns="45720" rIns="91440" bIns="45720" rtlCol="0"/>
          <a:lstStyle>
            <a:lvl1pPr algn="r">
              <a:defRPr sz="1200"/>
            </a:lvl1pPr>
          </a:lstStyle>
          <a:p>
            <a:fld id="{77D36C68-DDAB-4D09-8E72-8E937BD7768C}" type="datetimeFigureOut">
              <a:rPr lang="ru-RU" smtClean="0"/>
              <a:pPr/>
              <a:t>04.04.2022</a:t>
            </a:fld>
            <a:endParaRPr lang="ru-RU"/>
          </a:p>
        </p:txBody>
      </p:sp>
      <p:sp>
        <p:nvSpPr>
          <p:cNvPr id="4" name="Образ слайда 3"/>
          <p:cNvSpPr>
            <a:spLocks noGrp="1" noRot="1" noChangeAspect="1"/>
          </p:cNvSpPr>
          <p:nvPr>
            <p:ph type="sldImg" idx="2"/>
          </p:nvPr>
        </p:nvSpPr>
        <p:spPr>
          <a:xfrm>
            <a:off x="942975" y="746125"/>
            <a:ext cx="4972050" cy="3730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724956"/>
            <a:ext cx="5486400" cy="447627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48185"/>
            <a:ext cx="2971800" cy="497364"/>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9448185"/>
            <a:ext cx="2971800" cy="497364"/>
          </a:xfrm>
          <a:prstGeom prst="rect">
            <a:avLst/>
          </a:prstGeom>
        </p:spPr>
        <p:txBody>
          <a:bodyPr vert="horz" lIns="91440" tIns="45720" rIns="91440" bIns="45720" rtlCol="0" anchor="b"/>
          <a:lstStyle>
            <a:lvl1pPr algn="r">
              <a:defRPr sz="1200"/>
            </a:lvl1pPr>
          </a:lstStyle>
          <a:p>
            <a:fld id="{0048289E-2F4B-4BDB-9E3D-307BE649A8BF}" type="slidenum">
              <a:rPr lang="ru-RU" smtClean="0"/>
              <a:pPr/>
              <a:t>‹#›</a:t>
            </a:fld>
            <a:endParaRPr lang="ru-RU"/>
          </a:p>
        </p:txBody>
      </p:sp>
    </p:spTree>
    <p:extLst>
      <p:ext uri="{BB962C8B-B14F-4D97-AF65-F5344CB8AC3E}">
        <p14:creationId xmlns:p14="http://schemas.microsoft.com/office/powerpoint/2010/main" val="940579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a:t>
            </a:fld>
            <a:endParaRPr lang="ru-RU"/>
          </a:p>
        </p:txBody>
      </p:sp>
    </p:spTree>
    <p:extLst>
      <p:ext uri="{BB962C8B-B14F-4D97-AF65-F5344CB8AC3E}">
        <p14:creationId xmlns:p14="http://schemas.microsoft.com/office/powerpoint/2010/main" val="2371332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latin typeface="+mn-lt"/>
                <a:ea typeface="+mn-ea"/>
                <a:cs typeface="+mn-cs"/>
              </a:rPr>
              <a:t>Let us consider the change of the flow parameters along the stage radius under the law and .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Apparently, unfavorable flowing of curve takes place.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In particular, the risk of negative values of degree of reactivity () on the hub and increased values () on the periphery appears for relatively long blades (, resulting in the increased losses in radial gap and "early" flow separation in the hub section.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Dependence behaves similarly (Figure 5.7.3) that can cause supersonic flows in relative motion at the periphery for long blades.</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At the same time, the virtual absence of the swirl of the NB blades and weak swirl of the RW blade airfoil are responsible for the preferential application of the law of swirl </a:t>
            </a:r>
            <a:r>
              <a:rPr lang="ru-RU" sz="1200" kern="1200" dirty="0">
                <a:solidFill>
                  <a:schemeClr val="tx1"/>
                </a:solidFill>
                <a:latin typeface="+mn-lt"/>
                <a:ea typeface="+mn-ea"/>
                <a:cs typeface="+mn-cs"/>
                <a:sym typeface="Symbol"/>
              </a:rPr>
              <a:t></a:t>
            </a:r>
            <a:r>
              <a:rPr lang="en-US" sz="1200" kern="1200" dirty="0">
                <a:solidFill>
                  <a:schemeClr val="tx1"/>
                </a:solidFill>
                <a:latin typeface="+mn-lt"/>
                <a:ea typeface="+mn-ea"/>
                <a:cs typeface="+mn-cs"/>
              </a:rPr>
              <a:t> = </a:t>
            </a:r>
            <a:r>
              <a:rPr lang="en-US" sz="1200" i="1" kern="1200" dirty="0" err="1">
                <a:solidFill>
                  <a:schemeClr val="tx1"/>
                </a:solidFill>
                <a:latin typeface="+mn-lt"/>
                <a:ea typeface="+mn-ea"/>
                <a:cs typeface="+mn-cs"/>
              </a:rPr>
              <a:t>const</a:t>
            </a:r>
            <a:r>
              <a:rPr lang="en-US" sz="1200" kern="1200" dirty="0">
                <a:solidFill>
                  <a:schemeClr val="tx1"/>
                </a:solidFill>
                <a:latin typeface="+mn-lt"/>
                <a:ea typeface="+mn-ea"/>
                <a:cs typeface="+mn-cs"/>
              </a:rPr>
              <a:t> in cooled stages.</a:t>
            </a:r>
            <a:endParaRPr lang="ru-RU"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10</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0048289E-2F4B-4BDB-9E3D-307BE649A8BF}" type="slidenum">
              <a:rPr lang="ru-RU" smtClean="0"/>
              <a:pPr/>
              <a:t>11</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0048289E-2F4B-4BDB-9E3D-307BE649A8BF}" type="slidenum">
              <a:rPr lang="ru-RU" smtClean="0"/>
              <a:pPr/>
              <a:t>12</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0048289E-2F4B-4BDB-9E3D-307BE649A8BF}" type="slidenum">
              <a:rPr lang="ru-RU" smtClean="0"/>
              <a:pPr/>
              <a:t>13</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0048289E-2F4B-4BDB-9E3D-307BE649A8BF}" type="slidenum">
              <a:rPr lang="ru-RU" smtClean="0"/>
              <a:pPr/>
              <a:t>14</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0048289E-2F4B-4BDB-9E3D-307BE649A8BF}" type="slidenum">
              <a:rPr lang="ru-RU" smtClean="0"/>
              <a:pPr/>
              <a:t>15</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4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3</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4</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4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5</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400" kern="1200" dirty="0">
              <a:solidFill>
                <a:schemeClr val="tx1"/>
              </a:solidFill>
              <a:latin typeface="+mn-lt"/>
              <a:ea typeface="+mn-ea"/>
              <a:cs typeface="+mn-cs"/>
            </a:endParaRPr>
          </a:p>
          <a:p>
            <a:r>
              <a:rPr lang="en-US" sz="1200" kern="1200" dirty="0">
                <a:solidFill>
                  <a:schemeClr val="tx1"/>
                </a:solidFill>
                <a:latin typeface="+mn-lt"/>
                <a:ea typeface="+mn-ea"/>
                <a:cs typeface="+mn-cs"/>
              </a:rPr>
              <a:t>1. Pressure drop in NB is subcritical.</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 In this case, the entire flow is subsonic, absolute velocity is less than critical at any point of the flow (). Consequently, the flow velocity increases and will be the largest in the throat of duct when gas flows from the section </a:t>
            </a:r>
            <a:r>
              <a:rPr lang="en-US" sz="1200" i="1" kern="1200" dirty="0">
                <a:solidFill>
                  <a:schemeClr val="tx1"/>
                </a:solidFill>
                <a:latin typeface="+mn-lt"/>
                <a:ea typeface="+mn-ea"/>
                <a:cs typeface="+mn-cs"/>
              </a:rPr>
              <a:t>0-0</a:t>
            </a:r>
            <a:r>
              <a:rPr lang="en-US" sz="1200" kern="1200" dirty="0">
                <a:solidFill>
                  <a:schemeClr val="tx1"/>
                </a:solidFill>
                <a:latin typeface="+mn-lt"/>
                <a:ea typeface="+mn-ea"/>
                <a:cs typeface="+mn-cs"/>
              </a:rPr>
              <a:t> to section </a:t>
            </a:r>
            <a:r>
              <a:rPr lang="en-US" sz="1200" i="1" kern="1200" dirty="0" err="1">
                <a:solidFill>
                  <a:schemeClr val="tx1"/>
                </a:solidFill>
                <a:latin typeface="+mn-lt"/>
                <a:ea typeface="+mn-ea"/>
                <a:cs typeface="+mn-cs"/>
              </a:rPr>
              <a:t>Th</a:t>
            </a:r>
            <a:r>
              <a:rPr lang="en-US" sz="1200" i="1" kern="1200" dirty="0">
                <a:solidFill>
                  <a:schemeClr val="tx1"/>
                </a:solidFill>
                <a:latin typeface="+mn-lt"/>
                <a:ea typeface="+mn-ea"/>
                <a:cs typeface="+mn-cs"/>
              </a:rPr>
              <a:t>-Th.</a:t>
            </a:r>
            <a:r>
              <a:rPr lang="en-US" sz="1200" kern="1200" dirty="0">
                <a:solidFill>
                  <a:schemeClr val="tx1"/>
                </a:solidFill>
                <a:latin typeface="+mn-lt"/>
                <a:ea typeface="+mn-ea"/>
                <a:cs typeface="+mn-cs"/>
              </a:rPr>
              <a:t> Further, flow velocity decreases, because cross-sectional area of the jet increases. Flow velocity changes more intensively than its density at the values of specific velocity . Consequently, the change in flux density will be determined by the change of velocity. As velocity is maximum in the section </a:t>
            </a:r>
            <a:r>
              <a:rPr lang="en-US" sz="1200" i="1" kern="1200" dirty="0" err="1">
                <a:solidFill>
                  <a:schemeClr val="tx1"/>
                </a:solidFill>
                <a:latin typeface="+mn-lt"/>
                <a:ea typeface="+mn-ea"/>
                <a:cs typeface="+mn-cs"/>
              </a:rPr>
              <a:t>Th-Th</a:t>
            </a:r>
            <a:r>
              <a:rPr lang="en-US" sz="1200" i="1" kern="1200" dirty="0">
                <a:solidFill>
                  <a:schemeClr val="tx1"/>
                </a:solidFill>
                <a:latin typeface="+mn-lt"/>
                <a:ea typeface="+mn-ea"/>
                <a:cs typeface="+mn-cs"/>
              </a:rPr>
              <a:t>, </a:t>
            </a:r>
            <a:r>
              <a:rPr lang="en-US" sz="1200" kern="1200" dirty="0">
                <a:solidFill>
                  <a:schemeClr val="tx1"/>
                </a:solidFill>
                <a:latin typeface="+mn-lt"/>
                <a:ea typeface="+mn-ea"/>
                <a:cs typeface="+mn-cs"/>
              </a:rPr>
              <a:t>then , consequently, . The difference in the intensity of change of velocity and density of the gas increases with the decrease of pressure drop </a:t>
            </a:r>
            <a:r>
              <a:rPr lang="en-US" sz="1200" i="1" kern="1200" dirty="0">
                <a:solidFill>
                  <a:schemeClr val="tx1"/>
                </a:solidFill>
                <a:latin typeface="+mn-lt"/>
                <a:ea typeface="+mn-ea"/>
                <a:cs typeface="+mn-cs"/>
              </a:rPr>
              <a:t>p</a:t>
            </a:r>
            <a:r>
              <a:rPr lang="en-US" sz="1200" kern="1200" baseline="-25000" dirty="0">
                <a:solidFill>
                  <a:schemeClr val="tx1"/>
                </a:solidFill>
                <a:latin typeface="+mn-lt"/>
                <a:ea typeface="+mn-ea"/>
                <a:cs typeface="+mn-cs"/>
              </a:rPr>
              <a:t>0</a:t>
            </a:r>
            <a:r>
              <a:rPr lang="en-US" sz="1200" kern="1200" baseline="30000" dirty="0">
                <a:solidFill>
                  <a:schemeClr val="tx1"/>
                </a:solidFill>
                <a:latin typeface="+mn-lt"/>
                <a:ea typeface="+mn-ea"/>
                <a:cs typeface="+mn-cs"/>
              </a:rPr>
              <a:t>*</a:t>
            </a:r>
            <a:r>
              <a:rPr lang="en-US" sz="1200" kern="1200" dirty="0">
                <a:solidFill>
                  <a:schemeClr val="tx1"/>
                </a:solidFill>
                <a:latin typeface="+mn-lt"/>
                <a:ea typeface="+mn-ea"/>
                <a:cs typeface="+mn-cs"/>
              </a:rPr>
              <a:t>/</a:t>
            </a:r>
            <a:r>
              <a:rPr lang="en-US" sz="1200" i="1" kern="1200" dirty="0">
                <a:solidFill>
                  <a:schemeClr val="tx1"/>
                </a:solidFill>
                <a:latin typeface="+mn-lt"/>
                <a:ea typeface="+mn-ea"/>
                <a:cs typeface="+mn-cs"/>
              </a:rPr>
              <a:t>p</a:t>
            </a:r>
            <a:r>
              <a:rPr lang="en-US" sz="1200" i="1" kern="1200" baseline="-25000" dirty="0">
                <a:solidFill>
                  <a:schemeClr val="tx1"/>
                </a:solidFill>
                <a:latin typeface="+mn-lt"/>
                <a:ea typeface="+mn-ea"/>
                <a:cs typeface="+mn-cs"/>
              </a:rPr>
              <a:t>1</a:t>
            </a:r>
            <a:r>
              <a:rPr lang="en-US" sz="1200" kern="1200" dirty="0">
                <a:solidFill>
                  <a:schemeClr val="tx1"/>
                </a:solidFill>
                <a:latin typeface="+mn-lt"/>
                <a:ea typeface="+mn-ea"/>
                <a:cs typeface="+mn-cs"/>
              </a:rPr>
              <a:t> and specific velocity </a:t>
            </a:r>
            <a:r>
              <a:rPr lang="ru-RU" sz="1200" i="1" kern="1200" dirty="0">
                <a:solidFill>
                  <a:schemeClr val="tx1"/>
                </a:solidFill>
                <a:latin typeface="+mn-lt"/>
                <a:ea typeface="+mn-ea"/>
                <a:cs typeface="+mn-cs"/>
                <a:sym typeface="Symbol"/>
              </a:rPr>
              <a:t></a:t>
            </a:r>
            <a:r>
              <a:rPr lang="en-US" sz="1200" i="1" kern="1200" baseline="-25000" dirty="0" err="1">
                <a:solidFill>
                  <a:schemeClr val="tx1"/>
                </a:solidFill>
                <a:latin typeface="+mn-lt"/>
                <a:ea typeface="+mn-ea"/>
                <a:cs typeface="+mn-cs"/>
              </a:rPr>
              <a:t>th</a:t>
            </a:r>
            <a:r>
              <a:rPr lang="en-US" sz="1200" kern="1200" dirty="0">
                <a:solidFill>
                  <a:schemeClr val="tx1"/>
                </a:solidFill>
                <a:latin typeface="+mn-lt"/>
                <a:ea typeface="+mn-ea"/>
                <a:cs typeface="+mn-cs"/>
              </a:rPr>
              <a:t>, which leads to the increase in angle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a:t>
            </a:r>
            <a:r>
              <a:rPr lang="en-US" sz="1200" kern="1200" dirty="0">
                <a:solidFill>
                  <a:schemeClr val="tx1"/>
                </a:solidFill>
                <a:latin typeface="+mn-lt"/>
                <a:ea typeface="+mn-ea"/>
                <a:cs typeface="+mn-cs"/>
              </a:rPr>
              <a:t>. The last is represented as the sum: </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r>
              <a:rPr lang="ru-RU" sz="1200" kern="1200" dirty="0">
                <a:solidFill>
                  <a:schemeClr val="tx1"/>
                </a:solidFill>
                <a:latin typeface="+mn-lt"/>
                <a:ea typeface="+mn-ea"/>
                <a:cs typeface="+mn-cs"/>
              </a:rPr>
              <a:t>5.6.11</a:t>
            </a:r>
          </a:p>
          <a:p>
            <a:r>
              <a:rPr lang="en-US" sz="1200" kern="1200" dirty="0">
                <a:solidFill>
                  <a:schemeClr val="tx1"/>
                </a:solidFill>
                <a:latin typeface="+mn-lt"/>
                <a:ea typeface="+mn-ea"/>
                <a:cs typeface="+mn-cs"/>
              </a:rPr>
              <a:t>where </a:t>
            </a:r>
            <a:r>
              <a:rPr lang="ru-RU" sz="1200" i="1" kern="1200" dirty="0">
                <a:solidFill>
                  <a:schemeClr val="tx1"/>
                </a:solidFill>
                <a:latin typeface="+mn-lt"/>
                <a:ea typeface="+mn-ea"/>
                <a:cs typeface="+mn-cs"/>
                <a:sym typeface="Symbol"/>
              </a:rPr>
              <a:t></a:t>
            </a:r>
            <a:r>
              <a:rPr lang="en-US" sz="1200" kern="1200" dirty="0">
                <a:solidFill>
                  <a:schemeClr val="tx1"/>
                </a:solidFill>
                <a:latin typeface="+mn-lt"/>
                <a:ea typeface="+mn-ea"/>
                <a:cs typeface="+mn-cs"/>
              </a:rPr>
              <a:t> - flow deviation angle in wedge cut.</a:t>
            </a:r>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2. Pressure drop in NB will be approximately critical. In this case, near the section </a:t>
            </a:r>
            <a:r>
              <a:rPr lang="en-US" sz="1200" i="1" kern="1200" dirty="0" err="1">
                <a:solidFill>
                  <a:schemeClr val="tx1"/>
                </a:solidFill>
                <a:latin typeface="+mn-lt"/>
                <a:ea typeface="+mn-ea"/>
                <a:cs typeface="+mn-cs"/>
              </a:rPr>
              <a:t>Th</a:t>
            </a:r>
            <a:r>
              <a:rPr lang="en-US" sz="1200" i="1" kern="1200" dirty="0">
                <a:solidFill>
                  <a:schemeClr val="tx1"/>
                </a:solidFill>
                <a:latin typeface="+mn-lt"/>
                <a:ea typeface="+mn-ea"/>
                <a:cs typeface="+mn-cs"/>
              </a:rPr>
              <a:t>-Th</a:t>
            </a:r>
            <a:r>
              <a:rPr lang="en-US" sz="1200" kern="1200" dirty="0">
                <a:solidFill>
                  <a:schemeClr val="tx1"/>
                </a:solidFill>
                <a:latin typeface="+mn-lt"/>
                <a:ea typeface="+mn-ea"/>
                <a:cs typeface="+mn-cs"/>
              </a:rPr>
              <a:t>. The intensity of change of density and velocity is approximately equal for such modes. For this reason , consequently, </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3. Pressure drop in NB is supercritical. In this case, velocity from the section </a:t>
            </a:r>
            <a:r>
              <a:rPr lang="en-US" sz="1200" i="1" kern="1200" dirty="0">
                <a:solidFill>
                  <a:schemeClr val="tx1"/>
                </a:solidFill>
                <a:latin typeface="+mn-lt"/>
                <a:ea typeface="+mn-ea"/>
                <a:cs typeface="+mn-cs"/>
              </a:rPr>
              <a:t>0-0</a:t>
            </a:r>
            <a:r>
              <a:rPr lang="en-US" sz="1200" kern="1200" dirty="0">
                <a:solidFill>
                  <a:schemeClr val="tx1"/>
                </a:solidFill>
                <a:latin typeface="+mn-lt"/>
                <a:ea typeface="+mn-ea"/>
                <a:cs typeface="+mn-cs"/>
              </a:rPr>
              <a:t> and </a:t>
            </a:r>
            <a:r>
              <a:rPr lang="en-US" sz="1200" i="1" kern="1200" dirty="0" err="1">
                <a:solidFill>
                  <a:schemeClr val="tx1"/>
                </a:solidFill>
                <a:latin typeface="+mn-lt"/>
                <a:ea typeface="+mn-ea"/>
                <a:cs typeface="+mn-cs"/>
              </a:rPr>
              <a:t>Th-Th</a:t>
            </a:r>
            <a:r>
              <a:rPr lang="en-US" sz="1200" kern="1200" dirty="0">
                <a:solidFill>
                  <a:schemeClr val="tx1"/>
                </a:solidFill>
                <a:latin typeface="+mn-lt"/>
                <a:ea typeface="+mn-ea"/>
                <a:cs typeface="+mn-cs"/>
              </a:rPr>
              <a:t> and in the throat of blade passage is . Since pressure drop further remains very large, jet cross-sectional area increases, the flow velocity increases and becomes supersonic. In the region of supersonic flows, flux density varies intensely than velocity, so change of the flux density is determined by the change in the gas density . It follows from this that GDF </a:t>
            </a:r>
            <a:r>
              <a:rPr lang="en-US" sz="1200" i="1" kern="1200" dirty="0">
                <a:solidFill>
                  <a:schemeClr val="tx1"/>
                </a:solidFill>
                <a:latin typeface="+mn-lt"/>
                <a:ea typeface="+mn-ea"/>
                <a:cs typeface="+mn-cs"/>
              </a:rPr>
              <a:t>q(</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a:t>
            </a:r>
            <a:r>
              <a:rPr lang="en-US" sz="1200" i="1" kern="1200" dirty="0">
                <a:solidFill>
                  <a:schemeClr val="tx1"/>
                </a:solidFill>
                <a:latin typeface="+mn-lt"/>
                <a:ea typeface="+mn-ea"/>
                <a:cs typeface="+mn-cs"/>
              </a:rPr>
              <a:t>)</a:t>
            </a:r>
            <a:r>
              <a:rPr lang="en-US" sz="1200" kern="1200" dirty="0">
                <a:solidFill>
                  <a:schemeClr val="tx1"/>
                </a:solidFill>
                <a:latin typeface="+mn-lt"/>
                <a:ea typeface="+mn-ea"/>
                <a:cs typeface="+mn-cs"/>
              </a:rPr>
              <a:t> decreases and angle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a:t>
            </a:r>
            <a:r>
              <a:rPr lang="en-US" sz="1200" kern="1200" dirty="0">
                <a:solidFill>
                  <a:schemeClr val="tx1"/>
                </a:solidFill>
                <a:latin typeface="+mn-lt"/>
                <a:ea typeface="+mn-ea"/>
                <a:cs typeface="+mn-cs"/>
              </a:rPr>
              <a:t> and </a:t>
            </a:r>
            <a:r>
              <a:rPr lang="ru-RU" sz="1200" i="1" kern="1200" dirty="0">
                <a:solidFill>
                  <a:schemeClr val="tx1"/>
                </a:solidFill>
                <a:latin typeface="+mn-lt"/>
                <a:ea typeface="+mn-ea"/>
                <a:cs typeface="+mn-cs"/>
                <a:sym typeface="Symbol"/>
              </a:rPr>
              <a:t></a:t>
            </a:r>
            <a:r>
              <a:rPr lang="en-US" sz="1200" kern="1200" dirty="0">
                <a:solidFill>
                  <a:schemeClr val="tx1"/>
                </a:solidFill>
                <a:latin typeface="+mn-lt"/>
                <a:ea typeface="+mn-ea"/>
                <a:cs typeface="+mn-cs"/>
              </a:rPr>
              <a:t> increase with the increase of </a:t>
            </a:r>
            <a:r>
              <a:rPr lang="en-US" sz="1200" i="1" kern="1200" dirty="0">
                <a:solidFill>
                  <a:schemeClr val="tx1"/>
                </a:solidFill>
                <a:latin typeface="+mn-lt"/>
                <a:ea typeface="+mn-ea"/>
                <a:cs typeface="+mn-cs"/>
              </a:rPr>
              <a:t>p</a:t>
            </a:r>
            <a:r>
              <a:rPr lang="en-US" sz="1200" kern="1200" baseline="-25000" dirty="0">
                <a:solidFill>
                  <a:schemeClr val="tx1"/>
                </a:solidFill>
                <a:latin typeface="+mn-lt"/>
                <a:ea typeface="+mn-ea"/>
                <a:cs typeface="+mn-cs"/>
              </a:rPr>
              <a:t>0</a:t>
            </a:r>
            <a:r>
              <a:rPr lang="en-US" sz="1200" kern="1200" baseline="30000" dirty="0">
                <a:solidFill>
                  <a:schemeClr val="tx1"/>
                </a:solidFill>
                <a:latin typeface="+mn-lt"/>
                <a:ea typeface="+mn-ea"/>
                <a:cs typeface="+mn-cs"/>
              </a:rPr>
              <a:t>*</a:t>
            </a:r>
            <a:r>
              <a:rPr lang="en-US" sz="1200" kern="1200" dirty="0">
                <a:solidFill>
                  <a:schemeClr val="tx1"/>
                </a:solidFill>
                <a:latin typeface="+mn-lt"/>
                <a:ea typeface="+mn-ea"/>
                <a:cs typeface="+mn-cs"/>
              </a:rPr>
              <a:t>/</a:t>
            </a:r>
            <a:r>
              <a:rPr lang="en-US" sz="1200" i="1" kern="1200" dirty="0">
                <a:solidFill>
                  <a:schemeClr val="tx1"/>
                </a:solidFill>
                <a:latin typeface="+mn-lt"/>
                <a:ea typeface="+mn-ea"/>
                <a:cs typeface="+mn-cs"/>
              </a:rPr>
              <a:t>p</a:t>
            </a:r>
            <a:r>
              <a:rPr lang="en-US" sz="1200" i="1" kern="1200" baseline="-25000" dirty="0">
                <a:solidFill>
                  <a:schemeClr val="tx1"/>
                </a:solidFill>
                <a:latin typeface="+mn-lt"/>
                <a:ea typeface="+mn-ea"/>
                <a:cs typeface="+mn-cs"/>
              </a:rPr>
              <a:t>1</a:t>
            </a:r>
            <a:r>
              <a:rPr lang="en-US" sz="1200" kern="1200" dirty="0">
                <a:solidFill>
                  <a:schemeClr val="tx1"/>
                </a:solidFill>
                <a:latin typeface="+mn-lt"/>
                <a:ea typeface="+mn-ea"/>
                <a:cs typeface="+mn-cs"/>
              </a:rPr>
              <a:t>, and, consequently, of supersonic specific velocity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a:t>
            </a:r>
            <a:r>
              <a:rPr lang="en-US" sz="1200" kern="1200" dirty="0">
                <a:solidFill>
                  <a:schemeClr val="tx1"/>
                </a:solidFill>
                <a:latin typeface="+mn-lt"/>
                <a:ea typeface="+mn-ea"/>
                <a:cs typeface="+mn-cs"/>
              </a:rPr>
              <a:t>. Dependence of the flow deflection angle in wedge cut </a:t>
            </a:r>
            <a:r>
              <a:rPr lang="ru-RU" sz="1200" i="1" kern="1200" dirty="0">
                <a:solidFill>
                  <a:schemeClr val="tx1"/>
                </a:solidFill>
                <a:latin typeface="+mn-lt"/>
                <a:ea typeface="+mn-ea"/>
                <a:cs typeface="+mn-cs"/>
                <a:sym typeface="Symbol"/>
              </a:rPr>
              <a:t></a:t>
            </a:r>
            <a:r>
              <a:rPr lang="en-US" sz="1200" kern="1200" dirty="0">
                <a:solidFill>
                  <a:schemeClr val="tx1"/>
                </a:solidFill>
                <a:latin typeface="+mn-lt"/>
                <a:ea typeface="+mn-ea"/>
                <a:cs typeface="+mn-cs"/>
              </a:rPr>
              <a:t> from specific velocity at the outlet of turbine cascade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1</a:t>
            </a:r>
            <a:r>
              <a:rPr lang="en-US" sz="1200" kern="1200" dirty="0">
                <a:solidFill>
                  <a:schemeClr val="tx1"/>
                </a:solidFill>
                <a:latin typeface="+mn-lt"/>
                <a:ea typeface="+mn-ea"/>
                <a:cs typeface="+mn-cs"/>
              </a:rPr>
              <a:t> is shown in Figure 5.6.3.</a:t>
            </a:r>
            <a:endParaRPr lang="ru-RU"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6</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4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7</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0048289E-2F4B-4BDB-9E3D-307BE649A8BF}" type="slidenum">
              <a:rPr lang="ru-RU" smtClean="0"/>
              <a:pPr/>
              <a:t>8</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4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9</a:t>
            </a:fld>
            <a:endParaRPr lang="ru-RU"/>
          </a:p>
        </p:txBody>
      </p:sp>
    </p:spTree>
    <p:extLst>
      <p:ext uri="{BB962C8B-B14F-4D97-AF65-F5344CB8AC3E}">
        <p14:creationId xmlns:p14="http://schemas.microsoft.com/office/powerpoint/2010/main" val="422915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CD2006A-6BE7-43E8-8AD6-C09FC266B36F}" type="datetime1">
              <a:rPr lang="ru-RU" smtClean="0"/>
              <a:pPr/>
              <a:t>04.04.2022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3336282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CFD85EE-4AB9-42CD-8126-E74FE77A9ED8}" type="datetime1">
              <a:rPr lang="ru-RU" smtClean="0"/>
              <a:pPr/>
              <a:t>04.04.2022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3760797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60B916C-83BE-4CC1-8A21-D05CD30C43DB}" type="datetime1">
              <a:rPr lang="ru-RU" smtClean="0"/>
              <a:pPr/>
              <a:t>04.04.2022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53315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2E13183-B2A1-4784-80CE-65A33D52CB0B}" type="datetime1">
              <a:rPr lang="ru-RU" smtClean="0"/>
              <a:pPr/>
              <a:t>04.04.2022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19630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EA388E9-D2C3-4436-BFEE-5F0C2E0896FE}" type="datetime1">
              <a:rPr lang="ru-RU" smtClean="0"/>
              <a:pPr/>
              <a:t>04.04.2022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4240392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3A15BC7-66CE-44BA-84C4-ADF5D358A8E5}" type="datetime1">
              <a:rPr lang="ru-RU" smtClean="0"/>
              <a:pPr/>
              <a:t>04.04.2022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2092770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C55F641-8A7B-48BB-9924-29525D09D843}" type="datetime1">
              <a:rPr lang="ru-RU" smtClean="0"/>
              <a:pPr/>
              <a:t>04.04.2022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67491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8C4CC1A-CDB1-4CBC-83A8-3EB958439194}" type="datetime1">
              <a:rPr lang="ru-RU" smtClean="0"/>
              <a:pPr/>
              <a:t>04.04.2022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3765722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A5C5F1-78C0-4305-B0EC-8CEF047F6C93}" type="datetime1">
              <a:rPr lang="ru-RU" smtClean="0"/>
              <a:pPr/>
              <a:t>04.04.2022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92673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FF670FB-17C0-4434-90C8-A4668EF13565}" type="datetime1">
              <a:rPr lang="ru-RU" smtClean="0"/>
              <a:pPr/>
              <a:t>04.04.2022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955095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FA5D1FD-3FC4-47EA-B2EB-FF46800F6009}" type="datetime1">
              <a:rPr lang="ru-RU" smtClean="0"/>
              <a:pPr/>
              <a:t>04.04.2022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515277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109404-ED28-47FE-9DC5-C6BCEA110D1D}" type="datetime1">
              <a:rPr lang="ru-RU" smtClean="0"/>
              <a:pPr/>
              <a:t>04.04.2022</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20F9EB-2112-4866-8AFC-0758B0B74D1C}" type="slidenum">
              <a:rPr lang="ru-RU" smtClean="0"/>
              <a:pPr/>
              <a:t>‹#›</a:t>
            </a:fld>
            <a:endParaRPr lang="ru-RU"/>
          </a:p>
        </p:txBody>
      </p:sp>
    </p:spTree>
    <p:extLst>
      <p:ext uri="{BB962C8B-B14F-4D97-AF65-F5344CB8AC3E}">
        <p14:creationId xmlns:p14="http://schemas.microsoft.com/office/powerpoint/2010/main" val="14790137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7.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8" Type="http://schemas.openxmlformats.org/officeDocument/2006/relationships/image" Target="../media/image1840.png"/><Relationship Id="rId3" Type="http://schemas.openxmlformats.org/officeDocument/2006/relationships/image" Target="../media/image2141.png"/><Relationship Id="rId7" Type="http://schemas.openxmlformats.org/officeDocument/2006/relationships/image" Target="../media/image1830.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820.png"/><Relationship Id="rId5" Type="http://schemas.openxmlformats.org/officeDocument/2006/relationships/image" Target="../media/image1810.png"/><Relationship Id="rId4" Type="http://schemas.openxmlformats.org/officeDocument/2006/relationships/image" Target="../media/image1800.png"/><Relationship Id="rId9" Type="http://schemas.openxmlformats.org/officeDocument/2006/relationships/image" Target="../media/image1850.png"/></Relationships>
</file>

<file path=ppt/slides/_rels/slide13.xml.rels><?xml version="1.0" encoding="UTF-8" standalone="yes"?>
<Relationships xmlns="http://schemas.openxmlformats.org/package/2006/relationships"><Relationship Id="rId8" Type="http://schemas.openxmlformats.org/officeDocument/2006/relationships/image" Target="../media/image1911.PNG"/><Relationship Id="rId3" Type="http://schemas.openxmlformats.org/officeDocument/2006/relationships/image" Target="../media/image1860.png"/><Relationship Id="rId7" Type="http://schemas.openxmlformats.org/officeDocument/2006/relationships/image" Target="../media/image1900.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890.PNG"/><Relationship Id="rId11" Type="http://schemas.openxmlformats.org/officeDocument/2006/relationships/image" Target="../media/image1940.PNG"/><Relationship Id="rId5" Type="http://schemas.openxmlformats.org/officeDocument/2006/relationships/image" Target="../media/image1880.PNG"/><Relationship Id="rId10" Type="http://schemas.openxmlformats.org/officeDocument/2006/relationships/image" Target="../media/image1930.PNG"/><Relationship Id="rId4" Type="http://schemas.openxmlformats.org/officeDocument/2006/relationships/image" Target="../media/image1870.png"/><Relationship Id="rId9" Type="http://schemas.openxmlformats.org/officeDocument/2006/relationships/image" Target="../media/image1920.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980.png"/><Relationship Id="rId5" Type="http://schemas.openxmlformats.org/officeDocument/2006/relationships/image" Target="../media/image1970.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040.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030.png"/><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png"/><Relationship Id="rId7" Type="http://schemas.openxmlformats.org/officeDocument/2006/relationships/image" Target="../media/image214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020.png"/><Relationship Id="rId11" Type="http://schemas.openxmlformats.org/officeDocument/2006/relationships/image" Target="../media/image2180.png"/><Relationship Id="rId5" Type="http://schemas.openxmlformats.org/officeDocument/2006/relationships/image" Target="../media/image2011.png"/><Relationship Id="rId10" Type="http://schemas.openxmlformats.org/officeDocument/2006/relationships/image" Target="../media/image2170.png"/><Relationship Id="rId4" Type="http://schemas.openxmlformats.org/officeDocument/2006/relationships/image" Target="../media/image2000.png"/><Relationship Id="rId9" Type="http://schemas.openxmlformats.org/officeDocument/2006/relationships/image" Target="../media/image2160.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400.png"/></Relationships>
</file>

<file path=ppt/slides/_rels/slide6.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notesSlide" Target="../notesSlides/notesSlide6.xml"/><Relationship Id="rId7" Type="http://schemas.openxmlformats.org/officeDocument/2006/relationships/image" Target="../media/image15.png"/><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5.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extBox 6"/>
          <p:cNvSpPr txBox="1"/>
          <p:nvPr/>
        </p:nvSpPr>
        <p:spPr>
          <a:xfrm>
            <a:off x="4639270" y="2258637"/>
            <a:ext cx="4009793" cy="1785104"/>
          </a:xfrm>
          <a:prstGeom prst="rect">
            <a:avLst/>
          </a:prstGeom>
          <a:noFill/>
        </p:spPr>
        <p:txBody>
          <a:bodyPr wrap="square" rtlCol="0" anchor="ctr" anchorCtr="1">
            <a:spAutoFit/>
          </a:bodyPr>
          <a:lstStyle/>
          <a:p>
            <a:pPr algn="ctr"/>
            <a:r>
              <a:rPr lang="ru-RU" sz="2200" b="1" cap="all" dirty="0">
                <a:solidFill>
                  <a:schemeClr val="bg1"/>
                </a:solidFill>
                <a:latin typeface="Elektra Text Pro" panose="02000503030000020004" pitchFamily="50" charset="-52"/>
              </a:rPr>
              <a:t>Модуль 9 </a:t>
            </a:r>
          </a:p>
          <a:p>
            <a:pPr algn="ctr"/>
            <a:r>
              <a:rPr lang="ru-RU" sz="2200" b="1" cap="all" dirty="0">
                <a:solidFill>
                  <a:schemeClr val="bg1"/>
                </a:solidFill>
                <a:latin typeface="Elektra Text Pro" panose="02000503030000020004" pitchFamily="50" charset="-52"/>
              </a:rPr>
              <a:t>Изменение параметров по радиусу турбомашины.</a:t>
            </a:r>
          </a:p>
          <a:p>
            <a:pPr algn="ctr"/>
            <a:r>
              <a:rPr lang="ru-RU" sz="2200" b="1" cap="all" dirty="0">
                <a:solidFill>
                  <a:schemeClr val="bg1"/>
                </a:solidFill>
                <a:latin typeface="Elektra Text Pro" panose="02000503030000020004" pitchFamily="50" charset="-52"/>
              </a:rPr>
              <a:t>Термодинамические процессы в турбомашинах</a:t>
            </a:r>
          </a:p>
        </p:txBody>
      </p:sp>
      <p:sp>
        <p:nvSpPr>
          <p:cNvPr id="8" name="TextBox 7"/>
          <p:cNvSpPr txBox="1"/>
          <p:nvPr/>
        </p:nvSpPr>
        <p:spPr>
          <a:xfrm>
            <a:off x="4639270" y="4359128"/>
            <a:ext cx="3846286" cy="1600438"/>
          </a:xfrm>
          <a:prstGeom prst="rect">
            <a:avLst/>
          </a:prstGeom>
          <a:noFill/>
        </p:spPr>
        <p:txBody>
          <a:bodyPr wrap="square" rtlCol="0" anchor="ctr" anchorCtr="1">
            <a:spAutoFit/>
          </a:bodyPr>
          <a:lstStyle/>
          <a:p>
            <a:pPr algn="ctr"/>
            <a:r>
              <a:rPr lang="ru-RU" sz="1400" dirty="0">
                <a:solidFill>
                  <a:schemeClr val="bg1"/>
                </a:solidFill>
                <a:latin typeface="Elektra Text Pro" panose="02000503030000020004" pitchFamily="50" charset="-52"/>
              </a:rPr>
              <a:t>Доцент каф. ТДЛА Самарского университета,</a:t>
            </a:r>
          </a:p>
          <a:p>
            <a:pPr algn="ctr"/>
            <a:r>
              <a:rPr lang="ru-RU" sz="1400" b="1" dirty="0">
                <a:solidFill>
                  <a:schemeClr val="bg1"/>
                </a:solidFill>
                <a:latin typeface="Elektra Text Pro" panose="02000503030000020004" pitchFamily="50" charset="-52"/>
              </a:rPr>
              <a:t>Батурин Олег Витальевич</a:t>
            </a:r>
          </a:p>
          <a:p>
            <a:pPr algn="ctr"/>
            <a:endParaRPr lang="ru-RU" sz="1400" b="1" dirty="0">
              <a:solidFill>
                <a:schemeClr val="bg1"/>
              </a:solidFill>
              <a:latin typeface="Elektra Text Pro" panose="02000503030000020004" pitchFamily="50" charset="-52"/>
            </a:endParaRPr>
          </a:p>
          <a:p>
            <a:pPr algn="ctr"/>
            <a:r>
              <a:rPr lang="ru-RU" sz="1400" dirty="0">
                <a:solidFill>
                  <a:schemeClr val="bg1"/>
                </a:solidFill>
                <a:latin typeface="Elektra Text Pro" panose="02000503030000020004" pitchFamily="50" charset="-52"/>
              </a:rPr>
              <a:t>443086 г. Самара, Московское шоссе 34, комн. 336-5 </a:t>
            </a:r>
            <a:r>
              <a:rPr lang="en-US" sz="1400" dirty="0">
                <a:solidFill>
                  <a:schemeClr val="bg1"/>
                </a:solidFill>
                <a:latin typeface="Elektra Text Pro" panose="02000503030000020004" pitchFamily="50" charset="-52"/>
              </a:rPr>
              <a:t>Tel: (846)267-45-94</a:t>
            </a:r>
            <a:endParaRPr lang="ru-RU" sz="1400" dirty="0">
              <a:solidFill>
                <a:schemeClr val="bg1"/>
              </a:solidFill>
              <a:latin typeface="Elektra Text Pro" panose="02000503030000020004" pitchFamily="50" charset="-52"/>
            </a:endParaRPr>
          </a:p>
          <a:p>
            <a:pPr algn="ctr"/>
            <a:r>
              <a:rPr lang="en-US" sz="1400" dirty="0">
                <a:solidFill>
                  <a:schemeClr val="bg1"/>
                </a:solidFill>
                <a:latin typeface="Elektra Text Pro" panose="02000503030000020004" pitchFamily="50" charset="-52"/>
              </a:rPr>
              <a:t>oleg.v.baturin@gmail.com</a:t>
            </a:r>
            <a:endParaRPr lang="ru-RU" sz="1400" dirty="0">
              <a:solidFill>
                <a:schemeClr val="bg1"/>
              </a:solidFill>
              <a:latin typeface="Elektra Text Pro" panose="02000503030000020004" pitchFamily="50" charset="-52"/>
            </a:endParaRPr>
          </a:p>
        </p:txBody>
      </p:sp>
      <p:sp>
        <p:nvSpPr>
          <p:cNvPr id="6" name="TextBox 5"/>
          <p:cNvSpPr txBox="1"/>
          <p:nvPr/>
        </p:nvSpPr>
        <p:spPr>
          <a:xfrm>
            <a:off x="4639270" y="6093311"/>
            <a:ext cx="3846286" cy="307777"/>
          </a:xfrm>
          <a:prstGeom prst="rect">
            <a:avLst/>
          </a:prstGeom>
          <a:noFill/>
        </p:spPr>
        <p:txBody>
          <a:bodyPr wrap="square" rtlCol="0" anchor="ctr" anchorCtr="1">
            <a:spAutoFit/>
          </a:bodyPr>
          <a:lstStyle/>
          <a:p>
            <a:pPr algn="ctr"/>
            <a:r>
              <a:rPr lang="ru-RU" sz="1400" dirty="0">
                <a:solidFill>
                  <a:schemeClr val="bg1"/>
                </a:solidFill>
                <a:latin typeface="Elektra Text Pro" panose="02000503030000020004" pitchFamily="50" charset="-52"/>
              </a:rPr>
              <a:t>Самара 2021</a:t>
            </a:r>
          </a:p>
        </p:txBody>
      </p:sp>
    </p:spTree>
    <p:extLst>
      <p:ext uri="{BB962C8B-B14F-4D97-AF65-F5344CB8AC3E}">
        <p14:creationId xmlns:p14="http://schemas.microsoft.com/office/powerpoint/2010/main" val="1052039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descr="-"/>
          <p:cNvPicPr>
            <a:picLocks noChangeAspect="1"/>
          </p:cNvPicPr>
          <p:nvPr/>
        </p:nvPicPr>
        <p:blipFill>
          <a:blip r:embed="rId4" cstate="print"/>
          <a:srcRect/>
          <a:stretch>
            <a:fillRect/>
          </a:stretch>
        </p:blipFill>
        <p:spPr bwMode="auto">
          <a:xfrm>
            <a:off x="1948954" y="1306544"/>
            <a:ext cx="5246094" cy="2520000"/>
          </a:xfrm>
          <a:prstGeom prst="rect">
            <a:avLst/>
          </a:prstGeom>
          <a:noFill/>
          <a:ln w="9525">
            <a:noFill/>
            <a:miter lim="800000"/>
            <a:headEnd/>
            <a:tailEnd/>
          </a:ln>
        </p:spPr>
      </p:pic>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Работа ступеней Турбины на разных радиусах</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10</a:t>
            </a:fld>
            <a:endParaRPr lang="ru-RU" dirty="0">
              <a:solidFill>
                <a:schemeClr val="bg1"/>
              </a:solidFill>
              <a:latin typeface="Elektra Medium Pro" panose="02000803000000020004" pitchFamily="50" charset="-52"/>
            </a:endParaRPr>
          </a:p>
        </p:txBody>
      </p:sp>
      <p:sp>
        <p:nvSpPr>
          <p:cNvPr id="4" name="TextBox 3"/>
          <p:cNvSpPr txBox="1"/>
          <p:nvPr/>
        </p:nvSpPr>
        <p:spPr>
          <a:xfrm>
            <a:off x="609599" y="798713"/>
            <a:ext cx="8201025" cy="462499"/>
          </a:xfrm>
          <a:prstGeom prst="rect">
            <a:avLst/>
          </a:prstGeom>
          <a:noFill/>
        </p:spPr>
        <p:txBody>
          <a:bodyPr wrap="square" rtlCol="0">
            <a:spAutoFit/>
          </a:bodyPr>
          <a:lstStyle/>
          <a:p>
            <a:pPr indent="-285750" algn="ctr">
              <a:lnSpc>
                <a:spcPct val="150000"/>
              </a:lnSpc>
            </a:pPr>
            <a:r>
              <a:rPr lang="ru-RU" dirty="0"/>
              <a:t>Закон постоянства угла в абсолютном движении </a:t>
            </a:r>
            <a:r>
              <a:rPr lang="en-US" i="1" dirty="0">
                <a:sym typeface="Symbol"/>
              </a:rPr>
              <a:t></a:t>
            </a:r>
            <a:r>
              <a:rPr lang="en-US" i="1" baseline="-25000" dirty="0">
                <a:sym typeface="Symbol"/>
              </a:rPr>
              <a:t>1</a:t>
            </a:r>
            <a:r>
              <a:rPr lang="en-US" i="1" dirty="0"/>
              <a:t>=const </a:t>
            </a:r>
            <a:endParaRPr lang="en-US" i="1" dirty="0">
              <a:sym typeface="Symbol"/>
            </a:endParaRPr>
          </a:p>
        </p:txBody>
      </p:sp>
      <p:sp>
        <p:nvSpPr>
          <p:cNvPr id="12" name="Овал 11"/>
          <p:cNvSpPr/>
          <p:nvPr/>
        </p:nvSpPr>
        <p:spPr>
          <a:xfrm>
            <a:off x="4175957" y="1721922"/>
            <a:ext cx="792088" cy="174110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dirty="0">
              <a:solidFill>
                <a:schemeClr val="tx1"/>
              </a:solidFill>
              <a:latin typeface="Arial Unicode MS" pitchFamily="34" charset="-128"/>
              <a:ea typeface="Arial Unicode MS" pitchFamily="34" charset="-128"/>
              <a:cs typeface="Arial Unicode MS" pitchFamily="34" charset="-128"/>
            </a:endParaRPr>
          </a:p>
        </p:txBody>
      </p:sp>
      <p:sp>
        <p:nvSpPr>
          <p:cNvPr id="13" name="Прямоугольник 12"/>
          <p:cNvSpPr/>
          <p:nvPr/>
        </p:nvSpPr>
        <p:spPr>
          <a:xfrm>
            <a:off x="0" y="3791635"/>
            <a:ext cx="9144000" cy="307777"/>
          </a:xfrm>
          <a:prstGeom prst="rect">
            <a:avLst/>
          </a:prstGeom>
        </p:spPr>
        <p:txBody>
          <a:bodyPr wrap="square">
            <a:spAutoFit/>
          </a:bodyPr>
          <a:lstStyle/>
          <a:p>
            <a:pPr algn="ctr"/>
            <a:r>
              <a:rPr lang="ru-RU" sz="1400" cap="small" dirty="0"/>
              <a:t>Изменение параметров по высоте лопатки при использовании закона </a:t>
            </a:r>
            <a:r>
              <a:rPr lang="en-US" sz="1400" i="1" dirty="0">
                <a:sym typeface="Symbol"/>
              </a:rPr>
              <a:t></a:t>
            </a:r>
            <a:r>
              <a:rPr lang="en-US" sz="1400" i="1" baseline="-25000" dirty="0">
                <a:sym typeface="Symbol"/>
              </a:rPr>
              <a:t>1</a:t>
            </a:r>
            <a:r>
              <a:rPr lang="en-US" sz="1400" i="1" dirty="0"/>
              <a:t>=const</a:t>
            </a:r>
            <a:r>
              <a:rPr lang="ru-RU" sz="1400" cap="small" dirty="0"/>
              <a:t> </a:t>
            </a:r>
          </a:p>
        </p:txBody>
      </p:sp>
      <p:sp>
        <p:nvSpPr>
          <p:cNvPr id="14" name="Прямоугольник 13"/>
          <p:cNvSpPr/>
          <p:nvPr/>
        </p:nvSpPr>
        <p:spPr>
          <a:xfrm>
            <a:off x="571499" y="4137300"/>
            <a:ext cx="3971925" cy="307777"/>
          </a:xfrm>
          <a:prstGeom prst="rect">
            <a:avLst/>
          </a:prstGeom>
        </p:spPr>
        <p:txBody>
          <a:bodyPr wrap="square">
            <a:spAutoFit/>
          </a:bodyPr>
          <a:lstStyle/>
          <a:p>
            <a:pPr algn="ctr"/>
            <a:r>
              <a:rPr lang="ru-RU" sz="1400" cap="small" dirty="0"/>
              <a:t>Достоинства</a:t>
            </a:r>
          </a:p>
        </p:txBody>
      </p:sp>
      <p:sp>
        <p:nvSpPr>
          <p:cNvPr id="15" name="Прямоугольник 14"/>
          <p:cNvSpPr/>
          <p:nvPr/>
        </p:nvSpPr>
        <p:spPr>
          <a:xfrm>
            <a:off x="4562475" y="4156350"/>
            <a:ext cx="4114800" cy="307777"/>
          </a:xfrm>
          <a:prstGeom prst="rect">
            <a:avLst/>
          </a:prstGeom>
        </p:spPr>
        <p:txBody>
          <a:bodyPr wrap="square">
            <a:spAutoFit/>
          </a:bodyPr>
          <a:lstStyle/>
          <a:p>
            <a:pPr algn="ctr"/>
            <a:r>
              <a:rPr lang="ru-RU" sz="1400" cap="small" dirty="0"/>
              <a:t>Недостатки</a:t>
            </a:r>
          </a:p>
        </p:txBody>
      </p:sp>
      <p:sp>
        <p:nvSpPr>
          <p:cNvPr id="16" name="TextBox 15"/>
          <p:cNvSpPr txBox="1"/>
          <p:nvPr/>
        </p:nvSpPr>
        <p:spPr>
          <a:xfrm>
            <a:off x="552451" y="4408688"/>
            <a:ext cx="4019550" cy="2585323"/>
          </a:xfrm>
          <a:prstGeom prst="rect">
            <a:avLst/>
          </a:prstGeom>
          <a:noFill/>
        </p:spPr>
        <p:txBody>
          <a:bodyPr wrap="square" rtlCol="0">
            <a:spAutoFit/>
          </a:bodyPr>
          <a:lstStyle/>
          <a:p>
            <a:pPr indent="-285750">
              <a:lnSpc>
                <a:spcPct val="150000"/>
              </a:lnSpc>
              <a:buFont typeface="Wingdings" pitchFamily="2" charset="2"/>
              <a:buChar char="ü"/>
            </a:pPr>
            <a:r>
              <a:rPr lang="ru-RU" dirty="0"/>
              <a:t>Лопатки простой формы</a:t>
            </a:r>
          </a:p>
          <a:p>
            <a:pPr indent="-285750">
              <a:lnSpc>
                <a:spcPct val="150000"/>
              </a:lnSpc>
              <a:buFont typeface="Wingdings" pitchFamily="2" charset="2"/>
              <a:buChar char="ü"/>
            </a:pPr>
            <a:r>
              <a:rPr lang="ru-RU" dirty="0">
                <a:sym typeface="Symbol"/>
              </a:rPr>
              <a:t>Постоянная по высоте лопатки удельная работа</a:t>
            </a:r>
            <a:endParaRPr lang="en-US" dirty="0">
              <a:sym typeface="Symbol"/>
            </a:endParaRPr>
          </a:p>
          <a:p>
            <a:pPr indent="-285750">
              <a:lnSpc>
                <a:spcPct val="150000"/>
              </a:lnSpc>
              <a:buFont typeface="Wingdings" pitchFamily="2" charset="2"/>
              <a:buChar char="ü"/>
            </a:pPr>
            <a:endParaRPr lang="en-US" i="1" dirty="0">
              <a:sym typeface="Symbol"/>
            </a:endParaRPr>
          </a:p>
          <a:p>
            <a:pPr indent="-285750">
              <a:lnSpc>
                <a:spcPct val="150000"/>
              </a:lnSpc>
              <a:buFont typeface="Wingdings" pitchFamily="2" charset="2"/>
              <a:buChar char="ü"/>
            </a:pPr>
            <a:endParaRPr lang="en-US" i="1" dirty="0">
              <a:sym typeface="Symbol"/>
            </a:endParaRPr>
          </a:p>
          <a:p>
            <a:pPr indent="-285750">
              <a:lnSpc>
                <a:spcPct val="150000"/>
              </a:lnSpc>
              <a:buFont typeface="Wingdings" pitchFamily="2" charset="2"/>
              <a:buChar char="ü"/>
            </a:pPr>
            <a:endParaRPr lang="en-US" i="1" dirty="0">
              <a:sym typeface="Symbol"/>
            </a:endParaRPr>
          </a:p>
        </p:txBody>
      </p:sp>
      <p:sp>
        <p:nvSpPr>
          <p:cNvPr id="17" name="TextBox 16"/>
          <p:cNvSpPr txBox="1"/>
          <p:nvPr/>
        </p:nvSpPr>
        <p:spPr>
          <a:xfrm>
            <a:off x="4572000" y="4294388"/>
            <a:ext cx="4352925" cy="3000821"/>
          </a:xfrm>
          <a:prstGeom prst="rect">
            <a:avLst/>
          </a:prstGeom>
          <a:noFill/>
        </p:spPr>
        <p:txBody>
          <a:bodyPr wrap="square" rtlCol="0">
            <a:spAutoFit/>
          </a:bodyPr>
          <a:lstStyle/>
          <a:p>
            <a:pPr indent="-285750">
              <a:lnSpc>
                <a:spcPct val="150000"/>
              </a:lnSpc>
              <a:buFont typeface="Wingdings" pitchFamily="2" charset="2"/>
              <a:buChar char="ü"/>
            </a:pPr>
            <a:r>
              <a:rPr lang="ru-RU" dirty="0"/>
              <a:t>Возможность появления отрицательной реактивности на втулке</a:t>
            </a:r>
          </a:p>
          <a:p>
            <a:pPr indent="-285750">
              <a:lnSpc>
                <a:spcPct val="150000"/>
              </a:lnSpc>
              <a:buFont typeface="Wingdings" pitchFamily="2" charset="2"/>
              <a:buChar char="ü"/>
            </a:pPr>
            <a:r>
              <a:rPr lang="ru-RU" dirty="0">
                <a:sym typeface="Symbol"/>
              </a:rPr>
              <a:t>Большие скорости на периферии</a:t>
            </a:r>
          </a:p>
          <a:p>
            <a:pPr indent="-285750">
              <a:lnSpc>
                <a:spcPct val="150000"/>
              </a:lnSpc>
              <a:buFont typeface="Wingdings" pitchFamily="2" charset="2"/>
              <a:buChar char="ü"/>
            </a:pPr>
            <a:r>
              <a:rPr lang="ru-RU" dirty="0">
                <a:sym typeface="Symbol"/>
              </a:rPr>
              <a:t>Большие потери в радиальном зазоре</a:t>
            </a:r>
            <a:endParaRPr lang="en-US" dirty="0">
              <a:sym typeface="Symbol"/>
            </a:endParaRPr>
          </a:p>
          <a:p>
            <a:pPr indent="-285750">
              <a:lnSpc>
                <a:spcPct val="150000"/>
              </a:lnSpc>
              <a:buFont typeface="Wingdings" pitchFamily="2" charset="2"/>
              <a:buChar char="ü"/>
            </a:pPr>
            <a:endParaRPr lang="en-US" i="1" dirty="0">
              <a:sym typeface="Symbol"/>
            </a:endParaRPr>
          </a:p>
          <a:p>
            <a:pPr indent="-285750">
              <a:lnSpc>
                <a:spcPct val="150000"/>
              </a:lnSpc>
              <a:buFont typeface="Wingdings" pitchFamily="2" charset="2"/>
              <a:buChar char="ü"/>
            </a:pPr>
            <a:endParaRPr lang="en-US" i="1" dirty="0">
              <a:sym typeface="Symbol"/>
            </a:endParaRPr>
          </a:p>
          <a:p>
            <a:pPr indent="-285750">
              <a:lnSpc>
                <a:spcPct val="150000"/>
              </a:lnSpc>
              <a:buFont typeface="Wingdings" pitchFamily="2" charset="2"/>
              <a:buChar char="ü"/>
            </a:pPr>
            <a:endParaRPr lang="en-US" i="1" dirty="0">
              <a:sym typeface="Symbol"/>
            </a:endParaRPr>
          </a:p>
        </p:txBody>
      </p:sp>
    </p:spTree>
    <p:custDataLst>
      <p:tags r:id="rId1"/>
    </p:custDataLst>
    <p:extLst>
      <p:ext uri="{BB962C8B-B14F-4D97-AF65-F5344CB8AC3E}">
        <p14:creationId xmlns:p14="http://schemas.microsoft.com/office/powerpoint/2010/main" val="2728177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304" y="1146357"/>
            <a:ext cx="3352584" cy="28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Термодинамические основы рабочих процессов турбомашин</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11</a:t>
            </a:fld>
            <a:endParaRPr lang="ru-RU" dirty="0">
              <a:solidFill>
                <a:schemeClr val="bg1"/>
              </a:solidFill>
              <a:latin typeface="Elektra Medium Pro" panose="02000803000000020004" pitchFamily="50" charset="-52"/>
            </a:endParaRPr>
          </a:p>
        </p:txBody>
      </p:sp>
      <p:sp>
        <p:nvSpPr>
          <p:cNvPr id="4" name="TextBox 3"/>
          <p:cNvSpPr txBox="1"/>
          <p:nvPr/>
        </p:nvSpPr>
        <p:spPr>
          <a:xfrm>
            <a:off x="306777" y="768914"/>
            <a:ext cx="4301639" cy="369332"/>
          </a:xfrm>
          <a:prstGeom prst="rect">
            <a:avLst/>
          </a:prstGeom>
          <a:noFill/>
        </p:spPr>
        <p:txBody>
          <a:bodyPr wrap="square" rtlCol="0">
            <a:spAutoFit/>
          </a:bodyPr>
          <a:lstStyle/>
          <a:p>
            <a:pPr algn="ctr"/>
            <a:r>
              <a:rPr lang="en-US" cap="all" dirty="0"/>
              <a:t>P-v - </a:t>
            </a:r>
            <a:r>
              <a:rPr lang="ru-RU" cap="all" dirty="0"/>
              <a:t>диаграмма</a:t>
            </a:r>
          </a:p>
        </p:txBody>
      </p:sp>
      <p:sp>
        <p:nvSpPr>
          <p:cNvPr id="5" name="TextBox 4"/>
          <p:cNvSpPr txBox="1"/>
          <p:nvPr/>
        </p:nvSpPr>
        <p:spPr>
          <a:xfrm>
            <a:off x="4424350" y="777025"/>
            <a:ext cx="4301639" cy="369332"/>
          </a:xfrm>
          <a:prstGeom prst="rect">
            <a:avLst/>
          </a:prstGeom>
          <a:noFill/>
        </p:spPr>
        <p:txBody>
          <a:bodyPr wrap="square" rtlCol="0">
            <a:spAutoFit/>
          </a:bodyPr>
          <a:lstStyle/>
          <a:p>
            <a:pPr algn="ctr"/>
            <a:r>
              <a:rPr lang="en-US" cap="all" dirty="0"/>
              <a:t>T-s - </a:t>
            </a:r>
            <a:r>
              <a:rPr lang="ru-RU" cap="all" dirty="0"/>
              <a:t>диаграмма</a:t>
            </a:r>
          </a:p>
        </p:txBody>
      </p:sp>
      <p:sp>
        <p:nvSpPr>
          <p:cNvPr id="10" name="TextBox 9"/>
          <p:cNvSpPr txBox="1">
            <a:spLocks noChangeAspect="1"/>
          </p:cNvSpPr>
          <p:nvPr/>
        </p:nvSpPr>
        <p:spPr>
          <a:xfrm>
            <a:off x="595223" y="3971697"/>
            <a:ext cx="4013193" cy="1061829"/>
          </a:xfrm>
          <a:prstGeom prst="rect">
            <a:avLst/>
          </a:prstGeom>
          <a:noFill/>
        </p:spPr>
        <p:txBody>
          <a:bodyPr wrap="square" rtlCol="0">
            <a:spAutoFit/>
          </a:bodyPr>
          <a:lstStyle/>
          <a:p>
            <a:pPr>
              <a:lnSpc>
                <a:spcPct val="150000"/>
              </a:lnSpc>
            </a:pPr>
            <a:r>
              <a:rPr lang="ru-RU" sz="1400" i="1" dirty="0"/>
              <a:t>Площадь фигуры сбоку от кривой на </a:t>
            </a:r>
            <a:r>
              <a:rPr lang="en-US" sz="1400" i="1" dirty="0"/>
              <a:t>p-v</a:t>
            </a:r>
            <a:r>
              <a:rPr lang="ru-RU" sz="1400" i="1" dirty="0"/>
              <a:t> диаграмме соответствует подведенной/отведенной работе</a:t>
            </a:r>
            <a:endParaRPr lang="ru-RU" sz="1400" dirty="0"/>
          </a:p>
        </p:txBody>
      </p:sp>
      <p:sp>
        <p:nvSpPr>
          <p:cNvPr id="11" name="TextBox 10"/>
          <p:cNvSpPr txBox="1">
            <a:spLocks noChangeAspect="1"/>
          </p:cNvSpPr>
          <p:nvPr/>
        </p:nvSpPr>
        <p:spPr>
          <a:xfrm>
            <a:off x="4608416" y="3971697"/>
            <a:ext cx="4117573" cy="705258"/>
          </a:xfrm>
          <a:prstGeom prst="rect">
            <a:avLst/>
          </a:prstGeom>
          <a:noFill/>
        </p:spPr>
        <p:txBody>
          <a:bodyPr wrap="square" rtlCol="0">
            <a:spAutoFit/>
          </a:bodyPr>
          <a:lstStyle/>
          <a:p>
            <a:pPr>
              <a:lnSpc>
                <a:spcPct val="150000"/>
              </a:lnSpc>
            </a:pPr>
            <a:r>
              <a:rPr lang="ru-RU" sz="1400" i="1" dirty="0"/>
              <a:t>Площадь фигуры под кривой процесса в </a:t>
            </a:r>
            <a:r>
              <a:rPr lang="en-US" sz="1400" i="1" dirty="0"/>
              <a:t>T-S </a:t>
            </a:r>
            <a:r>
              <a:rPr lang="ru-RU" sz="1400" i="1" dirty="0"/>
              <a:t>диаграмме соответствует подведенному теплу</a:t>
            </a:r>
            <a:endParaRPr lang="ru-RU" sz="1400" dirty="0"/>
          </a:p>
        </p:txBody>
      </p:sp>
      <p:pic>
        <p:nvPicPr>
          <p:cNvPr id="12" name="Рисунок 1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77392" y="1265313"/>
            <a:ext cx="3595554" cy="2880000"/>
          </a:xfrm>
          <a:prstGeom prst="rect">
            <a:avLst/>
          </a:prstGeom>
          <a:noFill/>
        </p:spPr>
      </p:pic>
    </p:spTree>
    <p:extLst>
      <p:ext uri="{BB962C8B-B14F-4D97-AF65-F5344CB8AC3E}">
        <p14:creationId xmlns:p14="http://schemas.microsoft.com/office/powerpoint/2010/main" val="2964939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Термодинамические основы рабочих процессов турбомашин</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12</a:t>
            </a:fld>
            <a:endParaRPr lang="ru-RU" dirty="0">
              <a:solidFill>
                <a:schemeClr val="bg1"/>
              </a:solidFill>
              <a:latin typeface="Elektra Medium Pro" panose="02000803000000020004" pitchFamily="50" charset="-52"/>
            </a:endParaRPr>
          </a:p>
        </p:txBody>
      </p:sp>
      <p:sp>
        <p:nvSpPr>
          <p:cNvPr id="4" name="TextBox 3"/>
          <p:cNvSpPr txBox="1"/>
          <p:nvPr/>
        </p:nvSpPr>
        <p:spPr>
          <a:xfrm>
            <a:off x="306777" y="1146357"/>
            <a:ext cx="4301639" cy="369332"/>
          </a:xfrm>
          <a:prstGeom prst="rect">
            <a:avLst/>
          </a:prstGeom>
          <a:noFill/>
        </p:spPr>
        <p:txBody>
          <a:bodyPr wrap="square" rtlCol="0">
            <a:spAutoFit/>
          </a:bodyPr>
          <a:lstStyle/>
          <a:p>
            <a:pPr algn="ctr"/>
            <a:r>
              <a:rPr lang="en-US" cap="all" dirty="0"/>
              <a:t>P-v - </a:t>
            </a:r>
            <a:r>
              <a:rPr lang="ru-RU" cap="all" dirty="0"/>
              <a:t>диаграмма</a:t>
            </a:r>
          </a:p>
        </p:txBody>
      </p:sp>
      <p:sp>
        <p:nvSpPr>
          <p:cNvPr id="5" name="TextBox 4"/>
          <p:cNvSpPr txBox="1"/>
          <p:nvPr/>
        </p:nvSpPr>
        <p:spPr>
          <a:xfrm>
            <a:off x="4424350" y="1154468"/>
            <a:ext cx="4301639" cy="369332"/>
          </a:xfrm>
          <a:prstGeom prst="rect">
            <a:avLst/>
          </a:prstGeom>
          <a:noFill/>
        </p:spPr>
        <p:txBody>
          <a:bodyPr wrap="square" rtlCol="0">
            <a:spAutoFit/>
          </a:bodyPr>
          <a:lstStyle/>
          <a:p>
            <a:pPr algn="ctr"/>
            <a:r>
              <a:rPr lang="en-US" cap="all" dirty="0"/>
              <a:t>T-s - </a:t>
            </a:r>
            <a:r>
              <a:rPr lang="ru-RU" cap="all" dirty="0"/>
              <a:t>диаграмма</a:t>
            </a:r>
          </a:p>
        </p:txBody>
      </p:sp>
      <p:sp>
        <p:nvSpPr>
          <p:cNvPr id="12" name="TextBox 11"/>
          <p:cNvSpPr txBox="1"/>
          <p:nvPr/>
        </p:nvSpPr>
        <p:spPr>
          <a:xfrm>
            <a:off x="459177" y="785136"/>
            <a:ext cx="8266812" cy="369332"/>
          </a:xfrm>
          <a:prstGeom prst="rect">
            <a:avLst/>
          </a:prstGeom>
          <a:noFill/>
        </p:spPr>
        <p:txBody>
          <a:bodyPr wrap="square" rtlCol="0">
            <a:spAutoFit/>
          </a:bodyPr>
          <a:lstStyle/>
          <a:p>
            <a:pPr algn="ctr"/>
            <a:r>
              <a:rPr lang="ru-RU" cap="all" dirty="0"/>
              <a:t>Компрессор</a:t>
            </a:r>
          </a:p>
        </p:txBody>
      </p:sp>
      <mc:AlternateContent xmlns:mc="http://schemas.openxmlformats.org/markup-compatibility/2006" xmlns:a14="http://schemas.microsoft.com/office/drawing/2010/main">
        <mc:Choice Requires="a14">
          <p:sp>
            <p:nvSpPr>
              <p:cNvPr id="79" name="TextBox 78"/>
              <p:cNvSpPr txBox="1">
                <a:spLocks noChangeAspect="1"/>
              </p:cNvSpPr>
              <p:nvPr/>
            </p:nvSpPr>
            <p:spPr>
              <a:xfrm>
                <a:off x="357003" y="4892015"/>
                <a:ext cx="8513865" cy="1061829"/>
              </a:xfrm>
              <a:prstGeom prst="rect">
                <a:avLst/>
              </a:prstGeom>
              <a:noFill/>
            </p:spPr>
            <p:txBody>
              <a:bodyPr wrap="square" rtlCol="0">
                <a:spAutoFit/>
              </a:bodyPr>
              <a:lstStyle/>
              <a:p>
                <a:pPr>
                  <a:lnSpc>
                    <a:spcPct val="150000"/>
                  </a:lnSpc>
                </a:pPr>
                <a:r>
                  <a:rPr lang="ru-RU" sz="1400" i="1" dirty="0"/>
                  <a:t>Гидравлические потери в проточной части имеет двойное отрицательное воздействие. Вначале необходимо затратить ра­боту на преодоление сил трения </a:t>
                </a:r>
                <a14:m>
                  <m:oMath xmlns:m="http://schemas.openxmlformats.org/officeDocument/2006/math">
                    <m:sSub>
                      <m:sSubPr>
                        <m:ctrlPr>
                          <a:rPr lang="ru-RU" sz="1400" i="1">
                            <a:latin typeface="Cambria Math" panose="02040503050406030204" pitchFamily="18" charset="0"/>
                          </a:rPr>
                        </m:ctrlPr>
                      </m:sSubPr>
                      <m:e>
                        <m:r>
                          <a:rPr lang="ru-RU" sz="1400" i="1">
                            <a:latin typeface="Cambria Math"/>
                          </a:rPr>
                          <m:t>𝐿</m:t>
                        </m:r>
                      </m:e>
                      <m:sub>
                        <m:r>
                          <a:rPr lang="ru-RU" sz="1400" i="1">
                            <a:latin typeface="Cambria Math"/>
                          </a:rPr>
                          <m:t>𝑟</m:t>
                        </m:r>
                      </m:sub>
                    </m:sSub>
                  </m:oMath>
                </a14:m>
                <a:r>
                  <a:rPr lang="ru-RU" sz="1400" i="1" dirty="0"/>
                  <a:t>, в результате чего выде­лится тепло </a:t>
                </a:r>
                <a:r>
                  <a:rPr lang="en-US" sz="1400" i="1" dirty="0"/>
                  <a:t>Q</a:t>
                </a:r>
                <a:r>
                  <a:rPr lang="ru-RU" sz="1400" i="1" baseline="-25000" dirty="0"/>
                  <a:t>ВК</a:t>
                </a:r>
                <a:r>
                  <a:rPr lang="ru-RU" sz="1400" i="1" dirty="0"/>
                  <a:t>. Затем нужно совершить дополнительную работу </a:t>
                </a:r>
                <a14:m>
                  <m:oMath xmlns:m="http://schemas.openxmlformats.org/officeDocument/2006/math">
                    <m:sSub>
                      <m:sSubPr>
                        <m:ctrlPr>
                          <a:rPr lang="ru-RU" sz="1400" i="1">
                            <a:latin typeface="Cambria Math" panose="02040503050406030204" pitchFamily="18" charset="0"/>
                          </a:rPr>
                        </m:ctrlPr>
                      </m:sSubPr>
                      <m:e>
                        <m:r>
                          <a:rPr lang="ru-RU" sz="1400" i="1">
                            <a:latin typeface="Cambria Math"/>
                          </a:rPr>
                          <m:t>∆</m:t>
                        </m:r>
                        <m:r>
                          <a:rPr lang="ru-RU" sz="1400" i="1">
                            <a:latin typeface="Cambria Math"/>
                          </a:rPr>
                          <m:t>𝐿</m:t>
                        </m:r>
                      </m:e>
                      <m:sub>
                        <m:r>
                          <a:rPr lang="en-US" sz="1400" i="1">
                            <a:latin typeface="Cambria Math"/>
                          </a:rPr>
                          <m:t>𝑉</m:t>
                        </m:r>
                      </m:sub>
                    </m:sSub>
                  </m:oMath>
                </a14:m>
                <a:r>
                  <a:rPr lang="ru-RU" sz="1400" i="1" dirty="0"/>
                  <a:t> для сжатия более нагретого газа:</a:t>
                </a:r>
                <a:endParaRPr lang="ru-RU" sz="1400" dirty="0"/>
              </a:p>
            </p:txBody>
          </p:sp>
        </mc:Choice>
        <mc:Fallback xmlns="">
          <p:sp>
            <p:nvSpPr>
              <p:cNvPr id="79" name="TextBox 78"/>
              <p:cNvSpPr txBox="1">
                <a:spLocks noRot="1" noChangeAspect="1" noMove="1" noResize="1" noEditPoints="1" noAdjustHandles="1" noChangeArrowheads="1" noChangeShapeType="1" noTextEdit="1"/>
              </p:cNvSpPr>
              <p:nvPr/>
            </p:nvSpPr>
            <p:spPr>
              <a:xfrm>
                <a:off x="357003" y="4892015"/>
                <a:ext cx="8513865" cy="1061829"/>
              </a:xfrm>
              <a:prstGeom prst="rect">
                <a:avLst/>
              </a:prstGeom>
              <a:blipFill>
                <a:blip r:embed="rId3"/>
                <a:stretch>
                  <a:fillRect l="-215" b="-1714"/>
                </a:stretch>
              </a:blipFill>
            </p:spPr>
            <p:txBody>
              <a:bodyPr/>
              <a:lstStyle/>
              <a:p>
                <a:r>
                  <a:rPr lang="ru-RU">
                    <a:noFill/>
                  </a:rPr>
                  <a:t> </a:t>
                </a:r>
              </a:p>
            </p:txBody>
          </p:sp>
        </mc:Fallback>
      </mc:AlternateContent>
      <p:sp>
        <p:nvSpPr>
          <p:cNvPr id="81" name="Полилиния 80"/>
          <p:cNvSpPr/>
          <p:nvPr/>
        </p:nvSpPr>
        <p:spPr>
          <a:xfrm>
            <a:off x="1989387" y="2233535"/>
            <a:ext cx="1803287" cy="1707603"/>
          </a:xfrm>
          <a:custGeom>
            <a:avLst/>
            <a:gdLst>
              <a:gd name="connsiteX0" fmla="*/ 477078 w 1948069"/>
              <a:gd name="connsiteY0" fmla="*/ 7951 h 1844702"/>
              <a:gd name="connsiteX1" fmla="*/ 683812 w 1948069"/>
              <a:gd name="connsiteY1" fmla="*/ 437321 h 1844702"/>
              <a:gd name="connsiteX2" fmla="*/ 914400 w 1948069"/>
              <a:gd name="connsiteY2" fmla="*/ 874643 h 1844702"/>
              <a:gd name="connsiteX3" fmla="*/ 1224501 w 1948069"/>
              <a:gd name="connsiteY3" fmla="*/ 1256306 h 1844702"/>
              <a:gd name="connsiteX4" fmla="*/ 1486894 w 1948069"/>
              <a:gd name="connsiteY4" fmla="*/ 1550504 h 1844702"/>
              <a:gd name="connsiteX5" fmla="*/ 1948069 w 1948069"/>
              <a:gd name="connsiteY5" fmla="*/ 1844702 h 1844702"/>
              <a:gd name="connsiteX6" fmla="*/ 1630017 w 1948069"/>
              <a:gd name="connsiteY6" fmla="*/ 1685676 h 1844702"/>
              <a:gd name="connsiteX7" fmla="*/ 1296062 w 1948069"/>
              <a:gd name="connsiteY7" fmla="*/ 1431234 h 1844702"/>
              <a:gd name="connsiteX8" fmla="*/ 914400 w 1948069"/>
              <a:gd name="connsiteY8" fmla="*/ 1144987 h 1844702"/>
              <a:gd name="connsiteX9" fmla="*/ 652007 w 1948069"/>
              <a:gd name="connsiteY9" fmla="*/ 890546 h 1844702"/>
              <a:gd name="connsiteX10" fmla="*/ 477078 w 1948069"/>
              <a:gd name="connsiteY10" fmla="*/ 683812 h 1844702"/>
              <a:gd name="connsiteX11" fmla="*/ 230588 w 1948069"/>
              <a:gd name="connsiteY11" fmla="*/ 413467 h 1844702"/>
              <a:gd name="connsiteX12" fmla="*/ 103367 w 1948069"/>
              <a:gd name="connsiteY12" fmla="*/ 198782 h 1844702"/>
              <a:gd name="connsiteX13" fmla="*/ 0 w 1948069"/>
              <a:gd name="connsiteY13" fmla="*/ 0 h 1844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48069" h="1844702">
                <a:moveTo>
                  <a:pt x="477078" y="7951"/>
                </a:moveTo>
                <a:lnTo>
                  <a:pt x="683812" y="437321"/>
                </a:lnTo>
                <a:lnTo>
                  <a:pt x="914400" y="874643"/>
                </a:lnTo>
                <a:lnTo>
                  <a:pt x="1224501" y="1256306"/>
                </a:lnTo>
                <a:lnTo>
                  <a:pt x="1486894" y="1550504"/>
                </a:lnTo>
                <a:lnTo>
                  <a:pt x="1948069" y="1844702"/>
                </a:lnTo>
                <a:lnTo>
                  <a:pt x="1630017" y="1685676"/>
                </a:lnTo>
                <a:lnTo>
                  <a:pt x="1296062" y="1431234"/>
                </a:lnTo>
                <a:lnTo>
                  <a:pt x="914400" y="1144987"/>
                </a:lnTo>
                <a:lnTo>
                  <a:pt x="652007" y="890546"/>
                </a:lnTo>
                <a:lnTo>
                  <a:pt x="477078" y="683812"/>
                </a:lnTo>
                <a:lnTo>
                  <a:pt x="230588" y="413467"/>
                </a:lnTo>
                <a:lnTo>
                  <a:pt x="103367" y="198782"/>
                </a:lnTo>
                <a:lnTo>
                  <a:pt x="0" y="0"/>
                </a:lnTo>
              </a:path>
            </a:pathLst>
          </a:custGeom>
          <a:pattFill prst="wdUpDiag">
            <a:fgClr>
              <a:schemeClr val="tx2"/>
            </a:fgClr>
            <a:bgClr>
              <a:schemeClr val="bg1"/>
            </a:bgClr>
          </a:patt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p>
        </p:txBody>
      </p:sp>
      <p:cxnSp>
        <p:nvCxnSpPr>
          <p:cNvPr id="82" name="Прямая со стрелкой 81"/>
          <p:cNvCxnSpPr/>
          <p:nvPr/>
        </p:nvCxnSpPr>
        <p:spPr>
          <a:xfrm flipH="1" flipV="1">
            <a:off x="871752" y="1575798"/>
            <a:ext cx="1917" cy="2918229"/>
          </a:xfrm>
          <a:prstGeom prst="straightConnector1">
            <a:avLst/>
          </a:prstGeom>
          <a:ln w="2540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cxnSp>
        <p:nvCxnSpPr>
          <p:cNvPr id="83" name="Прямая со стрелкой 82"/>
          <p:cNvCxnSpPr/>
          <p:nvPr/>
        </p:nvCxnSpPr>
        <p:spPr>
          <a:xfrm>
            <a:off x="873669" y="4494027"/>
            <a:ext cx="3597524" cy="0"/>
          </a:xfrm>
          <a:prstGeom prst="straightConnector1">
            <a:avLst/>
          </a:prstGeom>
          <a:ln w="2540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sp>
        <p:nvSpPr>
          <p:cNvPr id="84" name="Полилиния 83"/>
          <p:cNvSpPr/>
          <p:nvPr/>
        </p:nvSpPr>
        <p:spPr>
          <a:xfrm>
            <a:off x="2427584" y="2229695"/>
            <a:ext cx="1366303" cy="1699548"/>
          </a:xfrm>
          <a:custGeom>
            <a:avLst/>
            <a:gdLst>
              <a:gd name="connsiteX0" fmla="*/ 0 w 1460310"/>
              <a:gd name="connsiteY0" fmla="*/ 0 h 1828800"/>
              <a:gd name="connsiteX1" fmla="*/ 586854 w 1460310"/>
              <a:gd name="connsiteY1" fmla="*/ 1091821 h 1828800"/>
              <a:gd name="connsiteX2" fmla="*/ 1460310 w 1460310"/>
              <a:gd name="connsiteY2" fmla="*/ 1828800 h 1828800"/>
            </a:gdLst>
            <a:ahLst/>
            <a:cxnLst>
              <a:cxn ang="0">
                <a:pos x="connsiteX0" y="connsiteY0"/>
              </a:cxn>
              <a:cxn ang="0">
                <a:pos x="connsiteX1" y="connsiteY1"/>
              </a:cxn>
              <a:cxn ang="0">
                <a:pos x="connsiteX2" y="connsiteY2"/>
              </a:cxn>
            </a:cxnLst>
            <a:rect l="l" t="t" r="r" b="b"/>
            <a:pathLst>
              <a:path w="1460310" h="1828800">
                <a:moveTo>
                  <a:pt x="0" y="0"/>
                </a:moveTo>
                <a:cubicBezTo>
                  <a:pt x="171734" y="393510"/>
                  <a:pt x="343469" y="787021"/>
                  <a:pt x="586854" y="1091821"/>
                </a:cubicBezTo>
                <a:cubicBezTo>
                  <a:pt x="830239" y="1396621"/>
                  <a:pt x="1139588" y="1715069"/>
                  <a:pt x="1460310" y="1828800"/>
                </a:cubicBezTo>
              </a:path>
            </a:pathLst>
          </a:custGeom>
          <a:ln w="31750">
            <a:solidFill>
              <a:schemeClr val="tx1"/>
            </a:solidFill>
            <a:headEnd type="oval"/>
            <a:tail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p>
        </p:txBody>
      </p:sp>
      <p:cxnSp>
        <p:nvCxnSpPr>
          <p:cNvPr id="85" name="Прямая соединительная линия 84"/>
          <p:cNvCxnSpPr>
            <a:stCxn id="84" idx="0"/>
          </p:cNvCxnSpPr>
          <p:nvPr/>
        </p:nvCxnSpPr>
        <p:spPr>
          <a:xfrm flipH="1">
            <a:off x="871752" y="2229695"/>
            <a:ext cx="1555832" cy="0"/>
          </a:xfrm>
          <a:prstGeom prst="line">
            <a:avLst/>
          </a:prstGeom>
          <a:ln w="19050">
            <a:solidFill>
              <a:schemeClr val="tx1"/>
            </a:solidFill>
            <a:headEnd type="none" w="lg" len="lg"/>
            <a:tailEnd type="none"/>
          </a:ln>
        </p:spPr>
        <p:style>
          <a:lnRef idx="1">
            <a:schemeClr val="accent1"/>
          </a:lnRef>
          <a:fillRef idx="0">
            <a:schemeClr val="accent1"/>
          </a:fillRef>
          <a:effectRef idx="0">
            <a:schemeClr val="accent1"/>
          </a:effectRef>
          <a:fontRef idx="minor">
            <a:schemeClr val="tx1"/>
          </a:fontRef>
        </p:style>
      </p:cxnSp>
      <p:cxnSp>
        <p:nvCxnSpPr>
          <p:cNvPr id="86" name="Прямая соединительная линия 85"/>
          <p:cNvCxnSpPr>
            <a:stCxn id="84" idx="2"/>
          </p:cNvCxnSpPr>
          <p:nvPr/>
        </p:nvCxnSpPr>
        <p:spPr>
          <a:xfrm flipH="1">
            <a:off x="871752" y="3929243"/>
            <a:ext cx="2922135" cy="0"/>
          </a:xfrm>
          <a:prstGeom prst="line">
            <a:avLst/>
          </a:prstGeom>
          <a:ln w="19050">
            <a:solidFill>
              <a:schemeClr val="tx1"/>
            </a:solidFill>
            <a:headEnd type="none" w="lg" len="lg"/>
            <a:tailEnd type="none"/>
          </a:ln>
        </p:spPr>
        <p:style>
          <a:lnRef idx="1">
            <a:schemeClr val="accent1"/>
          </a:lnRef>
          <a:fillRef idx="0">
            <a:schemeClr val="accent1"/>
          </a:fillRef>
          <a:effectRef idx="0">
            <a:schemeClr val="accent1"/>
          </a:effectRef>
          <a:fontRef idx="minor">
            <a:schemeClr val="tx1"/>
          </a:fontRef>
        </p:style>
      </p:cxnSp>
      <p:sp>
        <p:nvSpPr>
          <p:cNvPr id="87" name="Прямоугольник 86"/>
          <p:cNvSpPr/>
          <p:nvPr/>
        </p:nvSpPr>
        <p:spPr>
          <a:xfrm>
            <a:off x="0" y="1505440"/>
            <a:ext cx="1499767" cy="4999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cap="all" dirty="0">
                <a:solidFill>
                  <a:sysClr val="windowText" lastClr="000000"/>
                </a:solidFill>
              </a:rPr>
              <a:t>p</a:t>
            </a:r>
            <a:endParaRPr lang="ru-RU" sz="2400" b="1" i="1" cap="all" baseline="-25000" dirty="0">
              <a:solidFill>
                <a:sysClr val="windowText" lastClr="000000"/>
              </a:solidFill>
            </a:endParaRPr>
          </a:p>
        </p:txBody>
      </p:sp>
      <p:sp>
        <p:nvSpPr>
          <p:cNvPr id="88" name="Прямоугольник 87"/>
          <p:cNvSpPr/>
          <p:nvPr/>
        </p:nvSpPr>
        <p:spPr>
          <a:xfrm>
            <a:off x="3385298" y="4425517"/>
            <a:ext cx="1499767" cy="4999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cap="all" dirty="0">
                <a:solidFill>
                  <a:sysClr val="windowText" lastClr="000000"/>
                </a:solidFill>
              </a:rPr>
              <a:t>v</a:t>
            </a:r>
            <a:endParaRPr lang="ru-RU" sz="2400" b="1" i="1" cap="all" baseline="-25000" dirty="0">
              <a:solidFill>
                <a:sysClr val="windowText" lastClr="000000"/>
              </a:solidFill>
            </a:endParaRPr>
          </a:p>
        </p:txBody>
      </p:sp>
      <p:sp>
        <p:nvSpPr>
          <p:cNvPr id="89" name="Прямоугольник 88"/>
          <p:cNvSpPr/>
          <p:nvPr/>
        </p:nvSpPr>
        <p:spPr>
          <a:xfrm>
            <a:off x="612603" y="2054648"/>
            <a:ext cx="274562" cy="4999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2</a:t>
            </a:r>
            <a:endParaRPr lang="ru-RU" b="1" i="1" cap="all" baseline="-25000" dirty="0">
              <a:solidFill>
                <a:sysClr val="windowText" lastClr="000000"/>
              </a:solidFill>
            </a:endParaRPr>
          </a:p>
        </p:txBody>
      </p:sp>
      <p:sp>
        <p:nvSpPr>
          <p:cNvPr id="90" name="Прямоугольник 89"/>
          <p:cNvSpPr/>
          <p:nvPr/>
        </p:nvSpPr>
        <p:spPr>
          <a:xfrm>
            <a:off x="554061" y="3679281"/>
            <a:ext cx="274562" cy="4999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1</a:t>
            </a:r>
            <a:endParaRPr lang="ru-RU" b="1" i="1" cap="all" baseline="-25000" dirty="0">
              <a:solidFill>
                <a:sysClr val="windowText" lastClr="000000"/>
              </a:solidFill>
            </a:endParaRPr>
          </a:p>
        </p:txBody>
      </p:sp>
      <p:sp>
        <p:nvSpPr>
          <p:cNvPr id="91" name="Прямоугольник 90"/>
          <p:cNvSpPr/>
          <p:nvPr/>
        </p:nvSpPr>
        <p:spPr>
          <a:xfrm>
            <a:off x="2535150" y="1929532"/>
            <a:ext cx="274562" cy="4999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к</a:t>
            </a:r>
            <a:endParaRPr lang="ru-RU" b="1" i="1" cap="all" baseline="-25000" dirty="0">
              <a:solidFill>
                <a:sysClr val="windowText" lastClr="000000"/>
              </a:solidFill>
            </a:endParaRPr>
          </a:p>
        </p:txBody>
      </p:sp>
      <p:sp>
        <p:nvSpPr>
          <p:cNvPr id="92" name="Прямоугольник 91"/>
          <p:cNvSpPr/>
          <p:nvPr/>
        </p:nvSpPr>
        <p:spPr>
          <a:xfrm>
            <a:off x="3805492" y="3679281"/>
            <a:ext cx="274562" cy="4999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в</a:t>
            </a:r>
            <a:endParaRPr lang="ru-RU" b="1" i="1" cap="all" baseline="-25000" dirty="0">
              <a:solidFill>
                <a:sysClr val="windowText" lastClr="000000"/>
              </a:solidFill>
            </a:endParaRPr>
          </a:p>
        </p:txBody>
      </p:sp>
      <p:sp>
        <p:nvSpPr>
          <p:cNvPr id="93" name="Полилиния 92"/>
          <p:cNvSpPr/>
          <p:nvPr/>
        </p:nvSpPr>
        <p:spPr>
          <a:xfrm>
            <a:off x="1982026" y="2218814"/>
            <a:ext cx="1825370" cy="1722325"/>
          </a:xfrm>
          <a:custGeom>
            <a:avLst/>
            <a:gdLst>
              <a:gd name="connsiteX0" fmla="*/ 0 w 1971924"/>
              <a:gd name="connsiteY0" fmla="*/ 0 h 1860605"/>
              <a:gd name="connsiteX1" fmla="*/ 373712 w 1971924"/>
              <a:gd name="connsiteY1" fmla="*/ 596348 h 1860605"/>
              <a:gd name="connsiteX2" fmla="*/ 978011 w 1971924"/>
              <a:gd name="connsiteY2" fmla="*/ 1200647 h 1860605"/>
              <a:gd name="connsiteX3" fmla="*/ 1971924 w 1971924"/>
              <a:gd name="connsiteY3" fmla="*/ 1860605 h 1860605"/>
            </a:gdLst>
            <a:ahLst/>
            <a:cxnLst>
              <a:cxn ang="0">
                <a:pos x="connsiteX0" y="connsiteY0"/>
              </a:cxn>
              <a:cxn ang="0">
                <a:pos x="connsiteX1" y="connsiteY1"/>
              </a:cxn>
              <a:cxn ang="0">
                <a:pos x="connsiteX2" y="connsiteY2"/>
              </a:cxn>
              <a:cxn ang="0">
                <a:pos x="connsiteX3" y="connsiteY3"/>
              </a:cxn>
            </a:cxnLst>
            <a:rect l="l" t="t" r="r" b="b"/>
            <a:pathLst>
              <a:path w="1971924" h="1860605">
                <a:moveTo>
                  <a:pt x="0" y="0"/>
                </a:moveTo>
                <a:cubicBezTo>
                  <a:pt x="105355" y="198120"/>
                  <a:pt x="210710" y="396240"/>
                  <a:pt x="373712" y="596348"/>
                </a:cubicBezTo>
                <a:cubicBezTo>
                  <a:pt x="536714" y="796456"/>
                  <a:pt x="711642" y="989938"/>
                  <a:pt x="978011" y="1200647"/>
                </a:cubicBezTo>
                <a:cubicBezTo>
                  <a:pt x="1244380" y="1411357"/>
                  <a:pt x="1679051" y="1757238"/>
                  <a:pt x="1971924" y="1860605"/>
                </a:cubicBezTo>
              </a:path>
            </a:pathLst>
          </a:custGeom>
          <a:ln w="31750" cmpd="sng">
            <a:solidFill>
              <a:schemeClr val="tx2"/>
            </a:solidFill>
            <a:headEnd type="oval"/>
            <a:tail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p>
        </p:txBody>
      </p:sp>
      <p:sp>
        <p:nvSpPr>
          <p:cNvPr id="94" name="Прямоугольник 93"/>
          <p:cNvSpPr/>
          <p:nvPr/>
        </p:nvSpPr>
        <p:spPr>
          <a:xfrm>
            <a:off x="1895204" y="1829952"/>
            <a:ext cx="437616" cy="4999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к</a:t>
            </a:r>
            <a:r>
              <a:rPr lang="en-US" b="1" cap="all" baseline="-25000" dirty="0">
                <a:solidFill>
                  <a:sysClr val="windowText" lastClr="000000"/>
                </a:solidFill>
              </a:rPr>
              <a:t>s</a:t>
            </a:r>
            <a:endParaRPr lang="ru-RU" b="1" i="1" cap="all" baseline="-25000" dirty="0">
              <a:solidFill>
                <a:sysClr val="windowText" lastClr="000000"/>
              </a:solidFill>
            </a:endParaRPr>
          </a:p>
        </p:txBody>
      </p:sp>
      <p:sp>
        <p:nvSpPr>
          <p:cNvPr id="95" name="Прямоугольник 94"/>
          <p:cNvSpPr/>
          <p:nvPr/>
        </p:nvSpPr>
        <p:spPr>
          <a:xfrm>
            <a:off x="3110736" y="2830015"/>
            <a:ext cx="274562" cy="4999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n</a:t>
            </a:r>
            <a:endParaRPr lang="ru-RU" b="1" i="1" dirty="0">
              <a:solidFill>
                <a:sysClr val="windowText" lastClr="000000"/>
              </a:solidFill>
            </a:endParaRPr>
          </a:p>
        </p:txBody>
      </p:sp>
      <p:sp>
        <p:nvSpPr>
          <p:cNvPr id="96" name="Прямоугольник 95"/>
          <p:cNvSpPr/>
          <p:nvPr/>
        </p:nvSpPr>
        <p:spPr>
          <a:xfrm>
            <a:off x="1976730" y="2838094"/>
            <a:ext cx="274562" cy="4999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k</a:t>
            </a:r>
            <a:endParaRPr lang="ru-RU" b="1" i="1" dirty="0">
              <a:solidFill>
                <a:sysClr val="windowText" lastClr="000000"/>
              </a:solidFill>
            </a:endParaRPr>
          </a:p>
        </p:txBody>
      </p:sp>
      <p:sp>
        <p:nvSpPr>
          <p:cNvPr id="97" name="Полилиния 96"/>
          <p:cNvSpPr/>
          <p:nvPr/>
        </p:nvSpPr>
        <p:spPr>
          <a:xfrm>
            <a:off x="1606648" y="1747751"/>
            <a:ext cx="1104054" cy="949487"/>
          </a:xfrm>
          <a:custGeom>
            <a:avLst/>
            <a:gdLst>
              <a:gd name="connsiteX0" fmla="*/ 0 w 1192696"/>
              <a:gd name="connsiteY0" fmla="*/ 0 h 1025719"/>
              <a:gd name="connsiteX1" fmla="*/ 214685 w 1192696"/>
              <a:gd name="connsiteY1" fmla="*/ 302150 h 1025719"/>
              <a:gd name="connsiteX2" fmla="*/ 500932 w 1192696"/>
              <a:gd name="connsiteY2" fmla="*/ 588397 h 1025719"/>
              <a:gd name="connsiteX3" fmla="*/ 914400 w 1192696"/>
              <a:gd name="connsiteY3" fmla="*/ 882595 h 1025719"/>
              <a:gd name="connsiteX4" fmla="*/ 1192696 w 1192696"/>
              <a:gd name="connsiteY4" fmla="*/ 1025719 h 102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2696" h="1025719">
                <a:moveTo>
                  <a:pt x="0" y="0"/>
                </a:moveTo>
                <a:cubicBezTo>
                  <a:pt x="65598" y="102042"/>
                  <a:pt x="131196" y="204084"/>
                  <a:pt x="214685" y="302150"/>
                </a:cubicBezTo>
                <a:cubicBezTo>
                  <a:pt x="298174" y="400216"/>
                  <a:pt x="384313" y="491656"/>
                  <a:pt x="500932" y="588397"/>
                </a:cubicBezTo>
                <a:cubicBezTo>
                  <a:pt x="617551" y="685138"/>
                  <a:pt x="799106" y="809708"/>
                  <a:pt x="914400" y="882595"/>
                </a:cubicBezTo>
                <a:cubicBezTo>
                  <a:pt x="1029694" y="955482"/>
                  <a:pt x="1151614" y="1000540"/>
                  <a:pt x="1192696" y="1025719"/>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p>
        </p:txBody>
      </p:sp>
      <p:sp>
        <p:nvSpPr>
          <p:cNvPr id="98" name="Полилиния 97"/>
          <p:cNvSpPr/>
          <p:nvPr/>
        </p:nvSpPr>
        <p:spPr>
          <a:xfrm>
            <a:off x="1989387" y="1704749"/>
            <a:ext cx="1104054" cy="949487"/>
          </a:xfrm>
          <a:custGeom>
            <a:avLst/>
            <a:gdLst>
              <a:gd name="connsiteX0" fmla="*/ 0 w 1192696"/>
              <a:gd name="connsiteY0" fmla="*/ 0 h 1025719"/>
              <a:gd name="connsiteX1" fmla="*/ 214685 w 1192696"/>
              <a:gd name="connsiteY1" fmla="*/ 302150 h 1025719"/>
              <a:gd name="connsiteX2" fmla="*/ 500932 w 1192696"/>
              <a:gd name="connsiteY2" fmla="*/ 588397 h 1025719"/>
              <a:gd name="connsiteX3" fmla="*/ 914400 w 1192696"/>
              <a:gd name="connsiteY3" fmla="*/ 882595 h 1025719"/>
              <a:gd name="connsiteX4" fmla="*/ 1192696 w 1192696"/>
              <a:gd name="connsiteY4" fmla="*/ 1025719 h 102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2696" h="1025719">
                <a:moveTo>
                  <a:pt x="0" y="0"/>
                </a:moveTo>
                <a:cubicBezTo>
                  <a:pt x="65598" y="102042"/>
                  <a:pt x="131196" y="204084"/>
                  <a:pt x="214685" y="302150"/>
                </a:cubicBezTo>
                <a:cubicBezTo>
                  <a:pt x="298174" y="400216"/>
                  <a:pt x="384313" y="491656"/>
                  <a:pt x="500932" y="588397"/>
                </a:cubicBezTo>
                <a:cubicBezTo>
                  <a:pt x="617551" y="685138"/>
                  <a:pt x="799106" y="809708"/>
                  <a:pt x="914400" y="882595"/>
                </a:cubicBezTo>
                <a:cubicBezTo>
                  <a:pt x="1029694" y="955482"/>
                  <a:pt x="1151614" y="1000540"/>
                  <a:pt x="1192696" y="1025719"/>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p>
        </p:txBody>
      </p:sp>
      <p:sp>
        <p:nvSpPr>
          <p:cNvPr id="99" name="Прямоугольник 98"/>
          <p:cNvSpPr/>
          <p:nvPr/>
        </p:nvSpPr>
        <p:spPr>
          <a:xfrm>
            <a:off x="1674093" y="1505440"/>
            <a:ext cx="1734641" cy="4999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T</a:t>
            </a:r>
            <a:r>
              <a:rPr lang="ru-RU" b="1" i="1" baseline="-25000" dirty="0">
                <a:solidFill>
                  <a:sysClr val="windowText" lastClr="000000"/>
                </a:solidFill>
              </a:rPr>
              <a:t>к</a:t>
            </a:r>
            <a:r>
              <a:rPr lang="ru-RU" b="1" i="1" dirty="0">
                <a:solidFill>
                  <a:sysClr val="windowText" lastClr="000000"/>
                </a:solidFill>
              </a:rPr>
              <a:t>=</a:t>
            </a:r>
            <a:r>
              <a:rPr lang="en-US" b="1" i="1" dirty="0">
                <a:solidFill>
                  <a:sysClr val="windowText" lastClr="000000"/>
                </a:solidFill>
              </a:rPr>
              <a:t>const</a:t>
            </a:r>
            <a:endParaRPr lang="ru-RU" b="1" i="1" dirty="0">
              <a:solidFill>
                <a:sysClr val="windowText" lastClr="000000"/>
              </a:solidFill>
            </a:endParaRPr>
          </a:p>
        </p:txBody>
      </p:sp>
      <p:sp>
        <p:nvSpPr>
          <p:cNvPr id="100" name="Прямоугольник 99"/>
          <p:cNvSpPr/>
          <p:nvPr/>
        </p:nvSpPr>
        <p:spPr>
          <a:xfrm>
            <a:off x="459177" y="1688718"/>
            <a:ext cx="1734641" cy="4999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T</a:t>
            </a:r>
            <a:r>
              <a:rPr lang="ru-RU" b="1" i="1" baseline="-25000" dirty="0">
                <a:solidFill>
                  <a:sysClr val="windowText" lastClr="000000"/>
                </a:solidFill>
              </a:rPr>
              <a:t>к</a:t>
            </a:r>
            <a:r>
              <a:rPr lang="en-US" b="1" i="1" baseline="-25000" dirty="0">
                <a:solidFill>
                  <a:sysClr val="windowText" lastClr="000000"/>
                </a:solidFill>
              </a:rPr>
              <a:t>s</a:t>
            </a:r>
            <a:r>
              <a:rPr lang="ru-RU" b="1" i="1" dirty="0">
                <a:solidFill>
                  <a:sysClr val="windowText" lastClr="000000"/>
                </a:solidFill>
              </a:rPr>
              <a:t>=</a:t>
            </a:r>
            <a:r>
              <a:rPr lang="en-US" b="1" i="1" dirty="0">
                <a:solidFill>
                  <a:sysClr val="windowText" lastClr="000000"/>
                </a:solidFill>
              </a:rPr>
              <a:t>const</a:t>
            </a:r>
            <a:endParaRPr lang="ru-RU" b="1" i="1" dirty="0">
              <a:solidFill>
                <a:sysClr val="windowText" lastClr="000000"/>
              </a:solidFill>
            </a:endParaRPr>
          </a:p>
        </p:txBody>
      </p:sp>
      <p:cxnSp>
        <p:nvCxnSpPr>
          <p:cNvPr id="101" name="Прямая соединительная линия 100"/>
          <p:cNvCxnSpPr>
            <a:stCxn id="96" idx="3"/>
          </p:cNvCxnSpPr>
          <p:nvPr/>
        </p:nvCxnSpPr>
        <p:spPr>
          <a:xfrm flipV="1">
            <a:off x="2251292" y="2888719"/>
            <a:ext cx="176292" cy="199336"/>
          </a:xfrm>
          <a:prstGeom prst="line">
            <a:avLst/>
          </a:prstGeom>
          <a:ln w="19050">
            <a:solidFill>
              <a:schemeClr val="tx1"/>
            </a:solidFill>
            <a:headEnd type="none" w="lg" len="lg"/>
            <a:tailEnd type="none"/>
          </a:ln>
        </p:spPr>
        <p:style>
          <a:lnRef idx="1">
            <a:schemeClr val="accent1"/>
          </a:lnRef>
          <a:fillRef idx="0">
            <a:schemeClr val="accent1"/>
          </a:fillRef>
          <a:effectRef idx="0">
            <a:schemeClr val="accent1"/>
          </a:effectRef>
          <a:fontRef idx="minor">
            <a:schemeClr val="tx1"/>
          </a:fontRef>
        </p:style>
      </p:cxnSp>
      <p:cxnSp>
        <p:nvCxnSpPr>
          <p:cNvPr id="102" name="Прямая соединительная линия 101"/>
          <p:cNvCxnSpPr/>
          <p:nvPr/>
        </p:nvCxnSpPr>
        <p:spPr>
          <a:xfrm flipH="1">
            <a:off x="2891030" y="3087337"/>
            <a:ext cx="219705" cy="0"/>
          </a:xfrm>
          <a:prstGeom prst="line">
            <a:avLst/>
          </a:prstGeom>
          <a:ln w="19050">
            <a:solidFill>
              <a:schemeClr val="tx1"/>
            </a:solidFill>
            <a:headEnd type="none" w="lg" len="lg"/>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3" name="Прямоугольник 102"/>
              <p:cNvSpPr/>
              <p:nvPr/>
            </p:nvSpPr>
            <p:spPr>
              <a:xfrm>
                <a:off x="2251292" y="3383254"/>
                <a:ext cx="568558" cy="3418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a:latin typeface="Cambria Math"/>
                            </a:rPr>
                            <m:t>∆</m:t>
                          </m:r>
                          <m:r>
                            <a:rPr lang="ru-RU" i="1">
                              <a:latin typeface="Cambria Math"/>
                            </a:rPr>
                            <m:t>𝐿</m:t>
                          </m:r>
                        </m:e>
                        <m:sub>
                          <m:r>
                            <a:rPr lang="ru-RU" i="1">
                              <a:latin typeface="Cambria Math"/>
                            </a:rPr>
                            <m:t>𝑉</m:t>
                          </m:r>
                        </m:sub>
                      </m:sSub>
                    </m:oMath>
                  </m:oMathPara>
                </a14:m>
                <a:endParaRPr lang="ru-RU" dirty="0"/>
              </a:p>
            </p:txBody>
          </p:sp>
        </mc:Choice>
        <mc:Fallback xmlns="">
          <p:sp>
            <p:nvSpPr>
              <p:cNvPr id="103" name="Прямоугольник 102"/>
              <p:cNvSpPr>
                <a:spLocks noRot="1" noChangeAspect="1" noMove="1" noResize="1" noEditPoints="1" noAdjustHandles="1" noChangeArrowheads="1" noChangeShapeType="1" noTextEdit="1"/>
              </p:cNvSpPr>
              <p:nvPr/>
            </p:nvSpPr>
            <p:spPr>
              <a:xfrm>
                <a:off x="2251292" y="3383254"/>
                <a:ext cx="568558" cy="341883"/>
              </a:xfrm>
              <a:prstGeom prst="rect">
                <a:avLst/>
              </a:prstGeom>
              <a:blipFill rotWithShape="1">
                <a:blip r:embed="rId4" cstate="print"/>
                <a:stretch>
                  <a:fillRect b="-7143"/>
                </a:stretch>
              </a:blipFill>
            </p:spPr>
            <p:txBody>
              <a:bodyPr/>
              <a:lstStyle/>
              <a:p>
                <a:r>
                  <a:rPr lang="ru-RU">
                    <a:noFill/>
                  </a:rPr>
                  <a:t> </a:t>
                </a:r>
              </a:p>
            </p:txBody>
          </p:sp>
        </mc:Fallback>
      </mc:AlternateContent>
      <p:cxnSp>
        <p:nvCxnSpPr>
          <p:cNvPr id="104" name="Прямая соединительная линия 103"/>
          <p:cNvCxnSpPr/>
          <p:nvPr/>
        </p:nvCxnSpPr>
        <p:spPr>
          <a:xfrm flipV="1">
            <a:off x="2576012" y="2988387"/>
            <a:ext cx="163397" cy="445452"/>
          </a:xfrm>
          <a:prstGeom prst="line">
            <a:avLst/>
          </a:prstGeom>
          <a:ln w="19050">
            <a:solidFill>
              <a:schemeClr val="tx1"/>
            </a:solidFill>
            <a:headEnd type="none" w="lg" len="lg"/>
            <a:tailEnd type="none"/>
          </a:ln>
        </p:spPr>
        <p:style>
          <a:lnRef idx="1">
            <a:schemeClr val="accent1"/>
          </a:lnRef>
          <a:fillRef idx="0">
            <a:schemeClr val="accent1"/>
          </a:fillRef>
          <a:effectRef idx="0">
            <a:schemeClr val="accent1"/>
          </a:effectRef>
          <a:fontRef idx="minor">
            <a:schemeClr val="tx1"/>
          </a:fontRef>
        </p:style>
      </p:cxnSp>
      <p:sp>
        <p:nvSpPr>
          <p:cNvPr id="109" name="Прямоугольник 108"/>
          <p:cNvSpPr/>
          <p:nvPr/>
        </p:nvSpPr>
        <p:spPr>
          <a:xfrm>
            <a:off x="4030652" y="1387069"/>
            <a:ext cx="1502439" cy="500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cap="all" dirty="0">
                <a:solidFill>
                  <a:sysClr val="windowText" lastClr="000000"/>
                </a:solidFill>
              </a:rPr>
              <a:t>Т</a:t>
            </a:r>
            <a:endParaRPr lang="ru-RU" sz="2400" b="1" i="1" cap="all" baseline="-25000" dirty="0">
              <a:solidFill>
                <a:sysClr val="windowText" lastClr="000000"/>
              </a:solidFill>
            </a:endParaRPr>
          </a:p>
        </p:txBody>
      </p:sp>
      <p:sp>
        <p:nvSpPr>
          <p:cNvPr id="110" name="Прямоугольник 109"/>
          <p:cNvSpPr/>
          <p:nvPr/>
        </p:nvSpPr>
        <p:spPr>
          <a:xfrm>
            <a:off x="7294500" y="4391202"/>
            <a:ext cx="1502439" cy="500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cap="all" dirty="0">
                <a:solidFill>
                  <a:sysClr val="windowText" lastClr="000000"/>
                </a:solidFill>
              </a:rPr>
              <a:t>s</a:t>
            </a:r>
            <a:endParaRPr lang="ru-RU" sz="2400" b="1" i="1" cap="all" baseline="-25000" dirty="0">
              <a:solidFill>
                <a:sysClr val="windowText" lastClr="000000"/>
              </a:solidFill>
            </a:endParaRPr>
          </a:p>
        </p:txBody>
      </p:sp>
      <p:sp>
        <p:nvSpPr>
          <p:cNvPr id="111" name="Полилиния 110"/>
          <p:cNvSpPr/>
          <p:nvPr/>
        </p:nvSpPr>
        <p:spPr>
          <a:xfrm>
            <a:off x="5359713" y="2284260"/>
            <a:ext cx="1512387" cy="2202136"/>
          </a:xfrm>
          <a:custGeom>
            <a:avLst/>
            <a:gdLst>
              <a:gd name="connsiteX0" fmla="*/ 6824 w 1630908"/>
              <a:gd name="connsiteY0" fmla="*/ 2374710 h 2374710"/>
              <a:gd name="connsiteX1" fmla="*/ 0 w 1630908"/>
              <a:gd name="connsiteY1" fmla="*/ 1446662 h 2374710"/>
              <a:gd name="connsiteX2" fmla="*/ 388962 w 1630908"/>
              <a:gd name="connsiteY2" fmla="*/ 1207827 h 2374710"/>
              <a:gd name="connsiteX3" fmla="*/ 750627 w 1630908"/>
              <a:gd name="connsiteY3" fmla="*/ 921224 h 2374710"/>
              <a:gd name="connsiteX4" fmla="*/ 1084997 w 1630908"/>
              <a:gd name="connsiteY4" fmla="*/ 661916 h 2374710"/>
              <a:gd name="connsiteX5" fmla="*/ 1357953 w 1630908"/>
              <a:gd name="connsiteY5" fmla="*/ 368489 h 2374710"/>
              <a:gd name="connsiteX6" fmla="*/ 1630908 w 1630908"/>
              <a:gd name="connsiteY6" fmla="*/ 0 h 2374710"/>
              <a:gd name="connsiteX7" fmla="*/ 1576317 w 1630908"/>
              <a:gd name="connsiteY7" fmla="*/ 2354239 h 237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0908" h="2374710">
                <a:moveTo>
                  <a:pt x="6824" y="2374710"/>
                </a:moveTo>
                <a:cubicBezTo>
                  <a:pt x="4549" y="2065361"/>
                  <a:pt x="2275" y="1756011"/>
                  <a:pt x="0" y="1446662"/>
                </a:cubicBezTo>
                <a:lnTo>
                  <a:pt x="388962" y="1207827"/>
                </a:lnTo>
                <a:lnTo>
                  <a:pt x="750627" y="921224"/>
                </a:lnTo>
                <a:lnTo>
                  <a:pt x="1084997" y="661916"/>
                </a:lnTo>
                <a:lnTo>
                  <a:pt x="1357953" y="368489"/>
                </a:lnTo>
                <a:lnTo>
                  <a:pt x="1630908" y="0"/>
                </a:lnTo>
                <a:lnTo>
                  <a:pt x="1576317" y="2354239"/>
                </a:lnTo>
              </a:path>
            </a:pathLst>
          </a:custGeom>
          <a:pattFill prst="lgGrid">
            <a:fgClr>
              <a:schemeClr val="accent3">
                <a:lumMod val="75000"/>
              </a:schemeClr>
            </a:fgClr>
            <a:bgClr>
              <a:schemeClr val="bg1"/>
            </a:bgClr>
          </a:patt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12" name="Полилиния 111"/>
          <p:cNvSpPr/>
          <p:nvPr/>
        </p:nvSpPr>
        <p:spPr>
          <a:xfrm>
            <a:off x="6821476" y="1879269"/>
            <a:ext cx="316399" cy="2600799"/>
          </a:xfrm>
          <a:custGeom>
            <a:avLst/>
            <a:gdLst>
              <a:gd name="connsiteX0" fmla="*/ 0 w 341194"/>
              <a:gd name="connsiteY0" fmla="*/ 2797791 h 2804615"/>
              <a:gd name="connsiteX1" fmla="*/ 20471 w 341194"/>
              <a:gd name="connsiteY1" fmla="*/ 1876568 h 2804615"/>
              <a:gd name="connsiteX2" fmla="*/ 81886 w 341194"/>
              <a:gd name="connsiteY2" fmla="*/ 1542197 h 2804615"/>
              <a:gd name="connsiteX3" fmla="*/ 170597 w 341194"/>
              <a:gd name="connsiteY3" fmla="*/ 1146412 h 2804615"/>
              <a:gd name="connsiteX4" fmla="*/ 225188 w 341194"/>
              <a:gd name="connsiteY4" fmla="*/ 777923 h 2804615"/>
              <a:gd name="connsiteX5" fmla="*/ 279779 w 341194"/>
              <a:gd name="connsiteY5" fmla="*/ 402609 h 2804615"/>
              <a:gd name="connsiteX6" fmla="*/ 341194 w 341194"/>
              <a:gd name="connsiteY6" fmla="*/ 0 h 2804615"/>
              <a:gd name="connsiteX7" fmla="*/ 327546 w 341194"/>
              <a:gd name="connsiteY7" fmla="*/ 2804615 h 2804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1194" h="2804615">
                <a:moveTo>
                  <a:pt x="0" y="2797791"/>
                </a:moveTo>
                <a:lnTo>
                  <a:pt x="20471" y="1876568"/>
                </a:lnTo>
                <a:lnTo>
                  <a:pt x="81886" y="1542197"/>
                </a:lnTo>
                <a:lnTo>
                  <a:pt x="170597" y="1146412"/>
                </a:lnTo>
                <a:lnTo>
                  <a:pt x="225188" y="777923"/>
                </a:lnTo>
                <a:lnTo>
                  <a:pt x="279779" y="402609"/>
                </a:lnTo>
                <a:lnTo>
                  <a:pt x="341194" y="0"/>
                </a:lnTo>
                <a:cubicBezTo>
                  <a:pt x="336645" y="934872"/>
                  <a:pt x="332095" y="1869743"/>
                  <a:pt x="327546" y="2804615"/>
                </a:cubicBezTo>
              </a:path>
            </a:pathLst>
          </a:custGeom>
          <a:pattFill prst="dkHorz">
            <a:fgClr>
              <a:schemeClr val="accent6"/>
            </a:fgClr>
            <a:bgClr>
              <a:schemeClr val="bg1"/>
            </a:bgClr>
          </a:patt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13" name="Полилиния 112"/>
          <p:cNvSpPr/>
          <p:nvPr/>
        </p:nvSpPr>
        <p:spPr>
          <a:xfrm>
            <a:off x="6821476" y="1847630"/>
            <a:ext cx="310071" cy="1778161"/>
          </a:xfrm>
          <a:custGeom>
            <a:avLst/>
            <a:gdLst>
              <a:gd name="connsiteX0" fmla="*/ 54591 w 334370"/>
              <a:gd name="connsiteY0" fmla="*/ 464024 h 1917510"/>
              <a:gd name="connsiteX1" fmla="*/ 0 w 334370"/>
              <a:gd name="connsiteY1" fmla="*/ 1917510 h 1917510"/>
              <a:gd name="connsiteX2" fmla="*/ 88710 w 334370"/>
              <a:gd name="connsiteY2" fmla="*/ 1562669 h 1917510"/>
              <a:gd name="connsiteX3" fmla="*/ 143301 w 334370"/>
              <a:gd name="connsiteY3" fmla="*/ 1248770 h 1917510"/>
              <a:gd name="connsiteX4" fmla="*/ 204716 w 334370"/>
              <a:gd name="connsiteY4" fmla="*/ 921224 h 1917510"/>
              <a:gd name="connsiteX5" fmla="*/ 266131 w 334370"/>
              <a:gd name="connsiteY5" fmla="*/ 457200 h 1917510"/>
              <a:gd name="connsiteX6" fmla="*/ 334370 w 334370"/>
              <a:gd name="connsiteY6" fmla="*/ 0 h 1917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370" h="1917510">
                <a:moveTo>
                  <a:pt x="54591" y="464024"/>
                </a:moveTo>
                <a:lnTo>
                  <a:pt x="0" y="1917510"/>
                </a:lnTo>
                <a:lnTo>
                  <a:pt x="88710" y="1562669"/>
                </a:lnTo>
                <a:lnTo>
                  <a:pt x="143301" y="1248770"/>
                </a:lnTo>
                <a:lnTo>
                  <a:pt x="204716" y="921224"/>
                </a:lnTo>
                <a:lnTo>
                  <a:pt x="266131" y="457200"/>
                </a:lnTo>
                <a:lnTo>
                  <a:pt x="334370" y="0"/>
                </a:lnTo>
              </a:path>
            </a:pathLst>
          </a:custGeom>
          <a:pattFill prst="wdUpDiag">
            <a:fgClr>
              <a:schemeClr val="tx2"/>
            </a:fgClr>
            <a:bgClr>
              <a:schemeClr val="bg1"/>
            </a:bgClr>
          </a:patt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cxnSp>
        <p:nvCxnSpPr>
          <p:cNvPr id="114" name="Прямая со стрелкой 113"/>
          <p:cNvCxnSpPr/>
          <p:nvPr/>
        </p:nvCxnSpPr>
        <p:spPr>
          <a:xfrm flipH="1" flipV="1">
            <a:off x="4957373" y="1316660"/>
            <a:ext cx="1921" cy="3168488"/>
          </a:xfrm>
          <a:prstGeom prst="straightConnector1">
            <a:avLst/>
          </a:prstGeom>
          <a:ln w="2540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cxnSp>
        <p:nvCxnSpPr>
          <p:cNvPr id="115" name="Прямая со стрелкой 114"/>
          <p:cNvCxnSpPr/>
          <p:nvPr/>
        </p:nvCxnSpPr>
        <p:spPr>
          <a:xfrm flipV="1">
            <a:off x="4957373" y="4485147"/>
            <a:ext cx="3176182" cy="1"/>
          </a:xfrm>
          <a:prstGeom prst="straightConnector1">
            <a:avLst/>
          </a:prstGeom>
          <a:ln w="2540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sp>
        <p:nvSpPr>
          <p:cNvPr id="116" name="Полилиния 115"/>
          <p:cNvSpPr/>
          <p:nvPr/>
        </p:nvSpPr>
        <p:spPr>
          <a:xfrm>
            <a:off x="4988327" y="1387069"/>
            <a:ext cx="2405809" cy="2425528"/>
          </a:xfrm>
          <a:custGeom>
            <a:avLst/>
            <a:gdLst>
              <a:gd name="connsiteX0" fmla="*/ 0 w 2594344"/>
              <a:gd name="connsiteY0" fmla="*/ 2615609 h 2615609"/>
              <a:gd name="connsiteX1" fmla="*/ 914400 w 2594344"/>
              <a:gd name="connsiteY1" fmla="*/ 2083981 h 2615609"/>
              <a:gd name="connsiteX2" fmla="*/ 1807535 w 2594344"/>
              <a:gd name="connsiteY2" fmla="*/ 1265274 h 2615609"/>
              <a:gd name="connsiteX3" fmla="*/ 2594344 w 2594344"/>
              <a:gd name="connsiteY3" fmla="*/ 0 h 2615609"/>
            </a:gdLst>
            <a:ahLst/>
            <a:cxnLst>
              <a:cxn ang="0">
                <a:pos x="connsiteX0" y="connsiteY0"/>
              </a:cxn>
              <a:cxn ang="0">
                <a:pos x="connsiteX1" y="connsiteY1"/>
              </a:cxn>
              <a:cxn ang="0">
                <a:pos x="connsiteX2" y="connsiteY2"/>
              </a:cxn>
              <a:cxn ang="0">
                <a:pos x="connsiteX3" y="connsiteY3"/>
              </a:cxn>
            </a:cxnLst>
            <a:rect l="l" t="t" r="r" b="b"/>
            <a:pathLst>
              <a:path w="2594344" h="2615609">
                <a:moveTo>
                  <a:pt x="0" y="2615609"/>
                </a:moveTo>
                <a:cubicBezTo>
                  <a:pt x="306572" y="2462323"/>
                  <a:pt x="613144" y="2309037"/>
                  <a:pt x="914400" y="2083981"/>
                </a:cubicBezTo>
                <a:cubicBezTo>
                  <a:pt x="1215656" y="1858925"/>
                  <a:pt x="1527544" y="1612604"/>
                  <a:pt x="1807535" y="1265274"/>
                </a:cubicBezTo>
                <a:cubicBezTo>
                  <a:pt x="2087526" y="917944"/>
                  <a:pt x="2461437" y="212651"/>
                  <a:pt x="2594344" y="0"/>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17" name="Полилиния 116"/>
          <p:cNvSpPr/>
          <p:nvPr/>
        </p:nvSpPr>
        <p:spPr>
          <a:xfrm>
            <a:off x="5958999" y="2038531"/>
            <a:ext cx="1774777" cy="2395949"/>
          </a:xfrm>
          <a:custGeom>
            <a:avLst/>
            <a:gdLst>
              <a:gd name="connsiteX0" fmla="*/ 1913860 w 1913860"/>
              <a:gd name="connsiteY0" fmla="*/ 0 h 2583712"/>
              <a:gd name="connsiteX1" fmla="*/ 1467293 w 1913860"/>
              <a:gd name="connsiteY1" fmla="*/ 861238 h 2583712"/>
              <a:gd name="connsiteX2" fmla="*/ 903767 w 1913860"/>
              <a:gd name="connsiteY2" fmla="*/ 1711842 h 2583712"/>
              <a:gd name="connsiteX3" fmla="*/ 233916 w 1913860"/>
              <a:gd name="connsiteY3" fmla="*/ 2360428 h 2583712"/>
              <a:gd name="connsiteX4" fmla="*/ 0 w 1913860"/>
              <a:gd name="connsiteY4" fmla="*/ 2583712 h 2583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860" h="2583712">
                <a:moveTo>
                  <a:pt x="1913860" y="0"/>
                </a:moveTo>
                <a:cubicBezTo>
                  <a:pt x="1774751" y="287965"/>
                  <a:pt x="1635642" y="575931"/>
                  <a:pt x="1467293" y="861238"/>
                </a:cubicBezTo>
                <a:cubicBezTo>
                  <a:pt x="1298944" y="1146545"/>
                  <a:pt x="1109330" y="1461977"/>
                  <a:pt x="903767" y="1711842"/>
                </a:cubicBezTo>
                <a:cubicBezTo>
                  <a:pt x="698204" y="1961707"/>
                  <a:pt x="384544" y="2215116"/>
                  <a:pt x="233916" y="2360428"/>
                </a:cubicBezTo>
                <a:cubicBezTo>
                  <a:pt x="83288" y="2505740"/>
                  <a:pt x="7088" y="2564219"/>
                  <a:pt x="0" y="2583712"/>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cxnSp>
        <p:nvCxnSpPr>
          <p:cNvPr id="118" name="Прямая соединительная линия 117"/>
          <p:cNvCxnSpPr/>
          <p:nvPr/>
        </p:nvCxnSpPr>
        <p:spPr>
          <a:xfrm flipV="1">
            <a:off x="6816333" y="2275106"/>
            <a:ext cx="49300" cy="1337033"/>
          </a:xfrm>
          <a:prstGeom prst="line">
            <a:avLst/>
          </a:prstGeom>
          <a:ln w="31750">
            <a:solidFill>
              <a:schemeClr val="tx2"/>
            </a:solidFill>
            <a:headEnd type="oval" w="med" len="med"/>
            <a:tailEnd type="oval"/>
          </a:ln>
        </p:spPr>
        <p:style>
          <a:lnRef idx="1">
            <a:schemeClr val="accent1"/>
          </a:lnRef>
          <a:fillRef idx="0">
            <a:schemeClr val="accent1"/>
          </a:fillRef>
          <a:effectRef idx="0">
            <a:schemeClr val="accent1"/>
          </a:effectRef>
          <a:fontRef idx="minor">
            <a:schemeClr val="tx1"/>
          </a:fontRef>
        </p:style>
      </p:cxnSp>
      <p:sp>
        <p:nvSpPr>
          <p:cNvPr id="119" name="Прямоугольник 118"/>
          <p:cNvSpPr/>
          <p:nvPr/>
        </p:nvSpPr>
        <p:spPr>
          <a:xfrm>
            <a:off x="6588742" y="3531666"/>
            <a:ext cx="275051" cy="500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в</a:t>
            </a:r>
            <a:endParaRPr lang="ru-RU" b="1" i="1" cap="all" baseline="-25000" dirty="0">
              <a:solidFill>
                <a:sysClr val="windowText" lastClr="000000"/>
              </a:solidFill>
            </a:endParaRPr>
          </a:p>
        </p:txBody>
      </p:sp>
      <p:cxnSp>
        <p:nvCxnSpPr>
          <p:cNvPr id="120" name="Прямая соединительная линия 119"/>
          <p:cNvCxnSpPr>
            <a:stCxn id="117" idx="2"/>
          </p:cNvCxnSpPr>
          <p:nvPr/>
        </p:nvCxnSpPr>
        <p:spPr>
          <a:xfrm flipH="1">
            <a:off x="4957373" y="3625971"/>
            <a:ext cx="1839715" cy="0"/>
          </a:xfrm>
          <a:prstGeom prst="line">
            <a:avLst/>
          </a:prstGeom>
          <a:ln w="12700">
            <a:solidFill>
              <a:schemeClr val="tx1"/>
            </a:solidFill>
            <a:prstDash val="lgDash"/>
            <a:headEnd type="none" w="lg" len="lg"/>
            <a:tailEnd type="none"/>
          </a:ln>
        </p:spPr>
        <p:style>
          <a:lnRef idx="1">
            <a:schemeClr val="accent1"/>
          </a:lnRef>
          <a:fillRef idx="0">
            <a:schemeClr val="accent1"/>
          </a:fillRef>
          <a:effectRef idx="0">
            <a:schemeClr val="accent1"/>
          </a:effectRef>
          <a:fontRef idx="minor">
            <a:schemeClr val="tx1"/>
          </a:fontRef>
        </p:style>
      </p:cxnSp>
      <p:sp>
        <p:nvSpPr>
          <p:cNvPr id="121" name="Полилиния 120"/>
          <p:cNvSpPr/>
          <p:nvPr/>
        </p:nvSpPr>
        <p:spPr>
          <a:xfrm>
            <a:off x="6819122" y="1869115"/>
            <a:ext cx="305656" cy="1745197"/>
          </a:xfrm>
          <a:custGeom>
            <a:avLst/>
            <a:gdLst>
              <a:gd name="connsiteX0" fmla="*/ 329609 w 329609"/>
              <a:gd name="connsiteY0" fmla="*/ 0 h 1881963"/>
              <a:gd name="connsiteX1" fmla="*/ 202018 w 329609"/>
              <a:gd name="connsiteY1" fmla="*/ 903768 h 1881963"/>
              <a:gd name="connsiteX2" fmla="*/ 0 w 329609"/>
              <a:gd name="connsiteY2" fmla="*/ 1881963 h 1881963"/>
            </a:gdLst>
            <a:ahLst/>
            <a:cxnLst>
              <a:cxn ang="0">
                <a:pos x="connsiteX0" y="connsiteY0"/>
              </a:cxn>
              <a:cxn ang="0">
                <a:pos x="connsiteX1" y="connsiteY1"/>
              </a:cxn>
              <a:cxn ang="0">
                <a:pos x="connsiteX2" y="connsiteY2"/>
              </a:cxn>
            </a:cxnLst>
            <a:rect l="l" t="t" r="r" b="b"/>
            <a:pathLst>
              <a:path w="329609" h="1881963">
                <a:moveTo>
                  <a:pt x="329609" y="0"/>
                </a:moveTo>
                <a:cubicBezTo>
                  <a:pt x="293281" y="295054"/>
                  <a:pt x="256953" y="590108"/>
                  <a:pt x="202018" y="903768"/>
                </a:cubicBezTo>
                <a:cubicBezTo>
                  <a:pt x="147083" y="1217429"/>
                  <a:pt x="0" y="1881963"/>
                  <a:pt x="0" y="1881963"/>
                </a:cubicBezTo>
              </a:path>
            </a:pathLst>
          </a:custGeom>
          <a:ln w="31750">
            <a:solidFill>
              <a:schemeClr val="tx1"/>
            </a:solidFill>
            <a:headEnd type="oval"/>
            <a:tail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cxnSp>
        <p:nvCxnSpPr>
          <p:cNvPr id="122" name="Прямая соединительная линия 121"/>
          <p:cNvCxnSpPr/>
          <p:nvPr/>
        </p:nvCxnSpPr>
        <p:spPr>
          <a:xfrm flipH="1">
            <a:off x="4957373" y="2288938"/>
            <a:ext cx="1906420" cy="0"/>
          </a:xfrm>
          <a:prstGeom prst="line">
            <a:avLst/>
          </a:prstGeom>
          <a:ln w="12700">
            <a:solidFill>
              <a:schemeClr val="tx1"/>
            </a:solidFill>
            <a:prstDash val="lgDash"/>
            <a:headEnd type="none" w="lg" len="lg"/>
            <a:tailEnd type="none"/>
          </a:ln>
        </p:spPr>
        <p:style>
          <a:lnRef idx="1">
            <a:schemeClr val="accent1"/>
          </a:lnRef>
          <a:fillRef idx="0">
            <a:schemeClr val="accent1"/>
          </a:fillRef>
          <a:effectRef idx="0">
            <a:schemeClr val="accent1"/>
          </a:effectRef>
          <a:fontRef idx="minor">
            <a:schemeClr val="tx1"/>
          </a:fontRef>
        </p:style>
      </p:cxnSp>
      <p:cxnSp>
        <p:nvCxnSpPr>
          <p:cNvPr id="123" name="Прямая соединительная линия 122"/>
          <p:cNvCxnSpPr>
            <a:stCxn id="121" idx="0"/>
          </p:cNvCxnSpPr>
          <p:nvPr/>
        </p:nvCxnSpPr>
        <p:spPr>
          <a:xfrm flipH="1">
            <a:off x="4957373" y="1869115"/>
            <a:ext cx="2167405" cy="18767"/>
          </a:xfrm>
          <a:prstGeom prst="line">
            <a:avLst/>
          </a:prstGeom>
          <a:ln w="12700">
            <a:solidFill>
              <a:schemeClr val="tx1"/>
            </a:solidFill>
            <a:prstDash val="lgDash"/>
            <a:headEnd type="none" w="lg" len="lg"/>
            <a:tailEnd type="none"/>
          </a:ln>
        </p:spPr>
        <p:style>
          <a:lnRef idx="1">
            <a:schemeClr val="accent1"/>
          </a:lnRef>
          <a:fillRef idx="0">
            <a:schemeClr val="accent1"/>
          </a:fillRef>
          <a:effectRef idx="0">
            <a:schemeClr val="accent1"/>
          </a:effectRef>
          <a:fontRef idx="minor">
            <a:schemeClr val="tx1"/>
          </a:fontRef>
        </p:style>
      </p:cxnSp>
      <p:sp>
        <p:nvSpPr>
          <p:cNvPr id="124" name="Прямоугольник 123"/>
          <p:cNvSpPr/>
          <p:nvPr/>
        </p:nvSpPr>
        <p:spPr>
          <a:xfrm>
            <a:off x="7156975" y="1618708"/>
            <a:ext cx="275051" cy="500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к</a:t>
            </a:r>
            <a:endParaRPr lang="ru-RU" b="1" i="1" cap="all" baseline="-25000" dirty="0">
              <a:solidFill>
                <a:sysClr val="windowText" lastClr="000000"/>
              </a:solidFill>
            </a:endParaRPr>
          </a:p>
        </p:txBody>
      </p:sp>
      <p:sp>
        <p:nvSpPr>
          <p:cNvPr id="125" name="Прямоугольник 124"/>
          <p:cNvSpPr/>
          <p:nvPr/>
        </p:nvSpPr>
        <p:spPr>
          <a:xfrm>
            <a:off x="6407992" y="1869115"/>
            <a:ext cx="438395" cy="500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к</a:t>
            </a:r>
            <a:r>
              <a:rPr lang="en-US" b="1" cap="all" baseline="-25000" dirty="0">
                <a:solidFill>
                  <a:sysClr val="windowText" lastClr="000000"/>
                </a:solidFill>
              </a:rPr>
              <a:t>s</a:t>
            </a:r>
            <a:endParaRPr lang="ru-RU" b="1" i="1" cap="all" baseline="-25000" dirty="0">
              <a:solidFill>
                <a:sysClr val="windowText" lastClr="000000"/>
              </a:solidFill>
            </a:endParaRPr>
          </a:p>
        </p:txBody>
      </p:sp>
      <p:sp>
        <p:nvSpPr>
          <p:cNvPr id="126" name="Прямоугольник 125"/>
          <p:cNvSpPr/>
          <p:nvPr/>
        </p:nvSpPr>
        <p:spPr>
          <a:xfrm>
            <a:off x="4890598" y="1470189"/>
            <a:ext cx="534991" cy="500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T</a:t>
            </a:r>
            <a:r>
              <a:rPr lang="ru-RU" b="1" i="1" baseline="-25000" dirty="0">
                <a:solidFill>
                  <a:sysClr val="windowText" lastClr="000000"/>
                </a:solidFill>
              </a:rPr>
              <a:t>к</a:t>
            </a:r>
            <a:endParaRPr lang="ru-RU" b="1" i="1" dirty="0">
              <a:solidFill>
                <a:sysClr val="windowText" lastClr="000000"/>
              </a:solidFill>
            </a:endParaRPr>
          </a:p>
        </p:txBody>
      </p:sp>
      <p:sp>
        <p:nvSpPr>
          <p:cNvPr id="127" name="Прямоугольник 126"/>
          <p:cNvSpPr/>
          <p:nvPr/>
        </p:nvSpPr>
        <p:spPr>
          <a:xfrm>
            <a:off x="4877447" y="3236506"/>
            <a:ext cx="534991" cy="500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T</a:t>
            </a:r>
            <a:r>
              <a:rPr lang="ru-RU" b="1" i="1" baseline="-25000" dirty="0">
                <a:solidFill>
                  <a:sysClr val="windowText" lastClr="000000"/>
                </a:solidFill>
              </a:rPr>
              <a:t>в</a:t>
            </a:r>
            <a:endParaRPr lang="ru-RU" b="1" i="1" dirty="0">
              <a:solidFill>
                <a:sysClr val="windowText" lastClr="000000"/>
              </a:solidFill>
            </a:endParaRPr>
          </a:p>
        </p:txBody>
      </p:sp>
      <p:sp>
        <p:nvSpPr>
          <p:cNvPr id="128" name="Прямоугольник 127"/>
          <p:cNvSpPr/>
          <p:nvPr/>
        </p:nvSpPr>
        <p:spPr>
          <a:xfrm>
            <a:off x="4877447" y="1893133"/>
            <a:ext cx="534991" cy="500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T</a:t>
            </a:r>
            <a:r>
              <a:rPr lang="ru-RU" b="1" i="1" baseline="-25000" dirty="0">
                <a:solidFill>
                  <a:sysClr val="windowText" lastClr="000000"/>
                </a:solidFill>
              </a:rPr>
              <a:t>к</a:t>
            </a:r>
            <a:r>
              <a:rPr lang="en-US" b="1" i="1" baseline="-25000" dirty="0">
                <a:solidFill>
                  <a:sysClr val="windowText" lastClr="000000"/>
                </a:solidFill>
              </a:rPr>
              <a:t>s</a:t>
            </a:r>
            <a:endParaRPr lang="ru-RU" b="1" i="1" dirty="0">
              <a:solidFill>
                <a:sysClr val="windowText" lastClr="000000"/>
              </a:solidFill>
            </a:endParaRPr>
          </a:p>
        </p:txBody>
      </p:sp>
      <p:cxnSp>
        <p:nvCxnSpPr>
          <p:cNvPr id="129" name="Прямая соединительная линия 128"/>
          <p:cNvCxnSpPr/>
          <p:nvPr/>
        </p:nvCxnSpPr>
        <p:spPr>
          <a:xfrm>
            <a:off x="7124778" y="1878498"/>
            <a:ext cx="0" cy="2587829"/>
          </a:xfrm>
          <a:prstGeom prst="line">
            <a:avLst/>
          </a:prstGeom>
          <a:ln w="19050">
            <a:solidFill>
              <a:schemeClr val="tx1"/>
            </a:solidFill>
            <a:prstDash val="solid"/>
            <a:headEnd type="none" w="lg" len="lg"/>
            <a:tailEnd type="none"/>
          </a:ln>
        </p:spPr>
        <p:style>
          <a:lnRef idx="1">
            <a:schemeClr val="accent1"/>
          </a:lnRef>
          <a:fillRef idx="0">
            <a:schemeClr val="accent1"/>
          </a:fillRef>
          <a:effectRef idx="0">
            <a:schemeClr val="accent1"/>
          </a:effectRef>
          <a:fontRef idx="minor">
            <a:schemeClr val="tx1"/>
          </a:fontRef>
        </p:style>
      </p:cxnSp>
      <p:cxnSp>
        <p:nvCxnSpPr>
          <p:cNvPr id="130" name="Прямая соединительная линия 129"/>
          <p:cNvCxnSpPr/>
          <p:nvPr/>
        </p:nvCxnSpPr>
        <p:spPr>
          <a:xfrm>
            <a:off x="6821737" y="3625971"/>
            <a:ext cx="0" cy="859177"/>
          </a:xfrm>
          <a:prstGeom prst="line">
            <a:avLst/>
          </a:prstGeom>
          <a:ln w="19050">
            <a:solidFill>
              <a:schemeClr val="tx1"/>
            </a:solidFill>
            <a:prstDash val="solid"/>
            <a:headEnd type="none" w="lg" len="lg"/>
            <a:tailEnd type="none"/>
          </a:ln>
        </p:spPr>
        <p:style>
          <a:lnRef idx="1">
            <a:schemeClr val="accent1"/>
          </a:lnRef>
          <a:fillRef idx="0">
            <a:schemeClr val="accent1"/>
          </a:fillRef>
          <a:effectRef idx="0">
            <a:schemeClr val="accent1"/>
          </a:effectRef>
          <a:fontRef idx="minor">
            <a:schemeClr val="tx1"/>
          </a:fontRef>
        </p:style>
      </p:cxnSp>
      <p:cxnSp>
        <p:nvCxnSpPr>
          <p:cNvPr id="131" name="Прямая соединительная линия 130"/>
          <p:cNvCxnSpPr/>
          <p:nvPr/>
        </p:nvCxnSpPr>
        <p:spPr>
          <a:xfrm>
            <a:off x="5357919" y="3612139"/>
            <a:ext cx="0" cy="867979"/>
          </a:xfrm>
          <a:prstGeom prst="line">
            <a:avLst/>
          </a:prstGeom>
          <a:ln w="19050">
            <a:solidFill>
              <a:schemeClr val="tx1"/>
            </a:solidFill>
            <a:prstDash val="solid"/>
            <a:headEnd type="none" w="lg" len="lg"/>
            <a:tailEnd type="none"/>
          </a:ln>
        </p:spPr>
        <p:style>
          <a:lnRef idx="1">
            <a:schemeClr val="accent1"/>
          </a:lnRef>
          <a:fillRef idx="0">
            <a:schemeClr val="accent1"/>
          </a:fillRef>
          <a:effectRef idx="0">
            <a:schemeClr val="accent1"/>
          </a:effectRef>
          <a:fontRef idx="minor">
            <a:schemeClr val="tx1"/>
          </a:fontRef>
        </p:style>
      </p:cxnSp>
      <p:sp>
        <p:nvSpPr>
          <p:cNvPr id="132" name="Прямоугольник 131"/>
          <p:cNvSpPr/>
          <p:nvPr/>
        </p:nvSpPr>
        <p:spPr>
          <a:xfrm>
            <a:off x="6053706" y="2300615"/>
            <a:ext cx="275051" cy="500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k</a:t>
            </a:r>
            <a:endParaRPr lang="ru-RU" b="1" i="1" dirty="0">
              <a:solidFill>
                <a:sysClr val="windowText" lastClr="000000"/>
              </a:solidFill>
            </a:endParaRPr>
          </a:p>
        </p:txBody>
      </p:sp>
      <p:sp>
        <p:nvSpPr>
          <p:cNvPr id="133" name="Прямоугольник 132"/>
          <p:cNvSpPr/>
          <p:nvPr/>
        </p:nvSpPr>
        <p:spPr>
          <a:xfrm>
            <a:off x="7267550" y="2085282"/>
            <a:ext cx="275051" cy="500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n</a:t>
            </a:r>
            <a:endParaRPr lang="ru-RU" b="1" i="1" dirty="0">
              <a:solidFill>
                <a:sysClr val="windowText" lastClr="000000"/>
              </a:solidFill>
            </a:endParaRPr>
          </a:p>
        </p:txBody>
      </p:sp>
      <p:cxnSp>
        <p:nvCxnSpPr>
          <p:cNvPr id="134" name="Прямая соединительная линия 133"/>
          <p:cNvCxnSpPr/>
          <p:nvPr/>
        </p:nvCxnSpPr>
        <p:spPr>
          <a:xfrm flipH="1">
            <a:off x="7060633" y="2365776"/>
            <a:ext cx="267101" cy="88080"/>
          </a:xfrm>
          <a:prstGeom prst="line">
            <a:avLst/>
          </a:prstGeom>
          <a:ln w="19050">
            <a:solidFill>
              <a:schemeClr val="tx1"/>
            </a:solidFill>
            <a:prstDash val="solid"/>
            <a:headEnd type="none" w="lg" len="lg"/>
            <a:tailEnd type="none"/>
          </a:ln>
        </p:spPr>
        <p:style>
          <a:lnRef idx="1">
            <a:schemeClr val="accent1"/>
          </a:lnRef>
          <a:fillRef idx="0">
            <a:schemeClr val="accent1"/>
          </a:fillRef>
          <a:effectRef idx="0">
            <a:schemeClr val="accent1"/>
          </a:effectRef>
          <a:fontRef idx="minor">
            <a:schemeClr val="tx1"/>
          </a:fontRef>
        </p:style>
      </p:cxnSp>
      <p:cxnSp>
        <p:nvCxnSpPr>
          <p:cNvPr id="135" name="Прямая соединительная линия 134"/>
          <p:cNvCxnSpPr>
            <a:stCxn id="132" idx="3"/>
          </p:cNvCxnSpPr>
          <p:nvPr/>
        </p:nvCxnSpPr>
        <p:spPr>
          <a:xfrm>
            <a:off x="6328757" y="2551021"/>
            <a:ext cx="517630" cy="105934"/>
          </a:xfrm>
          <a:prstGeom prst="line">
            <a:avLst/>
          </a:prstGeom>
          <a:ln w="19050">
            <a:solidFill>
              <a:schemeClr val="tx1"/>
            </a:solidFill>
            <a:prstDash val="solid"/>
            <a:headEnd type="none" w="lg" len="lg"/>
            <a:tailEnd type="none"/>
          </a:ln>
        </p:spPr>
        <p:style>
          <a:lnRef idx="1">
            <a:schemeClr val="accent1"/>
          </a:lnRef>
          <a:fillRef idx="0">
            <a:schemeClr val="accent1"/>
          </a:fillRef>
          <a:effectRef idx="0">
            <a:schemeClr val="accent1"/>
          </a:effectRef>
          <a:fontRef idx="minor">
            <a:schemeClr val="tx1"/>
          </a:fontRef>
        </p:style>
      </p:cxnSp>
      <p:sp>
        <p:nvSpPr>
          <p:cNvPr id="136" name="Прямоугольник 135"/>
          <p:cNvSpPr/>
          <p:nvPr/>
        </p:nvSpPr>
        <p:spPr>
          <a:xfrm>
            <a:off x="5220394" y="4443251"/>
            <a:ext cx="275051" cy="500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n</a:t>
            </a:r>
            <a:endParaRPr lang="ru-RU" b="1" i="1" dirty="0">
              <a:solidFill>
                <a:sysClr val="windowText" lastClr="000000"/>
              </a:solidFill>
            </a:endParaRPr>
          </a:p>
        </p:txBody>
      </p:sp>
      <p:sp>
        <p:nvSpPr>
          <p:cNvPr id="137" name="Прямоугольник 136"/>
          <p:cNvSpPr/>
          <p:nvPr/>
        </p:nvSpPr>
        <p:spPr>
          <a:xfrm>
            <a:off x="6659562" y="4456944"/>
            <a:ext cx="275051" cy="500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c</a:t>
            </a:r>
            <a:endParaRPr lang="ru-RU" b="1" i="1" dirty="0">
              <a:solidFill>
                <a:sysClr val="windowText" lastClr="000000"/>
              </a:solidFill>
            </a:endParaRPr>
          </a:p>
        </p:txBody>
      </p:sp>
      <p:sp>
        <p:nvSpPr>
          <p:cNvPr id="138" name="Прямоугольник 137"/>
          <p:cNvSpPr/>
          <p:nvPr/>
        </p:nvSpPr>
        <p:spPr>
          <a:xfrm>
            <a:off x="7019449" y="4477242"/>
            <a:ext cx="275051" cy="500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d</a:t>
            </a:r>
            <a:endParaRPr lang="ru-RU" b="1" i="1" dirty="0">
              <a:solidFill>
                <a:sysClr val="windowText" lastClr="000000"/>
              </a:solidFill>
            </a:endParaRPr>
          </a:p>
        </p:txBody>
      </p:sp>
      <p:sp>
        <p:nvSpPr>
          <p:cNvPr id="139" name="Прямоугольник 138"/>
          <p:cNvSpPr/>
          <p:nvPr/>
        </p:nvSpPr>
        <p:spPr>
          <a:xfrm>
            <a:off x="5258040" y="3172413"/>
            <a:ext cx="275051" cy="500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m</a:t>
            </a:r>
            <a:endParaRPr lang="ru-RU" b="1" i="1" dirty="0">
              <a:solidFill>
                <a:sysClr val="windowText" lastClr="000000"/>
              </a:solidFill>
            </a:endParaRPr>
          </a:p>
        </p:txBody>
      </p:sp>
      <mc:AlternateContent xmlns:mc="http://schemas.openxmlformats.org/markup-compatibility/2006" xmlns:a14="http://schemas.microsoft.com/office/drawing/2010/main">
        <mc:Choice Requires="a14">
          <p:sp>
            <p:nvSpPr>
              <p:cNvPr id="140" name="Прямоугольник 139"/>
              <p:cNvSpPr/>
              <p:nvPr/>
            </p:nvSpPr>
            <p:spPr>
              <a:xfrm>
                <a:off x="7129798" y="1921135"/>
                <a:ext cx="569571" cy="34249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a:latin typeface="Cambria Math"/>
                            </a:rPr>
                            <m:t>∆</m:t>
                          </m:r>
                          <m:r>
                            <a:rPr lang="ru-RU" i="1">
                              <a:latin typeface="Cambria Math"/>
                            </a:rPr>
                            <m:t>𝐿</m:t>
                          </m:r>
                        </m:e>
                        <m:sub>
                          <m:r>
                            <a:rPr lang="ru-RU" i="1">
                              <a:latin typeface="Cambria Math"/>
                            </a:rPr>
                            <m:t>𝑉</m:t>
                          </m:r>
                        </m:sub>
                      </m:sSub>
                    </m:oMath>
                  </m:oMathPara>
                </a14:m>
                <a:endParaRPr lang="ru-RU" dirty="0"/>
              </a:p>
            </p:txBody>
          </p:sp>
        </mc:Choice>
        <mc:Fallback xmlns="">
          <p:sp>
            <p:nvSpPr>
              <p:cNvPr id="140" name="Прямоугольник 139"/>
              <p:cNvSpPr>
                <a:spLocks noRot="1" noChangeAspect="1" noMove="1" noResize="1" noEditPoints="1" noAdjustHandles="1" noChangeArrowheads="1" noChangeShapeType="1" noTextEdit="1"/>
              </p:cNvSpPr>
              <p:nvPr/>
            </p:nvSpPr>
            <p:spPr>
              <a:xfrm>
                <a:off x="7129798" y="1921135"/>
                <a:ext cx="569571" cy="342492"/>
              </a:xfrm>
              <a:prstGeom prst="rect">
                <a:avLst/>
              </a:prstGeom>
              <a:blipFill rotWithShape="1">
                <a:blip r:embed="rId5" cstate="print"/>
                <a:stretch>
                  <a:fillRect b="-7143"/>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41" name="Прямоугольник 140"/>
              <p:cNvSpPr/>
              <p:nvPr/>
            </p:nvSpPr>
            <p:spPr>
              <a:xfrm>
                <a:off x="7185162" y="3566073"/>
                <a:ext cx="417948" cy="34249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i="1">
                              <a:latin typeface="Cambria Math"/>
                            </a:rPr>
                            <m:t>𝐿</m:t>
                          </m:r>
                        </m:e>
                        <m:sub>
                          <m:r>
                            <a:rPr lang="ru-RU" i="1">
                              <a:latin typeface="Cambria Math"/>
                            </a:rPr>
                            <m:t>𝑟</m:t>
                          </m:r>
                        </m:sub>
                      </m:sSub>
                    </m:oMath>
                  </m:oMathPara>
                </a14:m>
                <a:endParaRPr lang="ru-RU" dirty="0"/>
              </a:p>
            </p:txBody>
          </p:sp>
        </mc:Choice>
        <mc:Fallback xmlns="">
          <p:sp>
            <p:nvSpPr>
              <p:cNvPr id="141" name="Прямоугольник 140"/>
              <p:cNvSpPr>
                <a:spLocks noRot="1" noChangeAspect="1" noMove="1" noResize="1" noEditPoints="1" noAdjustHandles="1" noChangeArrowheads="1" noChangeShapeType="1" noTextEdit="1"/>
              </p:cNvSpPr>
              <p:nvPr/>
            </p:nvSpPr>
            <p:spPr>
              <a:xfrm>
                <a:off x="7185162" y="3566073"/>
                <a:ext cx="417948" cy="342492"/>
              </a:xfrm>
              <a:prstGeom prst="rect">
                <a:avLst/>
              </a:prstGeom>
              <a:blipFill rotWithShape="1">
                <a:blip r:embed="rId6" cstate="print"/>
                <a:stretch>
                  <a:fillRect b="-3571"/>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42" name="Прямоугольник 141"/>
              <p:cNvSpPr/>
              <p:nvPr/>
            </p:nvSpPr>
            <p:spPr>
              <a:xfrm>
                <a:off x="5533091" y="2730199"/>
                <a:ext cx="502678" cy="34249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i="1">
                              <a:latin typeface="Cambria Math"/>
                            </a:rPr>
                            <m:t>𝐿</m:t>
                          </m:r>
                        </m:e>
                        <m:sub>
                          <m:r>
                            <a:rPr lang="ru-RU" i="1">
                              <a:latin typeface="Cambria Math"/>
                            </a:rPr>
                            <m:t>𝑘𝑠</m:t>
                          </m:r>
                        </m:sub>
                      </m:sSub>
                    </m:oMath>
                  </m:oMathPara>
                </a14:m>
                <a:endParaRPr lang="ru-RU" dirty="0"/>
              </a:p>
            </p:txBody>
          </p:sp>
        </mc:Choice>
        <mc:Fallback xmlns="">
          <p:sp>
            <p:nvSpPr>
              <p:cNvPr id="142" name="Прямоугольник 141"/>
              <p:cNvSpPr>
                <a:spLocks noRot="1" noChangeAspect="1" noMove="1" noResize="1" noEditPoints="1" noAdjustHandles="1" noChangeArrowheads="1" noChangeShapeType="1" noTextEdit="1"/>
              </p:cNvSpPr>
              <p:nvPr/>
            </p:nvSpPr>
            <p:spPr>
              <a:xfrm>
                <a:off x="5533091" y="2730199"/>
                <a:ext cx="502678" cy="342492"/>
              </a:xfrm>
              <a:prstGeom prst="rect">
                <a:avLst/>
              </a:prstGeom>
              <a:blipFill rotWithShape="1">
                <a:blip r:embed="rId7" cstate="print"/>
                <a:stretch>
                  <a:fillRect b="-7143"/>
                </a:stretch>
              </a:blipFill>
            </p:spPr>
            <p:txBody>
              <a:bodyPr/>
              <a:lstStyle/>
              <a:p>
                <a:r>
                  <a:rPr lang="ru-RU">
                    <a:noFill/>
                  </a:rPr>
                  <a:t> </a:t>
                </a:r>
              </a:p>
            </p:txBody>
          </p:sp>
        </mc:Fallback>
      </mc:AlternateContent>
      <p:cxnSp>
        <p:nvCxnSpPr>
          <p:cNvPr id="143" name="Прямая соединительная линия 142"/>
          <p:cNvCxnSpPr>
            <a:stCxn id="142" idx="2"/>
          </p:cNvCxnSpPr>
          <p:nvPr/>
        </p:nvCxnSpPr>
        <p:spPr>
          <a:xfrm>
            <a:off x="5784430" y="3072691"/>
            <a:ext cx="174569" cy="271501"/>
          </a:xfrm>
          <a:prstGeom prst="line">
            <a:avLst/>
          </a:prstGeom>
          <a:ln w="19050">
            <a:solidFill>
              <a:schemeClr val="tx1"/>
            </a:solidFill>
            <a:prstDash val="solid"/>
            <a:headEnd type="none" w="lg" len="lg"/>
            <a:tailEnd type="none"/>
          </a:ln>
        </p:spPr>
        <p:style>
          <a:lnRef idx="1">
            <a:schemeClr val="accent1"/>
          </a:lnRef>
          <a:fillRef idx="0">
            <a:schemeClr val="accent1"/>
          </a:fillRef>
          <a:effectRef idx="0">
            <a:schemeClr val="accent1"/>
          </a:effectRef>
          <a:fontRef idx="minor">
            <a:schemeClr val="tx1"/>
          </a:fontRef>
        </p:style>
      </p:cxnSp>
      <p:cxnSp>
        <p:nvCxnSpPr>
          <p:cNvPr id="144" name="Прямая соединительная линия 143"/>
          <p:cNvCxnSpPr/>
          <p:nvPr/>
        </p:nvCxnSpPr>
        <p:spPr>
          <a:xfrm flipH="1">
            <a:off x="6971949" y="2188579"/>
            <a:ext cx="295601" cy="205366"/>
          </a:xfrm>
          <a:prstGeom prst="line">
            <a:avLst/>
          </a:prstGeom>
          <a:ln w="19050">
            <a:solidFill>
              <a:schemeClr val="tx1"/>
            </a:solidFill>
            <a:prstDash val="solid"/>
            <a:headEnd type="none" w="lg" len="lg"/>
            <a:tailEnd type="none"/>
          </a:ln>
        </p:spPr>
        <p:style>
          <a:lnRef idx="1">
            <a:schemeClr val="accent1"/>
          </a:lnRef>
          <a:fillRef idx="0">
            <a:schemeClr val="accent1"/>
          </a:fillRef>
          <a:effectRef idx="0">
            <a:schemeClr val="accent1"/>
          </a:effectRef>
          <a:fontRef idx="minor">
            <a:schemeClr val="tx1"/>
          </a:fontRef>
        </p:style>
      </p:cxnSp>
      <p:cxnSp>
        <p:nvCxnSpPr>
          <p:cNvPr id="145" name="Прямая соединительная линия 144"/>
          <p:cNvCxnSpPr/>
          <p:nvPr/>
        </p:nvCxnSpPr>
        <p:spPr>
          <a:xfrm flipH="1" flipV="1">
            <a:off x="6976512" y="3566073"/>
            <a:ext cx="291038" cy="171246"/>
          </a:xfrm>
          <a:prstGeom prst="line">
            <a:avLst/>
          </a:prstGeom>
          <a:ln w="19050">
            <a:solidFill>
              <a:schemeClr val="tx1"/>
            </a:solidFill>
            <a:prstDash val="solid"/>
            <a:headEnd type="none" w="lg" len="lg"/>
            <a:tailEnd type="none"/>
          </a:ln>
        </p:spPr>
        <p:style>
          <a:lnRef idx="1">
            <a:schemeClr val="accent1"/>
          </a:lnRef>
          <a:fillRef idx="0">
            <a:schemeClr val="accent1"/>
          </a:fillRef>
          <a:effectRef idx="0">
            <a:schemeClr val="accent1"/>
          </a:effectRef>
          <a:fontRef idx="minor">
            <a:schemeClr val="tx1"/>
          </a:fontRef>
        </p:style>
      </p:cxnSp>
      <p:sp>
        <p:nvSpPr>
          <p:cNvPr id="107" name="Прямоугольник 106"/>
          <p:cNvSpPr/>
          <p:nvPr/>
        </p:nvSpPr>
        <p:spPr>
          <a:xfrm>
            <a:off x="6872100" y="1198055"/>
            <a:ext cx="1737731" cy="500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p</a:t>
            </a:r>
            <a:r>
              <a:rPr lang="ru-RU" b="1" i="1" baseline="-25000" dirty="0">
                <a:solidFill>
                  <a:sysClr val="windowText" lastClr="000000"/>
                </a:solidFill>
              </a:rPr>
              <a:t>к</a:t>
            </a:r>
            <a:r>
              <a:rPr lang="ru-RU" b="1" i="1" dirty="0">
                <a:solidFill>
                  <a:sysClr val="windowText" lastClr="000000"/>
                </a:solidFill>
              </a:rPr>
              <a:t>=</a:t>
            </a:r>
            <a:r>
              <a:rPr lang="en-US" b="1" i="1" dirty="0">
                <a:solidFill>
                  <a:sysClr val="windowText" lastClr="000000"/>
                </a:solidFill>
              </a:rPr>
              <a:t>const</a:t>
            </a:r>
            <a:endParaRPr lang="ru-RU" b="1" i="1" dirty="0">
              <a:solidFill>
                <a:sysClr val="windowText" lastClr="000000"/>
              </a:solidFill>
            </a:endParaRPr>
          </a:p>
        </p:txBody>
      </p:sp>
      <p:sp>
        <p:nvSpPr>
          <p:cNvPr id="108" name="Прямоугольник 107"/>
          <p:cNvSpPr/>
          <p:nvPr/>
        </p:nvSpPr>
        <p:spPr>
          <a:xfrm>
            <a:off x="6989132" y="2427011"/>
            <a:ext cx="1737731" cy="500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p</a:t>
            </a:r>
            <a:r>
              <a:rPr lang="ru-RU" b="1" i="1" baseline="-25000" dirty="0">
                <a:solidFill>
                  <a:sysClr val="windowText" lastClr="000000"/>
                </a:solidFill>
              </a:rPr>
              <a:t>в</a:t>
            </a:r>
            <a:r>
              <a:rPr lang="ru-RU" b="1" i="1" dirty="0">
                <a:solidFill>
                  <a:sysClr val="windowText" lastClr="000000"/>
                </a:solidFill>
              </a:rPr>
              <a:t>=</a:t>
            </a:r>
            <a:r>
              <a:rPr lang="en-US" b="1" i="1" dirty="0">
                <a:solidFill>
                  <a:sysClr val="windowText" lastClr="000000"/>
                </a:solidFill>
              </a:rPr>
              <a:t>const</a:t>
            </a:r>
            <a:endParaRPr lang="ru-RU" b="1" i="1" dirty="0">
              <a:solidFill>
                <a:sysClr val="windowText" lastClr="000000"/>
              </a:solidFill>
            </a:endParaRPr>
          </a:p>
        </p:txBody>
      </p:sp>
      <mc:AlternateContent xmlns:mc="http://schemas.openxmlformats.org/markup-compatibility/2006" xmlns:a14="http://schemas.microsoft.com/office/drawing/2010/main">
        <mc:Choice Requires="a14">
          <p:sp>
            <p:nvSpPr>
              <p:cNvPr id="2" name="Прямоугольник 1"/>
              <p:cNvSpPr/>
              <p:nvPr/>
            </p:nvSpPr>
            <p:spPr>
              <a:xfrm>
                <a:off x="3408734" y="5953844"/>
                <a:ext cx="221060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i="1">
                              <a:latin typeface="Cambria Math"/>
                            </a:rPr>
                            <m:t>𝐿</m:t>
                          </m:r>
                        </m:e>
                        <m:sub>
                          <m:r>
                            <a:rPr lang="ru-RU" i="1">
                              <a:latin typeface="Cambria Math"/>
                            </a:rPr>
                            <m:t>𝑘</m:t>
                          </m:r>
                        </m:sub>
                      </m:sSub>
                      <m:r>
                        <a:rPr lang="ru-RU">
                          <a:latin typeface="Cambria Math"/>
                        </a:rPr>
                        <m:t>=</m:t>
                      </m:r>
                      <m:sSub>
                        <m:sSubPr>
                          <m:ctrlPr>
                            <a:rPr lang="ru-RU" i="1">
                              <a:latin typeface="Cambria Math" panose="02040503050406030204" pitchFamily="18" charset="0"/>
                            </a:rPr>
                          </m:ctrlPr>
                        </m:sSubPr>
                        <m:e>
                          <m:r>
                            <a:rPr lang="ru-RU" i="1">
                              <a:latin typeface="Cambria Math"/>
                            </a:rPr>
                            <m:t>𝐿</m:t>
                          </m:r>
                        </m:e>
                        <m:sub>
                          <m:r>
                            <a:rPr lang="ru-RU" i="1">
                              <a:latin typeface="Cambria Math"/>
                            </a:rPr>
                            <m:t>𝑘𝑠</m:t>
                          </m:r>
                        </m:sub>
                      </m:sSub>
                      <m:r>
                        <a:rPr lang="ru-RU">
                          <a:latin typeface="Cambria Math"/>
                        </a:rPr>
                        <m:t>+</m:t>
                      </m:r>
                      <m:sSub>
                        <m:sSubPr>
                          <m:ctrlPr>
                            <a:rPr lang="ru-RU" i="1">
                              <a:latin typeface="Cambria Math" panose="02040503050406030204" pitchFamily="18" charset="0"/>
                            </a:rPr>
                          </m:ctrlPr>
                        </m:sSubPr>
                        <m:e>
                          <m:r>
                            <a:rPr lang="ru-RU" i="1">
                              <a:latin typeface="Cambria Math"/>
                            </a:rPr>
                            <m:t>𝐿</m:t>
                          </m:r>
                        </m:e>
                        <m:sub>
                          <m:r>
                            <a:rPr lang="ru-RU" i="1">
                              <a:latin typeface="Cambria Math"/>
                            </a:rPr>
                            <m:t>𝑟</m:t>
                          </m:r>
                        </m:sub>
                      </m:sSub>
                      <m:r>
                        <a:rPr lang="ru-RU">
                          <a:latin typeface="Cambria Math"/>
                        </a:rPr>
                        <m:t>+</m:t>
                      </m:r>
                      <m:sSub>
                        <m:sSubPr>
                          <m:ctrlPr>
                            <a:rPr lang="ru-RU" i="1">
                              <a:latin typeface="Cambria Math" panose="02040503050406030204" pitchFamily="18" charset="0"/>
                            </a:rPr>
                          </m:ctrlPr>
                        </m:sSubPr>
                        <m:e>
                          <m:r>
                            <a:rPr lang="ru-RU">
                              <a:latin typeface="Cambria Math"/>
                            </a:rPr>
                            <m:t>∆</m:t>
                          </m:r>
                          <m:r>
                            <a:rPr lang="ru-RU" i="1">
                              <a:latin typeface="Cambria Math"/>
                            </a:rPr>
                            <m:t>𝐿</m:t>
                          </m:r>
                        </m:e>
                        <m:sub>
                          <m:r>
                            <a:rPr lang="ru-RU" i="1">
                              <a:latin typeface="Cambria Math"/>
                            </a:rPr>
                            <m:t>𝑉</m:t>
                          </m:r>
                        </m:sub>
                      </m:sSub>
                    </m:oMath>
                  </m:oMathPara>
                </a14:m>
                <a:endParaRPr lang="ru-RU" dirty="0"/>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3408734" y="5953844"/>
                <a:ext cx="2210605" cy="369332"/>
              </a:xfrm>
              <a:prstGeom prst="rect">
                <a:avLst/>
              </a:prstGeom>
              <a:blipFill rotWithShape="1">
                <a:blip r:embed="rId8" cstate="print"/>
                <a:stretch>
                  <a:fillRect b="-1667"/>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72" name="Прямоугольник 71"/>
              <p:cNvSpPr/>
              <p:nvPr/>
            </p:nvSpPr>
            <p:spPr>
              <a:xfrm>
                <a:off x="1146990" y="2837176"/>
                <a:ext cx="502678" cy="34249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i="1">
                              <a:latin typeface="Cambria Math"/>
                            </a:rPr>
                            <m:t>𝐿</m:t>
                          </m:r>
                        </m:e>
                        <m:sub>
                          <m:r>
                            <a:rPr lang="ru-RU" i="1">
                              <a:latin typeface="Cambria Math"/>
                            </a:rPr>
                            <m:t>𝑘𝑠</m:t>
                          </m:r>
                        </m:sub>
                      </m:sSub>
                    </m:oMath>
                  </m:oMathPara>
                </a14:m>
                <a:endParaRPr lang="ru-RU" dirty="0"/>
              </a:p>
            </p:txBody>
          </p:sp>
        </mc:Choice>
        <mc:Fallback xmlns="">
          <p:sp>
            <p:nvSpPr>
              <p:cNvPr id="72" name="Прямоугольник 71"/>
              <p:cNvSpPr>
                <a:spLocks noRot="1" noChangeAspect="1" noMove="1" noResize="1" noEditPoints="1" noAdjustHandles="1" noChangeArrowheads="1" noChangeShapeType="1" noTextEdit="1"/>
              </p:cNvSpPr>
              <p:nvPr/>
            </p:nvSpPr>
            <p:spPr>
              <a:xfrm>
                <a:off x="1146990" y="2837176"/>
                <a:ext cx="502678" cy="342492"/>
              </a:xfrm>
              <a:prstGeom prst="rect">
                <a:avLst/>
              </a:prstGeom>
              <a:blipFill rotWithShape="1">
                <a:blip r:embed="rId9" cstate="print"/>
                <a:stretch>
                  <a:fillRect b="-5263"/>
                </a:stretch>
              </a:blipFill>
            </p:spPr>
            <p:txBody>
              <a:bodyPr/>
              <a:lstStyle/>
              <a:p>
                <a:r>
                  <a:rPr lang="ru-RU">
                    <a:noFill/>
                  </a:rPr>
                  <a:t> </a:t>
                </a:r>
              </a:p>
            </p:txBody>
          </p:sp>
        </mc:Fallback>
      </mc:AlternateContent>
      <p:cxnSp>
        <p:nvCxnSpPr>
          <p:cNvPr id="73" name="Прямая соединительная линия 72"/>
          <p:cNvCxnSpPr/>
          <p:nvPr/>
        </p:nvCxnSpPr>
        <p:spPr>
          <a:xfrm>
            <a:off x="887165" y="2119521"/>
            <a:ext cx="991934" cy="0"/>
          </a:xfrm>
          <a:prstGeom prst="line">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4582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randombar(horizontal)">
                                      <p:cBhvr>
                                        <p:cTn id="7" dur="500"/>
                                        <p:tgtEl>
                                          <p:spTgt spid="9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9"/>
                                        </p:tgtEl>
                                        <p:attrNameLst>
                                          <p:attrName>style.visibility</p:attrName>
                                        </p:attrNameLst>
                                      </p:cBhvr>
                                      <p:to>
                                        <p:strVal val="visible"/>
                                      </p:to>
                                    </p:set>
                                    <p:animEffect transition="in" filter="randombar(horizontal)">
                                      <p:cBhvr>
                                        <p:cTn id="10" dur="500"/>
                                        <p:tgtEl>
                                          <p:spTgt spid="99"/>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84"/>
                                        </p:tgtEl>
                                        <p:attrNameLst>
                                          <p:attrName>style.visibility</p:attrName>
                                        </p:attrNameLst>
                                      </p:cBhvr>
                                      <p:to>
                                        <p:strVal val="visible"/>
                                      </p:to>
                                    </p:set>
                                    <p:animEffect transition="in" filter="randombar(horizontal)">
                                      <p:cBhvr>
                                        <p:cTn id="13" dur="500"/>
                                        <p:tgtEl>
                                          <p:spTgt spid="84"/>
                                        </p:tgtEl>
                                      </p:cBhvr>
                                    </p:animEffect>
                                  </p:childTnLst>
                                </p:cTn>
                              </p:par>
                              <p:par>
                                <p:cTn id="14" presetID="14" presetClass="entr" presetSubtype="10" fill="hold" nodeType="withEffect">
                                  <p:stCondLst>
                                    <p:cond delay="0"/>
                                  </p:stCondLst>
                                  <p:childTnLst>
                                    <p:set>
                                      <p:cBhvr>
                                        <p:cTn id="15" dur="1" fill="hold">
                                          <p:stCondLst>
                                            <p:cond delay="0"/>
                                          </p:stCondLst>
                                        </p:cTn>
                                        <p:tgtEl>
                                          <p:spTgt spid="102"/>
                                        </p:tgtEl>
                                        <p:attrNameLst>
                                          <p:attrName>style.visibility</p:attrName>
                                        </p:attrNameLst>
                                      </p:cBhvr>
                                      <p:to>
                                        <p:strVal val="visible"/>
                                      </p:to>
                                    </p:set>
                                    <p:animEffect transition="in" filter="randombar(horizontal)">
                                      <p:cBhvr>
                                        <p:cTn id="16" dur="500"/>
                                        <p:tgtEl>
                                          <p:spTgt spid="102"/>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95"/>
                                        </p:tgtEl>
                                        <p:attrNameLst>
                                          <p:attrName>style.visibility</p:attrName>
                                        </p:attrNameLst>
                                      </p:cBhvr>
                                      <p:to>
                                        <p:strVal val="visible"/>
                                      </p:to>
                                    </p:set>
                                    <p:animEffect transition="in" filter="randombar(horizontal)">
                                      <p:cBhvr>
                                        <p:cTn id="19" dur="500"/>
                                        <p:tgtEl>
                                          <p:spTgt spid="95"/>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91"/>
                                        </p:tgtEl>
                                        <p:attrNameLst>
                                          <p:attrName>style.visibility</p:attrName>
                                        </p:attrNameLst>
                                      </p:cBhvr>
                                      <p:to>
                                        <p:strVal val="visible"/>
                                      </p:to>
                                    </p:set>
                                    <p:animEffect transition="in" filter="randombar(horizontal)">
                                      <p:cBhvr>
                                        <p:cTn id="22" dur="500"/>
                                        <p:tgtEl>
                                          <p:spTgt spid="91"/>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81"/>
                                        </p:tgtEl>
                                        <p:attrNameLst>
                                          <p:attrName>style.visibility</p:attrName>
                                        </p:attrNameLst>
                                      </p:cBhvr>
                                      <p:to>
                                        <p:strVal val="visible"/>
                                      </p:to>
                                    </p:set>
                                    <p:animEffect transition="in" filter="randombar(horizontal)">
                                      <p:cBhvr>
                                        <p:cTn id="25" dur="500"/>
                                        <p:tgtEl>
                                          <p:spTgt spid="81"/>
                                        </p:tgtEl>
                                      </p:cBhvr>
                                    </p:animEffect>
                                  </p:childTnLst>
                                </p:cTn>
                              </p:par>
                              <p:par>
                                <p:cTn id="26" presetID="14" presetClass="entr" presetSubtype="10" fill="hold" nodeType="withEffect">
                                  <p:stCondLst>
                                    <p:cond delay="0"/>
                                  </p:stCondLst>
                                  <p:childTnLst>
                                    <p:set>
                                      <p:cBhvr>
                                        <p:cTn id="27" dur="1" fill="hold">
                                          <p:stCondLst>
                                            <p:cond delay="0"/>
                                          </p:stCondLst>
                                        </p:cTn>
                                        <p:tgtEl>
                                          <p:spTgt spid="104"/>
                                        </p:tgtEl>
                                        <p:attrNameLst>
                                          <p:attrName>style.visibility</p:attrName>
                                        </p:attrNameLst>
                                      </p:cBhvr>
                                      <p:to>
                                        <p:strVal val="visible"/>
                                      </p:to>
                                    </p:set>
                                    <p:animEffect transition="in" filter="randombar(horizontal)">
                                      <p:cBhvr>
                                        <p:cTn id="28" dur="500"/>
                                        <p:tgtEl>
                                          <p:spTgt spid="104"/>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72"/>
                                        </p:tgtEl>
                                        <p:attrNameLst>
                                          <p:attrName>style.visibility</p:attrName>
                                        </p:attrNameLst>
                                      </p:cBhvr>
                                      <p:to>
                                        <p:strVal val="visible"/>
                                      </p:to>
                                    </p:set>
                                    <p:animEffect transition="in" filter="randombar(horizontal)">
                                      <p:cBhvr>
                                        <p:cTn id="31" dur="500"/>
                                        <p:tgtEl>
                                          <p:spTgt spid="72"/>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03"/>
                                        </p:tgtEl>
                                        <p:attrNameLst>
                                          <p:attrName>style.visibility</p:attrName>
                                        </p:attrNameLst>
                                      </p:cBhvr>
                                      <p:to>
                                        <p:strVal val="visible"/>
                                      </p:to>
                                    </p:set>
                                    <p:animEffect transition="in" filter="randombar(horizontal)">
                                      <p:cBhvr>
                                        <p:cTn id="34" dur="500"/>
                                        <p:tgtEl>
                                          <p:spTgt spid="103"/>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randombar(horizontal)">
                                      <p:cBhvr>
                                        <p:cTn id="39" dur="500"/>
                                        <p:tgtEl>
                                          <p:spTgt spid="2"/>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79"/>
                                        </p:tgtEl>
                                        <p:attrNameLst>
                                          <p:attrName>style.visibility</p:attrName>
                                        </p:attrNameLst>
                                      </p:cBhvr>
                                      <p:to>
                                        <p:strVal val="visible"/>
                                      </p:to>
                                    </p:set>
                                    <p:animEffect transition="in" filter="randombar(horizontal)">
                                      <p:cBhvr>
                                        <p:cTn id="42" dur="500"/>
                                        <p:tgtEl>
                                          <p:spTgt spid="79"/>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21"/>
                                        </p:tgtEl>
                                        <p:attrNameLst>
                                          <p:attrName>style.visibility</p:attrName>
                                        </p:attrNameLst>
                                      </p:cBhvr>
                                      <p:to>
                                        <p:strVal val="visible"/>
                                      </p:to>
                                    </p:set>
                                    <p:animEffect transition="in" filter="randombar(horizontal)">
                                      <p:cBhvr>
                                        <p:cTn id="47" dur="500"/>
                                        <p:tgtEl>
                                          <p:spTgt spid="121"/>
                                        </p:tgtEl>
                                      </p:cBhvr>
                                    </p:animEffect>
                                  </p:childTnLst>
                                </p:cTn>
                              </p:par>
                              <p:par>
                                <p:cTn id="48" presetID="14" presetClass="entr" presetSubtype="10" fill="hold" nodeType="withEffect">
                                  <p:stCondLst>
                                    <p:cond delay="0"/>
                                  </p:stCondLst>
                                  <p:childTnLst>
                                    <p:set>
                                      <p:cBhvr>
                                        <p:cTn id="49" dur="1" fill="hold">
                                          <p:stCondLst>
                                            <p:cond delay="0"/>
                                          </p:stCondLst>
                                        </p:cTn>
                                        <p:tgtEl>
                                          <p:spTgt spid="123"/>
                                        </p:tgtEl>
                                        <p:attrNameLst>
                                          <p:attrName>style.visibility</p:attrName>
                                        </p:attrNameLst>
                                      </p:cBhvr>
                                      <p:to>
                                        <p:strVal val="visible"/>
                                      </p:to>
                                    </p:set>
                                    <p:animEffect transition="in" filter="randombar(horizontal)">
                                      <p:cBhvr>
                                        <p:cTn id="50" dur="500"/>
                                        <p:tgtEl>
                                          <p:spTgt spid="123"/>
                                        </p:tgtEl>
                                      </p:cBhvr>
                                    </p:animEffect>
                                  </p:childTnLst>
                                </p:cTn>
                              </p:par>
                              <p:par>
                                <p:cTn id="51" presetID="14" presetClass="entr" presetSubtype="10" fill="hold" grpId="0" nodeType="withEffect">
                                  <p:stCondLst>
                                    <p:cond delay="0"/>
                                  </p:stCondLst>
                                  <p:childTnLst>
                                    <p:set>
                                      <p:cBhvr>
                                        <p:cTn id="52" dur="1" fill="hold">
                                          <p:stCondLst>
                                            <p:cond delay="0"/>
                                          </p:stCondLst>
                                        </p:cTn>
                                        <p:tgtEl>
                                          <p:spTgt spid="126"/>
                                        </p:tgtEl>
                                        <p:attrNameLst>
                                          <p:attrName>style.visibility</p:attrName>
                                        </p:attrNameLst>
                                      </p:cBhvr>
                                      <p:to>
                                        <p:strVal val="visible"/>
                                      </p:to>
                                    </p:set>
                                    <p:animEffect transition="in" filter="randombar(horizontal)">
                                      <p:cBhvr>
                                        <p:cTn id="53" dur="500"/>
                                        <p:tgtEl>
                                          <p:spTgt spid="126"/>
                                        </p:tgtEl>
                                      </p:cBhvr>
                                    </p:animEffect>
                                  </p:childTnLst>
                                </p:cTn>
                              </p:par>
                              <p:par>
                                <p:cTn id="54" presetID="14" presetClass="entr" presetSubtype="10" fill="hold" nodeType="withEffect">
                                  <p:stCondLst>
                                    <p:cond delay="0"/>
                                  </p:stCondLst>
                                  <p:childTnLst>
                                    <p:set>
                                      <p:cBhvr>
                                        <p:cTn id="55" dur="1" fill="hold">
                                          <p:stCondLst>
                                            <p:cond delay="0"/>
                                          </p:stCondLst>
                                        </p:cTn>
                                        <p:tgtEl>
                                          <p:spTgt spid="134"/>
                                        </p:tgtEl>
                                        <p:attrNameLst>
                                          <p:attrName>style.visibility</p:attrName>
                                        </p:attrNameLst>
                                      </p:cBhvr>
                                      <p:to>
                                        <p:strVal val="visible"/>
                                      </p:to>
                                    </p:set>
                                    <p:animEffect transition="in" filter="randombar(horizontal)">
                                      <p:cBhvr>
                                        <p:cTn id="56" dur="500"/>
                                        <p:tgtEl>
                                          <p:spTgt spid="134"/>
                                        </p:tgtEl>
                                      </p:cBhvr>
                                    </p:animEffect>
                                  </p:childTnLst>
                                </p:cTn>
                              </p:par>
                              <p:par>
                                <p:cTn id="57" presetID="14" presetClass="entr" presetSubtype="10" fill="hold" grpId="0" nodeType="withEffect">
                                  <p:stCondLst>
                                    <p:cond delay="0"/>
                                  </p:stCondLst>
                                  <p:childTnLst>
                                    <p:set>
                                      <p:cBhvr>
                                        <p:cTn id="58" dur="1" fill="hold">
                                          <p:stCondLst>
                                            <p:cond delay="0"/>
                                          </p:stCondLst>
                                        </p:cTn>
                                        <p:tgtEl>
                                          <p:spTgt spid="133"/>
                                        </p:tgtEl>
                                        <p:attrNameLst>
                                          <p:attrName>style.visibility</p:attrName>
                                        </p:attrNameLst>
                                      </p:cBhvr>
                                      <p:to>
                                        <p:strVal val="visible"/>
                                      </p:to>
                                    </p:set>
                                    <p:animEffect transition="in" filter="randombar(horizontal)">
                                      <p:cBhvr>
                                        <p:cTn id="59" dur="500"/>
                                        <p:tgtEl>
                                          <p:spTgt spid="133"/>
                                        </p:tgtEl>
                                      </p:cBhvr>
                                    </p:animEffect>
                                  </p:childTnLst>
                                </p:cTn>
                              </p:par>
                              <p:par>
                                <p:cTn id="60" presetID="14" presetClass="entr" presetSubtype="10" fill="hold" grpId="0" nodeType="withEffect">
                                  <p:stCondLst>
                                    <p:cond delay="0"/>
                                  </p:stCondLst>
                                  <p:childTnLst>
                                    <p:set>
                                      <p:cBhvr>
                                        <p:cTn id="61" dur="1" fill="hold">
                                          <p:stCondLst>
                                            <p:cond delay="0"/>
                                          </p:stCondLst>
                                        </p:cTn>
                                        <p:tgtEl>
                                          <p:spTgt spid="124"/>
                                        </p:tgtEl>
                                        <p:attrNameLst>
                                          <p:attrName>style.visibility</p:attrName>
                                        </p:attrNameLst>
                                      </p:cBhvr>
                                      <p:to>
                                        <p:strVal val="visible"/>
                                      </p:to>
                                    </p:set>
                                    <p:animEffect transition="in" filter="randombar(horizontal)">
                                      <p:cBhvr>
                                        <p:cTn id="62" dur="500"/>
                                        <p:tgtEl>
                                          <p:spTgt spid="124"/>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112"/>
                                        </p:tgtEl>
                                        <p:attrNameLst>
                                          <p:attrName>style.visibility</p:attrName>
                                        </p:attrNameLst>
                                      </p:cBhvr>
                                      <p:to>
                                        <p:strVal val="visible"/>
                                      </p:to>
                                    </p:set>
                                    <p:animEffect transition="in" filter="randombar(horizontal)">
                                      <p:cBhvr>
                                        <p:cTn id="67" dur="500"/>
                                        <p:tgtEl>
                                          <p:spTgt spid="112"/>
                                        </p:tgtEl>
                                      </p:cBhvr>
                                    </p:animEffect>
                                  </p:childTnLst>
                                </p:cTn>
                              </p:par>
                              <p:par>
                                <p:cTn id="68" presetID="14" presetClass="entr" presetSubtype="10" fill="hold" nodeType="withEffect">
                                  <p:stCondLst>
                                    <p:cond delay="0"/>
                                  </p:stCondLst>
                                  <p:childTnLst>
                                    <p:set>
                                      <p:cBhvr>
                                        <p:cTn id="69" dur="1" fill="hold">
                                          <p:stCondLst>
                                            <p:cond delay="0"/>
                                          </p:stCondLst>
                                        </p:cTn>
                                        <p:tgtEl>
                                          <p:spTgt spid="145"/>
                                        </p:tgtEl>
                                        <p:attrNameLst>
                                          <p:attrName>style.visibility</p:attrName>
                                        </p:attrNameLst>
                                      </p:cBhvr>
                                      <p:to>
                                        <p:strVal val="visible"/>
                                      </p:to>
                                    </p:set>
                                    <p:animEffect transition="in" filter="randombar(horizontal)">
                                      <p:cBhvr>
                                        <p:cTn id="70" dur="500"/>
                                        <p:tgtEl>
                                          <p:spTgt spid="145"/>
                                        </p:tgtEl>
                                      </p:cBhvr>
                                    </p:animEffect>
                                  </p:childTnLst>
                                </p:cTn>
                              </p:par>
                              <p:par>
                                <p:cTn id="71" presetID="14" presetClass="entr" presetSubtype="10" fill="hold" grpId="0" nodeType="withEffect">
                                  <p:stCondLst>
                                    <p:cond delay="0"/>
                                  </p:stCondLst>
                                  <p:childTnLst>
                                    <p:set>
                                      <p:cBhvr>
                                        <p:cTn id="72" dur="1" fill="hold">
                                          <p:stCondLst>
                                            <p:cond delay="0"/>
                                          </p:stCondLst>
                                        </p:cTn>
                                        <p:tgtEl>
                                          <p:spTgt spid="138"/>
                                        </p:tgtEl>
                                        <p:attrNameLst>
                                          <p:attrName>style.visibility</p:attrName>
                                        </p:attrNameLst>
                                      </p:cBhvr>
                                      <p:to>
                                        <p:strVal val="visible"/>
                                      </p:to>
                                    </p:set>
                                    <p:animEffect transition="in" filter="randombar(horizontal)">
                                      <p:cBhvr>
                                        <p:cTn id="73" dur="500"/>
                                        <p:tgtEl>
                                          <p:spTgt spid="138"/>
                                        </p:tgtEl>
                                      </p:cBhvr>
                                    </p:animEffect>
                                  </p:childTnLst>
                                </p:cTn>
                              </p:par>
                              <p:par>
                                <p:cTn id="74" presetID="14" presetClass="entr" presetSubtype="10" fill="hold" grpId="0" nodeType="withEffect">
                                  <p:stCondLst>
                                    <p:cond delay="0"/>
                                  </p:stCondLst>
                                  <p:childTnLst>
                                    <p:set>
                                      <p:cBhvr>
                                        <p:cTn id="75" dur="1" fill="hold">
                                          <p:stCondLst>
                                            <p:cond delay="0"/>
                                          </p:stCondLst>
                                        </p:cTn>
                                        <p:tgtEl>
                                          <p:spTgt spid="141"/>
                                        </p:tgtEl>
                                        <p:attrNameLst>
                                          <p:attrName>style.visibility</p:attrName>
                                        </p:attrNameLst>
                                      </p:cBhvr>
                                      <p:to>
                                        <p:strVal val="visible"/>
                                      </p:to>
                                    </p:set>
                                    <p:animEffect transition="in" filter="randombar(horizontal)">
                                      <p:cBhvr>
                                        <p:cTn id="76" dur="500"/>
                                        <p:tgtEl>
                                          <p:spTgt spid="141"/>
                                        </p:tgtEl>
                                      </p:cBhvr>
                                    </p:animEffect>
                                  </p:childTnLst>
                                </p:cTn>
                              </p:par>
                              <p:par>
                                <p:cTn id="77" presetID="14" presetClass="entr" presetSubtype="10" fill="hold" nodeType="withEffect">
                                  <p:stCondLst>
                                    <p:cond delay="0"/>
                                  </p:stCondLst>
                                  <p:childTnLst>
                                    <p:set>
                                      <p:cBhvr>
                                        <p:cTn id="78" dur="1" fill="hold">
                                          <p:stCondLst>
                                            <p:cond delay="0"/>
                                          </p:stCondLst>
                                        </p:cTn>
                                        <p:tgtEl>
                                          <p:spTgt spid="129"/>
                                        </p:tgtEl>
                                        <p:attrNameLst>
                                          <p:attrName>style.visibility</p:attrName>
                                        </p:attrNameLst>
                                      </p:cBhvr>
                                      <p:to>
                                        <p:strVal val="visible"/>
                                      </p:to>
                                    </p:set>
                                    <p:animEffect transition="in" filter="randombar(horizontal)">
                                      <p:cBhvr>
                                        <p:cTn id="79" dur="500"/>
                                        <p:tgtEl>
                                          <p:spTgt spid="129"/>
                                        </p:tgtEl>
                                      </p:cBhvr>
                                    </p:animEffect>
                                  </p:childTnLst>
                                </p:cTn>
                              </p:par>
                            </p:childTnLst>
                          </p:cTn>
                        </p:par>
                      </p:childTnLst>
                    </p:cTn>
                  </p:par>
                  <p:par>
                    <p:cTn id="80" fill="hold">
                      <p:stCondLst>
                        <p:cond delay="indefinite"/>
                      </p:stCondLst>
                      <p:childTnLst>
                        <p:par>
                          <p:cTn id="81" fill="hold">
                            <p:stCondLst>
                              <p:cond delay="0"/>
                            </p:stCondLst>
                            <p:childTnLst>
                              <p:par>
                                <p:cTn id="82" presetID="14" presetClass="entr" presetSubtype="10" fill="hold" grpId="0" nodeType="clickEffect">
                                  <p:stCondLst>
                                    <p:cond delay="0"/>
                                  </p:stCondLst>
                                  <p:childTnLst>
                                    <p:set>
                                      <p:cBhvr>
                                        <p:cTn id="83" dur="1" fill="hold">
                                          <p:stCondLst>
                                            <p:cond delay="0"/>
                                          </p:stCondLst>
                                        </p:cTn>
                                        <p:tgtEl>
                                          <p:spTgt spid="140"/>
                                        </p:tgtEl>
                                        <p:attrNameLst>
                                          <p:attrName>style.visibility</p:attrName>
                                        </p:attrNameLst>
                                      </p:cBhvr>
                                      <p:to>
                                        <p:strVal val="visible"/>
                                      </p:to>
                                    </p:set>
                                    <p:animEffect transition="in" filter="randombar(horizontal)">
                                      <p:cBhvr>
                                        <p:cTn id="84" dur="500"/>
                                        <p:tgtEl>
                                          <p:spTgt spid="140"/>
                                        </p:tgtEl>
                                      </p:cBhvr>
                                    </p:animEffect>
                                  </p:childTnLst>
                                </p:cTn>
                              </p:par>
                              <p:par>
                                <p:cTn id="85" presetID="14" presetClass="entr" presetSubtype="10" fill="hold" grpId="0" nodeType="withEffect">
                                  <p:stCondLst>
                                    <p:cond delay="0"/>
                                  </p:stCondLst>
                                  <p:childTnLst>
                                    <p:set>
                                      <p:cBhvr>
                                        <p:cTn id="86" dur="1" fill="hold">
                                          <p:stCondLst>
                                            <p:cond delay="0"/>
                                          </p:stCondLst>
                                        </p:cTn>
                                        <p:tgtEl>
                                          <p:spTgt spid="113"/>
                                        </p:tgtEl>
                                        <p:attrNameLst>
                                          <p:attrName>style.visibility</p:attrName>
                                        </p:attrNameLst>
                                      </p:cBhvr>
                                      <p:to>
                                        <p:strVal val="visible"/>
                                      </p:to>
                                    </p:set>
                                    <p:animEffect transition="in" filter="randombar(horizontal)">
                                      <p:cBhvr>
                                        <p:cTn id="87" dur="500"/>
                                        <p:tgtEl>
                                          <p:spTgt spid="113"/>
                                        </p:tgtEl>
                                      </p:cBhvr>
                                    </p:animEffect>
                                  </p:childTnLst>
                                </p:cTn>
                              </p:par>
                              <p:par>
                                <p:cTn id="88" presetID="14" presetClass="entr" presetSubtype="10" fill="hold" nodeType="withEffect">
                                  <p:stCondLst>
                                    <p:cond delay="0"/>
                                  </p:stCondLst>
                                  <p:childTnLst>
                                    <p:set>
                                      <p:cBhvr>
                                        <p:cTn id="89" dur="1" fill="hold">
                                          <p:stCondLst>
                                            <p:cond delay="0"/>
                                          </p:stCondLst>
                                        </p:cTn>
                                        <p:tgtEl>
                                          <p:spTgt spid="144"/>
                                        </p:tgtEl>
                                        <p:attrNameLst>
                                          <p:attrName>style.visibility</p:attrName>
                                        </p:attrNameLst>
                                      </p:cBhvr>
                                      <p:to>
                                        <p:strVal val="visible"/>
                                      </p:to>
                                    </p:set>
                                    <p:animEffect transition="in" filter="randombar(horizontal)">
                                      <p:cBhvr>
                                        <p:cTn id="90" dur="500"/>
                                        <p:tgtEl>
                                          <p:spTgt spid="144"/>
                                        </p:tgtEl>
                                      </p:cBhvr>
                                    </p:animEffect>
                                  </p:childTnLst>
                                </p:cTn>
                              </p:par>
                            </p:childTnLst>
                          </p:cTn>
                        </p:par>
                      </p:childTnLst>
                    </p:cTn>
                  </p:par>
                  <p:par>
                    <p:cTn id="91" fill="hold">
                      <p:stCondLst>
                        <p:cond delay="indefinite"/>
                      </p:stCondLst>
                      <p:childTnLst>
                        <p:par>
                          <p:cTn id="92" fill="hold">
                            <p:stCondLst>
                              <p:cond delay="0"/>
                            </p:stCondLst>
                            <p:childTnLst>
                              <p:par>
                                <p:cTn id="93" presetID="14" presetClass="entr" presetSubtype="10" fill="hold" grpId="0" nodeType="clickEffect">
                                  <p:stCondLst>
                                    <p:cond delay="0"/>
                                  </p:stCondLst>
                                  <p:childTnLst>
                                    <p:set>
                                      <p:cBhvr>
                                        <p:cTn id="94" dur="1" fill="hold">
                                          <p:stCondLst>
                                            <p:cond delay="0"/>
                                          </p:stCondLst>
                                        </p:cTn>
                                        <p:tgtEl>
                                          <p:spTgt spid="111"/>
                                        </p:tgtEl>
                                        <p:attrNameLst>
                                          <p:attrName>style.visibility</p:attrName>
                                        </p:attrNameLst>
                                      </p:cBhvr>
                                      <p:to>
                                        <p:strVal val="visible"/>
                                      </p:to>
                                    </p:set>
                                    <p:animEffect transition="in" filter="randombar(horizontal)">
                                      <p:cBhvr>
                                        <p:cTn id="95" dur="500"/>
                                        <p:tgtEl>
                                          <p:spTgt spid="111"/>
                                        </p:tgtEl>
                                      </p:cBhvr>
                                    </p:animEffect>
                                  </p:childTnLst>
                                </p:cTn>
                              </p:par>
                              <p:par>
                                <p:cTn id="96" presetID="14" presetClass="entr" presetSubtype="10" fill="hold" grpId="0" nodeType="withEffect">
                                  <p:stCondLst>
                                    <p:cond delay="0"/>
                                  </p:stCondLst>
                                  <p:childTnLst>
                                    <p:set>
                                      <p:cBhvr>
                                        <p:cTn id="97" dur="1" fill="hold">
                                          <p:stCondLst>
                                            <p:cond delay="0"/>
                                          </p:stCondLst>
                                        </p:cTn>
                                        <p:tgtEl>
                                          <p:spTgt spid="136"/>
                                        </p:tgtEl>
                                        <p:attrNameLst>
                                          <p:attrName>style.visibility</p:attrName>
                                        </p:attrNameLst>
                                      </p:cBhvr>
                                      <p:to>
                                        <p:strVal val="visible"/>
                                      </p:to>
                                    </p:set>
                                    <p:animEffect transition="in" filter="randombar(horizontal)">
                                      <p:cBhvr>
                                        <p:cTn id="98" dur="500"/>
                                        <p:tgtEl>
                                          <p:spTgt spid="136"/>
                                        </p:tgtEl>
                                      </p:cBhvr>
                                    </p:animEffect>
                                  </p:childTnLst>
                                </p:cTn>
                              </p:par>
                              <p:par>
                                <p:cTn id="99" presetID="14" presetClass="entr" presetSubtype="10" fill="hold" grpId="0" nodeType="withEffect">
                                  <p:stCondLst>
                                    <p:cond delay="0"/>
                                  </p:stCondLst>
                                  <p:childTnLst>
                                    <p:set>
                                      <p:cBhvr>
                                        <p:cTn id="100" dur="1" fill="hold">
                                          <p:stCondLst>
                                            <p:cond delay="0"/>
                                          </p:stCondLst>
                                        </p:cTn>
                                        <p:tgtEl>
                                          <p:spTgt spid="139"/>
                                        </p:tgtEl>
                                        <p:attrNameLst>
                                          <p:attrName>style.visibility</p:attrName>
                                        </p:attrNameLst>
                                      </p:cBhvr>
                                      <p:to>
                                        <p:strVal val="visible"/>
                                      </p:to>
                                    </p:set>
                                    <p:animEffect transition="in" filter="randombar(horizontal)">
                                      <p:cBhvr>
                                        <p:cTn id="101" dur="500"/>
                                        <p:tgtEl>
                                          <p:spTgt spid="139"/>
                                        </p:tgtEl>
                                      </p:cBhvr>
                                    </p:animEffect>
                                  </p:childTnLst>
                                </p:cTn>
                              </p:par>
                              <p:par>
                                <p:cTn id="102" presetID="14" presetClass="entr" presetSubtype="10" fill="hold" grpId="0" nodeType="withEffect">
                                  <p:stCondLst>
                                    <p:cond delay="0"/>
                                  </p:stCondLst>
                                  <p:childTnLst>
                                    <p:set>
                                      <p:cBhvr>
                                        <p:cTn id="103" dur="1" fill="hold">
                                          <p:stCondLst>
                                            <p:cond delay="0"/>
                                          </p:stCondLst>
                                        </p:cTn>
                                        <p:tgtEl>
                                          <p:spTgt spid="142"/>
                                        </p:tgtEl>
                                        <p:attrNameLst>
                                          <p:attrName>style.visibility</p:attrName>
                                        </p:attrNameLst>
                                      </p:cBhvr>
                                      <p:to>
                                        <p:strVal val="visible"/>
                                      </p:to>
                                    </p:set>
                                    <p:animEffect transition="in" filter="randombar(horizontal)">
                                      <p:cBhvr>
                                        <p:cTn id="104" dur="500"/>
                                        <p:tgtEl>
                                          <p:spTgt spid="142"/>
                                        </p:tgtEl>
                                      </p:cBhvr>
                                    </p:animEffect>
                                  </p:childTnLst>
                                </p:cTn>
                              </p:par>
                              <p:par>
                                <p:cTn id="105" presetID="14" presetClass="entr" presetSubtype="10" fill="hold" nodeType="withEffect">
                                  <p:stCondLst>
                                    <p:cond delay="0"/>
                                  </p:stCondLst>
                                  <p:childTnLst>
                                    <p:set>
                                      <p:cBhvr>
                                        <p:cTn id="106" dur="1" fill="hold">
                                          <p:stCondLst>
                                            <p:cond delay="0"/>
                                          </p:stCondLst>
                                        </p:cTn>
                                        <p:tgtEl>
                                          <p:spTgt spid="143"/>
                                        </p:tgtEl>
                                        <p:attrNameLst>
                                          <p:attrName>style.visibility</p:attrName>
                                        </p:attrNameLst>
                                      </p:cBhvr>
                                      <p:to>
                                        <p:strVal val="visible"/>
                                      </p:to>
                                    </p:set>
                                    <p:animEffect transition="in" filter="randombar(horizontal)">
                                      <p:cBhvr>
                                        <p:cTn id="107" dur="500"/>
                                        <p:tgtEl>
                                          <p:spTgt spid="143"/>
                                        </p:tgtEl>
                                      </p:cBhvr>
                                    </p:animEffect>
                                  </p:childTnLst>
                                </p:cTn>
                              </p:par>
                              <p:par>
                                <p:cTn id="108" presetID="14" presetClass="entr" presetSubtype="10" fill="hold" nodeType="withEffect">
                                  <p:stCondLst>
                                    <p:cond delay="0"/>
                                  </p:stCondLst>
                                  <p:childTnLst>
                                    <p:set>
                                      <p:cBhvr>
                                        <p:cTn id="109" dur="1" fill="hold">
                                          <p:stCondLst>
                                            <p:cond delay="0"/>
                                          </p:stCondLst>
                                        </p:cTn>
                                        <p:tgtEl>
                                          <p:spTgt spid="131"/>
                                        </p:tgtEl>
                                        <p:attrNameLst>
                                          <p:attrName>style.visibility</p:attrName>
                                        </p:attrNameLst>
                                      </p:cBhvr>
                                      <p:to>
                                        <p:strVal val="visible"/>
                                      </p:to>
                                    </p:set>
                                    <p:animEffect transition="in" filter="randombar(horizontal)">
                                      <p:cBhvr>
                                        <p:cTn id="110" dur="50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81" grpId="0" animBg="1"/>
      <p:bldP spid="84" grpId="0" animBg="1"/>
      <p:bldP spid="91" grpId="0"/>
      <p:bldP spid="95" grpId="0"/>
      <p:bldP spid="98" grpId="0" animBg="1"/>
      <p:bldP spid="99" grpId="0"/>
      <p:bldP spid="103" grpId="0" animBg="1"/>
      <p:bldP spid="111" grpId="0" animBg="1"/>
      <p:bldP spid="112" grpId="0" animBg="1"/>
      <p:bldP spid="113" grpId="0" animBg="1"/>
      <p:bldP spid="121" grpId="0" animBg="1"/>
      <p:bldP spid="124" grpId="0"/>
      <p:bldP spid="126" grpId="0"/>
      <p:bldP spid="133" grpId="0"/>
      <p:bldP spid="136" grpId="0"/>
      <p:bldP spid="138" grpId="0"/>
      <p:bldP spid="139" grpId="0"/>
      <p:bldP spid="140" grpId="0" animBg="1"/>
      <p:bldP spid="141" grpId="0" animBg="1"/>
      <p:bldP spid="142" grpId="0" animBg="1"/>
      <p:bldP spid="2" grpId="0" animBg="1"/>
      <p:bldP spid="7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Термодинамические основы рабочих процессов турбомашин</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13</a:t>
            </a:fld>
            <a:endParaRPr lang="ru-RU" dirty="0">
              <a:solidFill>
                <a:schemeClr val="bg1"/>
              </a:solidFill>
              <a:latin typeface="Elektra Medium Pro" panose="02000803000000020004" pitchFamily="50" charset="-52"/>
            </a:endParaRPr>
          </a:p>
        </p:txBody>
      </p:sp>
      <p:sp>
        <p:nvSpPr>
          <p:cNvPr id="4" name="TextBox 3"/>
          <p:cNvSpPr txBox="1"/>
          <p:nvPr/>
        </p:nvSpPr>
        <p:spPr>
          <a:xfrm>
            <a:off x="306777" y="1146357"/>
            <a:ext cx="4301639" cy="369332"/>
          </a:xfrm>
          <a:prstGeom prst="rect">
            <a:avLst/>
          </a:prstGeom>
          <a:noFill/>
        </p:spPr>
        <p:txBody>
          <a:bodyPr wrap="square" rtlCol="0">
            <a:spAutoFit/>
          </a:bodyPr>
          <a:lstStyle/>
          <a:p>
            <a:pPr algn="ctr"/>
            <a:r>
              <a:rPr lang="en-US" cap="all" dirty="0"/>
              <a:t>P-v - </a:t>
            </a:r>
            <a:r>
              <a:rPr lang="ru-RU" cap="all" dirty="0"/>
              <a:t>диаграмма</a:t>
            </a:r>
          </a:p>
        </p:txBody>
      </p:sp>
      <p:sp>
        <p:nvSpPr>
          <p:cNvPr id="5" name="TextBox 4"/>
          <p:cNvSpPr txBox="1"/>
          <p:nvPr/>
        </p:nvSpPr>
        <p:spPr>
          <a:xfrm>
            <a:off x="4424350" y="1154468"/>
            <a:ext cx="4301639" cy="369332"/>
          </a:xfrm>
          <a:prstGeom prst="rect">
            <a:avLst/>
          </a:prstGeom>
          <a:noFill/>
        </p:spPr>
        <p:txBody>
          <a:bodyPr wrap="square" rtlCol="0">
            <a:spAutoFit/>
          </a:bodyPr>
          <a:lstStyle/>
          <a:p>
            <a:pPr algn="ctr"/>
            <a:r>
              <a:rPr lang="en-US" cap="all" dirty="0"/>
              <a:t>T-s - </a:t>
            </a:r>
            <a:r>
              <a:rPr lang="ru-RU" cap="all" dirty="0"/>
              <a:t>диаграмма</a:t>
            </a:r>
          </a:p>
        </p:txBody>
      </p:sp>
      <p:sp>
        <p:nvSpPr>
          <p:cNvPr id="12" name="TextBox 11"/>
          <p:cNvSpPr txBox="1"/>
          <p:nvPr/>
        </p:nvSpPr>
        <p:spPr>
          <a:xfrm>
            <a:off x="459177" y="785136"/>
            <a:ext cx="8266812" cy="369332"/>
          </a:xfrm>
          <a:prstGeom prst="rect">
            <a:avLst/>
          </a:prstGeom>
          <a:noFill/>
        </p:spPr>
        <p:txBody>
          <a:bodyPr wrap="square" rtlCol="0">
            <a:spAutoFit/>
          </a:bodyPr>
          <a:lstStyle/>
          <a:p>
            <a:pPr algn="ctr"/>
            <a:r>
              <a:rPr lang="ru-RU" cap="all" dirty="0"/>
              <a:t>Турбина</a:t>
            </a:r>
          </a:p>
        </p:txBody>
      </p:sp>
      <p:sp>
        <p:nvSpPr>
          <p:cNvPr id="73" name="Полилиния 72"/>
          <p:cNvSpPr/>
          <p:nvPr/>
        </p:nvSpPr>
        <p:spPr>
          <a:xfrm>
            <a:off x="1927274" y="1927496"/>
            <a:ext cx="1391001" cy="1738752"/>
          </a:xfrm>
          <a:custGeom>
            <a:avLst/>
            <a:gdLst>
              <a:gd name="connsiteX0" fmla="*/ 850605 w 1488558"/>
              <a:gd name="connsiteY0" fmla="*/ 1860698 h 1860698"/>
              <a:gd name="connsiteX1" fmla="*/ 606056 w 1488558"/>
              <a:gd name="connsiteY1" fmla="*/ 1520456 h 1860698"/>
              <a:gd name="connsiteX2" fmla="*/ 382772 w 1488558"/>
              <a:gd name="connsiteY2" fmla="*/ 1127051 h 1860698"/>
              <a:gd name="connsiteX3" fmla="*/ 159489 w 1488558"/>
              <a:gd name="connsiteY3" fmla="*/ 659219 h 1860698"/>
              <a:gd name="connsiteX4" fmla="*/ 0 w 1488558"/>
              <a:gd name="connsiteY4" fmla="*/ 0 h 1860698"/>
              <a:gd name="connsiteX5" fmla="*/ 191386 w 1488558"/>
              <a:gd name="connsiteY5" fmla="*/ 435935 h 1860698"/>
              <a:gd name="connsiteX6" fmla="*/ 457200 w 1488558"/>
              <a:gd name="connsiteY6" fmla="*/ 903768 h 1860698"/>
              <a:gd name="connsiteX7" fmla="*/ 669851 w 1488558"/>
              <a:gd name="connsiteY7" fmla="*/ 1233377 h 1860698"/>
              <a:gd name="connsiteX8" fmla="*/ 893135 w 1488558"/>
              <a:gd name="connsiteY8" fmla="*/ 1467293 h 1860698"/>
              <a:gd name="connsiteX9" fmla="*/ 1201479 w 1488558"/>
              <a:gd name="connsiteY9" fmla="*/ 1722475 h 1860698"/>
              <a:gd name="connsiteX10" fmla="*/ 1488558 w 1488558"/>
              <a:gd name="connsiteY10" fmla="*/ 1860698 h 1860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88558" h="1860698">
                <a:moveTo>
                  <a:pt x="850605" y="1860698"/>
                </a:moveTo>
                <a:lnTo>
                  <a:pt x="606056" y="1520456"/>
                </a:lnTo>
                <a:lnTo>
                  <a:pt x="382772" y="1127051"/>
                </a:lnTo>
                <a:lnTo>
                  <a:pt x="159489" y="659219"/>
                </a:lnTo>
                <a:lnTo>
                  <a:pt x="0" y="0"/>
                </a:lnTo>
                <a:lnTo>
                  <a:pt x="191386" y="435935"/>
                </a:lnTo>
                <a:lnTo>
                  <a:pt x="457200" y="903768"/>
                </a:lnTo>
                <a:lnTo>
                  <a:pt x="669851" y="1233377"/>
                </a:lnTo>
                <a:lnTo>
                  <a:pt x="893135" y="1467293"/>
                </a:lnTo>
                <a:lnTo>
                  <a:pt x="1201479" y="1722475"/>
                </a:lnTo>
                <a:lnTo>
                  <a:pt x="1488558" y="1860698"/>
                </a:lnTo>
              </a:path>
            </a:pathLst>
          </a:custGeom>
          <a:pattFill prst="wdUpDiag">
            <a:fgClr>
              <a:schemeClr val="tx2"/>
            </a:fgClr>
            <a:bgClr>
              <a:schemeClr val="bg1"/>
            </a:bgClr>
          </a:patt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cxnSp>
        <p:nvCxnSpPr>
          <p:cNvPr id="74" name="Прямая со стрелкой 73"/>
          <p:cNvCxnSpPr/>
          <p:nvPr/>
        </p:nvCxnSpPr>
        <p:spPr>
          <a:xfrm flipH="1" flipV="1">
            <a:off x="678338" y="1272850"/>
            <a:ext cx="1935" cy="2945916"/>
          </a:xfrm>
          <a:prstGeom prst="straightConnector1">
            <a:avLst/>
          </a:prstGeom>
          <a:ln w="2540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cxnSp>
        <p:nvCxnSpPr>
          <p:cNvPr id="75" name="Прямая со стрелкой 74"/>
          <p:cNvCxnSpPr/>
          <p:nvPr/>
        </p:nvCxnSpPr>
        <p:spPr>
          <a:xfrm>
            <a:off x="680274" y="4218766"/>
            <a:ext cx="3631656" cy="0"/>
          </a:xfrm>
          <a:prstGeom prst="straightConnector1">
            <a:avLst/>
          </a:prstGeom>
          <a:ln w="2540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sp>
        <p:nvSpPr>
          <p:cNvPr id="76" name="Полилиния 75"/>
          <p:cNvSpPr/>
          <p:nvPr/>
        </p:nvSpPr>
        <p:spPr>
          <a:xfrm>
            <a:off x="1913366" y="1932950"/>
            <a:ext cx="1379266" cy="1715673"/>
          </a:xfrm>
          <a:custGeom>
            <a:avLst/>
            <a:gdLst>
              <a:gd name="connsiteX0" fmla="*/ 0 w 1460310"/>
              <a:gd name="connsiteY0" fmla="*/ 0 h 1828800"/>
              <a:gd name="connsiteX1" fmla="*/ 586854 w 1460310"/>
              <a:gd name="connsiteY1" fmla="*/ 1091821 h 1828800"/>
              <a:gd name="connsiteX2" fmla="*/ 1460310 w 1460310"/>
              <a:gd name="connsiteY2" fmla="*/ 1828800 h 1828800"/>
            </a:gdLst>
            <a:ahLst/>
            <a:cxnLst>
              <a:cxn ang="0">
                <a:pos x="connsiteX0" y="connsiteY0"/>
              </a:cxn>
              <a:cxn ang="0">
                <a:pos x="connsiteX1" y="connsiteY1"/>
              </a:cxn>
              <a:cxn ang="0">
                <a:pos x="connsiteX2" y="connsiteY2"/>
              </a:cxn>
            </a:cxnLst>
            <a:rect l="l" t="t" r="r" b="b"/>
            <a:pathLst>
              <a:path w="1460310" h="1828800">
                <a:moveTo>
                  <a:pt x="0" y="0"/>
                </a:moveTo>
                <a:cubicBezTo>
                  <a:pt x="171734" y="393510"/>
                  <a:pt x="343469" y="787021"/>
                  <a:pt x="586854" y="1091821"/>
                </a:cubicBezTo>
                <a:cubicBezTo>
                  <a:pt x="830239" y="1396621"/>
                  <a:pt x="1139588" y="1715069"/>
                  <a:pt x="1460310" y="1828800"/>
                </a:cubicBezTo>
              </a:path>
            </a:pathLst>
          </a:custGeom>
          <a:ln w="31750">
            <a:solidFill>
              <a:schemeClr val="tx1"/>
            </a:solidFill>
            <a:headEnd type="oval"/>
            <a:tail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p>
        </p:txBody>
      </p:sp>
      <p:cxnSp>
        <p:nvCxnSpPr>
          <p:cNvPr id="77" name="Прямая соединительная линия 76"/>
          <p:cNvCxnSpPr>
            <a:stCxn id="76" idx="0"/>
          </p:cNvCxnSpPr>
          <p:nvPr/>
        </p:nvCxnSpPr>
        <p:spPr>
          <a:xfrm flipH="1">
            <a:off x="678338" y="1932950"/>
            <a:ext cx="1235028" cy="0"/>
          </a:xfrm>
          <a:prstGeom prst="line">
            <a:avLst/>
          </a:prstGeom>
          <a:ln w="19050">
            <a:solidFill>
              <a:schemeClr val="tx1"/>
            </a:solidFill>
            <a:headEnd type="none" w="lg" len="lg"/>
            <a:tailEnd type="none"/>
          </a:ln>
        </p:spPr>
        <p:style>
          <a:lnRef idx="1">
            <a:schemeClr val="accent1"/>
          </a:lnRef>
          <a:fillRef idx="0">
            <a:schemeClr val="accent1"/>
          </a:fillRef>
          <a:effectRef idx="0">
            <a:schemeClr val="accent1"/>
          </a:effectRef>
          <a:fontRef idx="minor">
            <a:schemeClr val="tx1"/>
          </a:fontRef>
        </p:style>
      </p:cxnSp>
      <p:cxnSp>
        <p:nvCxnSpPr>
          <p:cNvPr id="78" name="Прямая соединительная линия 77"/>
          <p:cNvCxnSpPr>
            <a:stCxn id="76" idx="2"/>
          </p:cNvCxnSpPr>
          <p:nvPr/>
        </p:nvCxnSpPr>
        <p:spPr>
          <a:xfrm flipH="1">
            <a:off x="693897" y="3648623"/>
            <a:ext cx="2598735" cy="0"/>
          </a:xfrm>
          <a:prstGeom prst="line">
            <a:avLst/>
          </a:prstGeom>
          <a:ln w="19050">
            <a:solidFill>
              <a:schemeClr val="tx1"/>
            </a:solidFill>
            <a:headEnd type="none" w="lg" len="lg"/>
            <a:tailEnd type="none"/>
          </a:ln>
        </p:spPr>
        <p:style>
          <a:lnRef idx="1">
            <a:schemeClr val="accent1"/>
          </a:lnRef>
          <a:fillRef idx="0">
            <a:schemeClr val="accent1"/>
          </a:fillRef>
          <a:effectRef idx="0">
            <a:schemeClr val="accent1"/>
          </a:effectRef>
          <a:fontRef idx="minor">
            <a:schemeClr val="tx1"/>
          </a:fontRef>
        </p:style>
      </p:cxnSp>
      <p:sp>
        <p:nvSpPr>
          <p:cNvPr id="80" name="Прямоугольник 79"/>
          <p:cNvSpPr/>
          <p:nvPr/>
        </p:nvSpPr>
        <p:spPr>
          <a:xfrm>
            <a:off x="-260782" y="1277082"/>
            <a:ext cx="1513997" cy="50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cap="all" dirty="0">
                <a:solidFill>
                  <a:sysClr val="windowText" lastClr="000000"/>
                </a:solidFill>
              </a:rPr>
              <a:t>p</a:t>
            </a:r>
            <a:endParaRPr lang="ru-RU" sz="2400" b="1" i="1" cap="all" baseline="-25000" dirty="0">
              <a:solidFill>
                <a:sysClr val="windowText" lastClr="000000"/>
              </a:solidFill>
            </a:endParaRPr>
          </a:p>
        </p:txBody>
      </p:sp>
      <p:sp>
        <p:nvSpPr>
          <p:cNvPr id="105" name="Прямоугольник 104"/>
          <p:cNvSpPr/>
          <p:nvPr/>
        </p:nvSpPr>
        <p:spPr>
          <a:xfrm>
            <a:off x="3437176" y="4188184"/>
            <a:ext cx="1513997" cy="50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cap="all" dirty="0">
                <a:solidFill>
                  <a:sysClr val="windowText" lastClr="000000"/>
                </a:solidFill>
              </a:rPr>
              <a:t>v</a:t>
            </a:r>
            <a:endParaRPr lang="ru-RU" sz="2400" b="1" i="1" cap="all" baseline="-25000" dirty="0">
              <a:solidFill>
                <a:sysClr val="windowText" lastClr="000000"/>
              </a:solidFill>
            </a:endParaRPr>
          </a:p>
        </p:txBody>
      </p:sp>
      <p:sp>
        <p:nvSpPr>
          <p:cNvPr id="106" name="Прямоугольник 105"/>
          <p:cNvSpPr/>
          <p:nvPr/>
        </p:nvSpPr>
        <p:spPr>
          <a:xfrm>
            <a:off x="416730" y="1756243"/>
            <a:ext cx="277167" cy="50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3</a:t>
            </a:r>
            <a:endParaRPr lang="ru-RU" b="1" i="1" cap="all" baseline="-25000" dirty="0">
              <a:solidFill>
                <a:sysClr val="windowText" lastClr="000000"/>
              </a:solidFill>
            </a:endParaRPr>
          </a:p>
        </p:txBody>
      </p:sp>
      <p:sp>
        <p:nvSpPr>
          <p:cNvPr id="146" name="Прямоугольник 145"/>
          <p:cNvSpPr/>
          <p:nvPr/>
        </p:nvSpPr>
        <p:spPr>
          <a:xfrm>
            <a:off x="357633" y="3396290"/>
            <a:ext cx="277167" cy="50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4</a:t>
            </a:r>
            <a:endParaRPr lang="ru-RU" b="1" i="1" cap="all" baseline="-25000" dirty="0">
              <a:solidFill>
                <a:sysClr val="windowText" lastClr="000000"/>
              </a:solidFill>
            </a:endParaRPr>
          </a:p>
        </p:txBody>
      </p:sp>
      <p:sp>
        <p:nvSpPr>
          <p:cNvPr id="147" name="Прямоугольник 146"/>
          <p:cNvSpPr/>
          <p:nvPr/>
        </p:nvSpPr>
        <p:spPr>
          <a:xfrm>
            <a:off x="1636199" y="1516479"/>
            <a:ext cx="277167" cy="50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г</a:t>
            </a:r>
            <a:endParaRPr lang="ru-RU" b="1" i="1" cap="all" baseline="-25000" dirty="0">
              <a:solidFill>
                <a:sysClr val="windowText" lastClr="000000"/>
              </a:solidFill>
            </a:endParaRPr>
          </a:p>
        </p:txBody>
      </p:sp>
      <p:sp>
        <p:nvSpPr>
          <p:cNvPr id="148" name="Прямоугольник 147"/>
          <p:cNvSpPr/>
          <p:nvPr/>
        </p:nvSpPr>
        <p:spPr>
          <a:xfrm>
            <a:off x="2141360" y="3214105"/>
            <a:ext cx="441768" cy="50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т</a:t>
            </a:r>
            <a:r>
              <a:rPr lang="en-US" b="1" cap="all" baseline="-25000" dirty="0">
                <a:solidFill>
                  <a:sysClr val="windowText" lastClr="000000"/>
                </a:solidFill>
              </a:rPr>
              <a:t>s</a:t>
            </a:r>
            <a:endParaRPr lang="ru-RU" b="1" i="1" cap="all" baseline="-25000" dirty="0">
              <a:solidFill>
                <a:sysClr val="windowText" lastClr="000000"/>
              </a:solidFill>
            </a:endParaRPr>
          </a:p>
        </p:txBody>
      </p:sp>
      <p:sp>
        <p:nvSpPr>
          <p:cNvPr id="149" name="Прямоугольник 148"/>
          <p:cNvSpPr/>
          <p:nvPr/>
        </p:nvSpPr>
        <p:spPr>
          <a:xfrm>
            <a:off x="2294896" y="2197385"/>
            <a:ext cx="277167" cy="50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n</a:t>
            </a:r>
            <a:endParaRPr lang="ru-RU" b="1" i="1" dirty="0">
              <a:solidFill>
                <a:sysClr val="windowText" lastClr="000000"/>
              </a:solidFill>
            </a:endParaRPr>
          </a:p>
        </p:txBody>
      </p:sp>
      <p:sp>
        <p:nvSpPr>
          <p:cNvPr id="150" name="Прямоугольник 149"/>
          <p:cNvSpPr/>
          <p:nvPr/>
        </p:nvSpPr>
        <p:spPr>
          <a:xfrm>
            <a:off x="1650107" y="2796996"/>
            <a:ext cx="277167" cy="50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k</a:t>
            </a:r>
            <a:endParaRPr lang="ru-RU" b="1" i="1" dirty="0">
              <a:solidFill>
                <a:sysClr val="windowText" lastClr="000000"/>
              </a:solidFill>
            </a:endParaRPr>
          </a:p>
        </p:txBody>
      </p:sp>
      <p:sp>
        <p:nvSpPr>
          <p:cNvPr id="151" name="Полилиния 150"/>
          <p:cNvSpPr/>
          <p:nvPr/>
        </p:nvSpPr>
        <p:spPr>
          <a:xfrm>
            <a:off x="2283630" y="3123101"/>
            <a:ext cx="1114529" cy="958496"/>
          </a:xfrm>
          <a:custGeom>
            <a:avLst/>
            <a:gdLst>
              <a:gd name="connsiteX0" fmla="*/ 0 w 1192696"/>
              <a:gd name="connsiteY0" fmla="*/ 0 h 1025719"/>
              <a:gd name="connsiteX1" fmla="*/ 214685 w 1192696"/>
              <a:gd name="connsiteY1" fmla="*/ 302150 h 1025719"/>
              <a:gd name="connsiteX2" fmla="*/ 500932 w 1192696"/>
              <a:gd name="connsiteY2" fmla="*/ 588397 h 1025719"/>
              <a:gd name="connsiteX3" fmla="*/ 914400 w 1192696"/>
              <a:gd name="connsiteY3" fmla="*/ 882595 h 1025719"/>
              <a:gd name="connsiteX4" fmla="*/ 1192696 w 1192696"/>
              <a:gd name="connsiteY4" fmla="*/ 1025719 h 102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2696" h="1025719">
                <a:moveTo>
                  <a:pt x="0" y="0"/>
                </a:moveTo>
                <a:cubicBezTo>
                  <a:pt x="65598" y="102042"/>
                  <a:pt x="131196" y="204084"/>
                  <a:pt x="214685" y="302150"/>
                </a:cubicBezTo>
                <a:cubicBezTo>
                  <a:pt x="298174" y="400216"/>
                  <a:pt x="384313" y="491656"/>
                  <a:pt x="500932" y="588397"/>
                </a:cubicBezTo>
                <a:cubicBezTo>
                  <a:pt x="617551" y="685138"/>
                  <a:pt x="799106" y="809708"/>
                  <a:pt x="914400" y="882595"/>
                </a:cubicBezTo>
                <a:cubicBezTo>
                  <a:pt x="1029694" y="955482"/>
                  <a:pt x="1151614" y="1000540"/>
                  <a:pt x="1192696" y="1025719"/>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p>
        </p:txBody>
      </p:sp>
      <p:sp>
        <p:nvSpPr>
          <p:cNvPr id="152" name="Полилиния 151"/>
          <p:cNvSpPr/>
          <p:nvPr/>
        </p:nvSpPr>
        <p:spPr>
          <a:xfrm>
            <a:off x="2889161" y="3161873"/>
            <a:ext cx="1114529" cy="958496"/>
          </a:xfrm>
          <a:custGeom>
            <a:avLst/>
            <a:gdLst>
              <a:gd name="connsiteX0" fmla="*/ 0 w 1192696"/>
              <a:gd name="connsiteY0" fmla="*/ 0 h 1025719"/>
              <a:gd name="connsiteX1" fmla="*/ 214685 w 1192696"/>
              <a:gd name="connsiteY1" fmla="*/ 302150 h 1025719"/>
              <a:gd name="connsiteX2" fmla="*/ 500932 w 1192696"/>
              <a:gd name="connsiteY2" fmla="*/ 588397 h 1025719"/>
              <a:gd name="connsiteX3" fmla="*/ 914400 w 1192696"/>
              <a:gd name="connsiteY3" fmla="*/ 882595 h 1025719"/>
              <a:gd name="connsiteX4" fmla="*/ 1192696 w 1192696"/>
              <a:gd name="connsiteY4" fmla="*/ 1025719 h 102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2696" h="1025719">
                <a:moveTo>
                  <a:pt x="0" y="0"/>
                </a:moveTo>
                <a:cubicBezTo>
                  <a:pt x="65598" y="102042"/>
                  <a:pt x="131196" y="204084"/>
                  <a:pt x="214685" y="302150"/>
                </a:cubicBezTo>
                <a:cubicBezTo>
                  <a:pt x="298174" y="400216"/>
                  <a:pt x="384313" y="491656"/>
                  <a:pt x="500932" y="588397"/>
                </a:cubicBezTo>
                <a:cubicBezTo>
                  <a:pt x="617551" y="685138"/>
                  <a:pt x="799106" y="809708"/>
                  <a:pt x="914400" y="882595"/>
                </a:cubicBezTo>
                <a:cubicBezTo>
                  <a:pt x="1029694" y="955482"/>
                  <a:pt x="1151614" y="1000540"/>
                  <a:pt x="1192696" y="1025719"/>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p>
        </p:txBody>
      </p:sp>
      <p:sp>
        <p:nvSpPr>
          <p:cNvPr id="153" name="Прямоугольник 152"/>
          <p:cNvSpPr/>
          <p:nvPr/>
        </p:nvSpPr>
        <p:spPr>
          <a:xfrm>
            <a:off x="2989214" y="3472982"/>
            <a:ext cx="1751099" cy="50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T</a:t>
            </a:r>
            <a:r>
              <a:rPr lang="ru-RU" b="1" baseline="-25000" dirty="0">
                <a:solidFill>
                  <a:sysClr val="windowText" lastClr="000000"/>
                </a:solidFill>
              </a:rPr>
              <a:t>т</a:t>
            </a:r>
            <a:r>
              <a:rPr lang="ru-RU" b="1" i="1" dirty="0">
                <a:solidFill>
                  <a:sysClr val="windowText" lastClr="000000"/>
                </a:solidFill>
              </a:rPr>
              <a:t>=</a:t>
            </a:r>
            <a:r>
              <a:rPr lang="en-US" b="1" i="1" dirty="0">
                <a:solidFill>
                  <a:sysClr val="windowText" lastClr="000000"/>
                </a:solidFill>
              </a:rPr>
              <a:t>const</a:t>
            </a:r>
            <a:endParaRPr lang="ru-RU" b="1" i="1" dirty="0">
              <a:solidFill>
                <a:sysClr val="windowText" lastClr="000000"/>
              </a:solidFill>
            </a:endParaRPr>
          </a:p>
        </p:txBody>
      </p:sp>
      <p:sp>
        <p:nvSpPr>
          <p:cNvPr id="154" name="Прямоугольник 153"/>
          <p:cNvSpPr/>
          <p:nvPr/>
        </p:nvSpPr>
        <p:spPr>
          <a:xfrm>
            <a:off x="1620552" y="3714100"/>
            <a:ext cx="1751099" cy="50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T</a:t>
            </a:r>
            <a:r>
              <a:rPr lang="ru-RU" b="1" baseline="-25000" dirty="0">
                <a:solidFill>
                  <a:sysClr val="windowText" lastClr="000000"/>
                </a:solidFill>
              </a:rPr>
              <a:t>т</a:t>
            </a:r>
            <a:r>
              <a:rPr lang="en-US" b="1" i="1" baseline="-25000" dirty="0">
                <a:solidFill>
                  <a:sysClr val="windowText" lastClr="000000"/>
                </a:solidFill>
              </a:rPr>
              <a:t>s</a:t>
            </a:r>
            <a:r>
              <a:rPr lang="ru-RU" b="1" i="1" dirty="0">
                <a:solidFill>
                  <a:sysClr val="windowText" lastClr="000000"/>
                </a:solidFill>
              </a:rPr>
              <a:t>=</a:t>
            </a:r>
            <a:r>
              <a:rPr lang="en-US" b="1" i="1" dirty="0">
                <a:solidFill>
                  <a:sysClr val="windowText" lastClr="000000"/>
                </a:solidFill>
              </a:rPr>
              <a:t>const</a:t>
            </a:r>
            <a:endParaRPr lang="ru-RU" b="1" i="1" dirty="0">
              <a:solidFill>
                <a:sysClr val="windowText" lastClr="000000"/>
              </a:solidFill>
            </a:endParaRPr>
          </a:p>
        </p:txBody>
      </p:sp>
      <mc:AlternateContent xmlns:mc="http://schemas.openxmlformats.org/markup-compatibility/2006" xmlns:a14="http://schemas.microsoft.com/office/drawing/2010/main">
        <mc:Choice Requires="a14">
          <p:sp>
            <p:nvSpPr>
              <p:cNvPr id="155" name="Прямоугольник 154"/>
              <p:cNvSpPr/>
              <p:nvPr/>
            </p:nvSpPr>
            <p:spPr>
              <a:xfrm>
                <a:off x="2572063" y="2573244"/>
                <a:ext cx="573952" cy="34512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a:latin typeface="Cambria Math"/>
                            </a:rPr>
                            <m:t>∆</m:t>
                          </m:r>
                          <m:r>
                            <a:rPr lang="ru-RU" i="1">
                              <a:latin typeface="Cambria Math"/>
                            </a:rPr>
                            <m:t>𝐿</m:t>
                          </m:r>
                        </m:e>
                        <m:sub>
                          <m:r>
                            <a:rPr lang="ru-RU" i="1">
                              <a:latin typeface="Cambria Math"/>
                            </a:rPr>
                            <m:t>𝑉</m:t>
                          </m:r>
                        </m:sub>
                      </m:sSub>
                    </m:oMath>
                  </m:oMathPara>
                </a14:m>
                <a:endParaRPr lang="ru-RU" dirty="0"/>
              </a:p>
            </p:txBody>
          </p:sp>
        </mc:Choice>
        <mc:Fallback xmlns="">
          <p:sp>
            <p:nvSpPr>
              <p:cNvPr id="155" name="Прямоугольник 154"/>
              <p:cNvSpPr>
                <a:spLocks noRot="1" noChangeAspect="1" noMove="1" noResize="1" noEditPoints="1" noAdjustHandles="1" noChangeArrowheads="1" noChangeShapeType="1" noTextEdit="1"/>
              </p:cNvSpPr>
              <p:nvPr/>
            </p:nvSpPr>
            <p:spPr>
              <a:xfrm>
                <a:off x="2572063" y="2573244"/>
                <a:ext cx="573952" cy="345127"/>
              </a:xfrm>
              <a:prstGeom prst="rect">
                <a:avLst/>
              </a:prstGeom>
              <a:blipFill rotWithShape="1">
                <a:blip r:embed="rId3" cstate="print"/>
                <a:stretch>
                  <a:fillRect b="-5263"/>
                </a:stretch>
              </a:blipFill>
            </p:spPr>
            <p:txBody>
              <a:bodyPr/>
              <a:lstStyle/>
              <a:p>
                <a:r>
                  <a:rPr lang="ru-RU">
                    <a:noFill/>
                  </a:rPr>
                  <a:t> </a:t>
                </a:r>
              </a:p>
            </p:txBody>
          </p:sp>
        </mc:Fallback>
      </mc:AlternateContent>
      <p:sp>
        <p:nvSpPr>
          <p:cNvPr id="156" name="Полилиния 155"/>
          <p:cNvSpPr/>
          <p:nvPr/>
        </p:nvSpPr>
        <p:spPr>
          <a:xfrm>
            <a:off x="1907402" y="1927496"/>
            <a:ext cx="814729" cy="1718881"/>
          </a:xfrm>
          <a:custGeom>
            <a:avLst/>
            <a:gdLst>
              <a:gd name="connsiteX0" fmla="*/ 0 w 871870"/>
              <a:gd name="connsiteY0" fmla="*/ 0 h 1839433"/>
              <a:gd name="connsiteX1" fmla="*/ 159488 w 871870"/>
              <a:gd name="connsiteY1" fmla="*/ 563526 h 1839433"/>
              <a:gd name="connsiteX2" fmla="*/ 435935 w 871870"/>
              <a:gd name="connsiteY2" fmla="*/ 1201479 h 1839433"/>
              <a:gd name="connsiteX3" fmla="*/ 754912 w 871870"/>
              <a:gd name="connsiteY3" fmla="*/ 1722475 h 1839433"/>
              <a:gd name="connsiteX4" fmla="*/ 871870 w 871870"/>
              <a:gd name="connsiteY4" fmla="*/ 1839433 h 1839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1870" h="1839433">
                <a:moveTo>
                  <a:pt x="0" y="0"/>
                </a:moveTo>
                <a:cubicBezTo>
                  <a:pt x="43416" y="181640"/>
                  <a:pt x="86832" y="363280"/>
                  <a:pt x="159488" y="563526"/>
                </a:cubicBezTo>
                <a:cubicBezTo>
                  <a:pt x="232144" y="763772"/>
                  <a:pt x="336698" y="1008321"/>
                  <a:pt x="435935" y="1201479"/>
                </a:cubicBezTo>
                <a:cubicBezTo>
                  <a:pt x="535172" y="1394637"/>
                  <a:pt x="682256" y="1616149"/>
                  <a:pt x="754912" y="1722475"/>
                </a:cubicBezTo>
                <a:cubicBezTo>
                  <a:pt x="827568" y="1828801"/>
                  <a:pt x="845289" y="1827029"/>
                  <a:pt x="871870" y="1839433"/>
                </a:cubicBezTo>
              </a:path>
            </a:pathLst>
          </a:custGeom>
          <a:ln w="31750">
            <a:headEnd type="oval"/>
            <a:tail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57" name="Прямоугольник 156"/>
          <p:cNvSpPr/>
          <p:nvPr/>
        </p:nvSpPr>
        <p:spPr>
          <a:xfrm>
            <a:off x="3169259" y="3258063"/>
            <a:ext cx="277167" cy="50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т</a:t>
            </a:r>
            <a:endParaRPr lang="ru-RU" b="1" i="1" cap="all" baseline="-25000" dirty="0">
              <a:solidFill>
                <a:sysClr val="windowText" lastClr="000000"/>
              </a:solidFill>
            </a:endParaRPr>
          </a:p>
        </p:txBody>
      </p:sp>
      <p:cxnSp>
        <p:nvCxnSpPr>
          <p:cNvPr id="158" name="Прямая соединительная линия 157"/>
          <p:cNvCxnSpPr/>
          <p:nvPr/>
        </p:nvCxnSpPr>
        <p:spPr>
          <a:xfrm flipH="1">
            <a:off x="2314767" y="2573244"/>
            <a:ext cx="118712" cy="172563"/>
          </a:xfrm>
          <a:prstGeom prst="line">
            <a:avLst/>
          </a:prstGeom>
          <a:ln w="19050">
            <a:solidFill>
              <a:schemeClr val="tx1"/>
            </a:solidFill>
            <a:headEnd type="none" w="lg" len="lg"/>
            <a:tailEnd type="none"/>
          </a:ln>
        </p:spPr>
        <p:style>
          <a:lnRef idx="1">
            <a:schemeClr val="accent1"/>
          </a:lnRef>
          <a:fillRef idx="0">
            <a:schemeClr val="accent1"/>
          </a:fillRef>
          <a:effectRef idx="0">
            <a:schemeClr val="accent1"/>
          </a:effectRef>
          <a:fontRef idx="minor">
            <a:schemeClr val="tx1"/>
          </a:fontRef>
        </p:style>
      </p:cxnSp>
      <p:cxnSp>
        <p:nvCxnSpPr>
          <p:cNvPr id="159" name="Прямая соединительная линия 158"/>
          <p:cNvCxnSpPr>
            <a:endCxn id="73" idx="2"/>
          </p:cNvCxnSpPr>
          <p:nvPr/>
        </p:nvCxnSpPr>
        <p:spPr>
          <a:xfrm flipV="1">
            <a:off x="1864193" y="2980683"/>
            <a:ext cx="420767" cy="113447"/>
          </a:xfrm>
          <a:prstGeom prst="line">
            <a:avLst/>
          </a:prstGeom>
          <a:ln w="19050">
            <a:solidFill>
              <a:schemeClr val="tx1"/>
            </a:solidFill>
            <a:headEnd type="none" w="lg" len="lg"/>
            <a:tailEnd type="none"/>
          </a:ln>
        </p:spPr>
        <p:style>
          <a:lnRef idx="1">
            <a:schemeClr val="accent1"/>
          </a:lnRef>
          <a:fillRef idx="0">
            <a:schemeClr val="accent1"/>
          </a:fillRef>
          <a:effectRef idx="0">
            <a:schemeClr val="accent1"/>
          </a:effectRef>
          <a:fontRef idx="minor">
            <a:schemeClr val="tx1"/>
          </a:fontRef>
        </p:style>
      </p:cxnSp>
      <p:cxnSp>
        <p:nvCxnSpPr>
          <p:cNvPr id="160" name="Прямая соединительная линия 159"/>
          <p:cNvCxnSpPr>
            <a:stCxn id="155" idx="2"/>
          </p:cNvCxnSpPr>
          <p:nvPr/>
        </p:nvCxnSpPr>
        <p:spPr>
          <a:xfrm flipH="1">
            <a:off x="2572063" y="2918371"/>
            <a:ext cx="286976" cy="339692"/>
          </a:xfrm>
          <a:prstGeom prst="line">
            <a:avLst/>
          </a:prstGeom>
          <a:ln w="19050">
            <a:solidFill>
              <a:schemeClr val="tx1"/>
            </a:solidFill>
            <a:headEnd type="none" w="lg" len="lg"/>
            <a:tailEnd type="none"/>
          </a:ln>
        </p:spPr>
        <p:style>
          <a:lnRef idx="1">
            <a:schemeClr val="accent1"/>
          </a:lnRef>
          <a:fillRef idx="0">
            <a:schemeClr val="accent1"/>
          </a:fillRef>
          <a:effectRef idx="0">
            <a:schemeClr val="accent1"/>
          </a:effectRef>
          <a:fontRef idx="minor">
            <a:schemeClr val="tx1"/>
          </a:fontRef>
        </p:style>
      </p:cxnSp>
      <p:sp>
        <p:nvSpPr>
          <p:cNvPr id="162" name="Полилиния 161"/>
          <p:cNvSpPr/>
          <p:nvPr/>
        </p:nvSpPr>
        <p:spPr>
          <a:xfrm>
            <a:off x="7003891" y="2342647"/>
            <a:ext cx="300536" cy="2199374"/>
          </a:xfrm>
          <a:custGeom>
            <a:avLst/>
            <a:gdLst>
              <a:gd name="connsiteX0" fmla="*/ 0 w 321869"/>
              <a:gd name="connsiteY0" fmla="*/ 2348180 h 2355495"/>
              <a:gd name="connsiteX1" fmla="*/ 21946 w 321869"/>
              <a:gd name="connsiteY1" fmla="*/ 0 h 2355495"/>
              <a:gd name="connsiteX2" fmla="*/ 73152 w 321869"/>
              <a:gd name="connsiteY2" fmla="*/ 314554 h 2355495"/>
              <a:gd name="connsiteX3" fmla="*/ 153619 w 321869"/>
              <a:gd name="connsiteY3" fmla="*/ 607162 h 2355495"/>
              <a:gd name="connsiteX4" fmla="*/ 256032 w 321869"/>
              <a:gd name="connsiteY4" fmla="*/ 819303 h 2355495"/>
              <a:gd name="connsiteX5" fmla="*/ 321869 w 321869"/>
              <a:gd name="connsiteY5" fmla="*/ 899770 h 2355495"/>
              <a:gd name="connsiteX6" fmla="*/ 307239 w 321869"/>
              <a:gd name="connsiteY6" fmla="*/ 2355495 h 235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869" h="2355495">
                <a:moveTo>
                  <a:pt x="0" y="2348180"/>
                </a:moveTo>
                <a:lnTo>
                  <a:pt x="21946" y="0"/>
                </a:lnTo>
                <a:lnTo>
                  <a:pt x="73152" y="314554"/>
                </a:lnTo>
                <a:lnTo>
                  <a:pt x="153619" y="607162"/>
                </a:lnTo>
                <a:lnTo>
                  <a:pt x="256032" y="819303"/>
                </a:lnTo>
                <a:lnTo>
                  <a:pt x="321869" y="899770"/>
                </a:lnTo>
                <a:lnTo>
                  <a:pt x="307239" y="2355495"/>
                </a:lnTo>
              </a:path>
            </a:pathLst>
          </a:custGeom>
          <a:pattFill prst="dkHorz">
            <a:fgClr>
              <a:schemeClr val="accent6"/>
            </a:fgClr>
            <a:bgClr>
              <a:schemeClr val="bg1"/>
            </a:bgClr>
          </a:patt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63" name="Полилиния 162"/>
          <p:cNvSpPr/>
          <p:nvPr/>
        </p:nvSpPr>
        <p:spPr>
          <a:xfrm>
            <a:off x="7024383" y="2322157"/>
            <a:ext cx="259553" cy="1127008"/>
          </a:xfrm>
          <a:custGeom>
            <a:avLst/>
            <a:gdLst>
              <a:gd name="connsiteX0" fmla="*/ 0 w 277977"/>
              <a:gd name="connsiteY0" fmla="*/ 1207008 h 1207008"/>
              <a:gd name="connsiteX1" fmla="*/ 0 w 277977"/>
              <a:gd name="connsiteY1" fmla="*/ 0 h 1207008"/>
              <a:gd name="connsiteX2" fmla="*/ 51206 w 277977"/>
              <a:gd name="connsiteY2" fmla="*/ 351129 h 1207008"/>
              <a:gd name="connsiteX3" fmla="*/ 95097 w 277977"/>
              <a:gd name="connsiteY3" fmla="*/ 548640 h 1207008"/>
              <a:gd name="connsiteX4" fmla="*/ 168249 w 277977"/>
              <a:gd name="connsiteY4" fmla="*/ 738835 h 1207008"/>
              <a:gd name="connsiteX5" fmla="*/ 277977 w 277977"/>
              <a:gd name="connsiteY5" fmla="*/ 899769 h 120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977" h="1207008">
                <a:moveTo>
                  <a:pt x="0" y="1207008"/>
                </a:moveTo>
                <a:lnTo>
                  <a:pt x="0" y="0"/>
                </a:lnTo>
                <a:lnTo>
                  <a:pt x="51206" y="351129"/>
                </a:lnTo>
                <a:lnTo>
                  <a:pt x="95097" y="548640"/>
                </a:lnTo>
                <a:lnTo>
                  <a:pt x="168249" y="738835"/>
                </a:lnTo>
                <a:lnTo>
                  <a:pt x="277977" y="899769"/>
                </a:lnTo>
              </a:path>
            </a:pathLst>
          </a:custGeom>
          <a:pattFill prst="wdUpDiag">
            <a:fgClr>
              <a:schemeClr val="tx2"/>
            </a:fgClr>
            <a:bgClr>
              <a:schemeClr val="bg1"/>
            </a:bgClr>
          </a:patt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64" name="Полилиния 163"/>
          <p:cNvSpPr/>
          <p:nvPr/>
        </p:nvSpPr>
        <p:spPr>
          <a:xfrm>
            <a:off x="5849562" y="2315327"/>
            <a:ext cx="1181651" cy="2219864"/>
          </a:xfrm>
          <a:custGeom>
            <a:avLst/>
            <a:gdLst>
              <a:gd name="connsiteX0" fmla="*/ 0 w 1265530"/>
              <a:gd name="connsiteY0" fmla="*/ 2377440 h 2377440"/>
              <a:gd name="connsiteX1" fmla="*/ 7316 w 1265530"/>
              <a:gd name="connsiteY1" fmla="*/ 1236268 h 2377440"/>
              <a:gd name="connsiteX2" fmla="*/ 175565 w 1265530"/>
              <a:gd name="connsiteY2" fmla="*/ 1111910 h 2377440"/>
              <a:gd name="connsiteX3" fmla="*/ 409652 w 1265530"/>
              <a:gd name="connsiteY3" fmla="*/ 936345 h 2377440"/>
              <a:gd name="connsiteX4" fmla="*/ 636423 w 1265530"/>
              <a:gd name="connsiteY4" fmla="*/ 746150 h 2377440"/>
              <a:gd name="connsiteX5" fmla="*/ 855879 w 1265530"/>
              <a:gd name="connsiteY5" fmla="*/ 526694 h 2377440"/>
              <a:gd name="connsiteX6" fmla="*/ 1053389 w 1265530"/>
              <a:gd name="connsiteY6" fmla="*/ 314553 h 2377440"/>
              <a:gd name="connsiteX7" fmla="*/ 1265530 w 1265530"/>
              <a:gd name="connsiteY7" fmla="*/ 0 h 2377440"/>
              <a:gd name="connsiteX8" fmla="*/ 1250900 w 1265530"/>
              <a:gd name="connsiteY8" fmla="*/ 2370124 h 2377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5530" h="2377440">
                <a:moveTo>
                  <a:pt x="0" y="2377440"/>
                </a:moveTo>
                <a:cubicBezTo>
                  <a:pt x="2439" y="1997049"/>
                  <a:pt x="4877" y="1616659"/>
                  <a:pt x="7316" y="1236268"/>
                </a:cubicBezTo>
                <a:lnTo>
                  <a:pt x="175565" y="1111910"/>
                </a:lnTo>
                <a:lnTo>
                  <a:pt x="409652" y="936345"/>
                </a:lnTo>
                <a:lnTo>
                  <a:pt x="636423" y="746150"/>
                </a:lnTo>
                <a:lnTo>
                  <a:pt x="855879" y="526694"/>
                </a:lnTo>
                <a:lnTo>
                  <a:pt x="1053389" y="314553"/>
                </a:lnTo>
                <a:lnTo>
                  <a:pt x="1265530" y="0"/>
                </a:lnTo>
                <a:cubicBezTo>
                  <a:pt x="1260653" y="790041"/>
                  <a:pt x="1255777" y="1580083"/>
                  <a:pt x="1250900" y="2370124"/>
                </a:cubicBezTo>
              </a:path>
            </a:pathLst>
          </a:custGeom>
          <a:pattFill prst="lgGrid">
            <a:fgClr>
              <a:schemeClr val="accent3">
                <a:lumMod val="75000"/>
              </a:schemeClr>
            </a:fgClr>
            <a:bgClr>
              <a:schemeClr val="bg1"/>
            </a:bgClr>
          </a:patt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65" name="Прямоугольник 164"/>
          <p:cNvSpPr/>
          <p:nvPr/>
        </p:nvSpPr>
        <p:spPr>
          <a:xfrm>
            <a:off x="4175598" y="1410029"/>
            <a:ext cx="1512795" cy="504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cap="all" dirty="0">
                <a:solidFill>
                  <a:sysClr val="windowText" lastClr="000000"/>
                </a:solidFill>
              </a:rPr>
              <a:t>Т</a:t>
            </a:r>
            <a:endParaRPr lang="ru-RU" sz="2400" b="1" i="1" cap="all" baseline="-25000" dirty="0">
              <a:solidFill>
                <a:sysClr val="windowText" lastClr="000000"/>
              </a:solidFill>
            </a:endParaRPr>
          </a:p>
        </p:txBody>
      </p:sp>
      <p:sp>
        <p:nvSpPr>
          <p:cNvPr id="166" name="Прямоугольник 165"/>
          <p:cNvSpPr/>
          <p:nvPr/>
        </p:nvSpPr>
        <p:spPr>
          <a:xfrm>
            <a:off x="7461944" y="4434869"/>
            <a:ext cx="1512795" cy="504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cap="all" dirty="0">
                <a:solidFill>
                  <a:sysClr val="windowText" lastClr="000000"/>
                </a:solidFill>
              </a:rPr>
              <a:t>s</a:t>
            </a:r>
            <a:endParaRPr lang="ru-RU" sz="2400" b="1" i="1" cap="all" baseline="-25000" dirty="0">
              <a:solidFill>
                <a:sysClr val="windowText" lastClr="000000"/>
              </a:solidFill>
            </a:endParaRPr>
          </a:p>
        </p:txBody>
      </p:sp>
      <p:cxnSp>
        <p:nvCxnSpPr>
          <p:cNvPr id="167" name="Прямая со стрелкой 166"/>
          <p:cNvCxnSpPr/>
          <p:nvPr/>
        </p:nvCxnSpPr>
        <p:spPr>
          <a:xfrm flipH="1" flipV="1">
            <a:off x="5108707" y="1339134"/>
            <a:ext cx="1935" cy="3190328"/>
          </a:xfrm>
          <a:prstGeom prst="straightConnector1">
            <a:avLst/>
          </a:prstGeom>
          <a:ln w="2540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cxnSp>
        <p:nvCxnSpPr>
          <p:cNvPr id="168" name="Прямая со стрелкой 167"/>
          <p:cNvCxnSpPr/>
          <p:nvPr/>
        </p:nvCxnSpPr>
        <p:spPr>
          <a:xfrm flipV="1">
            <a:off x="5108707" y="4529461"/>
            <a:ext cx="3198076" cy="1"/>
          </a:xfrm>
          <a:prstGeom prst="straightConnector1">
            <a:avLst/>
          </a:prstGeom>
          <a:ln w="2540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sp>
        <p:nvSpPr>
          <p:cNvPr id="169" name="Полилиния 168"/>
          <p:cNvSpPr/>
          <p:nvPr/>
        </p:nvSpPr>
        <p:spPr>
          <a:xfrm>
            <a:off x="5139874" y="1410029"/>
            <a:ext cx="2422392" cy="2442247"/>
          </a:xfrm>
          <a:custGeom>
            <a:avLst/>
            <a:gdLst>
              <a:gd name="connsiteX0" fmla="*/ 0 w 2594344"/>
              <a:gd name="connsiteY0" fmla="*/ 2615609 h 2615609"/>
              <a:gd name="connsiteX1" fmla="*/ 914400 w 2594344"/>
              <a:gd name="connsiteY1" fmla="*/ 2083981 h 2615609"/>
              <a:gd name="connsiteX2" fmla="*/ 1807535 w 2594344"/>
              <a:gd name="connsiteY2" fmla="*/ 1265274 h 2615609"/>
              <a:gd name="connsiteX3" fmla="*/ 2594344 w 2594344"/>
              <a:gd name="connsiteY3" fmla="*/ 0 h 2615609"/>
            </a:gdLst>
            <a:ahLst/>
            <a:cxnLst>
              <a:cxn ang="0">
                <a:pos x="connsiteX0" y="connsiteY0"/>
              </a:cxn>
              <a:cxn ang="0">
                <a:pos x="connsiteX1" y="connsiteY1"/>
              </a:cxn>
              <a:cxn ang="0">
                <a:pos x="connsiteX2" y="connsiteY2"/>
              </a:cxn>
              <a:cxn ang="0">
                <a:pos x="connsiteX3" y="connsiteY3"/>
              </a:cxn>
            </a:cxnLst>
            <a:rect l="l" t="t" r="r" b="b"/>
            <a:pathLst>
              <a:path w="2594344" h="2615609">
                <a:moveTo>
                  <a:pt x="0" y="2615609"/>
                </a:moveTo>
                <a:cubicBezTo>
                  <a:pt x="306572" y="2462323"/>
                  <a:pt x="613144" y="2309037"/>
                  <a:pt x="914400" y="2083981"/>
                </a:cubicBezTo>
                <a:cubicBezTo>
                  <a:pt x="1215656" y="1858925"/>
                  <a:pt x="1527544" y="1612604"/>
                  <a:pt x="1807535" y="1265274"/>
                </a:cubicBezTo>
                <a:cubicBezTo>
                  <a:pt x="2087526" y="917944"/>
                  <a:pt x="2461437" y="212651"/>
                  <a:pt x="2594344" y="0"/>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cxnSp>
        <p:nvCxnSpPr>
          <p:cNvPr id="170" name="Прямая соединительная линия 169"/>
          <p:cNvCxnSpPr/>
          <p:nvPr/>
        </p:nvCxnSpPr>
        <p:spPr>
          <a:xfrm flipV="1">
            <a:off x="7024560" y="2349112"/>
            <a:ext cx="0" cy="1109260"/>
          </a:xfrm>
          <a:prstGeom prst="line">
            <a:avLst/>
          </a:prstGeom>
          <a:ln w="31750">
            <a:solidFill>
              <a:schemeClr val="tx2"/>
            </a:solidFill>
            <a:headEnd type="oval" w="med" len="med"/>
            <a:tailEnd type="oval"/>
          </a:ln>
        </p:spPr>
        <p:style>
          <a:lnRef idx="1">
            <a:schemeClr val="accent1"/>
          </a:lnRef>
          <a:fillRef idx="0">
            <a:schemeClr val="accent1"/>
          </a:fillRef>
          <a:effectRef idx="0">
            <a:schemeClr val="accent1"/>
          </a:effectRef>
          <a:fontRef idx="minor">
            <a:schemeClr val="tx1"/>
          </a:fontRef>
        </p:style>
      </p:cxnSp>
      <p:sp>
        <p:nvSpPr>
          <p:cNvPr id="171" name="Прямоугольник 170"/>
          <p:cNvSpPr/>
          <p:nvPr/>
        </p:nvSpPr>
        <p:spPr>
          <a:xfrm>
            <a:off x="6750143" y="1844847"/>
            <a:ext cx="276947" cy="504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Г</a:t>
            </a:r>
            <a:endParaRPr lang="ru-RU" b="1" i="1" cap="all" baseline="-25000" dirty="0">
              <a:solidFill>
                <a:sysClr val="windowText" lastClr="000000"/>
              </a:solidFill>
            </a:endParaRPr>
          </a:p>
        </p:txBody>
      </p:sp>
      <p:cxnSp>
        <p:nvCxnSpPr>
          <p:cNvPr id="172" name="Прямая соединительная линия 171"/>
          <p:cNvCxnSpPr/>
          <p:nvPr/>
        </p:nvCxnSpPr>
        <p:spPr>
          <a:xfrm flipH="1">
            <a:off x="5133526" y="3463268"/>
            <a:ext cx="1852396" cy="0"/>
          </a:xfrm>
          <a:prstGeom prst="line">
            <a:avLst/>
          </a:prstGeom>
          <a:ln w="12700">
            <a:solidFill>
              <a:schemeClr val="tx1"/>
            </a:solidFill>
            <a:prstDash val="lgDash"/>
            <a:headEnd type="none" w="lg" len="lg"/>
            <a:tailEnd type="none"/>
          </a:ln>
        </p:spPr>
        <p:style>
          <a:lnRef idx="1">
            <a:schemeClr val="accent1"/>
          </a:lnRef>
          <a:fillRef idx="0">
            <a:schemeClr val="accent1"/>
          </a:fillRef>
          <a:effectRef idx="0">
            <a:schemeClr val="accent1"/>
          </a:effectRef>
          <a:fontRef idx="minor">
            <a:schemeClr val="tx1"/>
          </a:fontRef>
        </p:style>
      </p:cxnSp>
      <p:cxnSp>
        <p:nvCxnSpPr>
          <p:cNvPr id="173" name="Прямая соединительная линия 172"/>
          <p:cNvCxnSpPr/>
          <p:nvPr/>
        </p:nvCxnSpPr>
        <p:spPr>
          <a:xfrm flipH="1">
            <a:off x="5108707" y="2318114"/>
            <a:ext cx="1919561" cy="0"/>
          </a:xfrm>
          <a:prstGeom prst="line">
            <a:avLst/>
          </a:prstGeom>
          <a:ln w="12700">
            <a:solidFill>
              <a:schemeClr val="tx1"/>
            </a:solidFill>
            <a:prstDash val="lgDash"/>
            <a:headEnd type="none" w="lg" len="lg"/>
            <a:tailEnd type="none"/>
          </a:ln>
        </p:spPr>
        <p:style>
          <a:lnRef idx="1">
            <a:schemeClr val="accent1"/>
          </a:lnRef>
          <a:fillRef idx="0">
            <a:schemeClr val="accent1"/>
          </a:fillRef>
          <a:effectRef idx="0">
            <a:schemeClr val="accent1"/>
          </a:effectRef>
          <a:fontRef idx="minor">
            <a:schemeClr val="tx1"/>
          </a:fontRef>
        </p:style>
      </p:cxnSp>
      <p:sp>
        <p:nvSpPr>
          <p:cNvPr id="174" name="Прямоугольник 173"/>
          <p:cNvSpPr/>
          <p:nvPr/>
        </p:nvSpPr>
        <p:spPr>
          <a:xfrm>
            <a:off x="6667907" y="3042965"/>
            <a:ext cx="441417" cy="504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T</a:t>
            </a:r>
            <a:r>
              <a:rPr lang="en-US" b="1" cap="all" baseline="-25000" dirty="0">
                <a:solidFill>
                  <a:sysClr val="windowText" lastClr="000000"/>
                </a:solidFill>
              </a:rPr>
              <a:t>s</a:t>
            </a:r>
            <a:endParaRPr lang="ru-RU" b="1" i="1" cap="all" baseline="-25000" dirty="0">
              <a:solidFill>
                <a:sysClr val="windowText" lastClr="000000"/>
              </a:solidFill>
            </a:endParaRPr>
          </a:p>
        </p:txBody>
      </p:sp>
      <p:sp>
        <p:nvSpPr>
          <p:cNvPr id="175" name="Прямоугольник 174"/>
          <p:cNvSpPr/>
          <p:nvPr/>
        </p:nvSpPr>
        <p:spPr>
          <a:xfrm>
            <a:off x="5015472" y="3051436"/>
            <a:ext cx="538678" cy="504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T</a:t>
            </a:r>
            <a:r>
              <a:rPr lang="ru-RU" b="1" baseline="-25000" dirty="0">
                <a:solidFill>
                  <a:sysClr val="windowText" lastClr="000000"/>
                </a:solidFill>
              </a:rPr>
              <a:t>т</a:t>
            </a:r>
            <a:r>
              <a:rPr lang="en-US" b="1" i="1" baseline="-25000" dirty="0">
                <a:solidFill>
                  <a:sysClr val="windowText" lastClr="000000"/>
                </a:solidFill>
              </a:rPr>
              <a:t>s</a:t>
            </a:r>
            <a:endParaRPr lang="ru-RU" b="1" i="1" dirty="0">
              <a:solidFill>
                <a:sysClr val="windowText" lastClr="000000"/>
              </a:solidFill>
            </a:endParaRPr>
          </a:p>
        </p:txBody>
      </p:sp>
      <p:sp>
        <p:nvSpPr>
          <p:cNvPr id="176" name="Прямоугольник 175"/>
          <p:cNvSpPr/>
          <p:nvPr/>
        </p:nvSpPr>
        <p:spPr>
          <a:xfrm>
            <a:off x="5028230" y="1919580"/>
            <a:ext cx="538678" cy="504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T</a:t>
            </a:r>
            <a:r>
              <a:rPr lang="ru-RU" b="1" baseline="-25000" dirty="0">
                <a:solidFill>
                  <a:sysClr val="windowText" lastClr="000000"/>
                </a:solidFill>
              </a:rPr>
              <a:t>г</a:t>
            </a:r>
            <a:endParaRPr lang="ru-RU" b="1" dirty="0">
              <a:solidFill>
                <a:sysClr val="windowText" lastClr="000000"/>
              </a:solidFill>
            </a:endParaRPr>
          </a:p>
        </p:txBody>
      </p:sp>
      <p:cxnSp>
        <p:nvCxnSpPr>
          <p:cNvPr id="177" name="Прямая соединительная линия 176"/>
          <p:cNvCxnSpPr/>
          <p:nvPr/>
        </p:nvCxnSpPr>
        <p:spPr>
          <a:xfrm>
            <a:off x="7291051" y="3173023"/>
            <a:ext cx="0" cy="1337489"/>
          </a:xfrm>
          <a:prstGeom prst="line">
            <a:avLst/>
          </a:prstGeom>
          <a:ln w="19050">
            <a:solidFill>
              <a:schemeClr val="tx1"/>
            </a:solidFill>
            <a:prstDash val="solid"/>
            <a:headEnd type="none" w="lg" len="lg"/>
            <a:tailEnd type="none"/>
          </a:ln>
        </p:spPr>
        <p:style>
          <a:lnRef idx="1">
            <a:schemeClr val="accent1"/>
          </a:lnRef>
          <a:fillRef idx="0">
            <a:schemeClr val="accent1"/>
          </a:fillRef>
          <a:effectRef idx="0">
            <a:schemeClr val="accent1"/>
          </a:effectRef>
          <a:fontRef idx="minor">
            <a:schemeClr val="tx1"/>
          </a:fontRef>
        </p:style>
      </p:cxnSp>
      <p:cxnSp>
        <p:nvCxnSpPr>
          <p:cNvPr id="178" name="Прямая соединительная линия 177"/>
          <p:cNvCxnSpPr/>
          <p:nvPr/>
        </p:nvCxnSpPr>
        <p:spPr>
          <a:xfrm flipH="1">
            <a:off x="7010742" y="3469740"/>
            <a:ext cx="13818" cy="1059721"/>
          </a:xfrm>
          <a:prstGeom prst="line">
            <a:avLst/>
          </a:prstGeom>
          <a:ln w="19050">
            <a:solidFill>
              <a:schemeClr val="tx1"/>
            </a:solidFill>
            <a:prstDash val="solid"/>
            <a:headEnd type="none" w="lg" len="lg"/>
            <a:tailEnd type="none"/>
          </a:ln>
        </p:spPr>
        <p:style>
          <a:lnRef idx="1">
            <a:schemeClr val="accent1"/>
          </a:lnRef>
          <a:fillRef idx="0">
            <a:schemeClr val="accent1"/>
          </a:fillRef>
          <a:effectRef idx="0">
            <a:schemeClr val="accent1"/>
          </a:effectRef>
          <a:fontRef idx="minor">
            <a:schemeClr val="tx1"/>
          </a:fontRef>
        </p:style>
      </p:cxnSp>
      <p:cxnSp>
        <p:nvCxnSpPr>
          <p:cNvPr id="179" name="Прямая соединительная линия 178"/>
          <p:cNvCxnSpPr/>
          <p:nvPr/>
        </p:nvCxnSpPr>
        <p:spPr>
          <a:xfrm>
            <a:off x="5850692" y="3463268"/>
            <a:ext cx="0" cy="1075646"/>
          </a:xfrm>
          <a:prstGeom prst="line">
            <a:avLst/>
          </a:prstGeom>
          <a:ln w="19050">
            <a:solidFill>
              <a:schemeClr val="tx1"/>
            </a:solidFill>
            <a:prstDash val="solid"/>
            <a:headEnd type="none" w="lg" len="lg"/>
            <a:tailEnd type="none"/>
          </a:ln>
        </p:spPr>
        <p:style>
          <a:lnRef idx="1">
            <a:schemeClr val="accent1"/>
          </a:lnRef>
          <a:fillRef idx="0">
            <a:schemeClr val="accent1"/>
          </a:fillRef>
          <a:effectRef idx="0">
            <a:schemeClr val="accent1"/>
          </a:effectRef>
          <a:fontRef idx="minor">
            <a:schemeClr val="tx1"/>
          </a:fontRef>
        </p:style>
      </p:cxnSp>
      <p:sp>
        <p:nvSpPr>
          <p:cNvPr id="180" name="Прямоугольник 179"/>
          <p:cNvSpPr/>
          <p:nvPr/>
        </p:nvSpPr>
        <p:spPr>
          <a:xfrm>
            <a:off x="6212597" y="2329871"/>
            <a:ext cx="276947" cy="504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k</a:t>
            </a:r>
            <a:endParaRPr lang="ru-RU" b="1" i="1" dirty="0">
              <a:solidFill>
                <a:sysClr val="windowText" lastClr="000000"/>
              </a:solidFill>
            </a:endParaRPr>
          </a:p>
        </p:txBody>
      </p:sp>
      <p:sp>
        <p:nvSpPr>
          <p:cNvPr id="181" name="Прямоугольник 180"/>
          <p:cNvSpPr/>
          <p:nvPr/>
        </p:nvSpPr>
        <p:spPr>
          <a:xfrm>
            <a:off x="7184997" y="2025619"/>
            <a:ext cx="276947" cy="504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n</a:t>
            </a:r>
            <a:endParaRPr lang="ru-RU" b="1" i="1" dirty="0">
              <a:solidFill>
                <a:sysClr val="windowText" lastClr="000000"/>
              </a:solidFill>
            </a:endParaRPr>
          </a:p>
        </p:txBody>
      </p:sp>
      <p:cxnSp>
        <p:nvCxnSpPr>
          <p:cNvPr id="182" name="Прямая соединительная линия 181"/>
          <p:cNvCxnSpPr/>
          <p:nvPr/>
        </p:nvCxnSpPr>
        <p:spPr>
          <a:xfrm flipH="1">
            <a:off x="7064464" y="2384440"/>
            <a:ext cx="180013" cy="252133"/>
          </a:xfrm>
          <a:prstGeom prst="line">
            <a:avLst/>
          </a:prstGeom>
          <a:ln w="19050">
            <a:solidFill>
              <a:schemeClr val="tx1"/>
            </a:solidFill>
            <a:prstDash val="solid"/>
            <a:headEnd type="none" w="lg" len="lg"/>
            <a:tailEnd type="none"/>
          </a:ln>
        </p:spPr>
        <p:style>
          <a:lnRef idx="1">
            <a:schemeClr val="accent1"/>
          </a:lnRef>
          <a:fillRef idx="0">
            <a:schemeClr val="accent1"/>
          </a:fillRef>
          <a:effectRef idx="0">
            <a:schemeClr val="accent1"/>
          </a:effectRef>
          <a:fontRef idx="minor">
            <a:schemeClr val="tx1"/>
          </a:fontRef>
        </p:style>
      </p:cxnSp>
      <p:cxnSp>
        <p:nvCxnSpPr>
          <p:cNvPr id="183" name="Прямая соединительная линия 182"/>
          <p:cNvCxnSpPr>
            <a:stCxn id="180" idx="3"/>
          </p:cNvCxnSpPr>
          <p:nvPr/>
        </p:nvCxnSpPr>
        <p:spPr>
          <a:xfrm>
            <a:off x="6489544" y="2582004"/>
            <a:ext cx="521198" cy="106664"/>
          </a:xfrm>
          <a:prstGeom prst="line">
            <a:avLst/>
          </a:prstGeom>
          <a:ln w="19050">
            <a:solidFill>
              <a:schemeClr val="tx1"/>
            </a:solidFill>
            <a:prstDash val="solid"/>
            <a:headEnd type="none" w="lg" len="lg"/>
            <a:tailEnd type="none"/>
          </a:ln>
        </p:spPr>
        <p:style>
          <a:lnRef idx="1">
            <a:schemeClr val="accent1"/>
          </a:lnRef>
          <a:fillRef idx="0">
            <a:schemeClr val="accent1"/>
          </a:fillRef>
          <a:effectRef idx="0">
            <a:schemeClr val="accent1"/>
          </a:effectRef>
          <a:fontRef idx="minor">
            <a:schemeClr val="tx1"/>
          </a:fontRef>
        </p:style>
      </p:cxnSp>
      <p:sp>
        <p:nvSpPr>
          <p:cNvPr id="184" name="Прямоугольник 183"/>
          <p:cNvSpPr/>
          <p:nvPr/>
        </p:nvSpPr>
        <p:spPr>
          <a:xfrm>
            <a:off x="6051899" y="2801276"/>
            <a:ext cx="276947" cy="504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n</a:t>
            </a:r>
            <a:endParaRPr lang="ru-RU" b="1" i="1" dirty="0">
              <a:solidFill>
                <a:sysClr val="windowText" lastClr="000000"/>
              </a:solidFill>
            </a:endParaRPr>
          </a:p>
        </p:txBody>
      </p:sp>
      <p:sp>
        <p:nvSpPr>
          <p:cNvPr id="185" name="Прямоугольник 184"/>
          <p:cNvSpPr/>
          <p:nvPr/>
        </p:nvSpPr>
        <p:spPr>
          <a:xfrm>
            <a:off x="5688393" y="4415010"/>
            <a:ext cx="276947" cy="504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c</a:t>
            </a:r>
            <a:endParaRPr lang="ru-RU" b="1" i="1" dirty="0">
              <a:solidFill>
                <a:sysClr val="windowText" lastClr="000000"/>
              </a:solidFill>
            </a:endParaRPr>
          </a:p>
        </p:txBody>
      </p:sp>
      <p:sp>
        <p:nvSpPr>
          <p:cNvPr id="186" name="Прямоугольник 185"/>
          <p:cNvSpPr/>
          <p:nvPr/>
        </p:nvSpPr>
        <p:spPr>
          <a:xfrm>
            <a:off x="6062076" y="4434869"/>
            <a:ext cx="276947" cy="504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d</a:t>
            </a:r>
            <a:endParaRPr lang="ru-RU" b="1" i="1" dirty="0">
              <a:solidFill>
                <a:sysClr val="windowText" lastClr="000000"/>
              </a:solidFill>
            </a:endParaRPr>
          </a:p>
        </p:txBody>
      </p:sp>
      <p:sp>
        <p:nvSpPr>
          <p:cNvPr id="187" name="Прямоугольник 186"/>
          <p:cNvSpPr/>
          <p:nvPr/>
        </p:nvSpPr>
        <p:spPr>
          <a:xfrm>
            <a:off x="5650488" y="3051436"/>
            <a:ext cx="276947" cy="504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m</a:t>
            </a:r>
            <a:endParaRPr lang="ru-RU" b="1" i="1" dirty="0">
              <a:solidFill>
                <a:sysClr val="windowText" lastClr="000000"/>
              </a:solidFill>
            </a:endParaRPr>
          </a:p>
        </p:txBody>
      </p:sp>
      <mc:AlternateContent xmlns:mc="http://schemas.openxmlformats.org/markup-compatibility/2006" xmlns:a14="http://schemas.microsoft.com/office/drawing/2010/main">
        <mc:Choice Requires="a14">
          <p:sp>
            <p:nvSpPr>
              <p:cNvPr id="188" name="Прямоугольник 187"/>
              <p:cNvSpPr/>
              <p:nvPr/>
            </p:nvSpPr>
            <p:spPr>
              <a:xfrm>
                <a:off x="7074187" y="2531057"/>
                <a:ext cx="573497" cy="34485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a:latin typeface="Cambria Math"/>
                            </a:rPr>
                            <m:t>∆</m:t>
                          </m:r>
                          <m:r>
                            <a:rPr lang="ru-RU" i="1">
                              <a:latin typeface="Cambria Math"/>
                            </a:rPr>
                            <m:t>𝐿</m:t>
                          </m:r>
                        </m:e>
                        <m:sub>
                          <m:r>
                            <a:rPr lang="ru-RU" i="1">
                              <a:latin typeface="Cambria Math"/>
                            </a:rPr>
                            <m:t>𝑉</m:t>
                          </m:r>
                        </m:sub>
                      </m:sSub>
                    </m:oMath>
                  </m:oMathPara>
                </a14:m>
                <a:endParaRPr lang="ru-RU" dirty="0"/>
              </a:p>
            </p:txBody>
          </p:sp>
        </mc:Choice>
        <mc:Fallback xmlns="">
          <p:sp>
            <p:nvSpPr>
              <p:cNvPr id="188" name="Прямоугольник 187"/>
              <p:cNvSpPr>
                <a:spLocks noRot="1" noChangeAspect="1" noMove="1" noResize="1" noEditPoints="1" noAdjustHandles="1" noChangeArrowheads="1" noChangeShapeType="1" noTextEdit="1"/>
              </p:cNvSpPr>
              <p:nvPr/>
            </p:nvSpPr>
            <p:spPr>
              <a:xfrm>
                <a:off x="7074187" y="2531057"/>
                <a:ext cx="573497" cy="344853"/>
              </a:xfrm>
              <a:prstGeom prst="rect">
                <a:avLst/>
              </a:prstGeom>
              <a:blipFill rotWithShape="1">
                <a:blip r:embed="rId4" cstate="print"/>
                <a:stretch>
                  <a:fillRect b="-5263"/>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89" name="Прямоугольник 188"/>
              <p:cNvSpPr/>
              <p:nvPr/>
            </p:nvSpPr>
            <p:spPr>
              <a:xfrm>
                <a:off x="7352251" y="3571651"/>
                <a:ext cx="1053118" cy="34485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ru-RU" i="1">
                              <a:latin typeface="Cambria Math"/>
                            </a:rPr>
                            <m:t>𝐿</m:t>
                          </m:r>
                        </m:e>
                        <m:sub>
                          <m:r>
                            <a:rPr lang="ru-RU" i="1">
                              <a:latin typeface="Cambria Math"/>
                            </a:rPr>
                            <m:t>𝑟</m:t>
                          </m:r>
                        </m:sub>
                      </m:sSub>
                      <m:r>
                        <a:rPr lang="en-US" b="0" i="1" smtClean="0">
                          <a:latin typeface="Cambria Math"/>
                        </a:rPr>
                        <m:t>−</m:t>
                      </m:r>
                      <m:sSub>
                        <m:sSubPr>
                          <m:ctrlPr>
                            <a:rPr lang="ru-RU" i="1">
                              <a:latin typeface="Cambria Math" panose="02040503050406030204" pitchFamily="18" charset="0"/>
                            </a:rPr>
                          </m:ctrlPr>
                        </m:sSubPr>
                        <m:e>
                          <m:r>
                            <a:rPr lang="ru-RU">
                              <a:latin typeface="Cambria Math"/>
                            </a:rPr>
                            <m:t>∆</m:t>
                          </m:r>
                          <m:r>
                            <a:rPr lang="ru-RU" i="1">
                              <a:latin typeface="Cambria Math"/>
                            </a:rPr>
                            <m:t>𝐿</m:t>
                          </m:r>
                        </m:e>
                        <m:sub>
                          <m:r>
                            <a:rPr lang="ru-RU" i="1">
                              <a:latin typeface="Cambria Math"/>
                            </a:rPr>
                            <m:t>𝑉</m:t>
                          </m:r>
                        </m:sub>
                      </m:sSub>
                    </m:oMath>
                  </m:oMathPara>
                </a14:m>
                <a:endParaRPr lang="ru-RU" dirty="0"/>
              </a:p>
            </p:txBody>
          </p:sp>
        </mc:Choice>
        <mc:Fallback xmlns="">
          <p:sp>
            <p:nvSpPr>
              <p:cNvPr id="189" name="Прямоугольник 188"/>
              <p:cNvSpPr>
                <a:spLocks noRot="1" noChangeAspect="1" noMove="1" noResize="1" noEditPoints="1" noAdjustHandles="1" noChangeArrowheads="1" noChangeShapeType="1" noTextEdit="1"/>
              </p:cNvSpPr>
              <p:nvPr/>
            </p:nvSpPr>
            <p:spPr>
              <a:xfrm>
                <a:off x="7352251" y="3571651"/>
                <a:ext cx="1053118" cy="344853"/>
              </a:xfrm>
              <a:prstGeom prst="rect">
                <a:avLst/>
              </a:prstGeom>
              <a:blipFill rotWithShape="1">
                <a:blip r:embed="rId5" cstate="print"/>
                <a:stretch>
                  <a:fillRect b="-7143"/>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90" name="Прямоугольник 189"/>
              <p:cNvSpPr/>
              <p:nvPr/>
            </p:nvSpPr>
            <p:spPr>
              <a:xfrm>
                <a:off x="5279991" y="3821927"/>
                <a:ext cx="506383" cy="34485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ru-RU" i="1">
                              <a:latin typeface="Cambria Math"/>
                            </a:rPr>
                            <m:t>𝐿</m:t>
                          </m:r>
                        </m:e>
                        <m:sub>
                          <m:r>
                            <a:rPr lang="ru-RU" b="0" i="1" smtClean="0">
                              <a:latin typeface="Cambria Math"/>
                            </a:rPr>
                            <m:t>т</m:t>
                          </m:r>
                          <m:r>
                            <a:rPr lang="ru-RU" i="1">
                              <a:latin typeface="Cambria Math"/>
                            </a:rPr>
                            <m:t>𝑠</m:t>
                          </m:r>
                        </m:sub>
                      </m:sSub>
                    </m:oMath>
                  </m:oMathPara>
                </a14:m>
                <a:endParaRPr lang="ru-RU" dirty="0"/>
              </a:p>
            </p:txBody>
          </p:sp>
        </mc:Choice>
        <mc:Fallback xmlns="">
          <p:sp>
            <p:nvSpPr>
              <p:cNvPr id="190" name="Прямоугольник 189"/>
              <p:cNvSpPr>
                <a:spLocks noRot="1" noChangeAspect="1" noMove="1" noResize="1" noEditPoints="1" noAdjustHandles="1" noChangeArrowheads="1" noChangeShapeType="1" noTextEdit="1"/>
              </p:cNvSpPr>
              <p:nvPr/>
            </p:nvSpPr>
            <p:spPr>
              <a:xfrm>
                <a:off x="5279991" y="3821927"/>
                <a:ext cx="506383" cy="344853"/>
              </a:xfrm>
              <a:prstGeom prst="rect">
                <a:avLst/>
              </a:prstGeom>
              <a:blipFill rotWithShape="1">
                <a:blip r:embed="rId6" cstate="print"/>
                <a:stretch>
                  <a:fillRect b="-1754"/>
                </a:stretch>
              </a:blipFill>
            </p:spPr>
            <p:txBody>
              <a:bodyPr/>
              <a:lstStyle/>
              <a:p>
                <a:r>
                  <a:rPr lang="ru-RU">
                    <a:noFill/>
                  </a:rPr>
                  <a:t> </a:t>
                </a:r>
              </a:p>
            </p:txBody>
          </p:sp>
        </mc:Fallback>
      </mc:AlternateContent>
      <p:sp>
        <p:nvSpPr>
          <p:cNvPr id="191" name="Прямоугольник 190"/>
          <p:cNvSpPr/>
          <p:nvPr/>
        </p:nvSpPr>
        <p:spPr>
          <a:xfrm rot="18068975">
            <a:off x="6797356" y="1966956"/>
            <a:ext cx="1749709" cy="504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p</a:t>
            </a:r>
            <a:r>
              <a:rPr lang="ru-RU" b="1" baseline="-25000" dirty="0">
                <a:solidFill>
                  <a:sysClr val="windowText" lastClr="000000"/>
                </a:solidFill>
              </a:rPr>
              <a:t>т</a:t>
            </a:r>
            <a:r>
              <a:rPr lang="ru-RU" b="1" i="1" dirty="0">
                <a:solidFill>
                  <a:sysClr val="windowText" lastClr="000000"/>
                </a:solidFill>
              </a:rPr>
              <a:t>=</a:t>
            </a:r>
            <a:r>
              <a:rPr lang="en-US" b="1" i="1" dirty="0">
                <a:solidFill>
                  <a:sysClr val="windowText" lastClr="000000"/>
                </a:solidFill>
              </a:rPr>
              <a:t>const</a:t>
            </a:r>
            <a:endParaRPr lang="ru-RU" b="1" i="1" dirty="0">
              <a:solidFill>
                <a:sysClr val="windowText" lastClr="000000"/>
              </a:solidFill>
            </a:endParaRPr>
          </a:p>
        </p:txBody>
      </p:sp>
      <p:sp>
        <p:nvSpPr>
          <p:cNvPr id="192" name="Полилиния 191"/>
          <p:cNvSpPr/>
          <p:nvPr/>
        </p:nvSpPr>
        <p:spPr>
          <a:xfrm>
            <a:off x="7024560" y="2330317"/>
            <a:ext cx="255029" cy="842706"/>
          </a:xfrm>
          <a:custGeom>
            <a:avLst/>
            <a:gdLst>
              <a:gd name="connsiteX0" fmla="*/ 0 w 273132"/>
              <a:gd name="connsiteY0" fmla="*/ 0 h 902525"/>
              <a:gd name="connsiteX1" fmla="*/ 95002 w 273132"/>
              <a:gd name="connsiteY1" fmla="*/ 534390 h 902525"/>
              <a:gd name="connsiteX2" fmla="*/ 273132 w 273132"/>
              <a:gd name="connsiteY2" fmla="*/ 902525 h 902525"/>
            </a:gdLst>
            <a:ahLst/>
            <a:cxnLst>
              <a:cxn ang="0">
                <a:pos x="connsiteX0" y="connsiteY0"/>
              </a:cxn>
              <a:cxn ang="0">
                <a:pos x="connsiteX1" y="connsiteY1"/>
              </a:cxn>
              <a:cxn ang="0">
                <a:pos x="connsiteX2" y="connsiteY2"/>
              </a:cxn>
            </a:cxnLst>
            <a:rect l="l" t="t" r="r" b="b"/>
            <a:pathLst>
              <a:path w="273132" h="902525">
                <a:moveTo>
                  <a:pt x="0" y="0"/>
                </a:moveTo>
                <a:cubicBezTo>
                  <a:pt x="24740" y="191984"/>
                  <a:pt x="49480" y="383969"/>
                  <a:pt x="95002" y="534390"/>
                </a:cubicBezTo>
                <a:cubicBezTo>
                  <a:pt x="140524" y="684811"/>
                  <a:pt x="206828" y="793668"/>
                  <a:pt x="273132" y="902525"/>
                </a:cubicBezTo>
              </a:path>
            </a:pathLst>
          </a:custGeom>
          <a:ln w="31750">
            <a:solidFill>
              <a:schemeClr val="tx1"/>
            </a:solidFill>
            <a:headEnd type="oval"/>
            <a:tail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93" name="Прямоугольник 192"/>
          <p:cNvSpPr/>
          <p:nvPr/>
        </p:nvSpPr>
        <p:spPr>
          <a:xfrm>
            <a:off x="7188065" y="2924096"/>
            <a:ext cx="441417" cy="504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T</a:t>
            </a:r>
            <a:endParaRPr lang="ru-RU" b="1" i="1" cap="all" baseline="-25000" dirty="0">
              <a:solidFill>
                <a:sysClr val="windowText" lastClr="000000"/>
              </a:solidFill>
            </a:endParaRPr>
          </a:p>
        </p:txBody>
      </p:sp>
      <p:cxnSp>
        <p:nvCxnSpPr>
          <p:cNvPr id="194" name="Прямая соединительная линия 193"/>
          <p:cNvCxnSpPr/>
          <p:nvPr/>
        </p:nvCxnSpPr>
        <p:spPr>
          <a:xfrm flipH="1">
            <a:off x="5108708" y="3173023"/>
            <a:ext cx="2214762" cy="0"/>
          </a:xfrm>
          <a:prstGeom prst="line">
            <a:avLst/>
          </a:prstGeom>
          <a:ln w="12700">
            <a:solidFill>
              <a:schemeClr val="tx1"/>
            </a:solidFill>
            <a:prstDash val="lgDash"/>
            <a:headEnd type="none" w="lg" len="lg"/>
            <a:tailEnd type="none"/>
          </a:ln>
        </p:spPr>
        <p:style>
          <a:lnRef idx="1">
            <a:schemeClr val="accent1"/>
          </a:lnRef>
          <a:fillRef idx="0">
            <a:schemeClr val="accent1"/>
          </a:fillRef>
          <a:effectRef idx="0">
            <a:schemeClr val="accent1"/>
          </a:effectRef>
          <a:fontRef idx="minor">
            <a:schemeClr val="tx1"/>
          </a:fontRef>
        </p:style>
      </p:cxnSp>
      <p:sp>
        <p:nvSpPr>
          <p:cNvPr id="195" name="Прямоугольник 194"/>
          <p:cNvSpPr/>
          <p:nvPr/>
        </p:nvSpPr>
        <p:spPr>
          <a:xfrm>
            <a:off x="5028325" y="2751670"/>
            <a:ext cx="538678" cy="504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T</a:t>
            </a:r>
            <a:r>
              <a:rPr lang="ru-RU" b="1" baseline="-25000" dirty="0">
                <a:solidFill>
                  <a:sysClr val="windowText" lastClr="000000"/>
                </a:solidFill>
              </a:rPr>
              <a:t>т</a:t>
            </a:r>
            <a:endParaRPr lang="ru-RU" b="1" dirty="0">
              <a:solidFill>
                <a:sysClr val="windowText" lastClr="000000"/>
              </a:solidFill>
            </a:endParaRPr>
          </a:p>
        </p:txBody>
      </p:sp>
      <p:cxnSp>
        <p:nvCxnSpPr>
          <p:cNvPr id="196" name="Прямая соединительная линия 195"/>
          <p:cNvCxnSpPr/>
          <p:nvPr/>
        </p:nvCxnSpPr>
        <p:spPr>
          <a:xfrm>
            <a:off x="6212597" y="3183531"/>
            <a:ext cx="0" cy="1337489"/>
          </a:xfrm>
          <a:prstGeom prst="line">
            <a:avLst/>
          </a:prstGeom>
          <a:ln w="19050">
            <a:solidFill>
              <a:schemeClr val="tx1"/>
            </a:solidFill>
            <a:prstDash val="solid"/>
            <a:headEnd type="none" w="lg" len="lg"/>
            <a:tailEnd type="none"/>
          </a:ln>
        </p:spPr>
        <p:style>
          <a:lnRef idx="1">
            <a:schemeClr val="accent1"/>
          </a:lnRef>
          <a:fillRef idx="0">
            <a:schemeClr val="accent1"/>
          </a:fillRef>
          <a:effectRef idx="0">
            <a:schemeClr val="accent1"/>
          </a:effectRef>
          <a:fontRef idx="minor">
            <a:schemeClr val="tx1"/>
          </a:fontRef>
        </p:style>
      </p:cxnSp>
      <p:sp>
        <p:nvSpPr>
          <p:cNvPr id="197" name="Полилиния 196"/>
          <p:cNvSpPr/>
          <p:nvPr/>
        </p:nvSpPr>
        <p:spPr>
          <a:xfrm>
            <a:off x="5566909" y="1994560"/>
            <a:ext cx="2422392" cy="2442247"/>
          </a:xfrm>
          <a:custGeom>
            <a:avLst/>
            <a:gdLst>
              <a:gd name="connsiteX0" fmla="*/ 0 w 2594344"/>
              <a:gd name="connsiteY0" fmla="*/ 2615609 h 2615609"/>
              <a:gd name="connsiteX1" fmla="*/ 914400 w 2594344"/>
              <a:gd name="connsiteY1" fmla="*/ 2083981 h 2615609"/>
              <a:gd name="connsiteX2" fmla="*/ 1807535 w 2594344"/>
              <a:gd name="connsiteY2" fmla="*/ 1265274 h 2615609"/>
              <a:gd name="connsiteX3" fmla="*/ 2594344 w 2594344"/>
              <a:gd name="connsiteY3" fmla="*/ 0 h 2615609"/>
            </a:gdLst>
            <a:ahLst/>
            <a:cxnLst>
              <a:cxn ang="0">
                <a:pos x="connsiteX0" y="connsiteY0"/>
              </a:cxn>
              <a:cxn ang="0">
                <a:pos x="connsiteX1" y="connsiteY1"/>
              </a:cxn>
              <a:cxn ang="0">
                <a:pos x="connsiteX2" y="connsiteY2"/>
              </a:cxn>
              <a:cxn ang="0">
                <a:pos x="connsiteX3" y="connsiteY3"/>
              </a:cxn>
            </a:cxnLst>
            <a:rect l="l" t="t" r="r" b="b"/>
            <a:pathLst>
              <a:path w="2594344" h="2615609">
                <a:moveTo>
                  <a:pt x="0" y="2615609"/>
                </a:moveTo>
                <a:cubicBezTo>
                  <a:pt x="306572" y="2462323"/>
                  <a:pt x="613144" y="2309037"/>
                  <a:pt x="914400" y="2083981"/>
                </a:cubicBezTo>
                <a:cubicBezTo>
                  <a:pt x="1215656" y="1858925"/>
                  <a:pt x="1527544" y="1612604"/>
                  <a:pt x="1807535" y="1265274"/>
                </a:cubicBezTo>
                <a:cubicBezTo>
                  <a:pt x="2087526" y="917944"/>
                  <a:pt x="2461437" y="212651"/>
                  <a:pt x="2594344" y="0"/>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98" name="Прямоугольник 197"/>
          <p:cNvSpPr/>
          <p:nvPr/>
        </p:nvSpPr>
        <p:spPr>
          <a:xfrm>
            <a:off x="6832377" y="4415010"/>
            <a:ext cx="276947" cy="504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i="1" dirty="0">
                <a:solidFill>
                  <a:sysClr val="windowText" lastClr="000000"/>
                </a:solidFill>
              </a:rPr>
              <a:t>е</a:t>
            </a:r>
          </a:p>
        </p:txBody>
      </p:sp>
      <p:sp>
        <p:nvSpPr>
          <p:cNvPr id="199" name="Прямоугольник 198"/>
          <p:cNvSpPr/>
          <p:nvPr/>
        </p:nvSpPr>
        <p:spPr>
          <a:xfrm>
            <a:off x="7151313" y="4434869"/>
            <a:ext cx="276947" cy="504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f</a:t>
            </a:r>
            <a:endParaRPr lang="ru-RU" b="1" i="1" dirty="0">
              <a:solidFill>
                <a:sysClr val="windowText" lastClr="000000"/>
              </a:solidFill>
            </a:endParaRPr>
          </a:p>
        </p:txBody>
      </p:sp>
      <p:cxnSp>
        <p:nvCxnSpPr>
          <p:cNvPr id="200" name="Прямая соединительная линия 199"/>
          <p:cNvCxnSpPr/>
          <p:nvPr/>
        </p:nvCxnSpPr>
        <p:spPr>
          <a:xfrm flipH="1">
            <a:off x="7064464" y="2834136"/>
            <a:ext cx="215125" cy="217300"/>
          </a:xfrm>
          <a:prstGeom prst="line">
            <a:avLst/>
          </a:prstGeom>
          <a:ln w="19050">
            <a:solidFill>
              <a:schemeClr val="tx1"/>
            </a:solidFill>
            <a:prstDash val="solid"/>
            <a:headEnd type="none" w="lg" len="lg"/>
            <a:tailEnd type="none"/>
          </a:ln>
        </p:spPr>
        <p:style>
          <a:lnRef idx="1">
            <a:schemeClr val="accent1"/>
          </a:lnRef>
          <a:fillRef idx="0">
            <a:schemeClr val="accent1"/>
          </a:fillRef>
          <a:effectRef idx="0">
            <a:schemeClr val="accent1"/>
          </a:effectRef>
          <a:fontRef idx="minor">
            <a:schemeClr val="tx1"/>
          </a:fontRef>
        </p:style>
      </p:cxnSp>
      <p:cxnSp>
        <p:nvCxnSpPr>
          <p:cNvPr id="201" name="Прямая соединительная линия 200"/>
          <p:cNvCxnSpPr/>
          <p:nvPr/>
        </p:nvCxnSpPr>
        <p:spPr>
          <a:xfrm flipV="1">
            <a:off x="7244477" y="3841768"/>
            <a:ext cx="557876" cy="325012"/>
          </a:xfrm>
          <a:prstGeom prst="line">
            <a:avLst/>
          </a:prstGeom>
          <a:ln w="19050">
            <a:solidFill>
              <a:schemeClr val="tx1"/>
            </a:solidFill>
            <a:prstDash val="solid"/>
            <a:headEnd type="none" w="lg" len="lg"/>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2" name="Прямоугольник 201"/>
              <p:cNvSpPr/>
              <p:nvPr/>
            </p:nvSpPr>
            <p:spPr>
              <a:xfrm>
                <a:off x="5575554" y="2579244"/>
                <a:ext cx="426815" cy="34485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ru-RU" i="1">
                              <a:latin typeface="Cambria Math"/>
                            </a:rPr>
                            <m:t>𝐿</m:t>
                          </m:r>
                        </m:e>
                        <m:sub>
                          <m:r>
                            <a:rPr lang="ru-RU" b="0" i="1" smtClean="0">
                              <a:latin typeface="Cambria Math"/>
                            </a:rPr>
                            <m:t>т</m:t>
                          </m:r>
                        </m:sub>
                      </m:sSub>
                    </m:oMath>
                  </m:oMathPara>
                </a14:m>
                <a:endParaRPr lang="ru-RU" dirty="0"/>
              </a:p>
            </p:txBody>
          </p:sp>
        </mc:Choice>
        <mc:Fallback xmlns="">
          <p:sp>
            <p:nvSpPr>
              <p:cNvPr id="202" name="Прямоугольник 201"/>
              <p:cNvSpPr>
                <a:spLocks noRot="1" noChangeAspect="1" noMove="1" noResize="1" noEditPoints="1" noAdjustHandles="1" noChangeArrowheads="1" noChangeShapeType="1" noTextEdit="1"/>
              </p:cNvSpPr>
              <p:nvPr/>
            </p:nvSpPr>
            <p:spPr>
              <a:xfrm>
                <a:off x="5575554" y="2579244"/>
                <a:ext cx="426815" cy="344853"/>
              </a:xfrm>
              <a:prstGeom prst="rect">
                <a:avLst/>
              </a:prstGeom>
              <a:blipFill rotWithShape="1">
                <a:blip r:embed="rId7" cstate="print"/>
                <a:stretch>
                  <a:fillRect/>
                </a:stretch>
              </a:blipFill>
            </p:spPr>
            <p:txBody>
              <a:bodyPr/>
              <a:lstStyle/>
              <a:p>
                <a:r>
                  <a:rPr lang="ru-RU">
                    <a:noFill/>
                  </a:rPr>
                  <a:t> </a:t>
                </a:r>
              </a:p>
            </p:txBody>
          </p:sp>
        </mc:Fallback>
      </mc:AlternateContent>
      <p:cxnSp>
        <p:nvCxnSpPr>
          <p:cNvPr id="203" name="Прямая соединительная линия 202"/>
          <p:cNvCxnSpPr/>
          <p:nvPr/>
        </p:nvCxnSpPr>
        <p:spPr>
          <a:xfrm>
            <a:off x="5904555" y="2834136"/>
            <a:ext cx="623068" cy="264092"/>
          </a:xfrm>
          <a:prstGeom prst="line">
            <a:avLst/>
          </a:prstGeom>
          <a:ln w="19050">
            <a:solidFill>
              <a:schemeClr val="tx1"/>
            </a:solidFill>
            <a:prstDash val="solid"/>
            <a:headEnd type="none" w="lg" len="lg"/>
            <a:tailEnd type="none"/>
          </a:ln>
        </p:spPr>
        <p:style>
          <a:lnRef idx="1">
            <a:schemeClr val="accent1"/>
          </a:lnRef>
          <a:fillRef idx="0">
            <a:schemeClr val="accent1"/>
          </a:fillRef>
          <a:effectRef idx="0">
            <a:schemeClr val="accent1"/>
          </a:effectRef>
          <a:fontRef idx="minor">
            <a:schemeClr val="tx1"/>
          </a:fontRef>
        </p:style>
      </p:cxnSp>
      <p:cxnSp>
        <p:nvCxnSpPr>
          <p:cNvPr id="204" name="Прямая соединительная линия 203"/>
          <p:cNvCxnSpPr>
            <a:stCxn id="190" idx="3"/>
          </p:cNvCxnSpPr>
          <p:nvPr/>
        </p:nvCxnSpPr>
        <p:spPr>
          <a:xfrm flipV="1">
            <a:off x="5786374" y="3841768"/>
            <a:ext cx="178966" cy="152586"/>
          </a:xfrm>
          <a:prstGeom prst="line">
            <a:avLst/>
          </a:prstGeom>
          <a:ln w="19050">
            <a:solidFill>
              <a:schemeClr val="tx1"/>
            </a:solidFill>
            <a:prstDash val="solid"/>
            <a:headEnd type="none" w="lg" len="lg"/>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 name="Прямоугольник 2"/>
              <p:cNvSpPr/>
              <p:nvPr/>
            </p:nvSpPr>
            <p:spPr>
              <a:xfrm>
                <a:off x="1112484" y="4440517"/>
                <a:ext cx="2690224" cy="68550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en-US" i="1">
                              <a:latin typeface="Cambria Math"/>
                            </a:rPr>
                            <m:t>𝐿</m:t>
                          </m:r>
                        </m:e>
                        <m:sub>
                          <m:r>
                            <a:rPr lang="ru-RU">
                              <a:latin typeface="Cambria Math"/>
                            </a:rPr>
                            <m:t>тп</m:t>
                          </m:r>
                        </m:sub>
                      </m:sSub>
                      <m:r>
                        <a:rPr lang="en-US">
                          <a:latin typeface="Cambria Math"/>
                        </a:rPr>
                        <m:t>=</m:t>
                      </m:r>
                      <m:nary>
                        <m:naryPr>
                          <m:limLoc m:val="subSup"/>
                          <m:ctrlPr>
                            <a:rPr lang="ru-RU" i="1">
                              <a:latin typeface="Cambria Math" panose="02040503050406030204" pitchFamily="18" charset="0"/>
                            </a:rPr>
                          </m:ctrlPr>
                        </m:naryPr>
                        <m:sub>
                          <m:r>
                            <a:rPr lang="ru-RU">
                              <a:latin typeface="Cambria Math"/>
                            </a:rPr>
                            <m:t>г</m:t>
                          </m:r>
                        </m:sub>
                        <m:sup>
                          <m:r>
                            <a:rPr lang="ru-RU">
                              <a:latin typeface="Cambria Math"/>
                            </a:rPr>
                            <m:t>т</m:t>
                          </m:r>
                        </m:sup>
                        <m:e>
                          <m:f>
                            <m:fPr>
                              <m:ctrlPr>
                                <a:rPr lang="ru-RU" i="1">
                                  <a:latin typeface="Cambria Math" panose="02040503050406030204" pitchFamily="18" charset="0"/>
                                </a:rPr>
                              </m:ctrlPr>
                            </m:fPr>
                            <m:num>
                              <m:r>
                                <a:rPr lang="en-US" i="1">
                                  <a:latin typeface="Cambria Math"/>
                                </a:rPr>
                                <m:t>𝑑𝑝</m:t>
                              </m:r>
                            </m:num>
                            <m:den>
                              <m:r>
                                <a:rPr lang="ru-RU" i="1">
                                  <a:latin typeface="Cambria Math"/>
                                </a:rPr>
                                <m:t>𝜌</m:t>
                              </m:r>
                            </m:den>
                          </m:f>
                        </m:e>
                      </m:nary>
                      <m:r>
                        <a:rPr lang="en-US">
                          <a:latin typeface="Cambria Math"/>
                        </a:rPr>
                        <m:t>=</m:t>
                      </m:r>
                      <m:sSub>
                        <m:sSubPr>
                          <m:ctrlPr>
                            <a:rPr lang="ru-RU" i="1">
                              <a:latin typeface="Cambria Math" panose="02040503050406030204" pitchFamily="18" charset="0"/>
                            </a:rPr>
                          </m:ctrlPr>
                        </m:sSubPr>
                        <m:e>
                          <m:r>
                            <a:rPr lang="en-US" i="1">
                              <a:latin typeface="Cambria Math"/>
                            </a:rPr>
                            <m:t>𝐿</m:t>
                          </m:r>
                        </m:e>
                        <m:sub>
                          <m:r>
                            <a:rPr lang="ru-RU" i="1">
                              <a:latin typeface="Cambria Math"/>
                            </a:rPr>
                            <m:t>т</m:t>
                          </m:r>
                          <m:r>
                            <a:rPr lang="en-US" i="1">
                              <a:latin typeface="Cambria Math"/>
                            </a:rPr>
                            <m:t>𝑆</m:t>
                          </m:r>
                        </m:sub>
                      </m:sSub>
                      <m:r>
                        <a:rPr lang="en-US" i="1">
                          <a:latin typeface="Cambria Math"/>
                        </a:rPr>
                        <m:t>+</m:t>
                      </m:r>
                      <m:sSub>
                        <m:sSubPr>
                          <m:ctrlPr>
                            <a:rPr lang="ru-RU" i="1">
                              <a:latin typeface="Cambria Math" panose="02040503050406030204" pitchFamily="18" charset="0"/>
                            </a:rPr>
                          </m:ctrlPr>
                        </m:sSubPr>
                        <m:e>
                          <m:r>
                            <a:rPr lang="ru-RU" i="1">
                              <a:latin typeface="Cambria Math"/>
                            </a:rPr>
                            <m:t>∆</m:t>
                          </m:r>
                          <m:r>
                            <a:rPr lang="en-US" i="1">
                              <a:latin typeface="Cambria Math"/>
                            </a:rPr>
                            <m:t>𝐿</m:t>
                          </m:r>
                        </m:e>
                        <m:sub>
                          <m:r>
                            <a:rPr lang="en-US" i="1">
                              <a:latin typeface="Cambria Math"/>
                            </a:rPr>
                            <m:t>𝑉</m:t>
                          </m:r>
                        </m:sub>
                      </m:sSub>
                    </m:oMath>
                  </m:oMathPara>
                </a14:m>
                <a:endParaRPr lang="ru-RU" dirty="0"/>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1112484" y="4440517"/>
                <a:ext cx="2690224" cy="685509"/>
              </a:xfrm>
              <a:prstGeom prst="rect">
                <a:avLst/>
              </a:prstGeom>
              <a:blipFill rotWithShape="1">
                <a:blip r:embed="rId8" cstate="print"/>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 name="Прямоугольник 5"/>
              <p:cNvSpPr/>
              <p:nvPr/>
            </p:nvSpPr>
            <p:spPr>
              <a:xfrm>
                <a:off x="1686658" y="5647251"/>
                <a:ext cx="1832681" cy="68550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en-US" i="1">
                              <a:latin typeface="Cambria Math"/>
                            </a:rPr>
                            <m:t>𝐿</m:t>
                          </m:r>
                        </m:e>
                        <m:sub>
                          <m:r>
                            <a:rPr lang="ru-RU">
                              <a:latin typeface="Cambria Math"/>
                            </a:rPr>
                            <m:t>Т</m:t>
                          </m:r>
                        </m:sub>
                      </m:sSub>
                      <m:r>
                        <a:rPr lang="ru-RU">
                          <a:latin typeface="Cambria Math"/>
                        </a:rPr>
                        <m:t>=</m:t>
                      </m:r>
                      <m:nary>
                        <m:naryPr>
                          <m:limLoc m:val="subSup"/>
                          <m:ctrlPr>
                            <a:rPr lang="ru-RU" i="1">
                              <a:latin typeface="Cambria Math" panose="02040503050406030204" pitchFamily="18" charset="0"/>
                            </a:rPr>
                          </m:ctrlPr>
                        </m:naryPr>
                        <m:sub>
                          <m:r>
                            <a:rPr lang="ru-RU">
                              <a:latin typeface="Cambria Math"/>
                            </a:rPr>
                            <m:t>г</m:t>
                          </m:r>
                        </m:sub>
                        <m:sup>
                          <m:r>
                            <a:rPr lang="ru-RU">
                              <a:latin typeface="Cambria Math"/>
                            </a:rPr>
                            <m:t>т</m:t>
                          </m:r>
                        </m:sup>
                        <m:e>
                          <m:f>
                            <m:fPr>
                              <m:ctrlPr>
                                <a:rPr lang="ru-RU" i="1">
                                  <a:latin typeface="Cambria Math" panose="02040503050406030204" pitchFamily="18" charset="0"/>
                                </a:rPr>
                              </m:ctrlPr>
                            </m:fPr>
                            <m:num>
                              <m:r>
                                <a:rPr lang="en-US" i="1">
                                  <a:latin typeface="Cambria Math"/>
                                </a:rPr>
                                <m:t>𝑑𝑝</m:t>
                              </m:r>
                            </m:num>
                            <m:den>
                              <m:r>
                                <a:rPr lang="ru-RU" i="1">
                                  <a:latin typeface="Cambria Math"/>
                                </a:rPr>
                                <m:t>𝜌</m:t>
                              </m:r>
                            </m:den>
                          </m:f>
                        </m:e>
                      </m:nary>
                      <m:r>
                        <a:rPr lang="ru-RU">
                          <a:latin typeface="Cambria Math"/>
                        </a:rPr>
                        <m:t>+</m:t>
                      </m:r>
                      <m:sSub>
                        <m:sSubPr>
                          <m:ctrlPr>
                            <a:rPr lang="ru-RU" i="1">
                              <a:latin typeface="Cambria Math" panose="02040503050406030204" pitchFamily="18" charset="0"/>
                            </a:rPr>
                          </m:ctrlPr>
                        </m:sSubPr>
                        <m:e>
                          <m:r>
                            <a:rPr lang="en-US" i="1">
                              <a:latin typeface="Cambria Math"/>
                            </a:rPr>
                            <m:t>𝐿</m:t>
                          </m:r>
                        </m:e>
                        <m:sub>
                          <m:r>
                            <a:rPr lang="en-US" i="1">
                              <a:latin typeface="Cambria Math"/>
                            </a:rPr>
                            <m:t>𝑟</m:t>
                          </m:r>
                        </m:sub>
                      </m:sSub>
                    </m:oMath>
                  </m:oMathPara>
                </a14:m>
                <a:endParaRPr lang="ru-RU" dirty="0"/>
              </a:p>
            </p:txBody>
          </p:sp>
        </mc:Choice>
        <mc:Fallback xmlns="">
          <p:sp>
            <p:nvSpPr>
              <p:cNvPr id="6" name="Прямоугольник 5"/>
              <p:cNvSpPr>
                <a:spLocks noRot="1" noChangeAspect="1" noMove="1" noResize="1" noEditPoints="1" noAdjustHandles="1" noChangeArrowheads="1" noChangeShapeType="1" noTextEdit="1"/>
              </p:cNvSpPr>
              <p:nvPr/>
            </p:nvSpPr>
            <p:spPr>
              <a:xfrm>
                <a:off x="1686658" y="5647251"/>
                <a:ext cx="1832681" cy="685509"/>
              </a:xfrm>
              <a:prstGeom prst="rect">
                <a:avLst/>
              </a:prstGeom>
              <a:blipFill rotWithShape="1">
                <a:blip r:embed="rId9" cstate="print"/>
                <a:stretch>
                  <a:fillRect/>
                </a:stretch>
              </a:blipFill>
            </p:spPr>
            <p:txBody>
              <a:bodyPr/>
              <a:lstStyle/>
              <a:p>
                <a:r>
                  <a:rPr lang="ru-RU">
                    <a:noFill/>
                  </a:rPr>
                  <a:t> </a:t>
                </a:r>
              </a:p>
            </p:txBody>
          </p:sp>
        </mc:Fallback>
      </mc:AlternateContent>
      <p:sp>
        <p:nvSpPr>
          <p:cNvPr id="205" name="Прямоугольник 204"/>
          <p:cNvSpPr/>
          <p:nvPr/>
        </p:nvSpPr>
        <p:spPr>
          <a:xfrm>
            <a:off x="388174" y="5140249"/>
            <a:ext cx="4543821" cy="369332"/>
          </a:xfrm>
          <a:prstGeom prst="rect">
            <a:avLst/>
          </a:prstGeom>
        </p:spPr>
        <p:txBody>
          <a:bodyPr wrap="square">
            <a:spAutoFit/>
          </a:bodyPr>
          <a:lstStyle/>
          <a:p>
            <a:pPr algn="ctr"/>
            <a:r>
              <a:rPr lang="ru-RU" dirty="0">
                <a:solidFill>
                  <a:srgbClr val="FF0000"/>
                </a:solidFill>
              </a:rPr>
              <a:t>В турбине выгодно иметь большие потери?</a:t>
            </a:r>
          </a:p>
        </p:txBody>
      </p:sp>
      <mc:AlternateContent xmlns:mc="http://schemas.openxmlformats.org/markup-compatibility/2006" xmlns:a14="http://schemas.microsoft.com/office/drawing/2010/main">
        <mc:Choice Requires="a14">
          <p:sp>
            <p:nvSpPr>
              <p:cNvPr id="9" name="Прямоугольник 8"/>
              <p:cNvSpPr/>
              <p:nvPr/>
            </p:nvSpPr>
            <p:spPr>
              <a:xfrm>
                <a:off x="5603244" y="5126026"/>
                <a:ext cx="220900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en-US" i="1">
                              <a:latin typeface="Cambria Math"/>
                            </a:rPr>
                            <m:t>𝐿</m:t>
                          </m:r>
                        </m:e>
                        <m:sub>
                          <m:r>
                            <a:rPr lang="ru-RU">
                              <a:latin typeface="Cambria Math"/>
                            </a:rPr>
                            <m:t>т</m:t>
                          </m:r>
                        </m:sub>
                      </m:sSub>
                      <m:r>
                        <a:rPr lang="en-US">
                          <a:latin typeface="Cambria Math"/>
                        </a:rPr>
                        <m:t>=</m:t>
                      </m:r>
                      <m:sSub>
                        <m:sSubPr>
                          <m:ctrlPr>
                            <a:rPr lang="ru-RU" i="1">
                              <a:latin typeface="Cambria Math" panose="02040503050406030204" pitchFamily="18" charset="0"/>
                            </a:rPr>
                          </m:ctrlPr>
                        </m:sSubPr>
                        <m:e>
                          <m:r>
                            <a:rPr lang="en-US" i="1">
                              <a:latin typeface="Cambria Math"/>
                            </a:rPr>
                            <m:t>𝐿</m:t>
                          </m:r>
                        </m:e>
                        <m:sub>
                          <m:r>
                            <a:rPr lang="ru-RU">
                              <a:latin typeface="Cambria Math"/>
                            </a:rPr>
                            <m:t>т</m:t>
                          </m:r>
                          <m:r>
                            <a:rPr lang="en-US" i="1">
                              <a:latin typeface="Cambria Math"/>
                            </a:rPr>
                            <m:t>𝑆</m:t>
                          </m:r>
                        </m:sub>
                      </m:sSub>
                      <m:r>
                        <a:rPr lang="en-US">
                          <a:latin typeface="Cambria Math"/>
                        </a:rPr>
                        <m:t>+</m:t>
                      </m:r>
                      <m:sSub>
                        <m:sSubPr>
                          <m:ctrlPr>
                            <a:rPr lang="ru-RU" i="1">
                              <a:latin typeface="Cambria Math" panose="02040503050406030204" pitchFamily="18" charset="0"/>
                            </a:rPr>
                          </m:ctrlPr>
                        </m:sSubPr>
                        <m:e>
                          <m:r>
                            <a:rPr lang="ru-RU">
                              <a:latin typeface="Cambria Math"/>
                            </a:rPr>
                            <m:t>∆</m:t>
                          </m:r>
                          <m:r>
                            <a:rPr lang="en-US" i="1">
                              <a:latin typeface="Cambria Math"/>
                            </a:rPr>
                            <m:t>𝐿</m:t>
                          </m:r>
                        </m:e>
                        <m:sub>
                          <m:r>
                            <a:rPr lang="en-US" i="1">
                              <a:latin typeface="Cambria Math"/>
                            </a:rPr>
                            <m:t>𝑉</m:t>
                          </m:r>
                        </m:sub>
                      </m:sSub>
                      <m:r>
                        <a:rPr lang="en-US" i="1">
                          <a:latin typeface="Cambria Math"/>
                        </a:rPr>
                        <m:t>−</m:t>
                      </m:r>
                      <m:sSub>
                        <m:sSubPr>
                          <m:ctrlPr>
                            <a:rPr lang="ru-RU" i="1">
                              <a:latin typeface="Cambria Math" panose="02040503050406030204" pitchFamily="18" charset="0"/>
                            </a:rPr>
                          </m:ctrlPr>
                        </m:sSubPr>
                        <m:e>
                          <m:r>
                            <a:rPr lang="en-US" i="1">
                              <a:latin typeface="Cambria Math"/>
                            </a:rPr>
                            <m:t>𝐿</m:t>
                          </m:r>
                        </m:e>
                        <m:sub>
                          <m:r>
                            <a:rPr lang="en-US" i="1">
                              <a:latin typeface="Cambria Math"/>
                            </a:rPr>
                            <m:t>𝑟</m:t>
                          </m:r>
                        </m:sub>
                      </m:sSub>
                    </m:oMath>
                  </m:oMathPara>
                </a14:m>
                <a:endParaRPr lang="ru-RU" dirty="0"/>
              </a:p>
            </p:txBody>
          </p:sp>
        </mc:Choice>
        <mc:Fallback xmlns="">
          <p:sp>
            <p:nvSpPr>
              <p:cNvPr id="9" name="Прямоугольник 8"/>
              <p:cNvSpPr>
                <a:spLocks noRot="1" noChangeAspect="1" noMove="1" noResize="1" noEditPoints="1" noAdjustHandles="1" noChangeArrowheads="1" noChangeShapeType="1" noTextEdit="1"/>
              </p:cNvSpPr>
              <p:nvPr/>
            </p:nvSpPr>
            <p:spPr>
              <a:xfrm>
                <a:off x="5603244" y="5126026"/>
                <a:ext cx="2209002" cy="369332"/>
              </a:xfrm>
              <a:prstGeom prst="rect">
                <a:avLst/>
              </a:prstGeom>
              <a:blipFill rotWithShape="1">
                <a:blip r:embed="rId10" cstate="print"/>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79" name="Прямоугольник 78"/>
              <p:cNvSpPr/>
              <p:nvPr/>
            </p:nvSpPr>
            <p:spPr>
              <a:xfrm>
                <a:off x="1042660" y="2638800"/>
                <a:ext cx="506383" cy="34485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ru-RU" i="1">
                              <a:latin typeface="Cambria Math"/>
                            </a:rPr>
                            <m:t>𝐿</m:t>
                          </m:r>
                        </m:e>
                        <m:sub>
                          <m:r>
                            <a:rPr lang="ru-RU" b="0" i="1" smtClean="0">
                              <a:latin typeface="Cambria Math"/>
                            </a:rPr>
                            <m:t>т</m:t>
                          </m:r>
                          <m:r>
                            <a:rPr lang="ru-RU" i="1">
                              <a:latin typeface="Cambria Math"/>
                            </a:rPr>
                            <m:t>𝑠</m:t>
                          </m:r>
                        </m:sub>
                      </m:sSub>
                    </m:oMath>
                  </m:oMathPara>
                </a14:m>
                <a:endParaRPr lang="ru-RU" dirty="0"/>
              </a:p>
            </p:txBody>
          </p:sp>
        </mc:Choice>
        <mc:Fallback xmlns="">
          <p:sp>
            <p:nvSpPr>
              <p:cNvPr id="79" name="Прямоугольник 78"/>
              <p:cNvSpPr>
                <a:spLocks noRot="1" noChangeAspect="1" noMove="1" noResize="1" noEditPoints="1" noAdjustHandles="1" noChangeArrowheads="1" noChangeShapeType="1" noTextEdit="1"/>
              </p:cNvSpPr>
              <p:nvPr/>
            </p:nvSpPr>
            <p:spPr>
              <a:xfrm>
                <a:off x="1042660" y="2638800"/>
                <a:ext cx="506383" cy="344853"/>
              </a:xfrm>
              <a:prstGeom prst="rect">
                <a:avLst/>
              </a:prstGeom>
              <a:blipFill rotWithShape="1">
                <a:blip r:embed="rId11" cstate="print"/>
                <a:stretch>
                  <a:fillRect b="-3571"/>
                </a:stretch>
              </a:blipFill>
            </p:spPr>
            <p:txBody>
              <a:bodyPr/>
              <a:lstStyle/>
              <a:p>
                <a:r>
                  <a:rPr lang="ru-RU">
                    <a:noFill/>
                  </a:rPr>
                  <a:t> </a:t>
                </a:r>
              </a:p>
            </p:txBody>
          </p:sp>
        </mc:Fallback>
      </mc:AlternateContent>
      <p:sp>
        <p:nvSpPr>
          <p:cNvPr id="81" name="Прямоугольник 80"/>
          <p:cNvSpPr/>
          <p:nvPr/>
        </p:nvSpPr>
        <p:spPr>
          <a:xfrm rot="18068975">
            <a:off x="6754627" y="1217841"/>
            <a:ext cx="1749709" cy="504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p</a:t>
            </a:r>
            <a:r>
              <a:rPr lang="ru-RU" b="1" baseline="-25000" dirty="0">
                <a:solidFill>
                  <a:sysClr val="windowText" lastClr="000000"/>
                </a:solidFill>
              </a:rPr>
              <a:t>г</a:t>
            </a:r>
            <a:r>
              <a:rPr lang="ru-RU" b="1" i="1" dirty="0">
                <a:solidFill>
                  <a:sysClr val="windowText" lastClr="000000"/>
                </a:solidFill>
              </a:rPr>
              <a:t>=</a:t>
            </a:r>
            <a:r>
              <a:rPr lang="en-US" b="1" i="1" dirty="0">
                <a:solidFill>
                  <a:sysClr val="windowText" lastClr="000000"/>
                </a:solidFill>
              </a:rPr>
              <a:t>const</a:t>
            </a:r>
            <a:endParaRPr lang="ru-RU" b="1" i="1" dirty="0">
              <a:solidFill>
                <a:sysClr val="windowText" lastClr="000000"/>
              </a:solidFill>
            </a:endParaRPr>
          </a:p>
        </p:txBody>
      </p:sp>
    </p:spTree>
    <p:extLst>
      <p:ext uri="{BB962C8B-B14F-4D97-AF65-F5344CB8AC3E}">
        <p14:creationId xmlns:p14="http://schemas.microsoft.com/office/powerpoint/2010/main" val="2796148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58"/>
                                        </p:tgtEl>
                                        <p:attrNameLst>
                                          <p:attrName>style.visibility</p:attrName>
                                        </p:attrNameLst>
                                      </p:cBhvr>
                                      <p:to>
                                        <p:strVal val="visible"/>
                                      </p:to>
                                    </p:set>
                                    <p:animEffect transition="in" filter="randombar(horizontal)">
                                      <p:cBhvr>
                                        <p:cTn id="7" dur="500"/>
                                        <p:tgtEl>
                                          <p:spTgt spid="15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49"/>
                                        </p:tgtEl>
                                        <p:attrNameLst>
                                          <p:attrName>style.visibility</p:attrName>
                                        </p:attrNameLst>
                                      </p:cBhvr>
                                      <p:to>
                                        <p:strVal val="visible"/>
                                      </p:to>
                                    </p:set>
                                    <p:animEffect transition="in" filter="randombar(horizontal)">
                                      <p:cBhvr>
                                        <p:cTn id="10" dur="500"/>
                                        <p:tgtEl>
                                          <p:spTgt spid="149"/>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57"/>
                                        </p:tgtEl>
                                        <p:attrNameLst>
                                          <p:attrName>style.visibility</p:attrName>
                                        </p:attrNameLst>
                                      </p:cBhvr>
                                      <p:to>
                                        <p:strVal val="visible"/>
                                      </p:to>
                                    </p:set>
                                    <p:animEffect transition="in" filter="randombar(horizontal)">
                                      <p:cBhvr>
                                        <p:cTn id="13" dur="500"/>
                                        <p:tgtEl>
                                          <p:spTgt spid="157"/>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53"/>
                                        </p:tgtEl>
                                        <p:attrNameLst>
                                          <p:attrName>style.visibility</p:attrName>
                                        </p:attrNameLst>
                                      </p:cBhvr>
                                      <p:to>
                                        <p:strVal val="visible"/>
                                      </p:to>
                                    </p:set>
                                    <p:animEffect transition="in" filter="randombar(horizontal)">
                                      <p:cBhvr>
                                        <p:cTn id="16" dur="500"/>
                                        <p:tgtEl>
                                          <p:spTgt spid="153"/>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52"/>
                                        </p:tgtEl>
                                        <p:attrNameLst>
                                          <p:attrName>style.visibility</p:attrName>
                                        </p:attrNameLst>
                                      </p:cBhvr>
                                      <p:to>
                                        <p:strVal val="visible"/>
                                      </p:to>
                                    </p:set>
                                    <p:animEffect transition="in" filter="randombar(horizontal)">
                                      <p:cBhvr>
                                        <p:cTn id="19" dur="500"/>
                                        <p:tgtEl>
                                          <p:spTgt spid="152"/>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73"/>
                                        </p:tgtEl>
                                        <p:attrNameLst>
                                          <p:attrName>style.visibility</p:attrName>
                                        </p:attrNameLst>
                                      </p:cBhvr>
                                      <p:to>
                                        <p:strVal val="visible"/>
                                      </p:to>
                                    </p:set>
                                    <p:animEffect transition="in" filter="randombar(horizontal)">
                                      <p:cBhvr>
                                        <p:cTn id="22" dur="500"/>
                                        <p:tgtEl>
                                          <p:spTgt spid="73"/>
                                        </p:tgtEl>
                                      </p:cBhvr>
                                    </p:animEffect>
                                  </p:childTnLst>
                                </p:cTn>
                              </p:par>
                              <p:par>
                                <p:cTn id="23" presetID="14" presetClass="entr" presetSubtype="10" fill="hold" nodeType="withEffect">
                                  <p:stCondLst>
                                    <p:cond delay="0"/>
                                  </p:stCondLst>
                                  <p:childTnLst>
                                    <p:set>
                                      <p:cBhvr>
                                        <p:cTn id="24" dur="1" fill="hold">
                                          <p:stCondLst>
                                            <p:cond delay="0"/>
                                          </p:stCondLst>
                                        </p:cTn>
                                        <p:tgtEl>
                                          <p:spTgt spid="160"/>
                                        </p:tgtEl>
                                        <p:attrNameLst>
                                          <p:attrName>style.visibility</p:attrName>
                                        </p:attrNameLst>
                                      </p:cBhvr>
                                      <p:to>
                                        <p:strVal val="visible"/>
                                      </p:to>
                                    </p:set>
                                    <p:animEffect transition="in" filter="randombar(horizontal)">
                                      <p:cBhvr>
                                        <p:cTn id="25" dur="500"/>
                                        <p:tgtEl>
                                          <p:spTgt spid="160"/>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55"/>
                                        </p:tgtEl>
                                        <p:attrNameLst>
                                          <p:attrName>style.visibility</p:attrName>
                                        </p:attrNameLst>
                                      </p:cBhvr>
                                      <p:to>
                                        <p:strVal val="visible"/>
                                      </p:to>
                                    </p:set>
                                    <p:animEffect transition="in" filter="randombar(horizontal)">
                                      <p:cBhvr>
                                        <p:cTn id="28" dur="500"/>
                                        <p:tgtEl>
                                          <p:spTgt spid="155"/>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76"/>
                                        </p:tgtEl>
                                        <p:attrNameLst>
                                          <p:attrName>style.visibility</p:attrName>
                                        </p:attrNameLst>
                                      </p:cBhvr>
                                      <p:to>
                                        <p:strVal val="visible"/>
                                      </p:to>
                                    </p:set>
                                    <p:animEffect transition="in" filter="randombar(horizontal)">
                                      <p:cBhvr>
                                        <p:cTn id="31" dur="500"/>
                                        <p:tgtEl>
                                          <p:spTgt spid="76"/>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79"/>
                                        </p:tgtEl>
                                        <p:attrNameLst>
                                          <p:attrName>style.visibility</p:attrName>
                                        </p:attrNameLst>
                                      </p:cBhvr>
                                      <p:to>
                                        <p:strVal val="visible"/>
                                      </p:to>
                                    </p:set>
                                    <p:animEffect transition="in" filter="randombar(horizontal)">
                                      <p:cBhvr>
                                        <p:cTn id="34" dur="500"/>
                                        <p:tgtEl>
                                          <p:spTgt spid="79"/>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randombar(horizontal)">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205"/>
                                        </p:tgtEl>
                                        <p:attrNameLst>
                                          <p:attrName>style.visibility</p:attrName>
                                        </p:attrNameLst>
                                      </p:cBhvr>
                                      <p:to>
                                        <p:strVal val="visible"/>
                                      </p:to>
                                    </p:set>
                                    <p:animEffect transition="in" filter="randombar(horizontal)">
                                      <p:cBhvr>
                                        <p:cTn id="42" dur="500"/>
                                        <p:tgtEl>
                                          <p:spTgt spid="205"/>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randombar(horizontal)">
                                      <p:cBhvr>
                                        <p:cTn id="47" dur="500"/>
                                        <p:tgtEl>
                                          <p:spTgt spid="6"/>
                                        </p:tgtEl>
                                      </p:cBhvr>
                                    </p:animEffect>
                                  </p:childTnLst>
                                </p:cTn>
                              </p:par>
                              <p:par>
                                <p:cTn id="48" presetID="14" presetClass="entr" presetSubtype="10" fill="hold" grpId="0" nodeType="with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randombar(horizontal)">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grpId="0" nodeType="clickEffect">
                                  <p:stCondLst>
                                    <p:cond delay="0"/>
                                  </p:stCondLst>
                                  <p:childTnLst>
                                    <p:set>
                                      <p:cBhvr>
                                        <p:cTn id="54" dur="1" fill="hold">
                                          <p:stCondLst>
                                            <p:cond delay="0"/>
                                          </p:stCondLst>
                                        </p:cTn>
                                        <p:tgtEl>
                                          <p:spTgt spid="192"/>
                                        </p:tgtEl>
                                        <p:attrNameLst>
                                          <p:attrName>style.visibility</p:attrName>
                                        </p:attrNameLst>
                                      </p:cBhvr>
                                      <p:to>
                                        <p:strVal val="visible"/>
                                      </p:to>
                                    </p:set>
                                    <p:animEffect transition="in" filter="randombar(horizontal)">
                                      <p:cBhvr>
                                        <p:cTn id="55" dur="500"/>
                                        <p:tgtEl>
                                          <p:spTgt spid="192"/>
                                        </p:tgtEl>
                                      </p:cBhvr>
                                    </p:animEffect>
                                  </p:childTnLst>
                                </p:cTn>
                              </p:par>
                              <p:par>
                                <p:cTn id="56" presetID="14" presetClass="entr" presetSubtype="10" fill="hold" nodeType="withEffect">
                                  <p:stCondLst>
                                    <p:cond delay="0"/>
                                  </p:stCondLst>
                                  <p:childTnLst>
                                    <p:set>
                                      <p:cBhvr>
                                        <p:cTn id="57" dur="1" fill="hold">
                                          <p:stCondLst>
                                            <p:cond delay="0"/>
                                          </p:stCondLst>
                                        </p:cTn>
                                        <p:tgtEl>
                                          <p:spTgt spid="182"/>
                                        </p:tgtEl>
                                        <p:attrNameLst>
                                          <p:attrName>style.visibility</p:attrName>
                                        </p:attrNameLst>
                                      </p:cBhvr>
                                      <p:to>
                                        <p:strVal val="visible"/>
                                      </p:to>
                                    </p:set>
                                    <p:animEffect transition="in" filter="randombar(horizontal)">
                                      <p:cBhvr>
                                        <p:cTn id="58" dur="500"/>
                                        <p:tgtEl>
                                          <p:spTgt spid="182"/>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181"/>
                                        </p:tgtEl>
                                        <p:attrNameLst>
                                          <p:attrName>style.visibility</p:attrName>
                                        </p:attrNameLst>
                                      </p:cBhvr>
                                      <p:to>
                                        <p:strVal val="visible"/>
                                      </p:to>
                                    </p:set>
                                    <p:animEffect transition="in" filter="randombar(horizontal)">
                                      <p:cBhvr>
                                        <p:cTn id="61" dur="500"/>
                                        <p:tgtEl>
                                          <p:spTgt spid="181"/>
                                        </p:tgtEl>
                                      </p:cBhvr>
                                    </p:animEffect>
                                  </p:childTnLst>
                                </p:cTn>
                              </p:par>
                              <p:par>
                                <p:cTn id="62" presetID="14" presetClass="entr" presetSubtype="10" fill="hold" grpId="0" nodeType="withEffect">
                                  <p:stCondLst>
                                    <p:cond delay="0"/>
                                  </p:stCondLst>
                                  <p:childTnLst>
                                    <p:set>
                                      <p:cBhvr>
                                        <p:cTn id="63" dur="1" fill="hold">
                                          <p:stCondLst>
                                            <p:cond delay="0"/>
                                          </p:stCondLst>
                                        </p:cTn>
                                        <p:tgtEl>
                                          <p:spTgt spid="193"/>
                                        </p:tgtEl>
                                        <p:attrNameLst>
                                          <p:attrName>style.visibility</p:attrName>
                                        </p:attrNameLst>
                                      </p:cBhvr>
                                      <p:to>
                                        <p:strVal val="visible"/>
                                      </p:to>
                                    </p:set>
                                    <p:animEffect transition="in" filter="randombar(horizontal)">
                                      <p:cBhvr>
                                        <p:cTn id="64" dur="500"/>
                                        <p:tgtEl>
                                          <p:spTgt spid="193"/>
                                        </p:tgtEl>
                                      </p:cBhvr>
                                    </p:animEffect>
                                  </p:childTnLst>
                                </p:cTn>
                              </p:par>
                              <p:par>
                                <p:cTn id="65" presetID="14" presetClass="entr" presetSubtype="10" fill="hold" nodeType="withEffect">
                                  <p:stCondLst>
                                    <p:cond delay="0"/>
                                  </p:stCondLst>
                                  <p:childTnLst>
                                    <p:set>
                                      <p:cBhvr>
                                        <p:cTn id="66" dur="1" fill="hold">
                                          <p:stCondLst>
                                            <p:cond delay="0"/>
                                          </p:stCondLst>
                                        </p:cTn>
                                        <p:tgtEl>
                                          <p:spTgt spid="177"/>
                                        </p:tgtEl>
                                        <p:attrNameLst>
                                          <p:attrName>style.visibility</p:attrName>
                                        </p:attrNameLst>
                                      </p:cBhvr>
                                      <p:to>
                                        <p:strVal val="visible"/>
                                      </p:to>
                                    </p:set>
                                    <p:animEffect transition="in" filter="randombar(horizontal)">
                                      <p:cBhvr>
                                        <p:cTn id="67" dur="500"/>
                                        <p:tgtEl>
                                          <p:spTgt spid="177"/>
                                        </p:tgtEl>
                                      </p:cBhvr>
                                    </p:animEffect>
                                  </p:childTnLst>
                                </p:cTn>
                              </p:par>
                              <p:par>
                                <p:cTn id="68" presetID="14" presetClass="entr" presetSubtype="10" fill="hold" grpId="0" nodeType="withEffect">
                                  <p:stCondLst>
                                    <p:cond delay="0"/>
                                  </p:stCondLst>
                                  <p:childTnLst>
                                    <p:set>
                                      <p:cBhvr>
                                        <p:cTn id="69" dur="1" fill="hold">
                                          <p:stCondLst>
                                            <p:cond delay="0"/>
                                          </p:stCondLst>
                                        </p:cTn>
                                        <p:tgtEl>
                                          <p:spTgt spid="199"/>
                                        </p:tgtEl>
                                        <p:attrNameLst>
                                          <p:attrName>style.visibility</p:attrName>
                                        </p:attrNameLst>
                                      </p:cBhvr>
                                      <p:to>
                                        <p:strVal val="visible"/>
                                      </p:to>
                                    </p:set>
                                    <p:animEffect transition="in" filter="randombar(horizontal)">
                                      <p:cBhvr>
                                        <p:cTn id="70" dur="500"/>
                                        <p:tgtEl>
                                          <p:spTgt spid="199"/>
                                        </p:tgtEl>
                                      </p:cBhvr>
                                    </p:animEffect>
                                  </p:childTnLst>
                                </p:cTn>
                              </p:par>
                              <p:par>
                                <p:cTn id="71" presetID="14" presetClass="entr" presetSubtype="10" fill="hold" grpId="0" nodeType="withEffect">
                                  <p:stCondLst>
                                    <p:cond delay="0"/>
                                  </p:stCondLst>
                                  <p:childTnLst>
                                    <p:set>
                                      <p:cBhvr>
                                        <p:cTn id="72" dur="1" fill="hold">
                                          <p:stCondLst>
                                            <p:cond delay="0"/>
                                          </p:stCondLst>
                                        </p:cTn>
                                        <p:tgtEl>
                                          <p:spTgt spid="195"/>
                                        </p:tgtEl>
                                        <p:attrNameLst>
                                          <p:attrName>style.visibility</p:attrName>
                                        </p:attrNameLst>
                                      </p:cBhvr>
                                      <p:to>
                                        <p:strVal val="visible"/>
                                      </p:to>
                                    </p:set>
                                    <p:animEffect transition="in" filter="randombar(horizontal)">
                                      <p:cBhvr>
                                        <p:cTn id="73" dur="500"/>
                                        <p:tgtEl>
                                          <p:spTgt spid="195"/>
                                        </p:tgtEl>
                                      </p:cBhvr>
                                    </p:animEffect>
                                  </p:childTnLst>
                                </p:cTn>
                              </p:par>
                              <p:par>
                                <p:cTn id="74" presetID="14" presetClass="entr" presetSubtype="10" fill="hold" nodeType="withEffect">
                                  <p:stCondLst>
                                    <p:cond delay="0"/>
                                  </p:stCondLst>
                                  <p:childTnLst>
                                    <p:set>
                                      <p:cBhvr>
                                        <p:cTn id="75" dur="1" fill="hold">
                                          <p:stCondLst>
                                            <p:cond delay="0"/>
                                          </p:stCondLst>
                                        </p:cTn>
                                        <p:tgtEl>
                                          <p:spTgt spid="194"/>
                                        </p:tgtEl>
                                        <p:attrNameLst>
                                          <p:attrName>style.visibility</p:attrName>
                                        </p:attrNameLst>
                                      </p:cBhvr>
                                      <p:to>
                                        <p:strVal val="visible"/>
                                      </p:to>
                                    </p:set>
                                    <p:animEffect transition="in" filter="randombar(horizontal)">
                                      <p:cBhvr>
                                        <p:cTn id="76" dur="500"/>
                                        <p:tgtEl>
                                          <p:spTgt spid="194"/>
                                        </p:tgtEl>
                                      </p:cBhvr>
                                    </p:animEffect>
                                  </p:childTnLst>
                                </p:cTn>
                              </p:par>
                            </p:childTnLst>
                          </p:cTn>
                        </p:par>
                      </p:childTnLst>
                    </p:cTn>
                  </p:par>
                  <p:par>
                    <p:cTn id="77" fill="hold">
                      <p:stCondLst>
                        <p:cond delay="indefinite"/>
                      </p:stCondLst>
                      <p:childTnLst>
                        <p:par>
                          <p:cTn id="78" fill="hold">
                            <p:stCondLst>
                              <p:cond delay="0"/>
                            </p:stCondLst>
                            <p:childTnLst>
                              <p:par>
                                <p:cTn id="79" presetID="14" presetClass="entr" presetSubtype="10" fill="hold" grpId="0" nodeType="clickEffect">
                                  <p:stCondLst>
                                    <p:cond delay="0"/>
                                  </p:stCondLst>
                                  <p:childTnLst>
                                    <p:set>
                                      <p:cBhvr>
                                        <p:cTn id="80" dur="1" fill="hold">
                                          <p:stCondLst>
                                            <p:cond delay="0"/>
                                          </p:stCondLst>
                                        </p:cTn>
                                        <p:tgtEl>
                                          <p:spTgt spid="185"/>
                                        </p:tgtEl>
                                        <p:attrNameLst>
                                          <p:attrName>style.visibility</p:attrName>
                                        </p:attrNameLst>
                                      </p:cBhvr>
                                      <p:to>
                                        <p:strVal val="visible"/>
                                      </p:to>
                                    </p:set>
                                    <p:animEffect transition="in" filter="randombar(horizontal)">
                                      <p:cBhvr>
                                        <p:cTn id="81" dur="500"/>
                                        <p:tgtEl>
                                          <p:spTgt spid="185"/>
                                        </p:tgtEl>
                                      </p:cBhvr>
                                    </p:animEffect>
                                  </p:childTnLst>
                                </p:cTn>
                              </p:par>
                              <p:par>
                                <p:cTn id="82" presetID="14" presetClass="entr" presetSubtype="10" fill="hold" nodeType="withEffect">
                                  <p:stCondLst>
                                    <p:cond delay="0"/>
                                  </p:stCondLst>
                                  <p:childTnLst>
                                    <p:set>
                                      <p:cBhvr>
                                        <p:cTn id="83" dur="1" fill="hold">
                                          <p:stCondLst>
                                            <p:cond delay="0"/>
                                          </p:stCondLst>
                                        </p:cTn>
                                        <p:tgtEl>
                                          <p:spTgt spid="204"/>
                                        </p:tgtEl>
                                        <p:attrNameLst>
                                          <p:attrName>style.visibility</p:attrName>
                                        </p:attrNameLst>
                                      </p:cBhvr>
                                      <p:to>
                                        <p:strVal val="visible"/>
                                      </p:to>
                                    </p:set>
                                    <p:animEffect transition="in" filter="randombar(horizontal)">
                                      <p:cBhvr>
                                        <p:cTn id="84" dur="500"/>
                                        <p:tgtEl>
                                          <p:spTgt spid="204"/>
                                        </p:tgtEl>
                                      </p:cBhvr>
                                    </p:animEffect>
                                  </p:childTnLst>
                                </p:cTn>
                              </p:par>
                              <p:par>
                                <p:cTn id="85" presetID="14" presetClass="entr" presetSubtype="10" fill="hold" nodeType="withEffect">
                                  <p:stCondLst>
                                    <p:cond delay="0"/>
                                  </p:stCondLst>
                                  <p:childTnLst>
                                    <p:set>
                                      <p:cBhvr>
                                        <p:cTn id="86" dur="1" fill="hold">
                                          <p:stCondLst>
                                            <p:cond delay="0"/>
                                          </p:stCondLst>
                                        </p:cTn>
                                        <p:tgtEl>
                                          <p:spTgt spid="179"/>
                                        </p:tgtEl>
                                        <p:attrNameLst>
                                          <p:attrName>style.visibility</p:attrName>
                                        </p:attrNameLst>
                                      </p:cBhvr>
                                      <p:to>
                                        <p:strVal val="visible"/>
                                      </p:to>
                                    </p:set>
                                    <p:animEffect transition="in" filter="randombar(horizontal)">
                                      <p:cBhvr>
                                        <p:cTn id="87" dur="500"/>
                                        <p:tgtEl>
                                          <p:spTgt spid="179"/>
                                        </p:tgtEl>
                                      </p:cBhvr>
                                    </p:animEffect>
                                  </p:childTnLst>
                                </p:cTn>
                              </p:par>
                              <p:par>
                                <p:cTn id="88" presetID="14" presetClass="entr" presetSubtype="10" fill="hold" grpId="0" nodeType="withEffect">
                                  <p:stCondLst>
                                    <p:cond delay="0"/>
                                  </p:stCondLst>
                                  <p:childTnLst>
                                    <p:set>
                                      <p:cBhvr>
                                        <p:cTn id="89" dur="1" fill="hold">
                                          <p:stCondLst>
                                            <p:cond delay="0"/>
                                          </p:stCondLst>
                                        </p:cTn>
                                        <p:tgtEl>
                                          <p:spTgt spid="190"/>
                                        </p:tgtEl>
                                        <p:attrNameLst>
                                          <p:attrName>style.visibility</p:attrName>
                                        </p:attrNameLst>
                                      </p:cBhvr>
                                      <p:to>
                                        <p:strVal val="visible"/>
                                      </p:to>
                                    </p:set>
                                    <p:animEffect transition="in" filter="randombar(horizontal)">
                                      <p:cBhvr>
                                        <p:cTn id="90" dur="500"/>
                                        <p:tgtEl>
                                          <p:spTgt spid="190"/>
                                        </p:tgtEl>
                                      </p:cBhvr>
                                    </p:animEffect>
                                  </p:childTnLst>
                                </p:cTn>
                              </p:par>
                              <p:par>
                                <p:cTn id="91" presetID="14" presetClass="entr" presetSubtype="10" fill="hold" grpId="0" nodeType="withEffect">
                                  <p:stCondLst>
                                    <p:cond delay="0"/>
                                  </p:stCondLst>
                                  <p:childTnLst>
                                    <p:set>
                                      <p:cBhvr>
                                        <p:cTn id="92" dur="1" fill="hold">
                                          <p:stCondLst>
                                            <p:cond delay="0"/>
                                          </p:stCondLst>
                                        </p:cTn>
                                        <p:tgtEl>
                                          <p:spTgt spid="187"/>
                                        </p:tgtEl>
                                        <p:attrNameLst>
                                          <p:attrName>style.visibility</p:attrName>
                                        </p:attrNameLst>
                                      </p:cBhvr>
                                      <p:to>
                                        <p:strVal val="visible"/>
                                      </p:to>
                                    </p:set>
                                    <p:animEffect transition="in" filter="randombar(horizontal)">
                                      <p:cBhvr>
                                        <p:cTn id="93" dur="500"/>
                                        <p:tgtEl>
                                          <p:spTgt spid="187"/>
                                        </p:tgtEl>
                                      </p:cBhvr>
                                    </p:animEffect>
                                  </p:childTnLst>
                                </p:cTn>
                              </p:par>
                              <p:par>
                                <p:cTn id="94" presetID="14" presetClass="entr" presetSubtype="10" fill="hold" grpId="0" nodeType="withEffect">
                                  <p:stCondLst>
                                    <p:cond delay="0"/>
                                  </p:stCondLst>
                                  <p:childTnLst>
                                    <p:set>
                                      <p:cBhvr>
                                        <p:cTn id="95" dur="1" fill="hold">
                                          <p:stCondLst>
                                            <p:cond delay="0"/>
                                          </p:stCondLst>
                                        </p:cTn>
                                        <p:tgtEl>
                                          <p:spTgt spid="202"/>
                                        </p:tgtEl>
                                        <p:attrNameLst>
                                          <p:attrName>style.visibility</p:attrName>
                                        </p:attrNameLst>
                                      </p:cBhvr>
                                      <p:to>
                                        <p:strVal val="visible"/>
                                      </p:to>
                                    </p:set>
                                    <p:animEffect transition="in" filter="randombar(horizontal)">
                                      <p:cBhvr>
                                        <p:cTn id="96" dur="500"/>
                                        <p:tgtEl>
                                          <p:spTgt spid="202"/>
                                        </p:tgtEl>
                                      </p:cBhvr>
                                    </p:animEffect>
                                  </p:childTnLst>
                                </p:cTn>
                              </p:par>
                              <p:par>
                                <p:cTn id="97" presetID="14" presetClass="entr" presetSubtype="10" fill="hold" grpId="0" nodeType="withEffect">
                                  <p:stCondLst>
                                    <p:cond delay="0"/>
                                  </p:stCondLst>
                                  <p:childTnLst>
                                    <p:set>
                                      <p:cBhvr>
                                        <p:cTn id="98" dur="1" fill="hold">
                                          <p:stCondLst>
                                            <p:cond delay="0"/>
                                          </p:stCondLst>
                                        </p:cTn>
                                        <p:tgtEl>
                                          <p:spTgt spid="164"/>
                                        </p:tgtEl>
                                        <p:attrNameLst>
                                          <p:attrName>style.visibility</p:attrName>
                                        </p:attrNameLst>
                                      </p:cBhvr>
                                      <p:to>
                                        <p:strVal val="visible"/>
                                      </p:to>
                                    </p:set>
                                    <p:animEffect transition="in" filter="randombar(horizontal)">
                                      <p:cBhvr>
                                        <p:cTn id="99" dur="500"/>
                                        <p:tgtEl>
                                          <p:spTgt spid="164"/>
                                        </p:tgtEl>
                                      </p:cBhvr>
                                    </p:animEffect>
                                  </p:childTnLst>
                                </p:cTn>
                              </p:par>
                            </p:childTnLst>
                          </p:cTn>
                        </p:par>
                      </p:childTnLst>
                    </p:cTn>
                  </p:par>
                  <p:par>
                    <p:cTn id="100" fill="hold">
                      <p:stCondLst>
                        <p:cond delay="indefinite"/>
                      </p:stCondLst>
                      <p:childTnLst>
                        <p:par>
                          <p:cTn id="101" fill="hold">
                            <p:stCondLst>
                              <p:cond delay="0"/>
                            </p:stCondLst>
                            <p:childTnLst>
                              <p:par>
                                <p:cTn id="102" presetID="14" presetClass="entr" presetSubtype="10" fill="hold" grpId="0" nodeType="clickEffect">
                                  <p:stCondLst>
                                    <p:cond delay="0"/>
                                  </p:stCondLst>
                                  <p:childTnLst>
                                    <p:set>
                                      <p:cBhvr>
                                        <p:cTn id="103" dur="1" fill="hold">
                                          <p:stCondLst>
                                            <p:cond delay="0"/>
                                          </p:stCondLst>
                                        </p:cTn>
                                        <p:tgtEl>
                                          <p:spTgt spid="186"/>
                                        </p:tgtEl>
                                        <p:attrNameLst>
                                          <p:attrName>style.visibility</p:attrName>
                                        </p:attrNameLst>
                                      </p:cBhvr>
                                      <p:to>
                                        <p:strVal val="visible"/>
                                      </p:to>
                                    </p:set>
                                    <p:animEffect transition="in" filter="randombar(horizontal)">
                                      <p:cBhvr>
                                        <p:cTn id="104" dur="500"/>
                                        <p:tgtEl>
                                          <p:spTgt spid="186"/>
                                        </p:tgtEl>
                                      </p:cBhvr>
                                    </p:animEffect>
                                  </p:childTnLst>
                                </p:cTn>
                              </p:par>
                              <p:par>
                                <p:cTn id="105" presetID="14" presetClass="entr" presetSubtype="10" fill="hold" nodeType="withEffect">
                                  <p:stCondLst>
                                    <p:cond delay="0"/>
                                  </p:stCondLst>
                                  <p:childTnLst>
                                    <p:set>
                                      <p:cBhvr>
                                        <p:cTn id="106" dur="1" fill="hold">
                                          <p:stCondLst>
                                            <p:cond delay="0"/>
                                          </p:stCondLst>
                                        </p:cTn>
                                        <p:tgtEl>
                                          <p:spTgt spid="196"/>
                                        </p:tgtEl>
                                        <p:attrNameLst>
                                          <p:attrName>style.visibility</p:attrName>
                                        </p:attrNameLst>
                                      </p:cBhvr>
                                      <p:to>
                                        <p:strVal val="visible"/>
                                      </p:to>
                                    </p:set>
                                    <p:animEffect transition="in" filter="randombar(horizontal)">
                                      <p:cBhvr>
                                        <p:cTn id="107" dur="500"/>
                                        <p:tgtEl>
                                          <p:spTgt spid="196"/>
                                        </p:tgtEl>
                                      </p:cBhvr>
                                    </p:animEffect>
                                  </p:childTnLst>
                                </p:cTn>
                              </p:par>
                              <p:par>
                                <p:cTn id="108" presetID="14" presetClass="entr" presetSubtype="10" fill="hold" grpId="0" nodeType="withEffect">
                                  <p:stCondLst>
                                    <p:cond delay="0"/>
                                  </p:stCondLst>
                                  <p:childTnLst>
                                    <p:set>
                                      <p:cBhvr>
                                        <p:cTn id="109" dur="1" fill="hold">
                                          <p:stCondLst>
                                            <p:cond delay="0"/>
                                          </p:stCondLst>
                                        </p:cTn>
                                        <p:tgtEl>
                                          <p:spTgt spid="184"/>
                                        </p:tgtEl>
                                        <p:attrNameLst>
                                          <p:attrName>style.visibility</p:attrName>
                                        </p:attrNameLst>
                                      </p:cBhvr>
                                      <p:to>
                                        <p:strVal val="visible"/>
                                      </p:to>
                                    </p:set>
                                    <p:animEffect transition="in" filter="randombar(horizontal)">
                                      <p:cBhvr>
                                        <p:cTn id="110" dur="500"/>
                                        <p:tgtEl>
                                          <p:spTgt spid="184"/>
                                        </p:tgtEl>
                                      </p:cBhvr>
                                    </p:animEffect>
                                  </p:childTnLst>
                                </p:cTn>
                              </p:par>
                              <p:par>
                                <p:cTn id="111" presetID="14" presetClass="entr" presetSubtype="10" fill="hold" grpId="1" nodeType="withEffect">
                                  <p:stCondLst>
                                    <p:cond delay="0"/>
                                  </p:stCondLst>
                                  <p:childTnLst>
                                    <p:set>
                                      <p:cBhvr>
                                        <p:cTn id="112" dur="1" fill="hold">
                                          <p:stCondLst>
                                            <p:cond delay="0"/>
                                          </p:stCondLst>
                                        </p:cTn>
                                        <p:tgtEl>
                                          <p:spTgt spid="202"/>
                                        </p:tgtEl>
                                        <p:attrNameLst>
                                          <p:attrName>style.visibility</p:attrName>
                                        </p:attrNameLst>
                                      </p:cBhvr>
                                      <p:to>
                                        <p:strVal val="visible"/>
                                      </p:to>
                                    </p:set>
                                    <p:animEffect transition="in" filter="randombar(horizontal)">
                                      <p:cBhvr>
                                        <p:cTn id="113" dur="500"/>
                                        <p:tgtEl>
                                          <p:spTgt spid="202"/>
                                        </p:tgtEl>
                                      </p:cBhvr>
                                    </p:animEffect>
                                  </p:childTnLst>
                                </p:cTn>
                              </p:par>
                              <p:par>
                                <p:cTn id="114" presetID="14" presetClass="entr" presetSubtype="10" fill="hold" nodeType="withEffect">
                                  <p:stCondLst>
                                    <p:cond delay="0"/>
                                  </p:stCondLst>
                                  <p:childTnLst>
                                    <p:set>
                                      <p:cBhvr>
                                        <p:cTn id="115" dur="1" fill="hold">
                                          <p:stCondLst>
                                            <p:cond delay="0"/>
                                          </p:stCondLst>
                                        </p:cTn>
                                        <p:tgtEl>
                                          <p:spTgt spid="203"/>
                                        </p:tgtEl>
                                        <p:attrNameLst>
                                          <p:attrName>style.visibility</p:attrName>
                                        </p:attrNameLst>
                                      </p:cBhvr>
                                      <p:to>
                                        <p:strVal val="visible"/>
                                      </p:to>
                                    </p:set>
                                    <p:animEffect transition="in" filter="randombar(horizontal)">
                                      <p:cBhvr>
                                        <p:cTn id="116" dur="500"/>
                                        <p:tgtEl>
                                          <p:spTgt spid="203"/>
                                        </p:tgtEl>
                                      </p:cBhvr>
                                    </p:animEffect>
                                  </p:childTnLst>
                                </p:cTn>
                              </p:par>
                            </p:childTnLst>
                          </p:cTn>
                        </p:par>
                      </p:childTnLst>
                    </p:cTn>
                  </p:par>
                  <p:par>
                    <p:cTn id="117" fill="hold">
                      <p:stCondLst>
                        <p:cond delay="indefinite"/>
                      </p:stCondLst>
                      <p:childTnLst>
                        <p:par>
                          <p:cTn id="118" fill="hold">
                            <p:stCondLst>
                              <p:cond delay="0"/>
                            </p:stCondLst>
                            <p:childTnLst>
                              <p:par>
                                <p:cTn id="119" presetID="14" presetClass="entr" presetSubtype="10" fill="hold" grpId="0" nodeType="clickEffect">
                                  <p:stCondLst>
                                    <p:cond delay="0"/>
                                  </p:stCondLst>
                                  <p:childTnLst>
                                    <p:set>
                                      <p:cBhvr>
                                        <p:cTn id="120" dur="1" fill="hold">
                                          <p:stCondLst>
                                            <p:cond delay="0"/>
                                          </p:stCondLst>
                                        </p:cTn>
                                        <p:tgtEl>
                                          <p:spTgt spid="163"/>
                                        </p:tgtEl>
                                        <p:attrNameLst>
                                          <p:attrName>style.visibility</p:attrName>
                                        </p:attrNameLst>
                                      </p:cBhvr>
                                      <p:to>
                                        <p:strVal val="visible"/>
                                      </p:to>
                                    </p:set>
                                    <p:animEffect transition="in" filter="randombar(horizontal)">
                                      <p:cBhvr>
                                        <p:cTn id="121" dur="500"/>
                                        <p:tgtEl>
                                          <p:spTgt spid="163"/>
                                        </p:tgtEl>
                                      </p:cBhvr>
                                    </p:animEffect>
                                  </p:childTnLst>
                                </p:cTn>
                              </p:par>
                              <p:par>
                                <p:cTn id="122" presetID="14" presetClass="entr" presetSubtype="10" fill="hold" nodeType="withEffect">
                                  <p:stCondLst>
                                    <p:cond delay="0"/>
                                  </p:stCondLst>
                                  <p:childTnLst>
                                    <p:set>
                                      <p:cBhvr>
                                        <p:cTn id="123" dur="1" fill="hold">
                                          <p:stCondLst>
                                            <p:cond delay="0"/>
                                          </p:stCondLst>
                                        </p:cTn>
                                        <p:tgtEl>
                                          <p:spTgt spid="200"/>
                                        </p:tgtEl>
                                        <p:attrNameLst>
                                          <p:attrName>style.visibility</p:attrName>
                                        </p:attrNameLst>
                                      </p:cBhvr>
                                      <p:to>
                                        <p:strVal val="visible"/>
                                      </p:to>
                                    </p:set>
                                    <p:animEffect transition="in" filter="randombar(horizontal)">
                                      <p:cBhvr>
                                        <p:cTn id="124" dur="500"/>
                                        <p:tgtEl>
                                          <p:spTgt spid="200"/>
                                        </p:tgtEl>
                                      </p:cBhvr>
                                    </p:animEffect>
                                  </p:childTnLst>
                                </p:cTn>
                              </p:par>
                              <p:par>
                                <p:cTn id="125" presetID="14" presetClass="entr" presetSubtype="10" fill="hold" grpId="0" nodeType="withEffect">
                                  <p:stCondLst>
                                    <p:cond delay="0"/>
                                  </p:stCondLst>
                                  <p:childTnLst>
                                    <p:set>
                                      <p:cBhvr>
                                        <p:cTn id="126" dur="1" fill="hold">
                                          <p:stCondLst>
                                            <p:cond delay="0"/>
                                          </p:stCondLst>
                                        </p:cTn>
                                        <p:tgtEl>
                                          <p:spTgt spid="188"/>
                                        </p:tgtEl>
                                        <p:attrNameLst>
                                          <p:attrName>style.visibility</p:attrName>
                                        </p:attrNameLst>
                                      </p:cBhvr>
                                      <p:to>
                                        <p:strVal val="visible"/>
                                      </p:to>
                                    </p:set>
                                    <p:animEffect transition="in" filter="randombar(horizontal)">
                                      <p:cBhvr>
                                        <p:cTn id="127" dur="500"/>
                                        <p:tgtEl>
                                          <p:spTgt spid="188"/>
                                        </p:tgtEl>
                                      </p:cBhvr>
                                    </p:animEffect>
                                  </p:childTnLst>
                                </p:cTn>
                              </p:par>
                              <p:par>
                                <p:cTn id="128" presetID="14" presetClass="entr" presetSubtype="10" fill="hold" grpId="0" nodeType="withEffect">
                                  <p:stCondLst>
                                    <p:cond delay="0"/>
                                  </p:stCondLst>
                                  <p:childTnLst>
                                    <p:set>
                                      <p:cBhvr>
                                        <p:cTn id="129" dur="1" fill="hold">
                                          <p:stCondLst>
                                            <p:cond delay="0"/>
                                          </p:stCondLst>
                                        </p:cTn>
                                        <p:tgtEl>
                                          <p:spTgt spid="162"/>
                                        </p:tgtEl>
                                        <p:attrNameLst>
                                          <p:attrName>style.visibility</p:attrName>
                                        </p:attrNameLst>
                                      </p:cBhvr>
                                      <p:to>
                                        <p:strVal val="visible"/>
                                      </p:to>
                                    </p:set>
                                    <p:animEffect transition="in" filter="randombar(horizontal)">
                                      <p:cBhvr>
                                        <p:cTn id="130" dur="500"/>
                                        <p:tgtEl>
                                          <p:spTgt spid="162"/>
                                        </p:tgtEl>
                                      </p:cBhvr>
                                    </p:animEffect>
                                  </p:childTnLst>
                                </p:cTn>
                              </p:par>
                              <p:par>
                                <p:cTn id="131" presetID="14" presetClass="entr" presetSubtype="10" fill="hold" nodeType="withEffect">
                                  <p:stCondLst>
                                    <p:cond delay="0"/>
                                  </p:stCondLst>
                                  <p:childTnLst>
                                    <p:set>
                                      <p:cBhvr>
                                        <p:cTn id="132" dur="1" fill="hold">
                                          <p:stCondLst>
                                            <p:cond delay="0"/>
                                          </p:stCondLst>
                                        </p:cTn>
                                        <p:tgtEl>
                                          <p:spTgt spid="201"/>
                                        </p:tgtEl>
                                        <p:attrNameLst>
                                          <p:attrName>style.visibility</p:attrName>
                                        </p:attrNameLst>
                                      </p:cBhvr>
                                      <p:to>
                                        <p:strVal val="visible"/>
                                      </p:to>
                                    </p:set>
                                    <p:animEffect transition="in" filter="randombar(horizontal)">
                                      <p:cBhvr>
                                        <p:cTn id="133" dur="500"/>
                                        <p:tgtEl>
                                          <p:spTgt spid="201"/>
                                        </p:tgtEl>
                                      </p:cBhvr>
                                    </p:animEffect>
                                  </p:childTnLst>
                                </p:cTn>
                              </p:par>
                              <p:par>
                                <p:cTn id="134" presetID="14" presetClass="entr" presetSubtype="10" fill="hold" grpId="0" nodeType="withEffect">
                                  <p:stCondLst>
                                    <p:cond delay="0"/>
                                  </p:stCondLst>
                                  <p:childTnLst>
                                    <p:set>
                                      <p:cBhvr>
                                        <p:cTn id="135" dur="1" fill="hold">
                                          <p:stCondLst>
                                            <p:cond delay="0"/>
                                          </p:stCondLst>
                                        </p:cTn>
                                        <p:tgtEl>
                                          <p:spTgt spid="189"/>
                                        </p:tgtEl>
                                        <p:attrNameLst>
                                          <p:attrName>style.visibility</p:attrName>
                                        </p:attrNameLst>
                                      </p:cBhvr>
                                      <p:to>
                                        <p:strVal val="visible"/>
                                      </p:to>
                                    </p:set>
                                    <p:animEffect transition="in" filter="randombar(horizontal)">
                                      <p:cBhvr>
                                        <p:cTn id="136" dur="500"/>
                                        <p:tgtEl>
                                          <p:spTgt spid="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6" grpId="0" animBg="1"/>
      <p:bldP spid="149" grpId="0"/>
      <p:bldP spid="152" grpId="0" animBg="1"/>
      <p:bldP spid="153" grpId="0"/>
      <p:bldP spid="155" grpId="0" animBg="1"/>
      <p:bldP spid="157" grpId="0"/>
      <p:bldP spid="162" grpId="0" animBg="1"/>
      <p:bldP spid="163" grpId="0" animBg="1"/>
      <p:bldP spid="164" grpId="0" animBg="1"/>
      <p:bldP spid="181" grpId="0"/>
      <p:bldP spid="184" grpId="0"/>
      <p:bldP spid="185" grpId="0"/>
      <p:bldP spid="186" grpId="0"/>
      <p:bldP spid="187" grpId="0"/>
      <p:bldP spid="188" grpId="0" animBg="1"/>
      <p:bldP spid="189" grpId="0" animBg="1"/>
      <p:bldP spid="190" grpId="0" animBg="1"/>
      <p:bldP spid="192" grpId="0" animBg="1"/>
      <p:bldP spid="193" grpId="0"/>
      <p:bldP spid="195" grpId="0"/>
      <p:bldP spid="199" grpId="0"/>
      <p:bldP spid="202" grpId="0" animBg="1"/>
      <p:bldP spid="202" grpId="1" animBg="1"/>
      <p:bldP spid="3" grpId="0" animBg="1"/>
      <p:bldP spid="6" grpId="0" animBg="1"/>
      <p:bldP spid="205" grpId="0"/>
      <p:bldP spid="9" grpId="0" animBg="1"/>
      <p:bldP spid="7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Термодинамические основы рабочих процессов турбомашин</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14</a:t>
            </a:fld>
            <a:endParaRPr lang="ru-RU" dirty="0">
              <a:solidFill>
                <a:schemeClr val="bg1"/>
              </a:solidFill>
              <a:latin typeface="Elektra Medium Pro" panose="02000803000000020004" pitchFamily="50" charset="-52"/>
            </a:endParaRPr>
          </a:p>
        </p:txBody>
      </p:sp>
      <p:sp>
        <p:nvSpPr>
          <p:cNvPr id="4" name="TextBox 3"/>
          <p:cNvSpPr txBox="1"/>
          <p:nvPr/>
        </p:nvSpPr>
        <p:spPr>
          <a:xfrm>
            <a:off x="306777" y="1146357"/>
            <a:ext cx="4301639" cy="369332"/>
          </a:xfrm>
          <a:prstGeom prst="rect">
            <a:avLst/>
          </a:prstGeom>
          <a:noFill/>
        </p:spPr>
        <p:txBody>
          <a:bodyPr wrap="square" rtlCol="0">
            <a:spAutoFit/>
          </a:bodyPr>
          <a:lstStyle/>
          <a:p>
            <a:pPr algn="ctr"/>
            <a:r>
              <a:rPr lang="ru-RU" cap="all" dirty="0"/>
              <a:t>Изоэнтропический КПД</a:t>
            </a:r>
          </a:p>
        </p:txBody>
      </p:sp>
      <p:sp>
        <p:nvSpPr>
          <p:cNvPr id="5" name="TextBox 4"/>
          <p:cNvSpPr txBox="1"/>
          <p:nvPr/>
        </p:nvSpPr>
        <p:spPr>
          <a:xfrm>
            <a:off x="4424350" y="1154468"/>
            <a:ext cx="4301639" cy="369332"/>
          </a:xfrm>
          <a:prstGeom prst="rect">
            <a:avLst/>
          </a:prstGeom>
          <a:noFill/>
        </p:spPr>
        <p:txBody>
          <a:bodyPr wrap="square" rtlCol="0">
            <a:spAutoFit/>
          </a:bodyPr>
          <a:lstStyle/>
          <a:p>
            <a:pPr algn="ctr"/>
            <a:r>
              <a:rPr lang="ru-RU" cap="all" dirty="0"/>
              <a:t>Политропический КПД</a:t>
            </a:r>
          </a:p>
        </p:txBody>
      </p:sp>
      <p:sp>
        <p:nvSpPr>
          <p:cNvPr id="12" name="TextBox 11"/>
          <p:cNvSpPr txBox="1"/>
          <p:nvPr/>
        </p:nvSpPr>
        <p:spPr>
          <a:xfrm>
            <a:off x="459177" y="785136"/>
            <a:ext cx="8266812" cy="369332"/>
          </a:xfrm>
          <a:prstGeom prst="rect">
            <a:avLst/>
          </a:prstGeom>
          <a:noFill/>
        </p:spPr>
        <p:txBody>
          <a:bodyPr wrap="square" rtlCol="0">
            <a:spAutoFit/>
          </a:bodyPr>
          <a:lstStyle/>
          <a:p>
            <a:pPr algn="ctr"/>
            <a:r>
              <a:rPr lang="ru-RU" cap="all" dirty="0"/>
              <a:t>КПД Компрессора</a:t>
            </a:r>
          </a:p>
        </p:txBody>
      </p:sp>
      <p:sp>
        <p:nvSpPr>
          <p:cNvPr id="79" name="Прямоугольник 78"/>
          <p:cNvSpPr/>
          <p:nvPr/>
        </p:nvSpPr>
        <p:spPr>
          <a:xfrm>
            <a:off x="441634" y="1515689"/>
            <a:ext cx="4150949" cy="923330"/>
          </a:xfrm>
          <a:prstGeom prst="rect">
            <a:avLst/>
          </a:prstGeom>
        </p:spPr>
        <p:txBody>
          <a:bodyPr wrap="square">
            <a:spAutoFit/>
          </a:bodyPr>
          <a:lstStyle/>
          <a:p>
            <a:pPr marL="285750" indent="-285750">
              <a:lnSpc>
                <a:spcPct val="150000"/>
              </a:lnSpc>
              <a:buFont typeface="Wingdings" pitchFamily="2" charset="2"/>
              <a:buChar char="ü"/>
            </a:pPr>
            <a:r>
              <a:rPr lang="ru-RU" dirty="0"/>
              <a:t>Характеризует полную степень совершенства компрессора</a:t>
            </a:r>
          </a:p>
        </p:txBody>
      </p:sp>
      <p:sp>
        <p:nvSpPr>
          <p:cNvPr id="81" name="Прямоугольник 80"/>
          <p:cNvSpPr/>
          <p:nvPr/>
        </p:nvSpPr>
        <p:spPr>
          <a:xfrm>
            <a:off x="4608416" y="1515689"/>
            <a:ext cx="4269770" cy="923330"/>
          </a:xfrm>
          <a:prstGeom prst="rect">
            <a:avLst/>
          </a:prstGeom>
        </p:spPr>
        <p:txBody>
          <a:bodyPr wrap="square">
            <a:spAutoFit/>
          </a:bodyPr>
          <a:lstStyle/>
          <a:p>
            <a:pPr marL="285750" indent="-285750">
              <a:lnSpc>
                <a:spcPct val="150000"/>
              </a:lnSpc>
              <a:buFont typeface="Wingdings" pitchFamily="2" charset="2"/>
              <a:buChar char="ü"/>
            </a:pPr>
            <a:r>
              <a:rPr lang="ru-RU" dirty="0"/>
              <a:t>Характеризует гидравлические потери в проточной части компрессора</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1678" y="2364590"/>
            <a:ext cx="2709038"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3296" y="4404144"/>
            <a:ext cx="2717419"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0" name="Прямая соединительная линия 9"/>
          <p:cNvCxnSpPr/>
          <p:nvPr/>
        </p:nvCxnSpPr>
        <p:spPr>
          <a:xfrm>
            <a:off x="925033" y="4433777"/>
            <a:ext cx="2417682"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Прямоугольник 10"/>
              <p:cNvSpPr/>
              <p:nvPr/>
            </p:nvSpPr>
            <p:spPr>
              <a:xfrm>
                <a:off x="3154851" y="2364591"/>
                <a:ext cx="1154354" cy="6562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en-US" i="1">
                              <a:latin typeface="Cambria Math"/>
                            </a:rPr>
                            <m:t>𝜂</m:t>
                          </m:r>
                        </m:e>
                        <m:sub>
                          <m:r>
                            <a:rPr lang="ru-RU">
                              <a:latin typeface="Cambria Math"/>
                            </a:rPr>
                            <m:t>к</m:t>
                          </m:r>
                          <m:r>
                            <a:rPr lang="en-US" i="1">
                              <a:latin typeface="Cambria Math"/>
                            </a:rPr>
                            <m:t>𝑠</m:t>
                          </m:r>
                        </m:sub>
                      </m:sSub>
                      <m:r>
                        <a:rPr lang="en-US">
                          <a:latin typeface="Cambria Math"/>
                        </a:rPr>
                        <m:t>=</m:t>
                      </m:r>
                      <m:f>
                        <m:fPr>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en-US" i="1">
                                  <a:latin typeface="Cambria Math"/>
                                </a:rPr>
                                <m:t>𝐿</m:t>
                              </m:r>
                            </m:e>
                            <m:sub>
                              <m:r>
                                <a:rPr lang="ru-RU" i="1">
                                  <a:latin typeface="Cambria Math"/>
                                </a:rPr>
                                <m:t>к</m:t>
                              </m:r>
                              <m:r>
                                <a:rPr lang="en-US" i="1">
                                  <a:latin typeface="Cambria Math"/>
                                </a:rPr>
                                <m:t>𝑆</m:t>
                              </m:r>
                            </m:sub>
                          </m:sSub>
                        </m:num>
                        <m:den>
                          <m:sSub>
                            <m:sSubPr>
                              <m:ctrlPr>
                                <a:rPr lang="ru-RU" i="1">
                                  <a:latin typeface="Cambria Math" panose="02040503050406030204" pitchFamily="18" charset="0"/>
                                </a:rPr>
                              </m:ctrlPr>
                            </m:sSubPr>
                            <m:e>
                              <m:r>
                                <a:rPr lang="en-US" i="1">
                                  <a:latin typeface="Cambria Math"/>
                                </a:rPr>
                                <m:t>𝐿</m:t>
                              </m:r>
                            </m:e>
                            <m:sub>
                              <m:r>
                                <a:rPr lang="ru-RU" i="1">
                                  <a:latin typeface="Cambria Math"/>
                                </a:rPr>
                                <m:t>к</m:t>
                              </m:r>
                            </m:sub>
                          </m:sSub>
                        </m:den>
                      </m:f>
                    </m:oMath>
                  </m:oMathPara>
                </a14:m>
                <a:endParaRPr lang="ru-RU" dirty="0"/>
              </a:p>
            </p:txBody>
          </p:sp>
        </mc:Choice>
        <mc:Fallback xmlns="">
          <p:sp>
            <p:nvSpPr>
              <p:cNvPr id="11" name="Прямоугольник 10"/>
              <p:cNvSpPr>
                <a:spLocks noRot="1" noChangeAspect="1" noMove="1" noResize="1" noEditPoints="1" noAdjustHandles="1" noChangeArrowheads="1" noChangeShapeType="1" noTextEdit="1"/>
              </p:cNvSpPr>
              <p:nvPr/>
            </p:nvSpPr>
            <p:spPr>
              <a:xfrm>
                <a:off x="3154851" y="2364591"/>
                <a:ext cx="1154354" cy="656205"/>
              </a:xfrm>
              <a:prstGeom prst="rect">
                <a:avLst/>
              </a:prstGeom>
              <a:blipFill rotWithShape="1">
                <a:blip r:embed="rId5" cstate="print"/>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3" name="Прямоугольник 12"/>
              <p:cNvSpPr/>
              <p:nvPr/>
            </p:nvSpPr>
            <p:spPr>
              <a:xfrm>
                <a:off x="7699786" y="2364591"/>
                <a:ext cx="1178400" cy="6562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i="1">
                              <a:latin typeface="Cambria Math"/>
                            </a:rPr>
                            <m:t>𝜂</m:t>
                          </m:r>
                        </m:e>
                        <m:sub>
                          <m:r>
                            <a:rPr lang="ru-RU">
                              <a:latin typeface="Cambria Math"/>
                            </a:rPr>
                            <m:t>кп</m:t>
                          </m:r>
                        </m:sub>
                      </m:sSub>
                      <m:r>
                        <a:rPr lang="ru-RU">
                          <a:latin typeface="Cambria Math"/>
                        </a:rPr>
                        <m:t>=</m:t>
                      </m:r>
                      <m:f>
                        <m:fPr>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ru-RU" i="1">
                                  <a:latin typeface="Cambria Math"/>
                                </a:rPr>
                                <m:t>𝐿</m:t>
                              </m:r>
                            </m:e>
                            <m:sub>
                              <m:r>
                                <a:rPr lang="ru-RU">
                                  <a:latin typeface="Cambria Math"/>
                                </a:rPr>
                                <m:t>кп</m:t>
                              </m:r>
                            </m:sub>
                          </m:sSub>
                        </m:num>
                        <m:den>
                          <m:sSub>
                            <m:sSubPr>
                              <m:ctrlPr>
                                <a:rPr lang="ru-RU" i="1">
                                  <a:latin typeface="Cambria Math" panose="02040503050406030204" pitchFamily="18" charset="0"/>
                                </a:rPr>
                              </m:ctrlPr>
                            </m:sSubPr>
                            <m:e>
                              <m:r>
                                <a:rPr lang="ru-RU" i="1">
                                  <a:latin typeface="Cambria Math"/>
                                </a:rPr>
                                <m:t>𝐿</m:t>
                              </m:r>
                            </m:e>
                            <m:sub>
                              <m:r>
                                <a:rPr lang="ru-RU">
                                  <a:latin typeface="Cambria Math"/>
                                </a:rPr>
                                <m:t>к</m:t>
                              </m:r>
                            </m:sub>
                          </m:sSub>
                        </m:den>
                      </m:f>
                    </m:oMath>
                  </m:oMathPara>
                </a14:m>
                <a:endParaRPr lang="ru-RU" dirty="0"/>
              </a:p>
            </p:txBody>
          </p:sp>
        </mc:Choice>
        <mc:Fallback xmlns="">
          <p:sp>
            <p:nvSpPr>
              <p:cNvPr id="13" name="Прямоугольник 12"/>
              <p:cNvSpPr>
                <a:spLocks noRot="1" noChangeAspect="1" noMove="1" noResize="1" noEditPoints="1" noAdjustHandles="1" noChangeArrowheads="1" noChangeShapeType="1" noTextEdit="1"/>
              </p:cNvSpPr>
              <p:nvPr/>
            </p:nvSpPr>
            <p:spPr>
              <a:xfrm>
                <a:off x="7699786" y="2364591"/>
                <a:ext cx="1178400" cy="656205"/>
              </a:xfrm>
              <a:prstGeom prst="rect">
                <a:avLst/>
              </a:prstGeom>
              <a:blipFill rotWithShape="1">
                <a:blip r:embed="rId6" cstate="print"/>
                <a:stretch>
                  <a:fillRect/>
                </a:stretch>
              </a:blipFill>
            </p:spPr>
            <p:txBody>
              <a:bodyPr/>
              <a:lstStyle/>
              <a:p>
                <a:r>
                  <a:rPr lang="ru-RU">
                    <a:noFill/>
                  </a:rPr>
                  <a:t> </a:t>
                </a:r>
              </a:p>
            </p:txBody>
          </p:sp>
        </mc:Fallback>
      </mc:AlternateContent>
      <p:sp>
        <p:nvSpPr>
          <p:cNvPr id="14" name="Прямоугольник 13"/>
          <p:cNvSpPr/>
          <p:nvPr/>
        </p:nvSpPr>
        <p:spPr>
          <a:xfrm rot="16200000">
            <a:off x="-60249" y="3238418"/>
            <a:ext cx="1399229" cy="307777"/>
          </a:xfrm>
          <a:prstGeom prst="rect">
            <a:avLst/>
          </a:prstGeom>
        </p:spPr>
        <p:txBody>
          <a:bodyPr wrap="none">
            <a:spAutoFit/>
          </a:bodyPr>
          <a:lstStyle/>
          <a:p>
            <a:pPr algn="ctr"/>
            <a:r>
              <a:rPr lang="ru-RU" sz="1400" b="1" cap="small" dirty="0">
                <a:solidFill>
                  <a:sysClr val="windowText" lastClr="000000"/>
                </a:solidFill>
              </a:rPr>
              <a:t>Полезная работа</a:t>
            </a:r>
            <a:endParaRPr lang="ru-RU" sz="1400" b="1" i="1" cap="small" dirty="0">
              <a:solidFill>
                <a:sysClr val="windowText" lastClr="000000"/>
              </a:solidFill>
            </a:endParaRPr>
          </a:p>
        </p:txBody>
      </p:sp>
      <p:sp>
        <p:nvSpPr>
          <p:cNvPr id="117" name="Прямоугольник 116"/>
          <p:cNvSpPr/>
          <p:nvPr/>
        </p:nvSpPr>
        <p:spPr>
          <a:xfrm rot="16200000">
            <a:off x="-158814" y="5330256"/>
            <a:ext cx="1584986" cy="307777"/>
          </a:xfrm>
          <a:prstGeom prst="rect">
            <a:avLst/>
          </a:prstGeom>
        </p:spPr>
        <p:txBody>
          <a:bodyPr wrap="none">
            <a:spAutoFit/>
          </a:bodyPr>
          <a:lstStyle/>
          <a:p>
            <a:pPr algn="ctr"/>
            <a:r>
              <a:rPr lang="ru-RU" sz="1400" b="1" cap="small" dirty="0">
                <a:solidFill>
                  <a:sysClr val="windowText" lastClr="000000"/>
                </a:solidFill>
              </a:rPr>
              <a:t>Затраченная работа</a:t>
            </a:r>
            <a:endParaRPr lang="ru-RU" sz="1400" b="1" i="1" cap="small" dirty="0">
              <a:solidFill>
                <a:sysClr val="windowText" lastClr="000000"/>
              </a:solidFill>
            </a:endParaRPr>
          </a:p>
        </p:txBody>
      </p:sp>
      <p:pic>
        <p:nvPicPr>
          <p:cNvPr id="1028"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23405" y="2364591"/>
            <a:ext cx="2431577"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69114" y="4404144"/>
            <a:ext cx="2717419"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20" name="Прямая соединительная линия 119"/>
          <p:cNvCxnSpPr/>
          <p:nvPr/>
        </p:nvCxnSpPr>
        <p:spPr>
          <a:xfrm>
            <a:off x="5614964" y="4433776"/>
            <a:ext cx="2417682"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21" name="Прямоугольник 120"/>
          <p:cNvSpPr/>
          <p:nvPr/>
        </p:nvSpPr>
        <p:spPr>
          <a:xfrm rot="16200000">
            <a:off x="4615611" y="3238419"/>
            <a:ext cx="1399229" cy="307777"/>
          </a:xfrm>
          <a:prstGeom prst="rect">
            <a:avLst/>
          </a:prstGeom>
        </p:spPr>
        <p:txBody>
          <a:bodyPr wrap="none">
            <a:spAutoFit/>
          </a:bodyPr>
          <a:lstStyle/>
          <a:p>
            <a:pPr algn="ctr"/>
            <a:r>
              <a:rPr lang="ru-RU" sz="1400" b="1" cap="small" dirty="0">
                <a:solidFill>
                  <a:sysClr val="windowText" lastClr="000000"/>
                </a:solidFill>
              </a:rPr>
              <a:t>Полезная работа</a:t>
            </a:r>
            <a:endParaRPr lang="ru-RU" sz="1400" b="1" i="1" cap="small" dirty="0">
              <a:solidFill>
                <a:sysClr val="windowText" lastClr="000000"/>
              </a:solidFill>
            </a:endParaRPr>
          </a:p>
        </p:txBody>
      </p:sp>
      <p:sp>
        <p:nvSpPr>
          <p:cNvPr id="122" name="Прямоугольник 121"/>
          <p:cNvSpPr/>
          <p:nvPr/>
        </p:nvSpPr>
        <p:spPr>
          <a:xfrm rot="16200000">
            <a:off x="4531117" y="5330255"/>
            <a:ext cx="1584986" cy="307777"/>
          </a:xfrm>
          <a:prstGeom prst="rect">
            <a:avLst/>
          </a:prstGeom>
        </p:spPr>
        <p:txBody>
          <a:bodyPr wrap="none">
            <a:spAutoFit/>
          </a:bodyPr>
          <a:lstStyle/>
          <a:p>
            <a:pPr algn="ctr"/>
            <a:r>
              <a:rPr lang="ru-RU" sz="1400" b="1" cap="small" dirty="0">
                <a:solidFill>
                  <a:sysClr val="windowText" lastClr="000000"/>
                </a:solidFill>
              </a:rPr>
              <a:t>Затраченная работа</a:t>
            </a:r>
            <a:endParaRPr lang="ru-RU" sz="1400" b="1" i="1" cap="small" dirty="0">
              <a:solidFill>
                <a:sysClr val="windowText" lastClr="000000"/>
              </a:solidFill>
            </a:endParaRPr>
          </a:p>
        </p:txBody>
      </p:sp>
    </p:spTree>
    <p:extLst>
      <p:ext uri="{BB962C8B-B14F-4D97-AF65-F5344CB8AC3E}">
        <p14:creationId xmlns:p14="http://schemas.microsoft.com/office/powerpoint/2010/main" val="27247857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163033"/>
            <a:ext cx="7898675" cy="646331"/>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Термодинамические основы рабочих процессов турбомашин</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15</a:t>
            </a:fld>
            <a:endParaRPr lang="ru-RU" dirty="0">
              <a:solidFill>
                <a:schemeClr val="bg1"/>
              </a:solidFill>
              <a:latin typeface="Elektra Medium Pro" panose="02000803000000020004" pitchFamily="50" charset="-52"/>
            </a:endParaRPr>
          </a:p>
        </p:txBody>
      </p:sp>
      <p:sp>
        <p:nvSpPr>
          <p:cNvPr id="4" name="TextBox 3"/>
          <p:cNvSpPr txBox="1"/>
          <p:nvPr/>
        </p:nvSpPr>
        <p:spPr>
          <a:xfrm>
            <a:off x="306777" y="1146357"/>
            <a:ext cx="4301639" cy="369332"/>
          </a:xfrm>
          <a:prstGeom prst="rect">
            <a:avLst/>
          </a:prstGeom>
          <a:noFill/>
        </p:spPr>
        <p:txBody>
          <a:bodyPr wrap="square" rtlCol="0">
            <a:spAutoFit/>
          </a:bodyPr>
          <a:lstStyle/>
          <a:p>
            <a:pPr algn="ctr"/>
            <a:r>
              <a:rPr lang="ru-RU" cap="all" dirty="0"/>
              <a:t>Адиабатный КПД</a:t>
            </a:r>
          </a:p>
        </p:txBody>
      </p:sp>
      <p:sp>
        <p:nvSpPr>
          <p:cNvPr id="5" name="TextBox 4"/>
          <p:cNvSpPr txBox="1"/>
          <p:nvPr/>
        </p:nvSpPr>
        <p:spPr>
          <a:xfrm>
            <a:off x="4424350" y="1154468"/>
            <a:ext cx="4301639" cy="369332"/>
          </a:xfrm>
          <a:prstGeom prst="rect">
            <a:avLst/>
          </a:prstGeom>
          <a:noFill/>
        </p:spPr>
        <p:txBody>
          <a:bodyPr wrap="square" rtlCol="0">
            <a:spAutoFit/>
          </a:bodyPr>
          <a:lstStyle/>
          <a:p>
            <a:pPr algn="ctr"/>
            <a:r>
              <a:rPr lang="ru-RU" cap="all" dirty="0"/>
              <a:t>Политропический КПД</a:t>
            </a:r>
          </a:p>
        </p:txBody>
      </p:sp>
      <p:sp>
        <p:nvSpPr>
          <p:cNvPr id="12" name="TextBox 11"/>
          <p:cNvSpPr txBox="1"/>
          <p:nvPr/>
        </p:nvSpPr>
        <p:spPr>
          <a:xfrm>
            <a:off x="459177" y="785136"/>
            <a:ext cx="8266812" cy="369332"/>
          </a:xfrm>
          <a:prstGeom prst="rect">
            <a:avLst/>
          </a:prstGeom>
          <a:noFill/>
        </p:spPr>
        <p:txBody>
          <a:bodyPr wrap="square" rtlCol="0">
            <a:spAutoFit/>
          </a:bodyPr>
          <a:lstStyle/>
          <a:p>
            <a:pPr algn="ctr"/>
            <a:r>
              <a:rPr lang="ru-RU" cap="all" dirty="0"/>
              <a:t>КПД турбины</a:t>
            </a:r>
          </a:p>
        </p:txBody>
      </p:sp>
      <p:sp>
        <p:nvSpPr>
          <p:cNvPr id="22" name="Прямоугольник 21"/>
          <p:cNvSpPr/>
          <p:nvPr/>
        </p:nvSpPr>
        <p:spPr>
          <a:xfrm>
            <a:off x="441634" y="1515689"/>
            <a:ext cx="4150949" cy="923330"/>
          </a:xfrm>
          <a:prstGeom prst="rect">
            <a:avLst/>
          </a:prstGeom>
        </p:spPr>
        <p:txBody>
          <a:bodyPr wrap="square">
            <a:spAutoFit/>
          </a:bodyPr>
          <a:lstStyle/>
          <a:p>
            <a:pPr marL="285750" indent="-285750">
              <a:lnSpc>
                <a:spcPct val="150000"/>
              </a:lnSpc>
              <a:buFont typeface="Wingdings" pitchFamily="2" charset="2"/>
              <a:buChar char="ü"/>
            </a:pPr>
            <a:r>
              <a:rPr lang="ru-RU" dirty="0"/>
              <a:t>Характеризует степень совершенства турбины как тепловой машины</a:t>
            </a:r>
          </a:p>
        </p:txBody>
      </p:sp>
      <p:sp>
        <p:nvSpPr>
          <p:cNvPr id="23" name="Прямоугольник 22"/>
          <p:cNvSpPr/>
          <p:nvPr/>
        </p:nvSpPr>
        <p:spPr>
          <a:xfrm>
            <a:off x="4608416" y="1515689"/>
            <a:ext cx="4269770" cy="923330"/>
          </a:xfrm>
          <a:prstGeom prst="rect">
            <a:avLst/>
          </a:prstGeom>
        </p:spPr>
        <p:txBody>
          <a:bodyPr wrap="square">
            <a:spAutoFit/>
          </a:bodyPr>
          <a:lstStyle/>
          <a:p>
            <a:pPr marL="285750" indent="-285750">
              <a:lnSpc>
                <a:spcPct val="150000"/>
              </a:lnSpc>
              <a:buFont typeface="Wingdings" pitchFamily="2" charset="2"/>
              <a:buChar char="ü"/>
            </a:pPr>
            <a:r>
              <a:rPr lang="ru-RU" dirty="0"/>
              <a:t>Характеризует гидравлические потери в проточной части турбины</a:t>
            </a:r>
          </a:p>
        </p:txBody>
      </p:sp>
      <p:cxnSp>
        <p:nvCxnSpPr>
          <p:cNvPr id="26" name="Прямая соединительная линия 25"/>
          <p:cNvCxnSpPr/>
          <p:nvPr/>
        </p:nvCxnSpPr>
        <p:spPr>
          <a:xfrm>
            <a:off x="925033" y="4433777"/>
            <a:ext cx="2417682"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9" name="Прямоугольник 28"/>
          <p:cNvSpPr/>
          <p:nvPr/>
        </p:nvSpPr>
        <p:spPr>
          <a:xfrm rot="16200000">
            <a:off x="-60249" y="3238418"/>
            <a:ext cx="1399229" cy="307777"/>
          </a:xfrm>
          <a:prstGeom prst="rect">
            <a:avLst/>
          </a:prstGeom>
        </p:spPr>
        <p:txBody>
          <a:bodyPr wrap="none">
            <a:spAutoFit/>
          </a:bodyPr>
          <a:lstStyle/>
          <a:p>
            <a:pPr algn="ctr"/>
            <a:r>
              <a:rPr lang="ru-RU" sz="1400" b="1" cap="small" dirty="0">
                <a:solidFill>
                  <a:sysClr val="windowText" lastClr="000000"/>
                </a:solidFill>
              </a:rPr>
              <a:t>Полезная работа</a:t>
            </a:r>
            <a:endParaRPr lang="ru-RU" sz="1400" b="1" i="1" cap="small" dirty="0">
              <a:solidFill>
                <a:sysClr val="windowText" lastClr="000000"/>
              </a:solidFill>
            </a:endParaRPr>
          </a:p>
        </p:txBody>
      </p:sp>
      <p:sp>
        <p:nvSpPr>
          <p:cNvPr id="30" name="Прямоугольник 29"/>
          <p:cNvSpPr/>
          <p:nvPr/>
        </p:nvSpPr>
        <p:spPr>
          <a:xfrm rot="16200000">
            <a:off x="-158814" y="5330256"/>
            <a:ext cx="1584986" cy="307777"/>
          </a:xfrm>
          <a:prstGeom prst="rect">
            <a:avLst/>
          </a:prstGeom>
        </p:spPr>
        <p:txBody>
          <a:bodyPr wrap="none">
            <a:spAutoFit/>
          </a:bodyPr>
          <a:lstStyle/>
          <a:p>
            <a:pPr algn="ctr"/>
            <a:r>
              <a:rPr lang="ru-RU" sz="1400" b="1" cap="small" dirty="0">
                <a:solidFill>
                  <a:sysClr val="windowText" lastClr="000000"/>
                </a:solidFill>
              </a:rPr>
              <a:t>Затраченная работа</a:t>
            </a:r>
            <a:endParaRPr lang="ru-RU" sz="1400" b="1" i="1" cap="small" dirty="0">
              <a:solidFill>
                <a:sysClr val="windowText" lastClr="000000"/>
              </a:solidFill>
            </a:endParaRPr>
          </a:p>
        </p:txBody>
      </p:sp>
      <p:cxnSp>
        <p:nvCxnSpPr>
          <p:cNvPr id="33" name="Прямая соединительная линия 32"/>
          <p:cNvCxnSpPr/>
          <p:nvPr/>
        </p:nvCxnSpPr>
        <p:spPr>
          <a:xfrm>
            <a:off x="5614964" y="4433776"/>
            <a:ext cx="2417682"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4" name="Прямоугольник 33"/>
          <p:cNvSpPr/>
          <p:nvPr/>
        </p:nvSpPr>
        <p:spPr>
          <a:xfrm rot="16200000">
            <a:off x="4615611" y="3238419"/>
            <a:ext cx="1399229" cy="307777"/>
          </a:xfrm>
          <a:prstGeom prst="rect">
            <a:avLst/>
          </a:prstGeom>
        </p:spPr>
        <p:txBody>
          <a:bodyPr wrap="none">
            <a:spAutoFit/>
          </a:bodyPr>
          <a:lstStyle/>
          <a:p>
            <a:pPr algn="ctr"/>
            <a:r>
              <a:rPr lang="ru-RU" sz="1400" b="1" cap="small" dirty="0">
                <a:solidFill>
                  <a:sysClr val="windowText" lastClr="000000"/>
                </a:solidFill>
              </a:rPr>
              <a:t>Полезная работа</a:t>
            </a:r>
            <a:endParaRPr lang="ru-RU" sz="1400" b="1" i="1" cap="small" dirty="0">
              <a:solidFill>
                <a:sysClr val="windowText" lastClr="000000"/>
              </a:solidFill>
            </a:endParaRPr>
          </a:p>
        </p:txBody>
      </p:sp>
      <p:sp>
        <p:nvSpPr>
          <p:cNvPr id="35" name="Прямоугольник 34"/>
          <p:cNvSpPr/>
          <p:nvPr/>
        </p:nvSpPr>
        <p:spPr>
          <a:xfrm rot="16200000">
            <a:off x="4531117" y="5330255"/>
            <a:ext cx="1584986" cy="307777"/>
          </a:xfrm>
          <a:prstGeom prst="rect">
            <a:avLst/>
          </a:prstGeom>
        </p:spPr>
        <p:txBody>
          <a:bodyPr wrap="none">
            <a:spAutoFit/>
          </a:bodyPr>
          <a:lstStyle/>
          <a:p>
            <a:pPr algn="ctr"/>
            <a:r>
              <a:rPr lang="ru-RU" sz="1400" b="1" cap="small" dirty="0">
                <a:solidFill>
                  <a:sysClr val="windowText" lastClr="000000"/>
                </a:solidFill>
              </a:rPr>
              <a:t>Затраченная работа</a:t>
            </a:r>
            <a:endParaRPr lang="ru-RU" sz="1400" b="1" i="1" cap="small" dirty="0">
              <a:solidFill>
                <a:sysClr val="windowText" lastClr="000000"/>
              </a:solidFill>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1739" y="2338092"/>
            <a:ext cx="2504269"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21800" y="2338092"/>
            <a:ext cx="2504269"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1739" y="4357426"/>
            <a:ext cx="2507862"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21800" y="4357426"/>
            <a:ext cx="2504269"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2" name="Прямоугольник 1"/>
              <p:cNvSpPr/>
              <p:nvPr/>
            </p:nvSpPr>
            <p:spPr>
              <a:xfrm>
                <a:off x="3483537" y="2338092"/>
                <a:ext cx="1054969" cy="6576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en-US" i="1">
                              <a:latin typeface="Cambria Math"/>
                            </a:rPr>
                            <m:t>𝜂</m:t>
                          </m:r>
                        </m:e>
                        <m:sub>
                          <m:r>
                            <a:rPr lang="ru-RU">
                              <a:latin typeface="Cambria Math"/>
                            </a:rPr>
                            <m:t>т</m:t>
                          </m:r>
                        </m:sub>
                      </m:sSub>
                      <m:r>
                        <a:rPr lang="en-US">
                          <a:latin typeface="Cambria Math"/>
                        </a:rPr>
                        <m:t>=</m:t>
                      </m:r>
                      <m:f>
                        <m:fPr>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en-US" i="1">
                                  <a:latin typeface="Cambria Math"/>
                                </a:rPr>
                                <m:t>𝐿</m:t>
                              </m:r>
                            </m:e>
                            <m:sub>
                              <m:r>
                                <a:rPr lang="ru-RU" i="1">
                                  <a:latin typeface="Cambria Math"/>
                                </a:rPr>
                                <m:t>т</m:t>
                              </m:r>
                            </m:sub>
                          </m:sSub>
                        </m:num>
                        <m:den>
                          <m:sSub>
                            <m:sSubPr>
                              <m:ctrlPr>
                                <a:rPr lang="ru-RU" i="1">
                                  <a:latin typeface="Cambria Math" panose="02040503050406030204" pitchFamily="18" charset="0"/>
                                </a:rPr>
                              </m:ctrlPr>
                            </m:sSubPr>
                            <m:e>
                              <m:r>
                                <a:rPr lang="en-US" i="1">
                                  <a:latin typeface="Cambria Math"/>
                                </a:rPr>
                                <m:t>𝐿</m:t>
                              </m:r>
                            </m:e>
                            <m:sub>
                              <m:r>
                                <a:rPr lang="ru-RU" i="1">
                                  <a:latin typeface="Cambria Math"/>
                                </a:rPr>
                                <m:t>т</m:t>
                              </m:r>
                              <m:r>
                                <a:rPr lang="en-US" i="1">
                                  <a:latin typeface="Cambria Math"/>
                                </a:rPr>
                                <m:t>𝑠</m:t>
                              </m:r>
                            </m:sub>
                          </m:sSub>
                        </m:den>
                      </m:f>
                    </m:oMath>
                  </m:oMathPara>
                </a14:m>
                <a:endParaRPr lang="ru-RU" dirty="0"/>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3483537" y="2338092"/>
                <a:ext cx="1054969" cy="657616"/>
              </a:xfrm>
              <a:prstGeom prst="rect">
                <a:avLst/>
              </a:prstGeom>
              <a:blipFill rotWithShape="1">
                <a:blip r:embed="rId6" cstate="print"/>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 name="Прямоугольник 2"/>
              <p:cNvSpPr/>
              <p:nvPr/>
            </p:nvSpPr>
            <p:spPr>
              <a:xfrm>
                <a:off x="7709405" y="2439019"/>
                <a:ext cx="1168781" cy="6562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en-US" i="1">
                              <a:latin typeface="Cambria Math"/>
                            </a:rPr>
                            <m:t>𝜂</m:t>
                          </m:r>
                        </m:e>
                        <m:sub>
                          <m:r>
                            <a:rPr lang="ru-RU">
                              <a:latin typeface="Cambria Math"/>
                            </a:rPr>
                            <m:t>т</m:t>
                          </m:r>
                          <m:r>
                            <a:rPr lang="ru-RU" i="1">
                              <a:latin typeface="Cambria Math"/>
                            </a:rPr>
                            <m:t>п</m:t>
                          </m:r>
                        </m:sub>
                      </m:sSub>
                      <m:r>
                        <a:rPr lang="en-US">
                          <a:latin typeface="Cambria Math"/>
                        </a:rPr>
                        <m:t>=</m:t>
                      </m:r>
                      <m:f>
                        <m:fPr>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en-US" i="1">
                                  <a:latin typeface="Cambria Math"/>
                                </a:rPr>
                                <m:t>𝐿</m:t>
                              </m:r>
                            </m:e>
                            <m:sub>
                              <m:r>
                                <a:rPr lang="ru-RU" i="1">
                                  <a:latin typeface="Cambria Math"/>
                                </a:rPr>
                                <m:t>т</m:t>
                              </m:r>
                            </m:sub>
                          </m:sSub>
                        </m:num>
                        <m:den>
                          <m:sSub>
                            <m:sSubPr>
                              <m:ctrlPr>
                                <a:rPr lang="ru-RU" i="1">
                                  <a:latin typeface="Cambria Math" panose="02040503050406030204" pitchFamily="18" charset="0"/>
                                </a:rPr>
                              </m:ctrlPr>
                            </m:sSubPr>
                            <m:e>
                              <m:r>
                                <a:rPr lang="en-US" i="1">
                                  <a:latin typeface="Cambria Math"/>
                                </a:rPr>
                                <m:t>𝐿</m:t>
                              </m:r>
                            </m:e>
                            <m:sub>
                              <m:r>
                                <a:rPr lang="ru-RU" i="1">
                                  <a:latin typeface="Cambria Math"/>
                                </a:rPr>
                                <m:t>тп</m:t>
                              </m:r>
                            </m:sub>
                          </m:sSub>
                        </m:den>
                      </m:f>
                    </m:oMath>
                  </m:oMathPara>
                </a14:m>
                <a:endParaRPr lang="ru-RU" dirty="0"/>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7709405" y="2439019"/>
                <a:ext cx="1168781" cy="656205"/>
              </a:xfrm>
              <a:prstGeom prst="rect">
                <a:avLst/>
              </a:prstGeom>
              <a:blipFill rotWithShape="1">
                <a:blip r:embed="rId7" cstate="print"/>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941314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7836692" y="6345239"/>
            <a:ext cx="469107" cy="369332"/>
          </a:xfrm>
          <a:prstGeom prst="rect">
            <a:avLst/>
          </a:prstGeom>
          <a:noFill/>
        </p:spPr>
        <p:txBody>
          <a:bodyPr wrap="square" rtlCol="0">
            <a:spAutoFit/>
          </a:bodyPr>
          <a:lstStyle/>
          <a:p>
            <a:pPr algn="ctr"/>
            <a:r>
              <a:rPr lang="ru-RU" dirty="0">
                <a:solidFill>
                  <a:schemeClr val="bg1"/>
                </a:solidFill>
                <a:latin typeface="Elektra Medium Pro" panose="02000803000000020004" pitchFamily="50" charset="-52"/>
              </a:rPr>
              <a:t>10</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p:nvSpPr>
        <p:spPr>
          <a:xfrm>
            <a:off x="4646527" y="2613392"/>
            <a:ext cx="3831772" cy="830997"/>
          </a:xfrm>
          <a:prstGeom prst="rect">
            <a:avLst/>
          </a:prstGeom>
          <a:noFill/>
        </p:spPr>
        <p:txBody>
          <a:bodyPr wrap="square" rtlCol="0" anchor="ctr" anchorCtr="1">
            <a:spAutoFit/>
          </a:bodyPr>
          <a:lstStyle/>
          <a:p>
            <a:pPr algn="ctr"/>
            <a:r>
              <a:rPr lang="ru-RU" sz="2400" b="1" dirty="0">
                <a:solidFill>
                  <a:schemeClr val="bg1"/>
                </a:solidFill>
                <a:latin typeface="Elektra Text Pro" panose="02000503030000020004" pitchFamily="50" charset="-52"/>
              </a:rPr>
              <a:t>БЛАГОДАРЮ </a:t>
            </a:r>
          </a:p>
          <a:p>
            <a:pPr algn="ctr"/>
            <a:r>
              <a:rPr lang="ru-RU" sz="2400" b="1" dirty="0">
                <a:solidFill>
                  <a:schemeClr val="bg1"/>
                </a:solidFill>
                <a:latin typeface="Elektra Text Pro" panose="02000503030000020004" pitchFamily="50" charset="-52"/>
              </a:rPr>
              <a:t>ЗА ВНИМАНИЕ</a:t>
            </a:r>
          </a:p>
        </p:txBody>
      </p:sp>
      <p:sp>
        <p:nvSpPr>
          <p:cNvPr id="6" name="TextBox 5"/>
          <p:cNvSpPr txBox="1"/>
          <p:nvPr/>
        </p:nvSpPr>
        <p:spPr>
          <a:xfrm>
            <a:off x="4639270" y="4348147"/>
            <a:ext cx="3846286" cy="1169551"/>
          </a:xfrm>
          <a:prstGeom prst="rect">
            <a:avLst/>
          </a:prstGeom>
          <a:noFill/>
        </p:spPr>
        <p:txBody>
          <a:bodyPr wrap="square" rtlCol="0" anchor="ctr" anchorCtr="1">
            <a:spAutoFit/>
          </a:bodyPr>
          <a:lstStyle/>
          <a:p>
            <a:pPr algn="ctr"/>
            <a:r>
              <a:rPr lang="ru-RU" sz="1400" b="1" dirty="0">
                <a:solidFill>
                  <a:schemeClr val="bg1"/>
                </a:solidFill>
                <a:latin typeface="Elektra Text Pro" panose="02000503030000020004" pitchFamily="50" charset="-52"/>
              </a:rPr>
              <a:t>Батурин Олег Витальевич</a:t>
            </a:r>
          </a:p>
          <a:p>
            <a:pPr algn="ctr"/>
            <a:endParaRPr lang="ru-RU" sz="1400" b="1" dirty="0">
              <a:solidFill>
                <a:schemeClr val="bg1"/>
              </a:solidFill>
              <a:latin typeface="Elektra Text Pro" panose="02000503030000020004" pitchFamily="50" charset="-52"/>
            </a:endParaRPr>
          </a:p>
          <a:p>
            <a:pPr algn="ctr"/>
            <a:r>
              <a:rPr lang="ru-RU" sz="1400" dirty="0">
                <a:solidFill>
                  <a:schemeClr val="bg1"/>
                </a:solidFill>
                <a:latin typeface="Elektra Text Pro" panose="02000503030000020004" pitchFamily="50" charset="-52"/>
              </a:rPr>
              <a:t>443086 г. Самара, Московское шоссе 34, комн. 336-5 </a:t>
            </a:r>
            <a:r>
              <a:rPr lang="en-US" sz="1400" dirty="0">
                <a:solidFill>
                  <a:schemeClr val="bg1"/>
                </a:solidFill>
                <a:latin typeface="Elektra Text Pro" panose="02000503030000020004" pitchFamily="50" charset="-52"/>
              </a:rPr>
              <a:t>Tel: (846)267-45-94</a:t>
            </a:r>
            <a:endParaRPr lang="ru-RU" sz="1400" dirty="0">
              <a:solidFill>
                <a:schemeClr val="bg1"/>
              </a:solidFill>
              <a:latin typeface="Elektra Text Pro" panose="02000503030000020004" pitchFamily="50" charset="-52"/>
            </a:endParaRPr>
          </a:p>
          <a:p>
            <a:pPr algn="ctr"/>
            <a:r>
              <a:rPr lang="en-US" sz="1400" dirty="0">
                <a:solidFill>
                  <a:schemeClr val="bg1"/>
                </a:solidFill>
                <a:latin typeface="Elektra Text Pro" panose="02000503030000020004" pitchFamily="50" charset="-52"/>
              </a:rPr>
              <a:t>oleg.v.baturin@gmail.com</a:t>
            </a:r>
            <a:endParaRPr lang="ru-RU" sz="1400" dirty="0">
              <a:solidFill>
                <a:schemeClr val="bg1"/>
              </a:solidFill>
              <a:latin typeface="Elektra Text Pro" panose="02000503030000020004" pitchFamily="50" charset="-52"/>
            </a:endParaRPr>
          </a:p>
        </p:txBody>
      </p:sp>
    </p:spTree>
    <p:extLst>
      <p:ext uri="{BB962C8B-B14F-4D97-AF65-F5344CB8AC3E}">
        <p14:creationId xmlns:p14="http://schemas.microsoft.com/office/powerpoint/2010/main" val="451246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9296" y="4741008"/>
            <a:ext cx="2575921" cy="16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Уравнение радиального равновесия</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a:t>
            </a:fld>
            <a:endParaRPr lang="ru-RU" dirty="0">
              <a:solidFill>
                <a:schemeClr val="bg1"/>
              </a:solidFill>
              <a:latin typeface="Elektra Medium Pro" panose="02000803000000020004" pitchFamily="50" charset="-52"/>
            </a:endParaRPr>
          </a:p>
        </p:txBody>
      </p:sp>
      <p:sp>
        <p:nvSpPr>
          <p:cNvPr id="6" name="TextBox 5"/>
          <p:cNvSpPr txBox="1"/>
          <p:nvPr/>
        </p:nvSpPr>
        <p:spPr>
          <a:xfrm>
            <a:off x="474371" y="787374"/>
            <a:ext cx="8251618" cy="369332"/>
          </a:xfrm>
          <a:prstGeom prst="rect">
            <a:avLst/>
          </a:prstGeom>
          <a:noFill/>
        </p:spPr>
        <p:txBody>
          <a:bodyPr wrap="square" rtlCol="0">
            <a:spAutoFit/>
          </a:bodyPr>
          <a:lstStyle/>
          <a:p>
            <a:pPr algn="ctr"/>
            <a:r>
              <a:rPr lang="ru-RU" cap="all" dirty="0"/>
              <a:t>Движение частицы в лопаточной машине</a:t>
            </a:r>
          </a:p>
        </p:txBody>
      </p:sp>
      <mc:AlternateContent xmlns:mc="http://schemas.openxmlformats.org/markup-compatibility/2006" xmlns:a14="http://schemas.microsoft.com/office/drawing/2010/main">
        <mc:Choice Requires="a14">
          <p:sp>
            <p:nvSpPr>
              <p:cNvPr id="9" name="TextBox 8"/>
              <p:cNvSpPr txBox="1">
                <a:spLocks noChangeAspect="1"/>
              </p:cNvSpPr>
              <p:nvPr/>
            </p:nvSpPr>
            <p:spPr>
              <a:xfrm>
                <a:off x="383273" y="4696928"/>
                <a:ext cx="4691395" cy="1708160"/>
              </a:xfrm>
              <a:prstGeom prst="rect">
                <a:avLst/>
              </a:prstGeom>
              <a:noFill/>
            </p:spPr>
            <p:txBody>
              <a:bodyPr wrap="square" rtlCol="0">
                <a:spAutoFit/>
              </a:bodyPr>
              <a:lstStyle/>
              <a:p>
                <a:pPr>
                  <a:lnSpc>
                    <a:spcPct val="150000"/>
                  </a:lnSpc>
                </a:pPr>
                <a:r>
                  <a:rPr lang="en-US" sz="1400" i="1" dirty="0"/>
                  <a:t>c</a:t>
                </a:r>
                <a:r>
                  <a:rPr lang="ru-RU" sz="1400" i="1" baseline="-25000" dirty="0"/>
                  <a:t>м</a:t>
                </a:r>
                <a:r>
                  <a:rPr lang="en-US" sz="1400" i="1" dirty="0"/>
                  <a:t> – </a:t>
                </a:r>
                <a:r>
                  <a:rPr lang="ru-RU" sz="1400" dirty="0"/>
                  <a:t>скорость движения</a:t>
                </a:r>
                <a:r>
                  <a:rPr lang="en-US" sz="1400" dirty="0"/>
                  <a:t> </a:t>
                </a:r>
                <a:r>
                  <a:rPr lang="ru-RU" sz="1400" dirty="0"/>
                  <a:t>частицы</a:t>
                </a:r>
              </a:p>
              <a:p>
                <a:pPr>
                  <a:lnSpc>
                    <a:spcPct val="150000"/>
                  </a:lnSpc>
                </a:pPr>
                <a:r>
                  <a:rPr lang="en-US" sz="1400" i="1" dirty="0" err="1"/>
                  <a:t>R</a:t>
                </a:r>
                <a:r>
                  <a:rPr lang="en-US" sz="1400" i="1" baseline="-25000" dirty="0" err="1"/>
                  <a:t>m</a:t>
                </a:r>
                <a:r>
                  <a:rPr lang="ru-RU" sz="1400" i="1" dirty="0"/>
                  <a:t> </a:t>
                </a:r>
                <a:r>
                  <a:rPr lang="ru-RU" sz="1400" dirty="0"/>
                  <a:t>– радиус кривизны траектории</a:t>
                </a:r>
              </a:p>
              <a:p>
                <a:pPr>
                  <a:lnSpc>
                    <a:spcPct val="150000"/>
                  </a:lnSpc>
                </a:pPr>
                <a:r>
                  <a:rPr lang="en-US" sz="1400" b="0" i="1" dirty="0"/>
                  <a:t>P</a:t>
                </a:r>
                <a14:m>
                  <m:oMath xmlns:m="http://schemas.openxmlformats.org/officeDocument/2006/math">
                    <m:r>
                      <a:rPr lang="ru-RU" sz="1400" b="0" i="1" baseline="-25000" smtClean="0">
                        <a:latin typeface="Cambria Math"/>
                      </a:rPr>
                      <m:t>цб</m:t>
                    </m:r>
                    <m:r>
                      <a:rPr lang="en-US" sz="1400" b="0" i="1" baseline="-25000" smtClean="0">
                        <a:latin typeface="Cambria Math"/>
                      </a:rPr>
                      <m:t>𝑟</m:t>
                    </m:r>
                  </m:oMath>
                </a14:m>
                <a:r>
                  <a:rPr lang="en-US" sz="1400" dirty="0"/>
                  <a:t>- </a:t>
                </a:r>
                <a:r>
                  <a:rPr lang="ru-RU" sz="1400" dirty="0"/>
                  <a:t>центробежная сила вдоль </a:t>
                </a:r>
                <a:r>
                  <a:rPr lang="en-US" sz="1400" i="1" dirty="0"/>
                  <a:t>or</a:t>
                </a:r>
                <a:r>
                  <a:rPr lang="en-US" sz="1400" dirty="0"/>
                  <a:t> </a:t>
                </a:r>
                <a:endParaRPr lang="ru-RU" sz="1400" dirty="0"/>
              </a:p>
              <a:p>
                <a:pPr>
                  <a:lnSpc>
                    <a:spcPct val="150000"/>
                  </a:lnSpc>
                </a:pPr>
                <a14:m>
                  <m:oMathPara xmlns:m="http://schemas.openxmlformats.org/officeDocument/2006/math">
                    <m:oMathParaPr>
                      <m:jc m:val="left"/>
                    </m:oMathParaPr>
                    <m:oMath xmlns:m="http://schemas.openxmlformats.org/officeDocument/2006/math">
                      <m:r>
                        <m:rPr>
                          <m:nor/>
                        </m:rPr>
                        <a:rPr lang="en-US" sz="1400" i="1" dirty="0"/>
                        <m:t>P</m:t>
                      </m:r>
                      <m:r>
                        <a:rPr lang="ru-RU" sz="1400" i="1" baseline="-25000">
                          <a:latin typeface="Cambria Math"/>
                        </a:rPr>
                        <m:t>цб</m:t>
                      </m:r>
                      <m:r>
                        <a:rPr lang="en-US" sz="1400" b="0" i="1" baseline="-25000" smtClean="0">
                          <a:latin typeface="Cambria Math"/>
                        </a:rPr>
                        <m:t>𝑛</m:t>
                      </m:r>
                      <m:r>
                        <m:rPr>
                          <m:nor/>
                        </m:rPr>
                        <a:rPr lang="en-US" sz="1400" dirty="0"/>
                        <m:t>− </m:t>
                      </m:r>
                      <m:r>
                        <m:rPr>
                          <m:nor/>
                        </m:rPr>
                        <a:rPr lang="ru-RU" sz="1400" b="0" i="0" dirty="0" smtClean="0"/>
                        <m:t>ц</m:t>
                      </m:r>
                      <m:r>
                        <m:rPr>
                          <m:nor/>
                        </m:rPr>
                        <a:rPr lang="ru-RU" sz="1400" dirty="0"/>
                        <m:t>ентробежная сила вдоль </m:t>
                      </m:r>
                      <m:r>
                        <m:rPr>
                          <m:nor/>
                        </m:rPr>
                        <a:rPr lang="en-US" sz="1400" i="1" dirty="0"/>
                        <m:t>o</m:t>
                      </m:r>
                      <m:r>
                        <m:rPr>
                          <m:nor/>
                        </m:rPr>
                        <a:rPr lang="en-US" sz="1400" b="0" i="1" dirty="0" smtClean="0"/>
                        <m:t>n</m:t>
                      </m:r>
                    </m:oMath>
                  </m:oMathPara>
                </a14:m>
                <a:endParaRPr lang="en-US" sz="1400" b="0" i="1" dirty="0"/>
              </a:p>
              <a:p>
                <a:pPr>
                  <a:lnSpc>
                    <a:spcPct val="150000"/>
                  </a:lnSpc>
                </a:pPr>
                <a:r>
                  <a:rPr lang="en-US" sz="1400" i="1" dirty="0" err="1"/>
                  <a:t>P</a:t>
                </a:r>
                <a:r>
                  <a:rPr lang="en-US" sz="1400" i="1" baseline="-25000" dirty="0" err="1"/>
                  <a:t>n</a:t>
                </a:r>
                <a:r>
                  <a:rPr lang="ru-RU" sz="1400" i="1" dirty="0"/>
                  <a:t> – </a:t>
                </a:r>
                <a:r>
                  <a:rPr lang="ru-RU" sz="1400" dirty="0"/>
                  <a:t>сила со стороны лопатки</a:t>
                </a:r>
              </a:p>
            </p:txBody>
          </p:sp>
        </mc:Choice>
        <mc:Fallback xmlns="">
          <p:sp>
            <p:nvSpPr>
              <p:cNvPr id="9" name="TextBox 8"/>
              <p:cNvSpPr txBox="1">
                <a:spLocks noRot="1" noChangeAspect="1" noMove="1" noResize="1" noEditPoints="1" noAdjustHandles="1" noChangeArrowheads="1" noChangeShapeType="1" noTextEdit="1"/>
              </p:cNvSpPr>
              <p:nvPr/>
            </p:nvSpPr>
            <p:spPr>
              <a:xfrm>
                <a:off x="383273" y="4696928"/>
                <a:ext cx="4691395" cy="1708160"/>
              </a:xfrm>
              <a:prstGeom prst="rect">
                <a:avLst/>
              </a:prstGeom>
              <a:blipFill rotWithShape="1">
                <a:blip r:embed="rId4"/>
                <a:stretch>
                  <a:fillRect l="-390" b="-356"/>
                </a:stretch>
              </a:blipFill>
            </p:spPr>
            <p:txBody>
              <a:bodyPr/>
              <a:lstStyle/>
              <a:p>
                <a:r>
                  <a:rPr lang="ru-RU">
                    <a:noFill/>
                  </a:rPr>
                  <a:t> </a:t>
                </a:r>
              </a:p>
            </p:txBody>
          </p:sp>
        </mc:Fallback>
      </mc:AlternateContent>
      <p:sp>
        <p:nvSpPr>
          <p:cNvPr id="10" name="Прямоугольник 9"/>
          <p:cNvSpPr/>
          <p:nvPr/>
        </p:nvSpPr>
        <p:spPr>
          <a:xfrm>
            <a:off x="5414749" y="1187899"/>
            <a:ext cx="3729252" cy="646331"/>
          </a:xfrm>
          <a:prstGeom prst="rect">
            <a:avLst/>
          </a:prstGeom>
        </p:spPr>
        <p:txBody>
          <a:bodyPr wrap="square">
            <a:spAutoFit/>
          </a:bodyPr>
          <a:lstStyle/>
          <a:p>
            <a:pPr algn="ctr"/>
            <a:r>
              <a:rPr lang="ru-RU" cap="all" dirty="0"/>
              <a:t>Условие радиального равновесия частицы</a:t>
            </a:r>
          </a:p>
        </p:txBody>
      </p:sp>
      <mc:AlternateContent xmlns:mc="http://schemas.openxmlformats.org/markup-compatibility/2006" xmlns:a14="http://schemas.microsoft.com/office/drawing/2010/main">
        <mc:Choice Requires="a14">
          <p:sp>
            <p:nvSpPr>
              <p:cNvPr id="2" name="Прямоугольник 1"/>
              <p:cNvSpPr/>
              <p:nvPr/>
            </p:nvSpPr>
            <p:spPr>
              <a:xfrm>
                <a:off x="5050828" y="1949947"/>
                <a:ext cx="4211602" cy="62799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ru-RU" sz="1600" smtClean="0">
                          <a:latin typeface="Cambria Math"/>
                        </a:rPr>
                        <m:t>Δ</m:t>
                      </m:r>
                      <m:r>
                        <a:rPr lang="en-US" sz="1600" i="1">
                          <a:latin typeface="Cambria Math"/>
                        </a:rPr>
                        <m:t>𝑚</m:t>
                      </m:r>
                      <m:r>
                        <a:rPr lang="en-US" sz="1600" i="1">
                          <a:latin typeface="Cambria Math"/>
                        </a:rPr>
                        <m:t>∙</m:t>
                      </m:r>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en-US" sz="1600" i="1">
                                  <a:latin typeface="Cambria Math"/>
                                </a:rPr>
                                <m:t>𝑐</m:t>
                              </m:r>
                            </m:e>
                            <m:sub>
                              <m:r>
                                <a:rPr lang="en-US" sz="1600" i="1">
                                  <a:latin typeface="Cambria Math"/>
                                </a:rPr>
                                <m:t>𝑚</m:t>
                              </m:r>
                            </m:sub>
                            <m:sup>
                              <m:r>
                                <a:rPr lang="ru-RU" sz="1600" i="1">
                                  <a:latin typeface="Cambria Math"/>
                                </a:rPr>
                                <m:t>2</m:t>
                              </m:r>
                            </m:sup>
                          </m:sSubSup>
                        </m:num>
                        <m:den>
                          <m:sSub>
                            <m:sSubPr>
                              <m:ctrlPr>
                                <a:rPr lang="ru-RU" sz="1600" i="1">
                                  <a:latin typeface="Cambria Math" panose="02040503050406030204" pitchFamily="18" charset="0"/>
                                </a:rPr>
                              </m:ctrlPr>
                            </m:sSubPr>
                            <m:e>
                              <m:r>
                                <a:rPr lang="en-US" sz="1600" i="1">
                                  <a:latin typeface="Cambria Math"/>
                                </a:rPr>
                                <m:t>𝑅</m:t>
                              </m:r>
                            </m:e>
                            <m:sub>
                              <m:r>
                                <a:rPr lang="en-US" sz="1600" i="1">
                                  <a:latin typeface="Cambria Math"/>
                                </a:rPr>
                                <m:t>𝑚</m:t>
                              </m:r>
                            </m:sub>
                          </m:sSub>
                        </m:den>
                      </m:f>
                      <m:r>
                        <a:rPr lang="en-US" sz="1600" i="1">
                          <a:latin typeface="Cambria Math"/>
                        </a:rPr>
                        <m:t>−</m:t>
                      </m:r>
                      <m:r>
                        <m:rPr>
                          <m:sty m:val="p"/>
                        </m:rPr>
                        <a:rPr lang="ru-RU" sz="1600">
                          <a:latin typeface="Cambria Math"/>
                        </a:rPr>
                        <m:t>Δ</m:t>
                      </m:r>
                      <m:r>
                        <a:rPr lang="en-US" sz="1600" i="1">
                          <a:latin typeface="Cambria Math"/>
                        </a:rPr>
                        <m:t>𝑚</m:t>
                      </m:r>
                      <m:r>
                        <a:rPr lang="en-US" sz="1600" i="1">
                          <a:latin typeface="Cambria Math"/>
                        </a:rPr>
                        <m:t>∙</m:t>
                      </m:r>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en-US" sz="1600" i="1">
                                  <a:latin typeface="Cambria Math"/>
                                </a:rPr>
                                <m:t>𝑐</m:t>
                              </m:r>
                            </m:e>
                            <m:sub>
                              <m:r>
                                <a:rPr lang="en-US" sz="1600" i="1">
                                  <a:latin typeface="Cambria Math"/>
                                </a:rPr>
                                <m:t>𝑢</m:t>
                              </m:r>
                            </m:sub>
                            <m:sup>
                              <m:r>
                                <a:rPr lang="ru-RU" sz="1600" i="1">
                                  <a:latin typeface="Cambria Math"/>
                                </a:rPr>
                                <m:t>2</m:t>
                              </m:r>
                            </m:sup>
                          </m:sSubSup>
                        </m:num>
                        <m:den>
                          <m:r>
                            <a:rPr lang="en-US" sz="1600" i="1">
                              <a:latin typeface="Cambria Math"/>
                            </a:rPr>
                            <m:t>𝑟</m:t>
                          </m:r>
                        </m:den>
                      </m:f>
                      <m:r>
                        <a:rPr lang="en-US" sz="1600" i="1">
                          <a:latin typeface="Cambria Math"/>
                        </a:rPr>
                        <m:t>∙</m:t>
                      </m:r>
                      <m:r>
                        <a:rPr lang="en-US" sz="1600" i="1">
                          <a:latin typeface="Cambria Math"/>
                        </a:rPr>
                        <m:t>𝑐𝑜𝑠</m:t>
                      </m:r>
                      <m:r>
                        <a:rPr lang="en-US" sz="1600" i="1">
                          <a:latin typeface="Cambria Math"/>
                        </a:rPr>
                        <m:t>𝜓</m:t>
                      </m:r>
                      <m:r>
                        <a:rPr lang="en-US" sz="1600" i="1">
                          <a:latin typeface="Cambria Math"/>
                        </a:rPr>
                        <m:t>+</m:t>
                      </m:r>
                      <m:r>
                        <m:rPr>
                          <m:sty m:val="p"/>
                        </m:rPr>
                        <a:rPr lang="en-US" sz="1600">
                          <a:latin typeface="Cambria Math"/>
                        </a:rPr>
                        <m:t>Δ</m:t>
                      </m:r>
                      <m:r>
                        <a:rPr lang="en-US" sz="1600" i="1">
                          <a:latin typeface="Cambria Math"/>
                        </a:rPr>
                        <m:t>𝑝</m:t>
                      </m:r>
                      <m:r>
                        <a:rPr lang="en-US" sz="1600" i="1">
                          <a:latin typeface="Cambria Math"/>
                        </a:rPr>
                        <m:t>∙</m:t>
                      </m:r>
                      <m:r>
                        <m:rPr>
                          <m:sty m:val="p"/>
                        </m:rPr>
                        <a:rPr lang="en-US" sz="1600">
                          <a:latin typeface="Cambria Math"/>
                        </a:rPr>
                        <m:t>Δ</m:t>
                      </m:r>
                      <m:r>
                        <a:rPr lang="en-US" sz="1600" i="1">
                          <a:latin typeface="Cambria Math"/>
                        </a:rPr>
                        <m:t>𝑓</m:t>
                      </m:r>
                      <m:r>
                        <a:rPr lang="en-US" sz="1600" i="1">
                          <a:latin typeface="Cambria Math"/>
                        </a:rPr>
                        <m:t>+</m:t>
                      </m:r>
                      <m:sSub>
                        <m:sSubPr>
                          <m:ctrlPr>
                            <a:rPr lang="ru-RU" sz="1600" i="1">
                              <a:latin typeface="Cambria Math" panose="02040503050406030204" pitchFamily="18" charset="0"/>
                            </a:rPr>
                          </m:ctrlPr>
                        </m:sSubPr>
                        <m:e>
                          <m:r>
                            <a:rPr lang="en-US" sz="1600" b="0" i="1" smtClean="0">
                              <a:latin typeface="Cambria Math"/>
                            </a:rPr>
                            <m:t>𝑅</m:t>
                          </m:r>
                        </m:e>
                        <m:sub>
                          <m:r>
                            <a:rPr lang="en-US" sz="1600" i="1">
                              <a:latin typeface="Cambria Math"/>
                            </a:rPr>
                            <m:t>𝑛</m:t>
                          </m:r>
                        </m:sub>
                      </m:sSub>
                      <m:r>
                        <a:rPr lang="en-US" sz="1600" i="1">
                          <a:latin typeface="Cambria Math"/>
                        </a:rPr>
                        <m:t>=0</m:t>
                      </m:r>
                    </m:oMath>
                  </m:oMathPara>
                </a14:m>
                <a:endParaRPr lang="ru-RU" sz="1600" dirty="0"/>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5050828" y="1949947"/>
                <a:ext cx="4211602" cy="627992"/>
              </a:xfrm>
              <a:prstGeom prst="rect">
                <a:avLst/>
              </a:prstGeom>
              <a:blipFill rotWithShape="1">
                <a:blip r:embed="rId5"/>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 name="Прямоугольник 2"/>
              <p:cNvSpPr/>
              <p:nvPr/>
            </p:nvSpPr>
            <p:spPr>
              <a:xfrm>
                <a:off x="5690511" y="2714162"/>
                <a:ext cx="3213829" cy="628121"/>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sz="1600" i="1" smtClean="0">
                              <a:latin typeface="Cambria Math" panose="02040503050406030204" pitchFamily="18" charset="0"/>
                            </a:rPr>
                          </m:ctrlPr>
                        </m:fPr>
                        <m:num>
                          <m:sSubSup>
                            <m:sSubSupPr>
                              <m:ctrlPr>
                                <a:rPr lang="ru-RU" sz="1600" i="1">
                                  <a:latin typeface="Cambria Math" panose="02040503050406030204" pitchFamily="18" charset="0"/>
                                </a:rPr>
                              </m:ctrlPr>
                            </m:sSubSupPr>
                            <m:e>
                              <m:r>
                                <a:rPr lang="en-US" sz="1600" i="1">
                                  <a:latin typeface="Cambria Math"/>
                                </a:rPr>
                                <m:t>𝑐</m:t>
                              </m:r>
                            </m:e>
                            <m:sub>
                              <m:r>
                                <a:rPr lang="en-US" sz="1600" i="1">
                                  <a:latin typeface="Cambria Math"/>
                                </a:rPr>
                                <m:t>𝑚</m:t>
                              </m:r>
                            </m:sub>
                            <m:sup>
                              <m:r>
                                <a:rPr lang="ru-RU" sz="1600" i="1">
                                  <a:latin typeface="Cambria Math"/>
                                </a:rPr>
                                <m:t>2</m:t>
                              </m:r>
                            </m:sup>
                          </m:sSubSup>
                        </m:num>
                        <m:den>
                          <m:sSub>
                            <m:sSubPr>
                              <m:ctrlPr>
                                <a:rPr lang="ru-RU" sz="1600" i="1">
                                  <a:latin typeface="Cambria Math" panose="02040503050406030204" pitchFamily="18" charset="0"/>
                                </a:rPr>
                              </m:ctrlPr>
                            </m:sSubPr>
                            <m:e>
                              <m:r>
                                <a:rPr lang="en-US" sz="1600" i="1">
                                  <a:latin typeface="Cambria Math"/>
                                </a:rPr>
                                <m:t>𝑅</m:t>
                              </m:r>
                            </m:e>
                            <m:sub>
                              <m:r>
                                <a:rPr lang="en-US" sz="1600" i="1">
                                  <a:latin typeface="Cambria Math"/>
                                </a:rPr>
                                <m:t>𝑚</m:t>
                              </m:r>
                            </m:sub>
                          </m:sSub>
                        </m:den>
                      </m:f>
                      <m:r>
                        <a:rPr lang="en-US" sz="1600" i="1">
                          <a:latin typeface="Cambria Math"/>
                        </a:rPr>
                        <m:t>−</m:t>
                      </m:r>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en-US" sz="1600" i="1">
                                  <a:latin typeface="Cambria Math"/>
                                </a:rPr>
                                <m:t>𝑐</m:t>
                              </m:r>
                            </m:e>
                            <m:sub>
                              <m:r>
                                <a:rPr lang="en-US" sz="1600" i="1">
                                  <a:latin typeface="Cambria Math"/>
                                </a:rPr>
                                <m:t>𝑢</m:t>
                              </m:r>
                            </m:sub>
                            <m:sup>
                              <m:r>
                                <a:rPr lang="ru-RU" sz="1600" i="1">
                                  <a:latin typeface="Cambria Math"/>
                                </a:rPr>
                                <m:t>2</m:t>
                              </m:r>
                            </m:sup>
                          </m:sSubSup>
                        </m:num>
                        <m:den>
                          <m:r>
                            <a:rPr lang="en-US" sz="1600" i="1">
                              <a:latin typeface="Cambria Math"/>
                            </a:rPr>
                            <m:t>𝑟</m:t>
                          </m:r>
                        </m:den>
                      </m:f>
                      <m:r>
                        <a:rPr lang="en-US" sz="1600" i="1">
                          <a:latin typeface="Cambria Math"/>
                        </a:rPr>
                        <m:t>∙</m:t>
                      </m:r>
                      <m:r>
                        <a:rPr lang="en-US" sz="1600" i="1">
                          <a:latin typeface="Cambria Math"/>
                        </a:rPr>
                        <m:t>𝑐𝑜𝑠</m:t>
                      </m:r>
                      <m:r>
                        <a:rPr lang="en-US" sz="1600" i="1">
                          <a:latin typeface="Cambria Math"/>
                        </a:rPr>
                        <m:t>𝜓</m:t>
                      </m:r>
                      <m:r>
                        <a:rPr lang="en-US" sz="1600" i="1">
                          <a:latin typeface="Cambria Math"/>
                        </a:rPr>
                        <m:t>+</m:t>
                      </m:r>
                      <m:f>
                        <m:fPr>
                          <m:ctrlPr>
                            <a:rPr lang="ru-RU" sz="1600" i="1">
                              <a:latin typeface="Cambria Math" panose="02040503050406030204" pitchFamily="18" charset="0"/>
                            </a:rPr>
                          </m:ctrlPr>
                        </m:fPr>
                        <m:num>
                          <m:r>
                            <m:rPr>
                              <m:sty m:val="p"/>
                            </m:rPr>
                            <a:rPr lang="en-US" sz="1600">
                              <a:latin typeface="Cambria Math"/>
                            </a:rPr>
                            <m:t>Δ</m:t>
                          </m:r>
                          <m:r>
                            <a:rPr lang="en-US" sz="1600" i="1">
                              <a:latin typeface="Cambria Math"/>
                            </a:rPr>
                            <m:t>𝑝</m:t>
                          </m:r>
                        </m:num>
                        <m:den>
                          <m:r>
                            <a:rPr lang="en-US" sz="1600" i="1">
                              <a:latin typeface="Cambria Math"/>
                            </a:rPr>
                            <m:t>𝜌</m:t>
                          </m:r>
                          <m:r>
                            <a:rPr lang="ru-RU" sz="1600" i="1">
                              <a:latin typeface="Cambria Math"/>
                            </a:rPr>
                            <m:t>∙</m:t>
                          </m:r>
                          <m:r>
                            <m:rPr>
                              <m:sty m:val="p"/>
                            </m:rPr>
                            <a:rPr lang="en-US" sz="1600">
                              <a:latin typeface="Cambria Math"/>
                            </a:rPr>
                            <m:t>Δ</m:t>
                          </m:r>
                          <m:r>
                            <a:rPr lang="en-US" sz="1600" i="1">
                              <a:latin typeface="Cambria Math"/>
                            </a:rPr>
                            <m:t>𝑛</m:t>
                          </m:r>
                        </m:den>
                      </m:f>
                      <m:r>
                        <a:rPr lang="en-US" sz="1600" i="1">
                          <a:latin typeface="Cambria Math"/>
                        </a:rPr>
                        <m:t>+</m:t>
                      </m:r>
                      <m:f>
                        <m:fPr>
                          <m:ctrlPr>
                            <a:rPr lang="ru-RU" sz="1600" i="1">
                              <a:latin typeface="Cambria Math" panose="02040503050406030204" pitchFamily="18" charset="0"/>
                            </a:rPr>
                          </m:ctrlPr>
                        </m:fPr>
                        <m:num>
                          <m:sSub>
                            <m:sSubPr>
                              <m:ctrlPr>
                                <a:rPr lang="ru-RU" sz="1600" i="1">
                                  <a:latin typeface="Cambria Math" panose="02040503050406030204" pitchFamily="18" charset="0"/>
                                </a:rPr>
                              </m:ctrlPr>
                            </m:sSubPr>
                            <m:e>
                              <m:r>
                                <a:rPr lang="en-US" sz="1600" b="0" i="1" smtClean="0">
                                  <a:latin typeface="Cambria Math"/>
                                </a:rPr>
                                <m:t>𝑅</m:t>
                              </m:r>
                            </m:e>
                            <m:sub>
                              <m:r>
                                <a:rPr lang="en-US" sz="1600" i="1">
                                  <a:latin typeface="Cambria Math"/>
                                </a:rPr>
                                <m:t>𝑛</m:t>
                              </m:r>
                            </m:sub>
                          </m:sSub>
                        </m:num>
                        <m:den>
                          <m:r>
                            <m:rPr>
                              <m:sty m:val="p"/>
                            </m:rPr>
                            <a:rPr lang="ru-RU" sz="1600">
                              <a:latin typeface="Cambria Math"/>
                            </a:rPr>
                            <m:t>Δ</m:t>
                          </m:r>
                          <m:r>
                            <a:rPr lang="en-US" sz="1600" i="1">
                              <a:latin typeface="Cambria Math"/>
                            </a:rPr>
                            <m:t>𝑚</m:t>
                          </m:r>
                        </m:den>
                      </m:f>
                      <m:r>
                        <a:rPr lang="en-US" sz="1600" i="1">
                          <a:latin typeface="Cambria Math"/>
                        </a:rPr>
                        <m:t>=0</m:t>
                      </m:r>
                    </m:oMath>
                  </m:oMathPara>
                </a14:m>
                <a:endParaRPr lang="ru-RU" sz="1600" dirty="0"/>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5690511" y="2714162"/>
                <a:ext cx="3213829" cy="628121"/>
              </a:xfrm>
              <a:prstGeom prst="rect">
                <a:avLst/>
              </a:prstGeom>
              <a:blipFill rotWithShape="1">
                <a:blip r:embed="rId6"/>
                <a:stretch>
                  <a:fillRect/>
                </a:stretch>
              </a:blipFill>
              <a:ln>
                <a:solidFill>
                  <a:schemeClr val="tx1"/>
                </a:solidFill>
              </a:ln>
            </p:spPr>
            <p:txBody>
              <a:bodyPr/>
              <a:lstStyle/>
              <a:p>
                <a:r>
                  <a:rPr lang="ru-RU">
                    <a:noFill/>
                  </a:rPr>
                  <a:t> </a:t>
                </a:r>
              </a:p>
            </p:txBody>
          </p:sp>
        </mc:Fallback>
      </mc:AlternateContent>
      <p:sp>
        <p:nvSpPr>
          <p:cNvPr id="11" name="Прямоугольник 10"/>
          <p:cNvSpPr/>
          <p:nvPr/>
        </p:nvSpPr>
        <p:spPr>
          <a:xfrm>
            <a:off x="4600180" y="3549110"/>
            <a:ext cx="4543821" cy="646331"/>
          </a:xfrm>
          <a:prstGeom prst="rect">
            <a:avLst/>
          </a:prstGeom>
        </p:spPr>
        <p:txBody>
          <a:bodyPr wrap="square">
            <a:spAutoFit/>
          </a:bodyPr>
          <a:lstStyle/>
          <a:p>
            <a:pPr algn="ctr"/>
            <a:r>
              <a:rPr lang="ru-RU" cap="all" dirty="0"/>
              <a:t>Для течения в осевом зазоре параллельно оси вращения</a:t>
            </a:r>
          </a:p>
        </p:txBody>
      </p:sp>
      <mc:AlternateContent xmlns:mc="http://schemas.openxmlformats.org/markup-compatibility/2006" xmlns:a14="http://schemas.microsoft.com/office/drawing/2010/main">
        <mc:Choice Requires="a14">
          <p:sp>
            <p:nvSpPr>
              <p:cNvPr id="4" name="Прямоугольник 3"/>
              <p:cNvSpPr/>
              <p:nvPr/>
            </p:nvSpPr>
            <p:spPr>
              <a:xfrm>
                <a:off x="6283659" y="4531023"/>
                <a:ext cx="1176861" cy="655179"/>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i="1">
                              <a:latin typeface="Cambria Math" panose="02040503050406030204" pitchFamily="18" charset="0"/>
                            </a:rPr>
                          </m:ctrlPr>
                        </m:fPr>
                        <m:num>
                          <m:r>
                            <a:rPr lang="en-US">
                              <a:latin typeface="Cambria Math"/>
                            </a:rPr>
                            <m:t>𝜕</m:t>
                          </m:r>
                          <m:r>
                            <a:rPr lang="en-US" i="1">
                              <a:latin typeface="Cambria Math"/>
                            </a:rPr>
                            <m:t>𝑝</m:t>
                          </m:r>
                        </m:num>
                        <m:den>
                          <m:r>
                            <a:rPr lang="en-US">
                              <a:latin typeface="Cambria Math"/>
                            </a:rPr>
                            <m:t>𝜕</m:t>
                          </m:r>
                          <m:r>
                            <a:rPr lang="en-US" i="1">
                              <a:latin typeface="Cambria Math"/>
                            </a:rPr>
                            <m:t>𝑛</m:t>
                          </m:r>
                        </m:den>
                      </m:f>
                      <m:r>
                        <a:rPr lang="en-US" i="1">
                          <a:latin typeface="Cambria Math"/>
                        </a:rPr>
                        <m:t>=</m:t>
                      </m:r>
                      <m:r>
                        <a:rPr lang="en-US" i="1">
                          <a:latin typeface="Cambria Math"/>
                        </a:rPr>
                        <m:t>𝜌</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en-US" i="1">
                                  <a:latin typeface="Cambria Math"/>
                                </a:rPr>
                                <m:t>𝑐</m:t>
                              </m:r>
                            </m:e>
                            <m:sub>
                              <m:r>
                                <a:rPr lang="en-US" i="1">
                                  <a:latin typeface="Cambria Math"/>
                                </a:rPr>
                                <m:t>𝑢</m:t>
                              </m:r>
                            </m:sub>
                            <m:sup>
                              <m:r>
                                <a:rPr lang="ru-RU" i="1">
                                  <a:latin typeface="Cambria Math"/>
                                </a:rPr>
                                <m:t>2</m:t>
                              </m:r>
                            </m:sup>
                          </m:sSubSup>
                        </m:num>
                        <m:den>
                          <m:r>
                            <a:rPr lang="en-US" i="1">
                              <a:latin typeface="Cambria Math"/>
                            </a:rPr>
                            <m:t>𝑟</m:t>
                          </m:r>
                        </m:den>
                      </m:f>
                    </m:oMath>
                  </m:oMathPara>
                </a14:m>
                <a:endParaRPr lang="ru-RU" dirty="0"/>
              </a:p>
            </p:txBody>
          </p:sp>
        </mc:Choice>
        <mc:Fallback xmlns="">
          <p:sp>
            <p:nvSpPr>
              <p:cNvPr id="4" name="Прямоугольник 3"/>
              <p:cNvSpPr>
                <a:spLocks noRot="1" noChangeAspect="1" noMove="1" noResize="1" noEditPoints="1" noAdjustHandles="1" noChangeArrowheads="1" noChangeShapeType="1" noTextEdit="1"/>
              </p:cNvSpPr>
              <p:nvPr/>
            </p:nvSpPr>
            <p:spPr>
              <a:xfrm>
                <a:off x="6283659" y="4531023"/>
                <a:ext cx="1176861" cy="655179"/>
              </a:xfrm>
              <a:prstGeom prst="rect">
                <a:avLst/>
              </a:prstGeom>
              <a:blipFill rotWithShape="1">
                <a:blip r:embed="rId7"/>
                <a:stretch>
                  <a:fillRect/>
                </a:stretch>
              </a:blipFill>
              <a:ln>
                <a:solidFill>
                  <a:schemeClr val="tx1"/>
                </a:solidFill>
              </a:ln>
            </p:spPr>
            <p:txBody>
              <a:bodyPr/>
              <a:lstStyle/>
              <a:p>
                <a:r>
                  <a:rPr lang="ru-RU">
                    <a:noFill/>
                  </a:rPr>
                  <a:t> </a:t>
                </a:r>
              </a:p>
            </p:txBody>
          </p:sp>
        </mc:Fallback>
      </mc:AlternateContent>
      <p:sp>
        <p:nvSpPr>
          <p:cNvPr id="13" name="TextBox 12"/>
          <p:cNvSpPr txBox="1">
            <a:spLocks noChangeAspect="1"/>
          </p:cNvSpPr>
          <p:nvPr/>
        </p:nvSpPr>
        <p:spPr>
          <a:xfrm>
            <a:off x="5293979" y="5121291"/>
            <a:ext cx="3697502" cy="738664"/>
          </a:xfrm>
          <a:prstGeom prst="rect">
            <a:avLst/>
          </a:prstGeom>
          <a:noFill/>
        </p:spPr>
        <p:txBody>
          <a:bodyPr wrap="square" rtlCol="0">
            <a:spAutoFit/>
          </a:bodyPr>
          <a:lstStyle/>
          <a:p>
            <a:pPr>
              <a:lnSpc>
                <a:spcPct val="150000"/>
              </a:lnSpc>
            </a:pPr>
            <a:r>
              <a:rPr lang="ru-RU" sz="1400" i="1" dirty="0"/>
              <a:t>Слоистое течение существует при условии наличия радиального градиента давления</a:t>
            </a:r>
            <a:endParaRPr lang="ru-RU" sz="1400" dirty="0"/>
          </a:p>
        </p:txBody>
      </p:sp>
      <p:pic>
        <p:nvPicPr>
          <p:cNvPr id="14" name="Рисунок 13"/>
          <p:cNvPicPr>
            <a:picLocks noChangeAspect="1"/>
          </p:cNvPicPr>
          <p:nvPr/>
        </p:nvPicPr>
        <p:blipFill>
          <a:blip r:embed="rId8" cstate="print"/>
          <a:srcRect/>
          <a:stretch>
            <a:fillRect/>
          </a:stretch>
        </p:blipFill>
        <p:spPr bwMode="auto">
          <a:xfrm>
            <a:off x="383273" y="1187899"/>
            <a:ext cx="4910706" cy="3420000"/>
          </a:xfrm>
          <a:prstGeom prst="rect">
            <a:avLst/>
          </a:prstGeom>
          <a:noFill/>
        </p:spPr>
      </p:pic>
      <mc:AlternateContent xmlns:mc="http://schemas.openxmlformats.org/markup-compatibility/2006" xmlns:a14="http://schemas.microsoft.com/office/drawing/2010/main">
        <mc:Choice Requires="a14">
          <p:sp>
            <p:nvSpPr>
              <p:cNvPr id="12" name="Прямоугольник 11"/>
              <p:cNvSpPr/>
              <p:nvPr/>
            </p:nvSpPr>
            <p:spPr>
              <a:xfrm>
                <a:off x="4935323" y="4195441"/>
                <a:ext cx="95885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en-US" i="1">
                              <a:latin typeface="Cambria Math"/>
                            </a:rPr>
                            <m:t>𝑅</m:t>
                          </m:r>
                        </m:e>
                        <m:sub>
                          <m:r>
                            <a:rPr lang="en-US" i="1">
                              <a:latin typeface="Cambria Math"/>
                            </a:rPr>
                            <m:t>𝑚</m:t>
                          </m:r>
                        </m:sub>
                      </m:sSub>
                      <m:r>
                        <a:rPr lang="ru-RU">
                          <a:latin typeface="Cambria Math"/>
                          <a:sym typeface="Symbol"/>
                        </a:rPr>
                        <m:t></m:t>
                      </m:r>
                      <m:r>
                        <a:rPr lang="ru-RU">
                          <a:latin typeface="Cambria Math"/>
                        </a:rPr>
                        <m:t>∞</m:t>
                      </m:r>
                    </m:oMath>
                  </m:oMathPara>
                </a14:m>
                <a:endParaRPr lang="ru-RU" dirty="0"/>
              </a:p>
            </p:txBody>
          </p:sp>
        </mc:Choice>
        <mc:Fallback xmlns="">
          <p:sp>
            <p:nvSpPr>
              <p:cNvPr id="12" name="Прямоугольник 11"/>
              <p:cNvSpPr>
                <a:spLocks noRot="1" noChangeAspect="1" noMove="1" noResize="1" noEditPoints="1" noAdjustHandles="1" noChangeArrowheads="1" noChangeShapeType="1" noTextEdit="1"/>
              </p:cNvSpPr>
              <p:nvPr/>
            </p:nvSpPr>
            <p:spPr>
              <a:xfrm>
                <a:off x="4935323" y="4195441"/>
                <a:ext cx="958852" cy="369332"/>
              </a:xfrm>
              <a:prstGeom prst="rect">
                <a:avLst/>
              </a:prstGeom>
              <a:blipFill rotWithShape="1">
                <a:blip r:embed="rId9"/>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5" name="Прямоугольник 14"/>
              <p:cNvSpPr/>
              <p:nvPr/>
            </p:nvSpPr>
            <p:spPr>
              <a:xfrm>
                <a:off x="6283659" y="4161691"/>
                <a:ext cx="109196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ru-RU" i="1">
                          <a:latin typeface="Cambria Math"/>
                        </a:rPr>
                        <m:t>𝑐𝑜𝑠</m:t>
                      </m:r>
                      <m:r>
                        <a:rPr lang="ru-RU" i="1">
                          <a:latin typeface="Cambria Math"/>
                        </a:rPr>
                        <m:t>𝜓</m:t>
                      </m:r>
                      <m:r>
                        <a:rPr lang="ru-RU">
                          <a:latin typeface="Cambria Math"/>
                          <a:sym typeface="Symbol"/>
                        </a:rPr>
                        <m:t></m:t>
                      </m:r>
                      <m:r>
                        <a:rPr lang="ru-RU">
                          <a:latin typeface="Cambria Math"/>
                        </a:rPr>
                        <m:t>1</m:t>
                      </m:r>
                    </m:oMath>
                  </m:oMathPara>
                </a14:m>
                <a:endParaRPr lang="ru-RU" dirty="0"/>
              </a:p>
            </p:txBody>
          </p:sp>
        </mc:Choice>
        <mc:Fallback xmlns="">
          <p:sp>
            <p:nvSpPr>
              <p:cNvPr id="15" name="Прямоугольник 14"/>
              <p:cNvSpPr>
                <a:spLocks noRot="1" noChangeAspect="1" noMove="1" noResize="1" noEditPoints="1" noAdjustHandles="1" noChangeArrowheads="1" noChangeShapeType="1" noTextEdit="1"/>
              </p:cNvSpPr>
              <p:nvPr/>
            </p:nvSpPr>
            <p:spPr>
              <a:xfrm>
                <a:off x="6283659" y="4161691"/>
                <a:ext cx="1091966" cy="369332"/>
              </a:xfrm>
              <a:prstGeom prst="rect">
                <a:avLst/>
              </a:prstGeom>
              <a:blipFill rotWithShape="1">
                <a:blip r:embed="rId10"/>
                <a:stretch>
                  <a:fillRect b="-13333"/>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6" name="Прямоугольник 15"/>
              <p:cNvSpPr/>
              <p:nvPr/>
            </p:nvSpPr>
            <p:spPr>
              <a:xfrm>
                <a:off x="7669289" y="4161691"/>
                <a:ext cx="105670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ru-RU">
                          <a:latin typeface="Cambria Math"/>
                        </a:rPr>
                        <m:t>Δ</m:t>
                      </m:r>
                      <m:r>
                        <a:rPr lang="ru-RU" i="1">
                          <a:latin typeface="Cambria Math"/>
                        </a:rPr>
                        <m:t>𝑛</m:t>
                      </m:r>
                      <m:r>
                        <a:rPr lang="ru-RU">
                          <a:latin typeface="Cambria Math"/>
                        </a:rPr>
                        <m:t>=</m:t>
                      </m:r>
                      <m:r>
                        <m:rPr>
                          <m:sty m:val="p"/>
                        </m:rPr>
                        <a:rPr lang="ru-RU">
                          <a:latin typeface="Cambria Math"/>
                        </a:rPr>
                        <m:t>Δ</m:t>
                      </m:r>
                      <m:r>
                        <a:rPr lang="ru-RU" i="1">
                          <a:latin typeface="Cambria Math"/>
                        </a:rPr>
                        <m:t>𝑟</m:t>
                      </m:r>
                    </m:oMath>
                  </m:oMathPara>
                </a14:m>
                <a:endParaRPr lang="ru-RU" dirty="0"/>
              </a:p>
            </p:txBody>
          </p:sp>
        </mc:Choice>
        <mc:Fallback xmlns="">
          <p:sp>
            <p:nvSpPr>
              <p:cNvPr id="16" name="Прямоугольник 15"/>
              <p:cNvSpPr>
                <a:spLocks noRot="1" noChangeAspect="1" noMove="1" noResize="1" noEditPoints="1" noAdjustHandles="1" noChangeArrowheads="1" noChangeShapeType="1" noTextEdit="1"/>
              </p:cNvSpPr>
              <p:nvPr/>
            </p:nvSpPr>
            <p:spPr>
              <a:xfrm>
                <a:off x="7669289" y="4161691"/>
                <a:ext cx="1056700" cy="369332"/>
              </a:xfrm>
              <a:prstGeom prst="rect">
                <a:avLst/>
              </a:prstGeom>
              <a:blipFill rotWithShape="1">
                <a:blip r:embed="rId11"/>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3478415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3" grpId="0" animBg="1"/>
      <p:bldP spid="11" grpId="0"/>
      <p:bldP spid="4" grpId="0" animBg="1"/>
      <p:bldP spid="13" grpId="0"/>
      <p:bldP spid="12" grpId="0"/>
      <p:bldP spid="15"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Работа ступеней компрессора на разных радиусах</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3</a:t>
            </a:fld>
            <a:endParaRPr lang="ru-RU" dirty="0">
              <a:solidFill>
                <a:schemeClr val="bg1"/>
              </a:solidFill>
              <a:latin typeface="Elektra Medium Pro" panose="02000803000000020004" pitchFamily="50" charset="-52"/>
            </a:endParaRPr>
          </a:p>
        </p:txBody>
      </p:sp>
      <p:sp>
        <p:nvSpPr>
          <p:cNvPr id="4" name="TextBox 3"/>
          <p:cNvSpPr txBox="1"/>
          <p:nvPr/>
        </p:nvSpPr>
        <p:spPr>
          <a:xfrm>
            <a:off x="609600" y="798713"/>
            <a:ext cx="5619750" cy="2169825"/>
          </a:xfrm>
          <a:prstGeom prst="rect">
            <a:avLst/>
          </a:prstGeom>
          <a:noFill/>
        </p:spPr>
        <p:txBody>
          <a:bodyPr wrap="square" rtlCol="0">
            <a:spAutoFit/>
          </a:bodyPr>
          <a:lstStyle/>
          <a:p>
            <a:pPr indent="-285750">
              <a:lnSpc>
                <a:spcPct val="150000"/>
              </a:lnSpc>
              <a:buFont typeface="Wingdings" pitchFamily="2" charset="2"/>
              <a:buChar char="ü"/>
            </a:pPr>
            <a:r>
              <a:rPr lang="ru-RU" dirty="0"/>
              <a:t>Рассматриваются треугольники скоростей на входе в РК в трех сечениях: периферийном среднем и втулочном</a:t>
            </a:r>
          </a:p>
          <a:p>
            <a:pPr indent="-285750">
              <a:lnSpc>
                <a:spcPct val="150000"/>
              </a:lnSpc>
              <a:buFont typeface="Wingdings" pitchFamily="2" charset="2"/>
              <a:buChar char="ü"/>
            </a:pPr>
            <a:r>
              <a:rPr lang="ru-RU" dirty="0"/>
              <a:t>Допущение: абсолютная скорость на входе в РК – постоянна</a:t>
            </a:r>
          </a:p>
        </p:txBody>
      </p:sp>
      <p:sp>
        <p:nvSpPr>
          <p:cNvPr id="5" name="Прямоугольник 4"/>
          <p:cNvSpPr/>
          <p:nvPr/>
        </p:nvSpPr>
        <p:spPr>
          <a:xfrm>
            <a:off x="761963" y="3318150"/>
            <a:ext cx="2019338" cy="307777"/>
          </a:xfrm>
          <a:prstGeom prst="rect">
            <a:avLst/>
          </a:prstGeom>
        </p:spPr>
        <p:txBody>
          <a:bodyPr wrap="square">
            <a:spAutoFit/>
          </a:bodyPr>
          <a:lstStyle/>
          <a:p>
            <a:pPr algn="ctr"/>
            <a:r>
              <a:rPr lang="ru-RU" sz="1400" cap="small" dirty="0"/>
              <a:t>Втулочное сечение</a:t>
            </a:r>
          </a:p>
        </p:txBody>
      </p:sp>
      <p:sp>
        <p:nvSpPr>
          <p:cNvPr id="6" name="Прямоугольник 5"/>
          <p:cNvSpPr/>
          <p:nvPr/>
        </p:nvSpPr>
        <p:spPr>
          <a:xfrm>
            <a:off x="6162638" y="3318150"/>
            <a:ext cx="2019338" cy="252000"/>
          </a:xfrm>
          <a:prstGeom prst="rect">
            <a:avLst/>
          </a:prstGeom>
        </p:spPr>
        <p:txBody>
          <a:bodyPr wrap="square">
            <a:spAutoFit/>
          </a:bodyPr>
          <a:lstStyle/>
          <a:p>
            <a:pPr algn="ctr"/>
            <a:r>
              <a:rPr lang="ru-RU" sz="1400" cap="small" dirty="0"/>
              <a:t>Периферийное сечение</a:t>
            </a:r>
          </a:p>
        </p:txBody>
      </p:sp>
      <p:sp>
        <p:nvSpPr>
          <p:cNvPr id="9" name="Прямоугольник 8"/>
          <p:cNvSpPr/>
          <p:nvPr/>
        </p:nvSpPr>
        <p:spPr>
          <a:xfrm>
            <a:off x="3333713" y="3308625"/>
            <a:ext cx="2019338" cy="307777"/>
          </a:xfrm>
          <a:prstGeom prst="rect">
            <a:avLst/>
          </a:prstGeom>
        </p:spPr>
        <p:txBody>
          <a:bodyPr wrap="square">
            <a:spAutoFit/>
          </a:bodyPr>
          <a:lstStyle/>
          <a:p>
            <a:pPr algn="ctr"/>
            <a:r>
              <a:rPr lang="ru-RU" sz="1400" cap="small" dirty="0"/>
              <a:t>Среднее сечение</a:t>
            </a:r>
          </a:p>
        </p:txBody>
      </p:sp>
      <p:pic>
        <p:nvPicPr>
          <p:cNvPr id="79873" name="Picture 1"/>
          <p:cNvPicPr>
            <a:picLocks noChangeAspect="1" noChangeArrowheads="1"/>
          </p:cNvPicPr>
          <p:nvPr/>
        </p:nvPicPr>
        <p:blipFill>
          <a:blip r:embed="rId4" cstate="print"/>
          <a:srcRect/>
          <a:stretch>
            <a:fillRect/>
          </a:stretch>
        </p:blipFill>
        <p:spPr bwMode="auto">
          <a:xfrm>
            <a:off x="6172693" y="817563"/>
            <a:ext cx="2971307" cy="2160000"/>
          </a:xfrm>
          <a:prstGeom prst="rect">
            <a:avLst/>
          </a:prstGeom>
          <a:noFill/>
          <a:ln w="9525">
            <a:noFill/>
            <a:miter lim="800000"/>
            <a:headEnd/>
            <a:tailEnd/>
          </a:ln>
          <a:effectLst/>
        </p:spPr>
      </p:pic>
      <p:cxnSp>
        <p:nvCxnSpPr>
          <p:cNvPr id="10" name="Прямая со стрелкой 9"/>
          <p:cNvCxnSpPr/>
          <p:nvPr/>
        </p:nvCxnSpPr>
        <p:spPr>
          <a:xfrm flipH="1">
            <a:off x="1115346" y="3638544"/>
            <a:ext cx="407373" cy="12240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a:off x="1115346" y="4852990"/>
            <a:ext cx="1337326" cy="1425"/>
          </a:xfrm>
          <a:prstGeom prst="straightConnector1">
            <a:avLst/>
          </a:prstGeom>
          <a:ln w="31750">
            <a:solidFill>
              <a:schemeClr val="tx1"/>
            </a:solidFill>
            <a:headEnd type="arrow" w="med" len="lg"/>
            <a:tailEnd type="non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3699964" y="4905127"/>
            <a:ext cx="1764000" cy="0"/>
          </a:xfrm>
          <a:prstGeom prst="straightConnector1">
            <a:avLst/>
          </a:prstGeom>
          <a:ln w="31750">
            <a:solidFill>
              <a:schemeClr val="tx1"/>
            </a:solidFill>
            <a:headEnd type="arrow" w="med" len="lg"/>
            <a:tailEnd type="none"/>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a:off x="6229350" y="4916927"/>
            <a:ext cx="2563841" cy="0"/>
          </a:xfrm>
          <a:prstGeom prst="straightConnector1">
            <a:avLst/>
          </a:prstGeom>
          <a:ln w="31750">
            <a:solidFill>
              <a:schemeClr val="tx1"/>
            </a:solidFill>
            <a:headEnd type="arrow" w="med" len="lg"/>
            <a:tailEnd type="non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rot="16200000" flipH="1">
            <a:off x="1376325" y="3776643"/>
            <a:ext cx="1224000" cy="928694"/>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a:off x="4095746" y="3709982"/>
            <a:ext cx="1431610" cy="1216726"/>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6667514" y="3709982"/>
            <a:ext cx="2171640" cy="1216726"/>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827314" y="3980535"/>
            <a:ext cx="576064" cy="369332"/>
          </a:xfrm>
          <a:prstGeom prst="rect">
            <a:avLst/>
          </a:prstGeom>
          <a:noFill/>
        </p:spPr>
        <p:txBody>
          <a:bodyPr wrap="square" rtlCol="0">
            <a:spAutoFit/>
          </a:bodyPr>
          <a:lstStyle/>
          <a:p>
            <a:pPr algn="ctr"/>
            <a:r>
              <a:rPr lang="en-US" dirty="0"/>
              <a:t>c</a:t>
            </a:r>
            <a:r>
              <a:rPr lang="ru-RU" cap="all" baseline="-25000" dirty="0"/>
              <a:t>1вт</a:t>
            </a:r>
          </a:p>
        </p:txBody>
      </p:sp>
      <p:sp>
        <p:nvSpPr>
          <p:cNvPr id="22" name="TextBox 21"/>
          <p:cNvSpPr txBox="1"/>
          <p:nvPr/>
        </p:nvSpPr>
        <p:spPr>
          <a:xfrm>
            <a:off x="1738292" y="4852990"/>
            <a:ext cx="576064" cy="369332"/>
          </a:xfrm>
          <a:prstGeom prst="rect">
            <a:avLst/>
          </a:prstGeom>
          <a:noFill/>
        </p:spPr>
        <p:txBody>
          <a:bodyPr wrap="square" rtlCol="0">
            <a:spAutoFit/>
          </a:bodyPr>
          <a:lstStyle/>
          <a:p>
            <a:pPr algn="ctr"/>
            <a:r>
              <a:rPr lang="en-US" dirty="0"/>
              <a:t>u</a:t>
            </a:r>
            <a:r>
              <a:rPr lang="ru-RU" baseline="-25000" dirty="0"/>
              <a:t>1вт</a:t>
            </a:r>
          </a:p>
        </p:txBody>
      </p:sp>
      <p:sp>
        <p:nvSpPr>
          <p:cNvPr id="25" name="TextBox 24"/>
          <p:cNvSpPr txBox="1"/>
          <p:nvPr/>
        </p:nvSpPr>
        <p:spPr>
          <a:xfrm>
            <a:off x="1809730" y="3852858"/>
            <a:ext cx="576064" cy="369332"/>
          </a:xfrm>
          <a:prstGeom prst="rect">
            <a:avLst/>
          </a:prstGeom>
          <a:noFill/>
        </p:spPr>
        <p:txBody>
          <a:bodyPr wrap="square" rtlCol="0">
            <a:spAutoFit/>
          </a:bodyPr>
          <a:lstStyle/>
          <a:p>
            <a:pPr algn="ctr"/>
            <a:r>
              <a:rPr lang="en-US" dirty="0"/>
              <a:t>w</a:t>
            </a:r>
            <a:r>
              <a:rPr lang="ru-RU" baseline="-25000" dirty="0"/>
              <a:t>1вт</a:t>
            </a:r>
          </a:p>
        </p:txBody>
      </p:sp>
      <p:sp>
        <p:nvSpPr>
          <p:cNvPr id="28" name="Прямоугольник 27"/>
          <p:cNvSpPr/>
          <p:nvPr/>
        </p:nvSpPr>
        <p:spPr>
          <a:xfrm>
            <a:off x="566601" y="5131832"/>
            <a:ext cx="8420100" cy="1295868"/>
          </a:xfrm>
          <a:prstGeom prst="rect">
            <a:avLst/>
          </a:prstGeom>
        </p:spPr>
        <p:txBody>
          <a:bodyPr wrap="square">
            <a:spAutoFit/>
          </a:bodyPr>
          <a:lstStyle/>
          <a:p>
            <a:pPr indent="-285750">
              <a:lnSpc>
                <a:spcPct val="150000"/>
              </a:lnSpc>
              <a:buFont typeface="Wingdings" pitchFamily="2" charset="2"/>
              <a:buChar char="ü"/>
            </a:pPr>
            <a:r>
              <a:rPr lang="ru-RU" dirty="0">
                <a:sym typeface="Symbol"/>
              </a:rPr>
              <a:t>По высоте лопатки изменяется угол входа в относительном движении </a:t>
            </a:r>
            <a:r>
              <a:rPr lang="ru-RU" i="1" dirty="0">
                <a:sym typeface="Symbol"/>
              </a:rPr>
              <a:t></a:t>
            </a:r>
            <a:r>
              <a:rPr lang="ru-RU" i="1" baseline="-25000" dirty="0">
                <a:sym typeface="Symbol"/>
              </a:rPr>
              <a:t>1</a:t>
            </a:r>
          </a:p>
          <a:p>
            <a:pPr indent="-285750">
              <a:lnSpc>
                <a:spcPct val="150000"/>
              </a:lnSpc>
              <a:buFont typeface="Wingdings" pitchFamily="2" charset="2"/>
              <a:buChar char="ü"/>
            </a:pPr>
            <a:r>
              <a:rPr lang="ru-RU" dirty="0">
                <a:sym typeface="Symbol"/>
              </a:rPr>
              <a:t>Лопатки – закручены по высоте </a:t>
            </a:r>
          </a:p>
          <a:p>
            <a:pPr indent="-285750">
              <a:lnSpc>
                <a:spcPct val="150000"/>
              </a:lnSpc>
              <a:buFont typeface="Wingdings" pitchFamily="2" charset="2"/>
              <a:buChar char="ü"/>
            </a:pPr>
            <a:r>
              <a:rPr lang="ru-RU" dirty="0">
                <a:sym typeface="Symbol"/>
              </a:rPr>
              <a:t>Периферийные сечения менее закручены, чем втулочные</a:t>
            </a:r>
            <a:endParaRPr lang="ru-RU" dirty="0"/>
          </a:p>
        </p:txBody>
      </p:sp>
      <p:sp>
        <p:nvSpPr>
          <p:cNvPr id="29" name="Прямоугольник 28"/>
          <p:cNvSpPr/>
          <p:nvPr/>
        </p:nvSpPr>
        <p:spPr>
          <a:xfrm>
            <a:off x="2805450" y="4711184"/>
            <a:ext cx="389850" cy="369332"/>
          </a:xfrm>
          <a:prstGeom prst="rect">
            <a:avLst/>
          </a:prstGeom>
        </p:spPr>
        <p:txBody>
          <a:bodyPr wrap="none">
            <a:spAutoFit/>
          </a:bodyPr>
          <a:lstStyle/>
          <a:p>
            <a:r>
              <a:rPr lang="ru-RU" i="1" dirty="0">
                <a:sym typeface="Symbol"/>
              </a:rPr>
              <a:t></a:t>
            </a:r>
            <a:r>
              <a:rPr lang="ru-RU" i="1" baseline="-25000" dirty="0">
                <a:sym typeface="Symbol"/>
              </a:rPr>
              <a:t>1</a:t>
            </a:r>
            <a:endParaRPr lang="ru-RU" dirty="0"/>
          </a:p>
        </p:txBody>
      </p:sp>
      <p:sp>
        <p:nvSpPr>
          <p:cNvPr id="30" name="TextBox 29"/>
          <p:cNvSpPr txBox="1"/>
          <p:nvPr/>
        </p:nvSpPr>
        <p:spPr>
          <a:xfrm>
            <a:off x="3874201" y="4199450"/>
            <a:ext cx="576064" cy="369332"/>
          </a:xfrm>
          <a:prstGeom prst="rect">
            <a:avLst/>
          </a:prstGeom>
          <a:noFill/>
        </p:spPr>
        <p:txBody>
          <a:bodyPr wrap="square" rtlCol="0">
            <a:spAutoFit/>
          </a:bodyPr>
          <a:lstStyle/>
          <a:p>
            <a:pPr algn="ctr"/>
            <a:r>
              <a:rPr lang="en-US" dirty="0"/>
              <a:t>c</a:t>
            </a:r>
            <a:r>
              <a:rPr lang="ru-RU" cap="all" baseline="-25000" dirty="0"/>
              <a:t>1ср</a:t>
            </a:r>
          </a:p>
        </p:txBody>
      </p:sp>
      <p:sp>
        <p:nvSpPr>
          <p:cNvPr id="31" name="TextBox 30"/>
          <p:cNvSpPr txBox="1"/>
          <p:nvPr/>
        </p:nvSpPr>
        <p:spPr>
          <a:xfrm>
            <a:off x="4235487" y="4900615"/>
            <a:ext cx="576064" cy="369332"/>
          </a:xfrm>
          <a:prstGeom prst="rect">
            <a:avLst/>
          </a:prstGeom>
          <a:noFill/>
        </p:spPr>
        <p:txBody>
          <a:bodyPr wrap="square" rtlCol="0">
            <a:spAutoFit/>
          </a:bodyPr>
          <a:lstStyle/>
          <a:p>
            <a:pPr algn="ctr"/>
            <a:r>
              <a:rPr lang="en-US" dirty="0"/>
              <a:t>u</a:t>
            </a:r>
            <a:r>
              <a:rPr lang="ru-RU" baseline="-25000" dirty="0"/>
              <a:t>1ср</a:t>
            </a:r>
          </a:p>
        </p:txBody>
      </p:sp>
      <p:sp>
        <p:nvSpPr>
          <p:cNvPr id="32" name="TextBox 31"/>
          <p:cNvSpPr txBox="1"/>
          <p:nvPr/>
        </p:nvSpPr>
        <p:spPr>
          <a:xfrm>
            <a:off x="4600555" y="3871908"/>
            <a:ext cx="576064" cy="369332"/>
          </a:xfrm>
          <a:prstGeom prst="rect">
            <a:avLst/>
          </a:prstGeom>
          <a:noFill/>
        </p:spPr>
        <p:txBody>
          <a:bodyPr wrap="square" rtlCol="0">
            <a:spAutoFit/>
          </a:bodyPr>
          <a:lstStyle/>
          <a:p>
            <a:pPr algn="ctr"/>
            <a:r>
              <a:rPr lang="en-US" dirty="0"/>
              <a:t>w</a:t>
            </a:r>
            <a:r>
              <a:rPr lang="ru-RU" baseline="-25000" dirty="0"/>
              <a:t>1ср</a:t>
            </a:r>
          </a:p>
        </p:txBody>
      </p:sp>
      <p:sp>
        <p:nvSpPr>
          <p:cNvPr id="33" name="TextBox 32"/>
          <p:cNvSpPr txBox="1"/>
          <p:nvPr/>
        </p:nvSpPr>
        <p:spPr>
          <a:xfrm>
            <a:off x="6712164" y="4165201"/>
            <a:ext cx="576064" cy="369332"/>
          </a:xfrm>
          <a:prstGeom prst="rect">
            <a:avLst/>
          </a:prstGeom>
          <a:noFill/>
        </p:spPr>
        <p:txBody>
          <a:bodyPr wrap="square" rtlCol="0">
            <a:spAutoFit/>
          </a:bodyPr>
          <a:lstStyle/>
          <a:p>
            <a:pPr algn="ctr"/>
            <a:r>
              <a:rPr lang="en-US" dirty="0"/>
              <a:t>c</a:t>
            </a:r>
            <a:r>
              <a:rPr lang="ru-RU" cap="all" baseline="-25000" dirty="0"/>
              <a:t>1к</a:t>
            </a:r>
          </a:p>
        </p:txBody>
      </p:sp>
      <p:sp>
        <p:nvSpPr>
          <p:cNvPr id="34" name="TextBox 33"/>
          <p:cNvSpPr txBox="1"/>
          <p:nvPr/>
        </p:nvSpPr>
        <p:spPr>
          <a:xfrm>
            <a:off x="7223238" y="4909433"/>
            <a:ext cx="576064" cy="369332"/>
          </a:xfrm>
          <a:prstGeom prst="rect">
            <a:avLst/>
          </a:prstGeom>
          <a:noFill/>
        </p:spPr>
        <p:txBody>
          <a:bodyPr wrap="square" rtlCol="0">
            <a:spAutoFit/>
          </a:bodyPr>
          <a:lstStyle/>
          <a:p>
            <a:pPr algn="ctr"/>
            <a:r>
              <a:rPr lang="en-US" dirty="0"/>
              <a:t>u</a:t>
            </a:r>
            <a:r>
              <a:rPr lang="ru-RU" baseline="-25000" dirty="0"/>
              <a:t>1к</a:t>
            </a:r>
          </a:p>
        </p:txBody>
      </p:sp>
      <p:sp>
        <p:nvSpPr>
          <p:cNvPr id="35" name="TextBox 34"/>
          <p:cNvSpPr txBox="1"/>
          <p:nvPr/>
        </p:nvSpPr>
        <p:spPr>
          <a:xfrm>
            <a:off x="7439005" y="3900483"/>
            <a:ext cx="576064" cy="369332"/>
          </a:xfrm>
          <a:prstGeom prst="rect">
            <a:avLst/>
          </a:prstGeom>
          <a:noFill/>
        </p:spPr>
        <p:txBody>
          <a:bodyPr wrap="square" rtlCol="0">
            <a:spAutoFit/>
          </a:bodyPr>
          <a:lstStyle/>
          <a:p>
            <a:pPr algn="ctr"/>
            <a:r>
              <a:rPr lang="en-US" dirty="0"/>
              <a:t>w</a:t>
            </a:r>
            <a:r>
              <a:rPr lang="ru-RU" baseline="-25000" dirty="0"/>
              <a:t>1к</a:t>
            </a:r>
          </a:p>
        </p:txBody>
      </p:sp>
      <p:cxnSp>
        <p:nvCxnSpPr>
          <p:cNvPr id="37" name="Прямая со стрелкой 36"/>
          <p:cNvCxnSpPr/>
          <p:nvPr/>
        </p:nvCxnSpPr>
        <p:spPr>
          <a:xfrm flipH="1" flipV="1">
            <a:off x="2228850" y="4762500"/>
            <a:ext cx="638175" cy="114300"/>
          </a:xfrm>
          <a:prstGeom prst="straightConnector1">
            <a:avLst/>
          </a:prstGeom>
          <a:ln w="1905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sp>
        <p:nvSpPr>
          <p:cNvPr id="38" name="Прямоугольник 37"/>
          <p:cNvSpPr/>
          <p:nvPr/>
        </p:nvSpPr>
        <p:spPr>
          <a:xfrm>
            <a:off x="5796300" y="4787384"/>
            <a:ext cx="389850" cy="369332"/>
          </a:xfrm>
          <a:prstGeom prst="rect">
            <a:avLst/>
          </a:prstGeom>
        </p:spPr>
        <p:txBody>
          <a:bodyPr wrap="none">
            <a:spAutoFit/>
          </a:bodyPr>
          <a:lstStyle/>
          <a:p>
            <a:r>
              <a:rPr lang="ru-RU" i="1" dirty="0">
                <a:sym typeface="Symbol"/>
              </a:rPr>
              <a:t></a:t>
            </a:r>
            <a:r>
              <a:rPr lang="ru-RU" i="1" baseline="-25000" dirty="0">
                <a:sym typeface="Symbol"/>
              </a:rPr>
              <a:t>1</a:t>
            </a:r>
            <a:endParaRPr lang="ru-RU" dirty="0"/>
          </a:p>
        </p:txBody>
      </p:sp>
      <p:cxnSp>
        <p:nvCxnSpPr>
          <p:cNvPr id="39" name="Прямая со стрелкой 38"/>
          <p:cNvCxnSpPr/>
          <p:nvPr/>
        </p:nvCxnSpPr>
        <p:spPr>
          <a:xfrm flipH="1" flipV="1">
            <a:off x="5219700" y="4838700"/>
            <a:ext cx="638175" cy="114300"/>
          </a:xfrm>
          <a:prstGeom prst="straightConnector1">
            <a:avLst/>
          </a:prstGeom>
          <a:ln w="1905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sp>
        <p:nvSpPr>
          <p:cNvPr id="40" name="Прямоугольник 39"/>
          <p:cNvSpPr/>
          <p:nvPr/>
        </p:nvSpPr>
        <p:spPr>
          <a:xfrm>
            <a:off x="8358525" y="4168259"/>
            <a:ext cx="389850" cy="369332"/>
          </a:xfrm>
          <a:prstGeom prst="rect">
            <a:avLst/>
          </a:prstGeom>
        </p:spPr>
        <p:txBody>
          <a:bodyPr wrap="square">
            <a:spAutoFit/>
          </a:bodyPr>
          <a:lstStyle/>
          <a:p>
            <a:r>
              <a:rPr lang="ru-RU" i="1" dirty="0">
                <a:sym typeface="Symbol"/>
              </a:rPr>
              <a:t></a:t>
            </a:r>
            <a:r>
              <a:rPr lang="ru-RU" i="1" baseline="-25000" dirty="0">
                <a:sym typeface="Symbol"/>
              </a:rPr>
              <a:t>1</a:t>
            </a:r>
            <a:endParaRPr lang="ru-RU" dirty="0"/>
          </a:p>
        </p:txBody>
      </p:sp>
      <p:cxnSp>
        <p:nvCxnSpPr>
          <p:cNvPr id="41" name="Прямая со стрелкой 40"/>
          <p:cNvCxnSpPr>
            <a:stCxn id="40" idx="2"/>
          </p:cNvCxnSpPr>
          <p:nvPr/>
        </p:nvCxnSpPr>
        <p:spPr>
          <a:xfrm flipH="1">
            <a:off x="8305802" y="4537591"/>
            <a:ext cx="247648" cy="310634"/>
          </a:xfrm>
          <a:prstGeom prst="straightConnector1">
            <a:avLst/>
          </a:prstGeom>
          <a:ln w="1905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sp>
        <p:nvSpPr>
          <p:cNvPr id="2" name="Прямоугольник 1">
            <a:extLst>
              <a:ext uri="{FF2B5EF4-FFF2-40B4-BE49-F238E27FC236}">
                <a16:creationId xmlns:a16="http://schemas.microsoft.com/office/drawing/2014/main" id="{D4C35FA4-1D36-4E6A-B987-F4AD6A91D128}"/>
              </a:ext>
            </a:extLst>
          </p:cNvPr>
          <p:cNvSpPr/>
          <p:nvPr/>
        </p:nvSpPr>
        <p:spPr>
          <a:xfrm>
            <a:off x="581024" y="2851833"/>
            <a:ext cx="5648325" cy="507831"/>
          </a:xfrm>
          <a:prstGeom prst="rect">
            <a:avLst/>
          </a:prstGeom>
        </p:spPr>
        <p:txBody>
          <a:bodyPr wrap="square">
            <a:spAutoFit/>
          </a:bodyPr>
          <a:lstStyle/>
          <a:p>
            <a:pPr indent="-285750">
              <a:lnSpc>
                <a:spcPct val="150000"/>
              </a:lnSpc>
              <a:buFont typeface="Wingdings" pitchFamily="2" charset="2"/>
              <a:buChar char="ü"/>
            </a:pPr>
            <a:r>
              <a:rPr lang="ru-RU" dirty="0"/>
              <a:t>От радиуса зависит окружная скорость: </a:t>
            </a:r>
            <a:r>
              <a:rPr lang="en-US" i="1" dirty="0"/>
              <a:t>u=</a:t>
            </a:r>
            <a:r>
              <a:rPr lang="en-US" i="1" dirty="0">
                <a:sym typeface="Symbol"/>
              </a:rPr>
              <a:t>r</a:t>
            </a:r>
          </a:p>
        </p:txBody>
      </p:sp>
      <p:cxnSp>
        <p:nvCxnSpPr>
          <p:cNvPr id="42" name="Прямая со стрелкой 41"/>
          <p:cNvCxnSpPr/>
          <p:nvPr/>
        </p:nvCxnSpPr>
        <p:spPr>
          <a:xfrm flipH="1">
            <a:off x="3688373" y="3718645"/>
            <a:ext cx="407373" cy="12240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Прямая со стрелкой 42"/>
          <p:cNvCxnSpPr/>
          <p:nvPr/>
        </p:nvCxnSpPr>
        <p:spPr>
          <a:xfrm flipH="1">
            <a:off x="6275073" y="3702708"/>
            <a:ext cx="407373" cy="12240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80602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4"/>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4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4" presetClass="entr" presetSubtype="10" fill="hold" grpId="0" nodeType="click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randombar(horizontal)">
                                      <p:cBhvr>
                                        <p:cTn id="6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19" grpId="0"/>
      <p:bldP spid="22" grpId="0"/>
      <p:bldP spid="25" grpId="0"/>
      <p:bldP spid="28" grpId="0"/>
      <p:bldP spid="29" grpId="0"/>
      <p:bldP spid="30" grpId="0"/>
      <p:bldP spid="31" grpId="0"/>
      <p:bldP spid="32" grpId="0"/>
      <p:bldP spid="33" grpId="0"/>
      <p:bldP spid="34" grpId="0"/>
      <p:bldP spid="35" grpId="0"/>
      <p:bldP spid="38" grpId="0"/>
      <p:bldP spid="40"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Работа ступеней компрессора на разных радиусах</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4</a:t>
            </a:fld>
            <a:endParaRPr lang="ru-RU" dirty="0">
              <a:solidFill>
                <a:schemeClr val="bg1"/>
              </a:solidFill>
              <a:latin typeface="Elektra Medium Pro" panose="02000803000000020004" pitchFamily="50" charset="-52"/>
            </a:endParaRPr>
          </a:p>
        </p:txBody>
      </p:sp>
      <p:pic>
        <p:nvPicPr>
          <p:cNvPr id="4" name="Рисунок 3" descr="user33393_pic608_1266038594.jpg"/>
          <p:cNvPicPr>
            <a:picLocks noChangeAspect="1"/>
          </p:cNvPicPr>
          <p:nvPr/>
        </p:nvPicPr>
        <p:blipFill>
          <a:blip r:embed="rId3" cstate="print"/>
          <a:stretch>
            <a:fillRect/>
          </a:stretch>
        </p:blipFill>
        <p:spPr>
          <a:xfrm>
            <a:off x="2957502" y="919145"/>
            <a:ext cx="3780000" cy="2520000"/>
          </a:xfrm>
          <a:prstGeom prst="rect">
            <a:avLst/>
          </a:prstGeom>
        </p:spPr>
      </p:pic>
      <p:pic>
        <p:nvPicPr>
          <p:cNvPr id="5" name="Рисунок 4" descr="11184855_Gas_Turbine_Compressor_Blades.jpg"/>
          <p:cNvPicPr>
            <a:picLocks noChangeAspect="1"/>
          </p:cNvPicPr>
          <p:nvPr/>
        </p:nvPicPr>
        <p:blipFill>
          <a:blip r:embed="rId4" cstate="print"/>
          <a:stretch>
            <a:fillRect/>
          </a:stretch>
        </p:blipFill>
        <p:spPr>
          <a:xfrm>
            <a:off x="6587019" y="919145"/>
            <a:ext cx="2404581" cy="2520000"/>
          </a:xfrm>
          <a:prstGeom prst="rect">
            <a:avLst/>
          </a:prstGeom>
        </p:spPr>
      </p:pic>
      <p:pic>
        <p:nvPicPr>
          <p:cNvPr id="6" name="Рисунок 5" descr="609703204_3ad1b8251f.jpg"/>
          <p:cNvPicPr>
            <a:picLocks noChangeAspect="1"/>
          </p:cNvPicPr>
          <p:nvPr/>
        </p:nvPicPr>
        <p:blipFill>
          <a:blip r:embed="rId5" cstate="print"/>
          <a:stretch>
            <a:fillRect/>
          </a:stretch>
        </p:blipFill>
        <p:spPr>
          <a:xfrm>
            <a:off x="0" y="928670"/>
            <a:ext cx="3360000" cy="2520000"/>
          </a:xfrm>
          <a:prstGeom prst="rect">
            <a:avLst/>
          </a:prstGeom>
        </p:spPr>
      </p:pic>
      <p:pic>
        <p:nvPicPr>
          <p:cNvPr id="9" name="Рисунок 8" descr="810630242_b5bed51e70.jpg"/>
          <p:cNvPicPr>
            <a:picLocks noChangeAspect="1"/>
          </p:cNvPicPr>
          <p:nvPr/>
        </p:nvPicPr>
        <p:blipFill>
          <a:blip r:embed="rId6" cstate="print"/>
          <a:stretch>
            <a:fillRect/>
          </a:stretch>
        </p:blipFill>
        <p:spPr>
          <a:xfrm>
            <a:off x="0" y="3429000"/>
            <a:ext cx="3360000" cy="2520000"/>
          </a:xfrm>
          <a:prstGeom prst="rect">
            <a:avLst/>
          </a:prstGeom>
        </p:spPr>
      </p:pic>
      <p:pic>
        <p:nvPicPr>
          <p:cNvPr id="10" name="Рисунок 9" descr="РК ЦБК - 2.JPG"/>
          <p:cNvPicPr>
            <a:picLocks noChangeAspect="1"/>
          </p:cNvPicPr>
          <p:nvPr/>
        </p:nvPicPr>
        <p:blipFill>
          <a:blip r:embed="rId7" cstate="print"/>
          <a:stretch>
            <a:fillRect/>
          </a:stretch>
        </p:blipFill>
        <p:spPr>
          <a:xfrm>
            <a:off x="6500826" y="3429000"/>
            <a:ext cx="3130029" cy="2520000"/>
          </a:xfrm>
          <a:prstGeom prst="rect">
            <a:avLst/>
          </a:prstGeom>
        </p:spPr>
      </p:pic>
      <p:pic>
        <p:nvPicPr>
          <p:cNvPr id="11" name="Рисунок 10" descr="2113336110_ea051374af.jpg"/>
          <p:cNvPicPr>
            <a:picLocks noChangeAspect="1"/>
          </p:cNvPicPr>
          <p:nvPr/>
        </p:nvPicPr>
        <p:blipFill>
          <a:blip r:embed="rId8" cstate="print"/>
          <a:stretch>
            <a:fillRect/>
          </a:stretch>
        </p:blipFill>
        <p:spPr>
          <a:xfrm>
            <a:off x="3357554" y="3429000"/>
            <a:ext cx="3360000" cy="2520000"/>
          </a:xfrm>
          <a:prstGeom prst="rect">
            <a:avLst/>
          </a:prstGeom>
        </p:spPr>
      </p:pic>
    </p:spTree>
    <p:extLst>
      <p:ext uri="{BB962C8B-B14F-4D97-AF65-F5344CB8AC3E}">
        <p14:creationId xmlns:p14="http://schemas.microsoft.com/office/powerpoint/2010/main" val="510924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Работа ступеней компрессора на разных радиусах</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5</a:t>
            </a:fld>
            <a:endParaRPr lang="ru-RU" dirty="0">
              <a:solidFill>
                <a:schemeClr val="bg1"/>
              </a:solidFill>
              <a:latin typeface="Elektra Medium Pro" panose="02000803000000020004" pitchFamily="50" charset="-52"/>
            </a:endParaRPr>
          </a:p>
        </p:txBody>
      </p:sp>
      <p:sp>
        <p:nvSpPr>
          <p:cNvPr id="4" name="TextBox 3"/>
          <p:cNvSpPr txBox="1"/>
          <p:nvPr/>
        </p:nvSpPr>
        <p:spPr>
          <a:xfrm>
            <a:off x="609599" y="798713"/>
            <a:ext cx="8201025" cy="464871"/>
          </a:xfrm>
          <a:prstGeom prst="rect">
            <a:avLst/>
          </a:prstGeom>
          <a:noFill/>
        </p:spPr>
        <p:txBody>
          <a:bodyPr wrap="square" rtlCol="0">
            <a:spAutoFit/>
          </a:bodyPr>
          <a:lstStyle/>
          <a:p>
            <a:pPr indent="-285750">
              <a:lnSpc>
                <a:spcPct val="150000"/>
              </a:lnSpc>
              <a:buFont typeface="Wingdings" pitchFamily="2" charset="2"/>
              <a:buChar char="ü"/>
            </a:pPr>
            <a:r>
              <a:rPr lang="ru-RU" dirty="0">
                <a:solidFill>
                  <a:srgbClr val="FF0000"/>
                </a:solidFill>
              </a:rPr>
              <a:t>Как абсолютная скорость на входе в РК меняется реально?</a:t>
            </a:r>
          </a:p>
        </p:txBody>
      </p:sp>
      <p:sp>
        <p:nvSpPr>
          <p:cNvPr id="6" name="Прямоугольник 5"/>
          <p:cNvSpPr/>
          <p:nvPr/>
        </p:nvSpPr>
        <p:spPr>
          <a:xfrm>
            <a:off x="800063" y="2956200"/>
            <a:ext cx="2019338" cy="307777"/>
          </a:xfrm>
          <a:prstGeom prst="rect">
            <a:avLst/>
          </a:prstGeom>
        </p:spPr>
        <p:txBody>
          <a:bodyPr wrap="square">
            <a:spAutoFit/>
          </a:bodyPr>
          <a:lstStyle/>
          <a:p>
            <a:pPr algn="ctr"/>
            <a:r>
              <a:rPr lang="ru-RU" sz="1400" cap="small" dirty="0"/>
              <a:t>Втулочное сечение</a:t>
            </a:r>
          </a:p>
        </p:txBody>
      </p:sp>
      <p:sp>
        <p:nvSpPr>
          <p:cNvPr id="9" name="Прямоугольник 8"/>
          <p:cNvSpPr/>
          <p:nvPr/>
        </p:nvSpPr>
        <p:spPr>
          <a:xfrm>
            <a:off x="6200738" y="2956200"/>
            <a:ext cx="2019338" cy="252000"/>
          </a:xfrm>
          <a:prstGeom prst="rect">
            <a:avLst/>
          </a:prstGeom>
        </p:spPr>
        <p:txBody>
          <a:bodyPr wrap="square">
            <a:spAutoFit/>
          </a:bodyPr>
          <a:lstStyle/>
          <a:p>
            <a:pPr algn="ctr"/>
            <a:r>
              <a:rPr lang="ru-RU" sz="1400" cap="small" dirty="0"/>
              <a:t>Периферийное сечение</a:t>
            </a:r>
          </a:p>
        </p:txBody>
      </p:sp>
      <p:sp>
        <p:nvSpPr>
          <p:cNvPr id="10" name="Прямоугольник 9"/>
          <p:cNvSpPr/>
          <p:nvPr/>
        </p:nvSpPr>
        <p:spPr>
          <a:xfrm>
            <a:off x="3371813" y="2946675"/>
            <a:ext cx="2019338" cy="307777"/>
          </a:xfrm>
          <a:prstGeom prst="rect">
            <a:avLst/>
          </a:prstGeom>
        </p:spPr>
        <p:txBody>
          <a:bodyPr wrap="square">
            <a:spAutoFit/>
          </a:bodyPr>
          <a:lstStyle/>
          <a:p>
            <a:pPr algn="ctr"/>
            <a:r>
              <a:rPr lang="ru-RU" sz="1400" cap="small" dirty="0"/>
              <a:t>Среднее сечение</a:t>
            </a:r>
          </a:p>
        </p:txBody>
      </p:sp>
      <p:cxnSp>
        <p:nvCxnSpPr>
          <p:cNvPr id="17" name="Прямая со стрелкой 16"/>
          <p:cNvCxnSpPr/>
          <p:nvPr/>
        </p:nvCxnSpPr>
        <p:spPr>
          <a:xfrm rot="16200000" flipH="1">
            <a:off x="1419202" y="3419470"/>
            <a:ext cx="1214446" cy="928694"/>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4133846" y="3348032"/>
            <a:ext cx="1431610" cy="1216726"/>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6705614" y="3348032"/>
            <a:ext cx="2106626" cy="1185868"/>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846364" y="3625334"/>
            <a:ext cx="576064" cy="369332"/>
          </a:xfrm>
          <a:prstGeom prst="rect">
            <a:avLst/>
          </a:prstGeom>
          <a:noFill/>
        </p:spPr>
        <p:txBody>
          <a:bodyPr wrap="square" rtlCol="0">
            <a:spAutoFit/>
          </a:bodyPr>
          <a:lstStyle/>
          <a:p>
            <a:pPr algn="ctr"/>
            <a:r>
              <a:rPr lang="en-US" dirty="0"/>
              <a:t>c</a:t>
            </a:r>
            <a:r>
              <a:rPr lang="ru-RU" cap="all" baseline="-25000" dirty="0"/>
              <a:t>1вт</a:t>
            </a:r>
          </a:p>
        </p:txBody>
      </p:sp>
      <p:sp>
        <p:nvSpPr>
          <p:cNvPr id="21" name="TextBox 20"/>
          <p:cNvSpPr txBox="1"/>
          <p:nvPr/>
        </p:nvSpPr>
        <p:spPr>
          <a:xfrm>
            <a:off x="1776392" y="4491040"/>
            <a:ext cx="576064" cy="369332"/>
          </a:xfrm>
          <a:prstGeom prst="rect">
            <a:avLst/>
          </a:prstGeom>
          <a:noFill/>
        </p:spPr>
        <p:txBody>
          <a:bodyPr wrap="square" rtlCol="0">
            <a:spAutoFit/>
          </a:bodyPr>
          <a:lstStyle/>
          <a:p>
            <a:pPr algn="ctr"/>
            <a:r>
              <a:rPr lang="en-US" dirty="0"/>
              <a:t>u</a:t>
            </a:r>
            <a:r>
              <a:rPr lang="ru-RU" baseline="-25000" dirty="0"/>
              <a:t>1вт</a:t>
            </a:r>
          </a:p>
        </p:txBody>
      </p:sp>
      <p:sp>
        <p:nvSpPr>
          <p:cNvPr id="22" name="TextBox 21"/>
          <p:cNvSpPr txBox="1"/>
          <p:nvPr/>
        </p:nvSpPr>
        <p:spPr>
          <a:xfrm>
            <a:off x="1847830" y="3490908"/>
            <a:ext cx="576064" cy="369332"/>
          </a:xfrm>
          <a:prstGeom prst="rect">
            <a:avLst/>
          </a:prstGeom>
          <a:noFill/>
        </p:spPr>
        <p:txBody>
          <a:bodyPr wrap="square" rtlCol="0">
            <a:spAutoFit/>
          </a:bodyPr>
          <a:lstStyle/>
          <a:p>
            <a:pPr algn="ctr"/>
            <a:r>
              <a:rPr lang="en-US" dirty="0"/>
              <a:t>w</a:t>
            </a:r>
            <a:r>
              <a:rPr lang="ru-RU" baseline="-25000" dirty="0"/>
              <a:t>1вт</a:t>
            </a:r>
          </a:p>
        </p:txBody>
      </p:sp>
      <p:sp>
        <p:nvSpPr>
          <p:cNvPr id="23" name="Прямоугольник 22"/>
          <p:cNvSpPr/>
          <p:nvPr/>
        </p:nvSpPr>
        <p:spPr>
          <a:xfrm>
            <a:off x="2843550" y="4349234"/>
            <a:ext cx="389850" cy="369332"/>
          </a:xfrm>
          <a:prstGeom prst="rect">
            <a:avLst/>
          </a:prstGeom>
        </p:spPr>
        <p:txBody>
          <a:bodyPr wrap="none">
            <a:spAutoFit/>
          </a:bodyPr>
          <a:lstStyle/>
          <a:p>
            <a:r>
              <a:rPr lang="ru-RU" i="1" dirty="0">
                <a:sym typeface="Symbol"/>
              </a:rPr>
              <a:t></a:t>
            </a:r>
            <a:r>
              <a:rPr lang="ru-RU" i="1" baseline="-25000" dirty="0">
                <a:sym typeface="Symbol"/>
              </a:rPr>
              <a:t>1</a:t>
            </a:r>
            <a:endParaRPr lang="ru-RU" dirty="0"/>
          </a:p>
        </p:txBody>
      </p:sp>
      <p:sp>
        <p:nvSpPr>
          <p:cNvPr id="24" name="TextBox 23"/>
          <p:cNvSpPr txBox="1"/>
          <p:nvPr/>
        </p:nvSpPr>
        <p:spPr>
          <a:xfrm>
            <a:off x="3383677" y="3643309"/>
            <a:ext cx="576064" cy="369332"/>
          </a:xfrm>
          <a:prstGeom prst="rect">
            <a:avLst/>
          </a:prstGeom>
          <a:noFill/>
        </p:spPr>
        <p:txBody>
          <a:bodyPr wrap="square" rtlCol="0">
            <a:spAutoFit/>
          </a:bodyPr>
          <a:lstStyle/>
          <a:p>
            <a:pPr algn="ctr"/>
            <a:r>
              <a:rPr lang="en-US" dirty="0"/>
              <a:t>c</a:t>
            </a:r>
            <a:r>
              <a:rPr lang="ru-RU" cap="all" baseline="-25000" dirty="0"/>
              <a:t>1ср</a:t>
            </a:r>
          </a:p>
        </p:txBody>
      </p:sp>
      <p:sp>
        <p:nvSpPr>
          <p:cNvPr id="25" name="TextBox 24"/>
          <p:cNvSpPr txBox="1"/>
          <p:nvPr/>
        </p:nvSpPr>
        <p:spPr>
          <a:xfrm>
            <a:off x="4595792" y="4538665"/>
            <a:ext cx="576064" cy="369332"/>
          </a:xfrm>
          <a:prstGeom prst="rect">
            <a:avLst/>
          </a:prstGeom>
          <a:noFill/>
        </p:spPr>
        <p:txBody>
          <a:bodyPr wrap="square" rtlCol="0">
            <a:spAutoFit/>
          </a:bodyPr>
          <a:lstStyle/>
          <a:p>
            <a:pPr algn="ctr"/>
            <a:r>
              <a:rPr lang="en-US" dirty="0"/>
              <a:t>u</a:t>
            </a:r>
            <a:r>
              <a:rPr lang="ru-RU" baseline="-25000" dirty="0"/>
              <a:t>1ср</a:t>
            </a:r>
          </a:p>
        </p:txBody>
      </p:sp>
      <p:sp>
        <p:nvSpPr>
          <p:cNvPr id="26" name="TextBox 25"/>
          <p:cNvSpPr txBox="1"/>
          <p:nvPr/>
        </p:nvSpPr>
        <p:spPr>
          <a:xfrm>
            <a:off x="4638655" y="3509958"/>
            <a:ext cx="576064" cy="369332"/>
          </a:xfrm>
          <a:prstGeom prst="rect">
            <a:avLst/>
          </a:prstGeom>
          <a:noFill/>
        </p:spPr>
        <p:txBody>
          <a:bodyPr wrap="square" rtlCol="0">
            <a:spAutoFit/>
          </a:bodyPr>
          <a:lstStyle/>
          <a:p>
            <a:pPr algn="ctr"/>
            <a:r>
              <a:rPr lang="en-US" dirty="0"/>
              <a:t>w</a:t>
            </a:r>
            <a:r>
              <a:rPr lang="ru-RU" baseline="-25000" dirty="0"/>
              <a:t>1ср</a:t>
            </a:r>
          </a:p>
        </p:txBody>
      </p:sp>
      <p:sp>
        <p:nvSpPr>
          <p:cNvPr id="27" name="TextBox 26"/>
          <p:cNvSpPr txBox="1"/>
          <p:nvPr/>
        </p:nvSpPr>
        <p:spPr>
          <a:xfrm>
            <a:off x="6067425" y="3643309"/>
            <a:ext cx="576064" cy="369332"/>
          </a:xfrm>
          <a:prstGeom prst="rect">
            <a:avLst/>
          </a:prstGeom>
          <a:noFill/>
        </p:spPr>
        <p:txBody>
          <a:bodyPr wrap="square" rtlCol="0">
            <a:spAutoFit/>
          </a:bodyPr>
          <a:lstStyle/>
          <a:p>
            <a:pPr algn="ctr"/>
            <a:r>
              <a:rPr lang="en-US" dirty="0"/>
              <a:t>c</a:t>
            </a:r>
            <a:r>
              <a:rPr lang="ru-RU" cap="all" baseline="-25000" dirty="0"/>
              <a:t>1к</a:t>
            </a:r>
          </a:p>
        </p:txBody>
      </p:sp>
      <p:sp>
        <p:nvSpPr>
          <p:cNvPr id="28" name="TextBox 27"/>
          <p:cNvSpPr txBox="1"/>
          <p:nvPr/>
        </p:nvSpPr>
        <p:spPr>
          <a:xfrm>
            <a:off x="7605692" y="4538665"/>
            <a:ext cx="576064" cy="369332"/>
          </a:xfrm>
          <a:prstGeom prst="rect">
            <a:avLst/>
          </a:prstGeom>
          <a:noFill/>
        </p:spPr>
        <p:txBody>
          <a:bodyPr wrap="square" rtlCol="0">
            <a:spAutoFit/>
          </a:bodyPr>
          <a:lstStyle/>
          <a:p>
            <a:pPr algn="ctr"/>
            <a:r>
              <a:rPr lang="en-US" dirty="0"/>
              <a:t>u</a:t>
            </a:r>
            <a:r>
              <a:rPr lang="ru-RU" baseline="-25000" dirty="0"/>
              <a:t>1к</a:t>
            </a:r>
          </a:p>
        </p:txBody>
      </p:sp>
      <p:sp>
        <p:nvSpPr>
          <p:cNvPr id="29" name="TextBox 28"/>
          <p:cNvSpPr txBox="1"/>
          <p:nvPr/>
        </p:nvSpPr>
        <p:spPr>
          <a:xfrm>
            <a:off x="7452514" y="3353867"/>
            <a:ext cx="576064" cy="369332"/>
          </a:xfrm>
          <a:prstGeom prst="rect">
            <a:avLst/>
          </a:prstGeom>
          <a:noFill/>
        </p:spPr>
        <p:txBody>
          <a:bodyPr wrap="square" rtlCol="0">
            <a:spAutoFit/>
          </a:bodyPr>
          <a:lstStyle/>
          <a:p>
            <a:pPr algn="ctr"/>
            <a:r>
              <a:rPr lang="en-US" dirty="0"/>
              <a:t>w</a:t>
            </a:r>
            <a:r>
              <a:rPr lang="ru-RU" baseline="-25000" dirty="0"/>
              <a:t>1к</a:t>
            </a:r>
          </a:p>
        </p:txBody>
      </p:sp>
      <p:cxnSp>
        <p:nvCxnSpPr>
          <p:cNvPr id="30" name="Прямая со стрелкой 29"/>
          <p:cNvCxnSpPr/>
          <p:nvPr/>
        </p:nvCxnSpPr>
        <p:spPr>
          <a:xfrm flipH="1" flipV="1">
            <a:off x="2266950" y="4400550"/>
            <a:ext cx="638175" cy="114300"/>
          </a:xfrm>
          <a:prstGeom prst="straightConnector1">
            <a:avLst/>
          </a:prstGeom>
          <a:ln w="1905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sp>
        <p:nvSpPr>
          <p:cNvPr id="31" name="Прямоугольник 30"/>
          <p:cNvSpPr/>
          <p:nvPr/>
        </p:nvSpPr>
        <p:spPr>
          <a:xfrm>
            <a:off x="5872500" y="4196834"/>
            <a:ext cx="389850" cy="369332"/>
          </a:xfrm>
          <a:prstGeom prst="rect">
            <a:avLst/>
          </a:prstGeom>
        </p:spPr>
        <p:txBody>
          <a:bodyPr wrap="none">
            <a:spAutoFit/>
          </a:bodyPr>
          <a:lstStyle/>
          <a:p>
            <a:r>
              <a:rPr lang="ru-RU" i="1" dirty="0">
                <a:sym typeface="Symbol"/>
              </a:rPr>
              <a:t></a:t>
            </a:r>
            <a:r>
              <a:rPr lang="ru-RU" i="1" baseline="-25000" dirty="0">
                <a:sym typeface="Symbol"/>
              </a:rPr>
              <a:t>1</a:t>
            </a:r>
            <a:endParaRPr lang="ru-RU" dirty="0"/>
          </a:p>
        </p:txBody>
      </p:sp>
      <p:sp>
        <p:nvSpPr>
          <p:cNvPr id="33" name="Прямоугольник 32"/>
          <p:cNvSpPr/>
          <p:nvPr/>
        </p:nvSpPr>
        <p:spPr>
          <a:xfrm>
            <a:off x="8463300" y="3520559"/>
            <a:ext cx="389850" cy="369332"/>
          </a:xfrm>
          <a:prstGeom prst="rect">
            <a:avLst/>
          </a:prstGeom>
        </p:spPr>
        <p:txBody>
          <a:bodyPr wrap="square">
            <a:spAutoFit/>
          </a:bodyPr>
          <a:lstStyle/>
          <a:p>
            <a:r>
              <a:rPr lang="ru-RU" i="1" dirty="0">
                <a:sym typeface="Symbol"/>
              </a:rPr>
              <a:t></a:t>
            </a:r>
            <a:r>
              <a:rPr lang="ru-RU" i="1" baseline="-25000" dirty="0">
                <a:sym typeface="Symbol"/>
              </a:rPr>
              <a:t>1</a:t>
            </a:r>
            <a:endParaRPr lang="ru-RU" dirty="0"/>
          </a:p>
        </p:txBody>
      </p:sp>
      <p:cxnSp>
        <p:nvCxnSpPr>
          <p:cNvPr id="35" name="Прямая со стрелкой 34"/>
          <p:cNvCxnSpPr/>
          <p:nvPr/>
        </p:nvCxnSpPr>
        <p:spPr>
          <a:xfrm flipH="1">
            <a:off x="3786191" y="3338515"/>
            <a:ext cx="339030" cy="966785"/>
          </a:xfrm>
          <a:prstGeom prst="straightConnector1">
            <a:avLst/>
          </a:prstGeom>
          <a:ln w="31750">
            <a:solidFill>
              <a:srgbClr val="FF0000"/>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36" name="Прямая со стрелкой 35"/>
          <p:cNvCxnSpPr/>
          <p:nvPr/>
        </p:nvCxnSpPr>
        <p:spPr>
          <a:xfrm flipH="1">
            <a:off x="6434563" y="3330290"/>
            <a:ext cx="252000" cy="785818"/>
          </a:xfrm>
          <a:prstGeom prst="straightConnector1">
            <a:avLst/>
          </a:prstGeom>
          <a:ln w="31750">
            <a:solidFill>
              <a:srgbClr val="FF0000"/>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39" name="Прямая со стрелкой 38"/>
          <p:cNvCxnSpPr/>
          <p:nvPr/>
        </p:nvCxnSpPr>
        <p:spPr>
          <a:xfrm>
            <a:off x="4114795" y="3338515"/>
            <a:ext cx="1571636" cy="1000132"/>
          </a:xfrm>
          <a:prstGeom prst="straightConnector1">
            <a:avLst/>
          </a:prstGeom>
          <a:ln w="31750">
            <a:solidFill>
              <a:srgbClr val="FF0000"/>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40" name="Прямая со стрелкой 39"/>
          <p:cNvCxnSpPr/>
          <p:nvPr/>
        </p:nvCxnSpPr>
        <p:spPr>
          <a:xfrm>
            <a:off x="6686563" y="3338515"/>
            <a:ext cx="2311841" cy="777593"/>
          </a:xfrm>
          <a:prstGeom prst="straightConnector1">
            <a:avLst/>
          </a:prstGeom>
          <a:ln w="31750">
            <a:solidFill>
              <a:srgbClr val="FF0000"/>
            </a:solidFill>
            <a:prstDash val="lgDash"/>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 name="Прямоугольник 1">
                <a:extLst>
                  <a:ext uri="{FF2B5EF4-FFF2-40B4-BE49-F238E27FC236}">
                    <a16:creationId xmlns:a16="http://schemas.microsoft.com/office/drawing/2014/main" id="{FDB47549-772A-4BC2-AA8D-A48F0DBA8318}"/>
                  </a:ext>
                </a:extLst>
              </p:cNvPr>
              <p:cNvSpPr/>
              <p:nvPr/>
            </p:nvSpPr>
            <p:spPr>
              <a:xfrm>
                <a:off x="3786191" y="1378121"/>
                <a:ext cx="1190582" cy="6481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i="1">
                              <a:latin typeface="Cambria Math" panose="02040503050406030204" pitchFamily="18" charset="0"/>
                            </a:rPr>
                          </m:ctrlPr>
                        </m:fPr>
                        <m:num>
                          <m:r>
                            <a:rPr lang="ru-RU">
                              <a:latin typeface="Cambria Math" panose="02040503050406030204" pitchFamily="18" charset="0"/>
                            </a:rPr>
                            <m:t>𝜕</m:t>
                          </m:r>
                          <m:r>
                            <a:rPr lang="ru-RU" i="1">
                              <a:latin typeface="Cambria Math" panose="02040503050406030204" pitchFamily="18" charset="0"/>
                            </a:rPr>
                            <m:t>𝑝</m:t>
                          </m:r>
                        </m:num>
                        <m:den>
                          <m:r>
                            <a:rPr lang="ru-RU" i="0">
                              <a:latin typeface="Cambria Math" panose="02040503050406030204" pitchFamily="18" charset="0"/>
                            </a:rPr>
                            <m:t>𝜕</m:t>
                          </m:r>
                          <m:r>
                            <a:rPr lang="ru-RU" i="1">
                              <a:latin typeface="Cambria Math" panose="02040503050406030204" pitchFamily="18" charset="0"/>
                            </a:rPr>
                            <m:t>𝑟</m:t>
                          </m:r>
                        </m:den>
                      </m:f>
                      <m:r>
                        <a:rPr lang="ru-RU" i="0">
                          <a:latin typeface="Cambria Math" panose="02040503050406030204" pitchFamily="18" charset="0"/>
                        </a:rPr>
                        <m:t>=</m:t>
                      </m:r>
                      <m:r>
                        <a:rPr lang="ru-RU" i="1">
                          <a:latin typeface="Cambria Math" panose="02040503050406030204" pitchFamily="18" charset="0"/>
                        </a:rPr>
                        <m:t>𝜌</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panose="02040503050406030204" pitchFamily="18" charset="0"/>
                                </a:rPr>
                                <m:t>𝑐</m:t>
                              </m:r>
                            </m:e>
                            <m:sub>
                              <m:r>
                                <a:rPr lang="ru-RU" i="1">
                                  <a:latin typeface="Cambria Math" panose="02040503050406030204" pitchFamily="18" charset="0"/>
                                </a:rPr>
                                <m:t>𝑢</m:t>
                              </m:r>
                            </m:sub>
                            <m:sup>
                              <m:r>
                                <a:rPr lang="ru-RU" i="0">
                                  <a:latin typeface="Cambria Math" panose="02040503050406030204" pitchFamily="18" charset="0"/>
                                </a:rPr>
                                <m:t>2</m:t>
                              </m:r>
                            </m:sup>
                          </m:sSubSup>
                        </m:num>
                        <m:den>
                          <m:r>
                            <a:rPr lang="ru-RU" i="1">
                              <a:latin typeface="Cambria Math" panose="02040503050406030204" pitchFamily="18" charset="0"/>
                            </a:rPr>
                            <m:t>𝑟</m:t>
                          </m:r>
                        </m:den>
                      </m:f>
                    </m:oMath>
                  </m:oMathPara>
                </a14:m>
                <a:endParaRPr lang="ru-RU" dirty="0"/>
              </a:p>
            </p:txBody>
          </p:sp>
        </mc:Choice>
        <mc:Fallback xmlns="">
          <p:sp>
            <p:nvSpPr>
              <p:cNvPr id="2" name="Прямоугольник 1">
                <a:extLst>
                  <a:ext uri="{FF2B5EF4-FFF2-40B4-BE49-F238E27FC236}">
                    <a16:creationId xmlns:a16="http://schemas.microsoft.com/office/drawing/2014/main" xmlns="" xmlns:a14="http://schemas.microsoft.com/office/drawing/2010/main" id="{FDB47549-772A-4BC2-AA8D-A48F0DBA8318}"/>
                  </a:ext>
                </a:extLst>
              </p:cNvPr>
              <p:cNvSpPr>
                <a:spLocks noRot="1" noChangeAspect="1" noMove="1" noResize="1" noEditPoints="1" noAdjustHandles="1" noChangeArrowheads="1" noChangeShapeType="1" noTextEdit="1"/>
              </p:cNvSpPr>
              <p:nvPr/>
            </p:nvSpPr>
            <p:spPr>
              <a:xfrm>
                <a:off x="3786191" y="1378121"/>
                <a:ext cx="1190582" cy="648126"/>
              </a:xfrm>
              <a:prstGeom prst="rect">
                <a:avLst/>
              </a:prstGeom>
              <a:blipFill>
                <a:blip r:embed="rId6" cstate="print"/>
                <a:stretch>
                  <a:fillRect/>
                </a:stretch>
              </a:blipFill>
            </p:spPr>
            <p:txBody>
              <a:bodyPr/>
              <a:lstStyle/>
              <a:p>
                <a:r>
                  <a:rPr lang="ru-RU">
                    <a:noFill/>
                  </a:rPr>
                  <a:t> </a:t>
                </a:r>
              </a:p>
            </p:txBody>
          </p:sp>
        </mc:Fallback>
      </mc:AlternateContent>
      <p:sp>
        <p:nvSpPr>
          <p:cNvPr id="3" name="Прямоугольник 2">
            <a:extLst>
              <a:ext uri="{FF2B5EF4-FFF2-40B4-BE49-F238E27FC236}">
                <a16:creationId xmlns:a16="http://schemas.microsoft.com/office/drawing/2014/main" id="{A2D6D991-98AE-425C-9B5C-827259953C72}"/>
              </a:ext>
            </a:extLst>
          </p:cNvPr>
          <p:cNvSpPr/>
          <p:nvPr/>
        </p:nvSpPr>
        <p:spPr>
          <a:xfrm>
            <a:off x="642719" y="4933561"/>
            <a:ext cx="8083270" cy="507831"/>
          </a:xfrm>
          <a:prstGeom prst="rect">
            <a:avLst/>
          </a:prstGeom>
        </p:spPr>
        <p:txBody>
          <a:bodyPr wrap="square">
            <a:spAutoFit/>
          </a:bodyPr>
          <a:lstStyle/>
          <a:p>
            <a:pPr indent="-285750">
              <a:lnSpc>
                <a:spcPct val="150000"/>
              </a:lnSpc>
              <a:buFont typeface="Wingdings" pitchFamily="2" charset="2"/>
              <a:buChar char="ü"/>
            </a:pPr>
            <a:r>
              <a:rPr lang="ru-RU" dirty="0">
                <a:sym typeface="Symbol"/>
              </a:rPr>
              <a:t>В реальности лопатка еще более закручена по высоте</a:t>
            </a:r>
            <a:endParaRPr lang="en-US" dirty="0">
              <a:sym typeface="Symbol"/>
            </a:endParaRPr>
          </a:p>
        </p:txBody>
      </p:sp>
      <p:sp>
        <p:nvSpPr>
          <p:cNvPr id="41" name="Прямоугольник 40">
            <a:extLst>
              <a:ext uri="{FF2B5EF4-FFF2-40B4-BE49-F238E27FC236}">
                <a16:creationId xmlns:a16="http://schemas.microsoft.com/office/drawing/2014/main" id="{57357087-BC85-4681-8617-0888687EAF85}"/>
              </a:ext>
            </a:extLst>
          </p:cNvPr>
          <p:cNvSpPr/>
          <p:nvPr/>
        </p:nvSpPr>
        <p:spPr>
          <a:xfrm>
            <a:off x="625009" y="2025572"/>
            <a:ext cx="8100979" cy="923330"/>
          </a:xfrm>
          <a:prstGeom prst="rect">
            <a:avLst/>
          </a:prstGeom>
        </p:spPr>
        <p:txBody>
          <a:bodyPr wrap="square">
            <a:spAutoFit/>
          </a:bodyPr>
          <a:lstStyle/>
          <a:p>
            <a:pPr indent="-285750">
              <a:lnSpc>
                <a:spcPct val="150000"/>
              </a:lnSpc>
              <a:buFont typeface="Wingdings" pitchFamily="2" charset="2"/>
              <a:buChar char="ü"/>
            </a:pPr>
            <a:r>
              <a:rPr lang="ru-RU" dirty="0"/>
              <a:t>Слоистое течение существует при наличии радиального градиента давления</a:t>
            </a:r>
          </a:p>
          <a:p>
            <a:pPr indent="-285750">
              <a:lnSpc>
                <a:spcPct val="150000"/>
              </a:lnSpc>
              <a:buFont typeface="Wingdings" pitchFamily="2" charset="2"/>
              <a:buChar char="ü"/>
            </a:pPr>
            <a:r>
              <a:rPr lang="ru-RU" dirty="0">
                <a:sym typeface="Symbol"/>
              </a:rPr>
              <a:t>К периферии давление растет, скорость падает </a:t>
            </a:r>
          </a:p>
        </p:txBody>
      </p:sp>
      <p:sp>
        <p:nvSpPr>
          <p:cNvPr id="42" name="Прямоугольник 41">
            <a:extLst>
              <a:ext uri="{FF2B5EF4-FFF2-40B4-BE49-F238E27FC236}">
                <a16:creationId xmlns:a16="http://schemas.microsoft.com/office/drawing/2014/main" id="{8F09A2F1-CA47-4CA1-9CE7-744AAD90CFDB}"/>
              </a:ext>
            </a:extLst>
          </p:cNvPr>
          <p:cNvSpPr/>
          <p:nvPr/>
        </p:nvSpPr>
        <p:spPr>
          <a:xfrm>
            <a:off x="6800164" y="5007371"/>
            <a:ext cx="2138742" cy="369332"/>
          </a:xfrm>
          <a:prstGeom prst="rect">
            <a:avLst/>
          </a:prstGeom>
        </p:spPr>
        <p:txBody>
          <a:bodyPr wrap="square">
            <a:spAutoFit/>
          </a:bodyPr>
          <a:lstStyle/>
          <a:p>
            <a:pPr algn="ctr"/>
            <a:r>
              <a:rPr lang="ru-RU" dirty="0"/>
              <a:t>с</a:t>
            </a:r>
            <a:r>
              <a:rPr lang="ru-RU" baseline="-25000" dirty="0"/>
              <a:t>1</a:t>
            </a:r>
            <a:r>
              <a:rPr lang="ru-RU" dirty="0"/>
              <a:t>=</a:t>
            </a:r>
            <a:r>
              <a:rPr lang="en-US" dirty="0"/>
              <a:t>𝑓</a:t>
            </a:r>
            <a:r>
              <a:rPr lang="ru-RU" dirty="0"/>
              <a:t>(</a:t>
            </a:r>
            <a:r>
              <a:rPr lang="en-US" dirty="0"/>
              <a:t>𝑟)</a:t>
            </a:r>
            <a:r>
              <a:rPr lang="ru-RU" dirty="0"/>
              <a:t>=𝑐𝑜𝑛𝑠𝑡</a:t>
            </a:r>
            <a:endParaRPr lang="ru-RU" sz="1600" cap="small" dirty="0"/>
          </a:p>
        </p:txBody>
      </p:sp>
      <p:sp>
        <p:nvSpPr>
          <p:cNvPr id="43" name="Прямоугольник 42">
            <a:extLst>
              <a:ext uri="{FF2B5EF4-FFF2-40B4-BE49-F238E27FC236}">
                <a16:creationId xmlns:a16="http://schemas.microsoft.com/office/drawing/2014/main" id="{2552E40C-386F-402F-9428-92608CD11BC9}"/>
              </a:ext>
            </a:extLst>
          </p:cNvPr>
          <p:cNvSpPr/>
          <p:nvPr/>
        </p:nvSpPr>
        <p:spPr>
          <a:xfrm>
            <a:off x="6787144" y="5402308"/>
            <a:ext cx="2138742" cy="369332"/>
          </a:xfrm>
          <a:prstGeom prst="rect">
            <a:avLst/>
          </a:prstGeom>
        </p:spPr>
        <p:txBody>
          <a:bodyPr wrap="square">
            <a:spAutoFit/>
          </a:bodyPr>
          <a:lstStyle/>
          <a:p>
            <a:pPr algn="ctr"/>
            <a:r>
              <a:rPr lang="ru-RU" dirty="0"/>
              <a:t>с</a:t>
            </a:r>
            <a:r>
              <a:rPr lang="ru-RU" baseline="-25000" dirty="0"/>
              <a:t>1</a:t>
            </a:r>
            <a:r>
              <a:rPr lang="ru-RU" dirty="0"/>
              <a:t>=</a:t>
            </a:r>
            <a:r>
              <a:rPr lang="en-US" dirty="0"/>
              <a:t>𝑓</a:t>
            </a:r>
            <a:r>
              <a:rPr lang="ru-RU" dirty="0"/>
              <a:t>(</a:t>
            </a:r>
            <a:r>
              <a:rPr lang="en-US" dirty="0"/>
              <a:t>𝑟)</a:t>
            </a:r>
            <a:r>
              <a:rPr lang="ru-RU" dirty="0"/>
              <a:t>=</a:t>
            </a:r>
            <a:r>
              <a:rPr lang="en-US" dirty="0" err="1"/>
              <a:t>var</a:t>
            </a:r>
            <a:endParaRPr lang="ru-RU" sz="1600" cap="small" dirty="0"/>
          </a:p>
        </p:txBody>
      </p:sp>
      <p:cxnSp>
        <p:nvCxnSpPr>
          <p:cNvPr id="45" name="Прямая со стрелкой 44">
            <a:extLst>
              <a:ext uri="{FF2B5EF4-FFF2-40B4-BE49-F238E27FC236}">
                <a16:creationId xmlns:a16="http://schemas.microsoft.com/office/drawing/2014/main" id="{132F5C81-D6B6-4F95-AD1D-030D2AD0C2DD}"/>
              </a:ext>
            </a:extLst>
          </p:cNvPr>
          <p:cNvCxnSpPr/>
          <p:nvPr/>
        </p:nvCxnSpPr>
        <p:spPr>
          <a:xfrm>
            <a:off x="6542876" y="5214037"/>
            <a:ext cx="514575" cy="0"/>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a:extLst>
              <a:ext uri="{FF2B5EF4-FFF2-40B4-BE49-F238E27FC236}">
                <a16:creationId xmlns:a16="http://schemas.microsoft.com/office/drawing/2014/main" id="{52A0C8B1-E4DE-4232-9644-F6AAB17865E5}"/>
              </a:ext>
            </a:extLst>
          </p:cNvPr>
          <p:cNvCxnSpPr/>
          <p:nvPr/>
        </p:nvCxnSpPr>
        <p:spPr>
          <a:xfrm flipV="1">
            <a:off x="6542876" y="5629662"/>
            <a:ext cx="514575" cy="0"/>
          </a:xfrm>
          <a:prstGeom prst="line">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Прямая со стрелкой 45"/>
          <p:cNvCxnSpPr/>
          <p:nvPr/>
        </p:nvCxnSpPr>
        <p:spPr>
          <a:xfrm flipH="1">
            <a:off x="1134396" y="3276594"/>
            <a:ext cx="427682" cy="120582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8" name="Прямая со стрелкой 47"/>
          <p:cNvCxnSpPr/>
          <p:nvPr/>
        </p:nvCxnSpPr>
        <p:spPr>
          <a:xfrm>
            <a:off x="1134395" y="4472860"/>
            <a:ext cx="1337326" cy="1425"/>
          </a:xfrm>
          <a:prstGeom prst="straightConnector1">
            <a:avLst/>
          </a:prstGeom>
          <a:ln w="31750">
            <a:solidFill>
              <a:schemeClr val="tx1"/>
            </a:solidFill>
            <a:headEnd type="arrow" w="med" len="lg"/>
            <a:tailEnd type="none"/>
          </a:ln>
        </p:spPr>
        <p:style>
          <a:lnRef idx="1">
            <a:schemeClr val="accent1"/>
          </a:lnRef>
          <a:fillRef idx="0">
            <a:schemeClr val="accent1"/>
          </a:fillRef>
          <a:effectRef idx="0">
            <a:schemeClr val="accent1"/>
          </a:effectRef>
          <a:fontRef idx="minor">
            <a:schemeClr val="tx1"/>
          </a:fontRef>
        </p:style>
      </p:cxnSp>
      <p:cxnSp>
        <p:nvCxnSpPr>
          <p:cNvPr id="49" name="Прямая со стрелкой 48"/>
          <p:cNvCxnSpPr/>
          <p:nvPr/>
        </p:nvCxnSpPr>
        <p:spPr>
          <a:xfrm flipV="1">
            <a:off x="3719013" y="4562515"/>
            <a:ext cx="1846443" cy="3651"/>
          </a:xfrm>
          <a:prstGeom prst="straightConnector1">
            <a:avLst/>
          </a:prstGeom>
          <a:ln w="31750">
            <a:solidFill>
              <a:schemeClr val="tx1"/>
            </a:solidFill>
            <a:headEnd type="arrow" w="med" len="lg"/>
            <a:tailEnd type="none"/>
          </a:ln>
        </p:spPr>
        <p:style>
          <a:lnRef idx="1">
            <a:schemeClr val="accent1"/>
          </a:lnRef>
          <a:fillRef idx="0">
            <a:schemeClr val="accent1"/>
          </a:fillRef>
          <a:effectRef idx="0">
            <a:schemeClr val="accent1"/>
          </a:effectRef>
          <a:fontRef idx="minor">
            <a:schemeClr val="tx1"/>
          </a:fontRef>
        </p:style>
      </p:cxnSp>
      <p:cxnSp>
        <p:nvCxnSpPr>
          <p:cNvPr id="50" name="Прямая со стрелкой 49"/>
          <p:cNvCxnSpPr/>
          <p:nvPr/>
        </p:nvCxnSpPr>
        <p:spPr>
          <a:xfrm>
            <a:off x="6248399" y="4536797"/>
            <a:ext cx="2563841" cy="0"/>
          </a:xfrm>
          <a:prstGeom prst="straightConnector1">
            <a:avLst/>
          </a:prstGeom>
          <a:ln w="31750">
            <a:solidFill>
              <a:schemeClr val="tx1"/>
            </a:solidFill>
            <a:headEnd type="arrow" w="med" len="lg"/>
            <a:tailEnd type="none"/>
          </a:ln>
        </p:spPr>
        <p:style>
          <a:lnRef idx="1">
            <a:schemeClr val="accent1"/>
          </a:lnRef>
          <a:fillRef idx="0">
            <a:schemeClr val="accent1"/>
          </a:fillRef>
          <a:effectRef idx="0">
            <a:schemeClr val="accent1"/>
          </a:effectRef>
          <a:fontRef idx="minor">
            <a:schemeClr val="tx1"/>
          </a:fontRef>
        </p:style>
      </p:cxnSp>
      <p:cxnSp>
        <p:nvCxnSpPr>
          <p:cNvPr id="51" name="Прямая со стрелкой 50"/>
          <p:cNvCxnSpPr/>
          <p:nvPr/>
        </p:nvCxnSpPr>
        <p:spPr>
          <a:xfrm flipH="1">
            <a:off x="3707422" y="3338515"/>
            <a:ext cx="407373" cy="12240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2" name="Прямая со стрелкой 51"/>
          <p:cNvCxnSpPr/>
          <p:nvPr/>
        </p:nvCxnSpPr>
        <p:spPr>
          <a:xfrm flipH="1">
            <a:off x="6294122" y="3322578"/>
            <a:ext cx="407373" cy="12240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4" name="Прямая со стрелкой 33"/>
          <p:cNvCxnSpPr/>
          <p:nvPr/>
        </p:nvCxnSpPr>
        <p:spPr>
          <a:xfrm flipH="1">
            <a:off x="8382000" y="3810000"/>
            <a:ext cx="152400" cy="219075"/>
          </a:xfrm>
          <a:prstGeom prst="straightConnector1">
            <a:avLst/>
          </a:prstGeom>
          <a:ln w="1905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cxnSp>
        <p:nvCxnSpPr>
          <p:cNvPr id="53" name="Прямая со стрелкой 52"/>
          <p:cNvCxnSpPr/>
          <p:nvPr/>
        </p:nvCxnSpPr>
        <p:spPr>
          <a:xfrm>
            <a:off x="6434563" y="4116108"/>
            <a:ext cx="2563841" cy="0"/>
          </a:xfrm>
          <a:prstGeom prst="straightConnector1">
            <a:avLst/>
          </a:prstGeom>
          <a:ln w="31750">
            <a:solidFill>
              <a:srgbClr val="FF0000"/>
            </a:solidFill>
            <a:prstDash val="lgDash"/>
            <a:headEnd type="arrow" w="med" len="lg"/>
            <a:tailEnd type="none"/>
          </a:ln>
        </p:spPr>
        <p:style>
          <a:lnRef idx="1">
            <a:schemeClr val="accent1"/>
          </a:lnRef>
          <a:fillRef idx="0">
            <a:schemeClr val="accent1"/>
          </a:fillRef>
          <a:effectRef idx="0">
            <a:schemeClr val="accent1"/>
          </a:effectRef>
          <a:fontRef idx="minor">
            <a:schemeClr val="tx1"/>
          </a:fontRef>
        </p:style>
      </p:cxnSp>
      <p:cxnSp>
        <p:nvCxnSpPr>
          <p:cNvPr id="57" name="Прямая со стрелкой 56"/>
          <p:cNvCxnSpPr/>
          <p:nvPr/>
        </p:nvCxnSpPr>
        <p:spPr>
          <a:xfrm flipV="1">
            <a:off x="3786889" y="4305300"/>
            <a:ext cx="1846443" cy="3651"/>
          </a:xfrm>
          <a:prstGeom prst="straightConnector1">
            <a:avLst/>
          </a:prstGeom>
          <a:ln w="31750">
            <a:solidFill>
              <a:srgbClr val="FF0000"/>
            </a:solidFill>
            <a:prstDash val="lgDash"/>
            <a:headEnd type="arrow" w="med" len="lg"/>
            <a:tailEnd type="none"/>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p:cNvCxnSpPr/>
          <p:nvPr/>
        </p:nvCxnSpPr>
        <p:spPr>
          <a:xfrm flipH="1" flipV="1">
            <a:off x="5295900" y="4248150"/>
            <a:ext cx="638175" cy="114300"/>
          </a:xfrm>
          <a:prstGeom prst="straightConnector1">
            <a:avLst/>
          </a:prstGeom>
          <a:ln w="1905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233610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3" grpId="0"/>
      <p:bldP spid="3" grpId="0"/>
      <p:bldP spid="42" grpId="0"/>
      <p:bldP spid="4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Работа ступеней турбины на разных радиусах</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6</a:t>
            </a:fld>
            <a:endParaRPr lang="ru-RU" dirty="0">
              <a:solidFill>
                <a:schemeClr val="bg1"/>
              </a:solidFill>
              <a:latin typeface="Elektra Medium Pro" panose="02000803000000020004" pitchFamily="50" charset="-52"/>
            </a:endParaRPr>
          </a:p>
        </p:txBody>
      </p:sp>
      <p:sp>
        <p:nvSpPr>
          <p:cNvPr id="4" name="TextBox 3"/>
          <p:cNvSpPr txBox="1"/>
          <p:nvPr/>
        </p:nvSpPr>
        <p:spPr>
          <a:xfrm>
            <a:off x="609600" y="798713"/>
            <a:ext cx="5619750" cy="3831818"/>
          </a:xfrm>
          <a:prstGeom prst="rect">
            <a:avLst/>
          </a:prstGeom>
          <a:noFill/>
        </p:spPr>
        <p:txBody>
          <a:bodyPr wrap="square" rtlCol="0">
            <a:spAutoFit/>
          </a:bodyPr>
          <a:lstStyle/>
          <a:p>
            <a:pPr indent="-285750">
              <a:lnSpc>
                <a:spcPct val="150000"/>
              </a:lnSpc>
              <a:buFont typeface="Wingdings" pitchFamily="2" charset="2"/>
              <a:buChar char="ü"/>
            </a:pPr>
            <a:r>
              <a:rPr lang="ru-RU" dirty="0"/>
              <a:t>Рассматриваются треугольники скоростей на входе в РК в трех сечениях: периферийном среднем и втулочном</a:t>
            </a:r>
          </a:p>
          <a:p>
            <a:pPr indent="-285750">
              <a:lnSpc>
                <a:spcPct val="150000"/>
              </a:lnSpc>
              <a:buFont typeface="Wingdings" pitchFamily="2" charset="2"/>
              <a:buChar char="ü"/>
            </a:pPr>
            <a:r>
              <a:rPr lang="ru-RU" dirty="0"/>
              <a:t>Допущение: абсолютная скорость на входе в РК – постоянна</a:t>
            </a:r>
          </a:p>
          <a:p>
            <a:pPr indent="-285750">
              <a:lnSpc>
                <a:spcPct val="150000"/>
              </a:lnSpc>
              <a:buFont typeface="Wingdings" pitchFamily="2" charset="2"/>
              <a:buChar char="ü"/>
            </a:pPr>
            <a:r>
              <a:rPr lang="ru-RU" dirty="0"/>
              <a:t>От радиуса зависит окружная скорость: </a:t>
            </a:r>
            <a:r>
              <a:rPr lang="en-US" i="1" dirty="0"/>
              <a:t>u=</a:t>
            </a:r>
            <a:r>
              <a:rPr lang="en-US" i="1" dirty="0">
                <a:sym typeface="Symbol"/>
              </a:rPr>
              <a:t>r</a:t>
            </a:r>
          </a:p>
          <a:p>
            <a:pPr indent="-285750">
              <a:lnSpc>
                <a:spcPct val="150000"/>
              </a:lnSpc>
              <a:buFont typeface="Wingdings" pitchFamily="2" charset="2"/>
              <a:buChar char="ü"/>
            </a:pPr>
            <a:endParaRPr lang="en-US" i="1" dirty="0">
              <a:sym typeface="Symbol"/>
            </a:endParaRPr>
          </a:p>
          <a:p>
            <a:pPr indent="-285750">
              <a:lnSpc>
                <a:spcPct val="150000"/>
              </a:lnSpc>
              <a:buFont typeface="Wingdings" pitchFamily="2" charset="2"/>
              <a:buChar char="ü"/>
            </a:pPr>
            <a:endParaRPr lang="en-US" i="1" dirty="0">
              <a:sym typeface="Symbol"/>
            </a:endParaRPr>
          </a:p>
          <a:p>
            <a:pPr indent="-285750">
              <a:lnSpc>
                <a:spcPct val="150000"/>
              </a:lnSpc>
              <a:buFont typeface="Wingdings" pitchFamily="2" charset="2"/>
              <a:buChar char="ü"/>
            </a:pPr>
            <a:endParaRPr lang="en-US" i="1" dirty="0">
              <a:sym typeface="Symbol"/>
            </a:endParaRPr>
          </a:p>
        </p:txBody>
      </p:sp>
      <p:sp>
        <p:nvSpPr>
          <p:cNvPr id="5" name="Прямоугольник 4"/>
          <p:cNvSpPr/>
          <p:nvPr/>
        </p:nvSpPr>
        <p:spPr>
          <a:xfrm>
            <a:off x="322576" y="3312578"/>
            <a:ext cx="2019338" cy="307777"/>
          </a:xfrm>
          <a:prstGeom prst="rect">
            <a:avLst/>
          </a:prstGeom>
        </p:spPr>
        <p:txBody>
          <a:bodyPr wrap="square">
            <a:spAutoFit/>
          </a:bodyPr>
          <a:lstStyle/>
          <a:p>
            <a:pPr algn="ctr"/>
            <a:r>
              <a:rPr lang="ru-RU" sz="1400" cap="small" dirty="0"/>
              <a:t>Втулочное сечение</a:t>
            </a:r>
          </a:p>
        </p:txBody>
      </p:sp>
      <p:sp>
        <p:nvSpPr>
          <p:cNvPr id="6" name="Прямоугольник 5"/>
          <p:cNvSpPr/>
          <p:nvPr/>
        </p:nvSpPr>
        <p:spPr>
          <a:xfrm>
            <a:off x="5003334" y="3307669"/>
            <a:ext cx="2019338" cy="252000"/>
          </a:xfrm>
          <a:prstGeom prst="rect">
            <a:avLst/>
          </a:prstGeom>
        </p:spPr>
        <p:txBody>
          <a:bodyPr wrap="square">
            <a:spAutoFit/>
          </a:bodyPr>
          <a:lstStyle/>
          <a:p>
            <a:pPr algn="ctr"/>
            <a:r>
              <a:rPr lang="ru-RU" sz="1400" cap="small" dirty="0"/>
              <a:t>Периферийное сечение</a:t>
            </a:r>
          </a:p>
        </p:txBody>
      </p:sp>
      <p:sp>
        <p:nvSpPr>
          <p:cNvPr id="9" name="Прямоугольник 8"/>
          <p:cNvSpPr/>
          <p:nvPr/>
        </p:nvSpPr>
        <p:spPr>
          <a:xfrm>
            <a:off x="2617515" y="3319973"/>
            <a:ext cx="2019338" cy="307777"/>
          </a:xfrm>
          <a:prstGeom prst="rect">
            <a:avLst/>
          </a:prstGeom>
        </p:spPr>
        <p:txBody>
          <a:bodyPr wrap="square">
            <a:spAutoFit/>
          </a:bodyPr>
          <a:lstStyle/>
          <a:p>
            <a:pPr algn="ctr"/>
            <a:r>
              <a:rPr lang="ru-RU" sz="1400" cap="small" dirty="0"/>
              <a:t>Среднее сечение</a:t>
            </a:r>
          </a:p>
        </p:txBody>
      </p:sp>
      <p:sp>
        <p:nvSpPr>
          <p:cNvPr id="28" name="Прямоугольник 27"/>
          <p:cNvSpPr/>
          <p:nvPr/>
        </p:nvSpPr>
        <p:spPr>
          <a:xfrm>
            <a:off x="497632" y="5870261"/>
            <a:ext cx="8420100" cy="462499"/>
          </a:xfrm>
          <a:prstGeom prst="rect">
            <a:avLst/>
          </a:prstGeom>
        </p:spPr>
        <p:txBody>
          <a:bodyPr wrap="square">
            <a:spAutoFit/>
          </a:bodyPr>
          <a:lstStyle/>
          <a:p>
            <a:pPr indent="-285750">
              <a:lnSpc>
                <a:spcPct val="150000"/>
              </a:lnSpc>
              <a:buFont typeface="Wingdings" pitchFamily="2" charset="2"/>
              <a:buChar char="ü"/>
            </a:pPr>
            <a:r>
              <a:rPr lang="ru-RU" dirty="0">
                <a:sym typeface="Symbol"/>
              </a:rPr>
              <a:t>По высоте лопатки изменяется угол входа в относительном движении </a:t>
            </a:r>
            <a:r>
              <a:rPr lang="ru-RU" i="1" dirty="0">
                <a:sym typeface="Symbol"/>
              </a:rPr>
              <a:t></a:t>
            </a:r>
            <a:r>
              <a:rPr lang="ru-RU" i="1" baseline="-25000" dirty="0">
                <a:sym typeface="Symbol"/>
              </a:rPr>
              <a:t>1</a:t>
            </a:r>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22046" y="798713"/>
            <a:ext cx="2384966"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4949" y="3609984"/>
            <a:ext cx="2214592"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39541" y="3637275"/>
            <a:ext cx="2375286"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14827" y="3605075"/>
            <a:ext cx="2462500"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Рисунок 41" descr="gallery_turbine3.jpg"/>
          <p:cNvPicPr>
            <a:picLocks noChangeAspect="1"/>
          </p:cNvPicPr>
          <p:nvPr/>
        </p:nvPicPr>
        <p:blipFill>
          <a:blip r:embed="rId8" cstate="print"/>
          <a:srcRect t="5518" b="8966"/>
          <a:stretch>
            <a:fillRect/>
          </a:stretch>
        </p:blipFill>
        <p:spPr>
          <a:xfrm rot="16200000">
            <a:off x="7168798" y="3868603"/>
            <a:ext cx="2057869" cy="1440000"/>
          </a:xfrm>
          <a:prstGeom prst="rect">
            <a:avLst/>
          </a:prstGeom>
        </p:spPr>
      </p:pic>
      <p:sp>
        <p:nvSpPr>
          <p:cNvPr id="43" name="Прямоугольник 42"/>
          <p:cNvSpPr/>
          <p:nvPr/>
        </p:nvSpPr>
        <p:spPr>
          <a:xfrm>
            <a:off x="7188063" y="3357984"/>
            <a:ext cx="2019338" cy="307777"/>
          </a:xfrm>
          <a:prstGeom prst="rect">
            <a:avLst/>
          </a:prstGeom>
        </p:spPr>
        <p:txBody>
          <a:bodyPr wrap="square">
            <a:spAutoFit/>
          </a:bodyPr>
          <a:lstStyle/>
          <a:p>
            <a:pPr algn="ctr"/>
            <a:r>
              <a:rPr lang="ru-RU" sz="1400" cap="small" dirty="0"/>
              <a:t>Форма лопатки</a:t>
            </a:r>
          </a:p>
        </p:txBody>
      </p:sp>
    </p:spTree>
    <p:custDataLst>
      <p:tags r:id="rId1"/>
    </p:custDataLst>
    <p:extLst>
      <p:ext uri="{BB962C8B-B14F-4D97-AF65-F5344CB8AC3E}">
        <p14:creationId xmlns:p14="http://schemas.microsoft.com/office/powerpoint/2010/main" val="2671337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5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5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5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28" grpId="0"/>
      <p:bldP spid="4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Работа ступеней компрессора на разных радиусах</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7</a:t>
            </a:fld>
            <a:endParaRPr lang="ru-RU" dirty="0">
              <a:solidFill>
                <a:schemeClr val="bg1"/>
              </a:solidFill>
              <a:latin typeface="Elektra Medium Pro" panose="02000803000000020004" pitchFamily="50" charset="-52"/>
            </a:endParaRPr>
          </a:p>
        </p:txBody>
      </p:sp>
      <p:sp>
        <p:nvSpPr>
          <p:cNvPr id="10" name="TextBox 9">
            <a:extLst>
              <a:ext uri="{FF2B5EF4-FFF2-40B4-BE49-F238E27FC236}">
                <a16:creationId xmlns:a16="http://schemas.microsoft.com/office/drawing/2014/main" id="{21B992B5-1406-46D2-A501-31F199C446B2}"/>
              </a:ext>
            </a:extLst>
          </p:cNvPr>
          <p:cNvSpPr txBox="1"/>
          <p:nvPr/>
        </p:nvSpPr>
        <p:spPr>
          <a:xfrm>
            <a:off x="609599" y="798713"/>
            <a:ext cx="8201025" cy="1338828"/>
          </a:xfrm>
          <a:prstGeom prst="rect">
            <a:avLst/>
          </a:prstGeom>
          <a:noFill/>
        </p:spPr>
        <p:txBody>
          <a:bodyPr wrap="square" rtlCol="0">
            <a:spAutoFit/>
          </a:bodyPr>
          <a:lstStyle/>
          <a:p>
            <a:pPr indent="-285750">
              <a:lnSpc>
                <a:spcPct val="150000"/>
              </a:lnSpc>
              <a:buFont typeface="Wingdings" pitchFamily="2" charset="2"/>
              <a:buChar char="ü"/>
            </a:pPr>
            <a:r>
              <a:rPr lang="ru-RU" dirty="0">
                <a:solidFill>
                  <a:srgbClr val="FF0000"/>
                </a:solidFill>
              </a:rPr>
              <a:t>Как рассчитать изменение параметров по высоте канала?</a:t>
            </a:r>
          </a:p>
          <a:p>
            <a:pPr indent="-285750">
              <a:lnSpc>
                <a:spcPct val="150000"/>
              </a:lnSpc>
              <a:buFont typeface="Wingdings" pitchFamily="2" charset="2"/>
              <a:buChar char="ü"/>
            </a:pPr>
            <a:endParaRPr lang="ru-RU" dirty="0">
              <a:sym typeface="Symbol"/>
            </a:endParaRPr>
          </a:p>
          <a:p>
            <a:pPr indent="-285750">
              <a:lnSpc>
                <a:spcPct val="150000"/>
              </a:lnSpc>
              <a:buFont typeface="Wingdings" pitchFamily="2" charset="2"/>
              <a:buChar char="ü"/>
            </a:pPr>
            <a:endParaRPr lang="ru-RU" dirty="0">
              <a:sym typeface="Symbol"/>
            </a:endParaRPr>
          </a:p>
        </p:txBody>
      </p:sp>
      <p:pic>
        <p:nvPicPr>
          <p:cNvPr id="11" name="Рисунок 10" descr="11.png">
            <a:extLst>
              <a:ext uri="{FF2B5EF4-FFF2-40B4-BE49-F238E27FC236}">
                <a16:creationId xmlns:a16="http://schemas.microsoft.com/office/drawing/2014/main" id="{1778F06B-604A-4D8F-831C-2CD3C3085B4B}"/>
              </a:ext>
            </a:extLst>
          </p:cNvPr>
          <p:cNvPicPr>
            <a:picLocks noChangeAspect="1"/>
          </p:cNvPicPr>
          <p:nvPr/>
        </p:nvPicPr>
        <p:blipFill>
          <a:blip r:embed="rId4" cstate="print"/>
          <a:stretch>
            <a:fillRect/>
          </a:stretch>
        </p:blipFill>
        <p:spPr>
          <a:xfrm>
            <a:off x="3391297" y="1278657"/>
            <a:ext cx="2156825" cy="756000"/>
          </a:xfrm>
          <a:prstGeom prst="rect">
            <a:avLst/>
          </a:prstGeom>
        </p:spPr>
      </p:pic>
      <p:sp>
        <p:nvSpPr>
          <p:cNvPr id="12" name="Овал 11">
            <a:extLst>
              <a:ext uri="{FF2B5EF4-FFF2-40B4-BE49-F238E27FC236}">
                <a16:creationId xmlns:a16="http://schemas.microsoft.com/office/drawing/2014/main" id="{6233E779-5AA8-4664-BAAA-E7AE61B61964}"/>
              </a:ext>
            </a:extLst>
          </p:cNvPr>
          <p:cNvSpPr/>
          <p:nvPr/>
        </p:nvSpPr>
        <p:spPr>
          <a:xfrm>
            <a:off x="3463305" y="1350665"/>
            <a:ext cx="576064"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dirty="0">
              <a:solidFill>
                <a:schemeClr val="tx1"/>
              </a:solidFill>
              <a:latin typeface="Arial Unicode MS" pitchFamily="34" charset="-128"/>
              <a:ea typeface="Arial Unicode MS" pitchFamily="34" charset="-128"/>
              <a:cs typeface="Arial Unicode MS" pitchFamily="34" charset="-128"/>
            </a:endParaRPr>
          </a:p>
        </p:txBody>
      </p:sp>
      <p:sp>
        <p:nvSpPr>
          <p:cNvPr id="13" name="Овал 12">
            <a:extLst>
              <a:ext uri="{FF2B5EF4-FFF2-40B4-BE49-F238E27FC236}">
                <a16:creationId xmlns:a16="http://schemas.microsoft.com/office/drawing/2014/main" id="{CEB2E387-43D9-435D-8A75-B1D60F2F3CEA}"/>
              </a:ext>
            </a:extLst>
          </p:cNvPr>
          <p:cNvSpPr/>
          <p:nvPr/>
        </p:nvSpPr>
        <p:spPr>
          <a:xfrm>
            <a:off x="4543425" y="1350665"/>
            <a:ext cx="360040" cy="36004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dirty="0">
              <a:solidFill>
                <a:schemeClr val="tx1"/>
              </a:solidFill>
              <a:latin typeface="Arial Unicode MS" pitchFamily="34" charset="-128"/>
              <a:ea typeface="Arial Unicode MS" pitchFamily="34" charset="-128"/>
              <a:cs typeface="Arial Unicode MS" pitchFamily="34" charset="-128"/>
            </a:endParaRPr>
          </a:p>
        </p:txBody>
      </p:sp>
      <p:sp>
        <p:nvSpPr>
          <p:cNvPr id="14" name="Прямоугольник 13">
            <a:extLst>
              <a:ext uri="{FF2B5EF4-FFF2-40B4-BE49-F238E27FC236}">
                <a16:creationId xmlns:a16="http://schemas.microsoft.com/office/drawing/2014/main" id="{DDC70B41-4849-4057-9EDE-517ACBB9FA1A}"/>
              </a:ext>
            </a:extLst>
          </p:cNvPr>
          <p:cNvSpPr/>
          <p:nvPr/>
        </p:nvSpPr>
        <p:spPr>
          <a:xfrm>
            <a:off x="590190" y="5279620"/>
            <a:ext cx="3378041" cy="507831"/>
          </a:xfrm>
          <a:prstGeom prst="rect">
            <a:avLst/>
          </a:prstGeom>
        </p:spPr>
        <p:txBody>
          <a:bodyPr wrap="none">
            <a:spAutoFit/>
          </a:bodyPr>
          <a:lstStyle/>
          <a:p>
            <a:pPr marL="290513" indent="-285750">
              <a:lnSpc>
                <a:spcPct val="150000"/>
              </a:lnSpc>
              <a:buFont typeface="Wingdings" pitchFamily="2" charset="2"/>
              <a:buChar char="ü"/>
            </a:pPr>
            <a:r>
              <a:rPr lang="ru-RU" dirty="0">
                <a:solidFill>
                  <a:srgbClr val="FF0000"/>
                </a:solidFill>
              </a:rPr>
              <a:t>Как выбрать закон закрутки? </a:t>
            </a:r>
          </a:p>
        </p:txBody>
      </p:sp>
      <p:sp>
        <p:nvSpPr>
          <p:cNvPr id="15" name="Прямоугольник 14">
            <a:extLst>
              <a:ext uri="{FF2B5EF4-FFF2-40B4-BE49-F238E27FC236}">
                <a16:creationId xmlns:a16="http://schemas.microsoft.com/office/drawing/2014/main" id="{7DDEEC5C-F27E-4E97-A435-564C4C5325D0}"/>
              </a:ext>
            </a:extLst>
          </p:cNvPr>
          <p:cNvSpPr/>
          <p:nvPr/>
        </p:nvSpPr>
        <p:spPr>
          <a:xfrm>
            <a:off x="590190" y="3219429"/>
            <a:ext cx="8116390" cy="2169825"/>
          </a:xfrm>
          <a:prstGeom prst="rect">
            <a:avLst/>
          </a:prstGeom>
        </p:spPr>
        <p:txBody>
          <a:bodyPr wrap="square">
            <a:spAutoFit/>
          </a:bodyPr>
          <a:lstStyle/>
          <a:p>
            <a:pPr indent="-285750">
              <a:lnSpc>
                <a:spcPct val="150000"/>
              </a:lnSpc>
              <a:buFont typeface="Wingdings" pitchFamily="2" charset="2"/>
              <a:buChar char="ü"/>
            </a:pPr>
            <a:r>
              <a:rPr lang="ru-RU" dirty="0"/>
              <a:t>Закон закрутки обычно представляется в виде: </a:t>
            </a:r>
            <a:r>
              <a:rPr lang="en-US" i="1" dirty="0" err="1"/>
              <a:t>c</a:t>
            </a:r>
            <a:r>
              <a:rPr lang="en-US" i="1" baseline="-25000" dirty="0" err="1"/>
              <a:t>u</a:t>
            </a:r>
            <a:r>
              <a:rPr lang="en-US" i="1" dirty="0" err="1"/>
              <a:t>r</a:t>
            </a:r>
            <a:r>
              <a:rPr lang="en-US" i="1" baseline="30000" dirty="0" err="1"/>
              <a:t>m</a:t>
            </a:r>
            <a:r>
              <a:rPr lang="en-US" i="1" dirty="0"/>
              <a:t>=</a:t>
            </a:r>
            <a:r>
              <a:rPr lang="en-US" i="1" dirty="0" err="1"/>
              <a:t>const</a:t>
            </a:r>
            <a:endParaRPr lang="en-US" i="1" dirty="0"/>
          </a:p>
          <a:p>
            <a:pPr marL="1000125" indent="-104775">
              <a:lnSpc>
                <a:spcPct val="150000"/>
              </a:lnSpc>
              <a:buFont typeface="Arial" pitchFamily="34" charset="0"/>
              <a:buChar char="•"/>
            </a:pPr>
            <a:r>
              <a:rPr lang="ru-RU" dirty="0">
                <a:sym typeface="Symbol"/>
              </a:rPr>
              <a:t>если </a:t>
            </a:r>
            <a:r>
              <a:rPr lang="en-US" dirty="0">
                <a:sym typeface="Symbol"/>
              </a:rPr>
              <a:t>m=1 - </a:t>
            </a:r>
            <a:r>
              <a:rPr lang="en-US" i="1" dirty="0"/>
              <a:t>c</a:t>
            </a:r>
            <a:r>
              <a:rPr lang="en-US" i="1" baseline="-25000" dirty="0"/>
              <a:t>u</a:t>
            </a:r>
            <a:r>
              <a:rPr lang="en-US" i="1" dirty="0"/>
              <a:t>r=</a:t>
            </a:r>
            <a:r>
              <a:rPr lang="en-US" i="1" dirty="0" err="1"/>
              <a:t>const</a:t>
            </a:r>
            <a:r>
              <a:rPr lang="en-US" dirty="0"/>
              <a:t> – </a:t>
            </a:r>
            <a:r>
              <a:rPr lang="ru-RU" dirty="0"/>
              <a:t>закон постоянства  циркуляции</a:t>
            </a:r>
          </a:p>
          <a:p>
            <a:pPr marL="1000125" indent="-104775">
              <a:lnSpc>
                <a:spcPct val="150000"/>
              </a:lnSpc>
              <a:buFont typeface="Arial" pitchFamily="34" charset="0"/>
              <a:buChar char="•"/>
            </a:pPr>
            <a:r>
              <a:rPr lang="ru-RU" dirty="0">
                <a:sym typeface="Symbol"/>
              </a:rPr>
              <a:t>если </a:t>
            </a:r>
            <a:r>
              <a:rPr lang="en-US" dirty="0">
                <a:sym typeface="Symbol"/>
              </a:rPr>
              <a:t>m=</a:t>
            </a:r>
            <a:r>
              <a:rPr lang="ru-RU" dirty="0">
                <a:sym typeface="Symbol"/>
              </a:rPr>
              <a:t>-</a:t>
            </a:r>
            <a:r>
              <a:rPr lang="en-US" dirty="0">
                <a:sym typeface="Symbol"/>
              </a:rPr>
              <a:t>1 – </a:t>
            </a:r>
            <a:r>
              <a:rPr lang="en-US" i="1" dirty="0"/>
              <a:t>c</a:t>
            </a:r>
            <a:r>
              <a:rPr lang="en-US" i="1" baseline="-25000" dirty="0"/>
              <a:t>u</a:t>
            </a:r>
            <a:r>
              <a:rPr lang="ru-RU" i="1" dirty="0"/>
              <a:t>/</a:t>
            </a:r>
            <a:r>
              <a:rPr lang="en-US" i="1" dirty="0"/>
              <a:t>r=</a:t>
            </a:r>
            <a:r>
              <a:rPr lang="en-US" i="1" dirty="0" err="1"/>
              <a:t>const</a:t>
            </a:r>
            <a:r>
              <a:rPr lang="en-US" i="1" dirty="0"/>
              <a:t> </a:t>
            </a:r>
            <a:r>
              <a:rPr lang="en-US" dirty="0"/>
              <a:t>– </a:t>
            </a:r>
            <a:r>
              <a:rPr lang="ru-RU" dirty="0"/>
              <a:t>закон твердого тела</a:t>
            </a:r>
          </a:p>
          <a:p>
            <a:pPr marL="1000125" indent="-104775">
              <a:lnSpc>
                <a:spcPct val="150000"/>
              </a:lnSpc>
              <a:buFont typeface="Arial" pitchFamily="34" charset="0"/>
              <a:buChar char="•"/>
            </a:pPr>
            <a:r>
              <a:rPr lang="ru-RU" dirty="0">
                <a:sym typeface="Symbol"/>
              </a:rPr>
              <a:t>если </a:t>
            </a:r>
            <a:r>
              <a:rPr lang="en-US" i="1" dirty="0">
                <a:sym typeface="Symbol"/>
              </a:rPr>
              <a:t>m=cos</a:t>
            </a:r>
            <a:r>
              <a:rPr lang="en-US" i="1" baseline="30000" dirty="0">
                <a:sym typeface="Symbol"/>
              </a:rPr>
              <a:t>2</a:t>
            </a:r>
            <a:r>
              <a:rPr lang="en-US" i="1" dirty="0">
                <a:sym typeface="Symbol"/>
              </a:rPr>
              <a:t></a:t>
            </a:r>
            <a:r>
              <a:rPr lang="en-US" i="1" baseline="-25000" dirty="0">
                <a:sym typeface="Symbol"/>
              </a:rPr>
              <a:t>1</a:t>
            </a:r>
            <a:r>
              <a:rPr lang="en-US" i="1" dirty="0">
                <a:sym typeface="Symbol"/>
              </a:rPr>
              <a:t>– </a:t>
            </a:r>
            <a:r>
              <a:rPr lang="en-US" i="1" baseline="-25000" dirty="0">
                <a:sym typeface="Symbol"/>
              </a:rPr>
              <a:t>1</a:t>
            </a:r>
            <a:r>
              <a:rPr lang="en-US" i="1" dirty="0"/>
              <a:t>=</a:t>
            </a:r>
            <a:r>
              <a:rPr lang="en-US" i="1" dirty="0" err="1"/>
              <a:t>const</a:t>
            </a:r>
            <a:r>
              <a:rPr lang="en-US" i="1" dirty="0"/>
              <a:t> </a:t>
            </a:r>
            <a:r>
              <a:rPr lang="en-US" dirty="0"/>
              <a:t>– </a:t>
            </a:r>
            <a:r>
              <a:rPr lang="ru-RU" dirty="0"/>
              <a:t>закон постоянства угла в абсолютном движении</a:t>
            </a:r>
          </a:p>
        </p:txBody>
      </p:sp>
      <p:sp>
        <p:nvSpPr>
          <p:cNvPr id="16" name="Прямоугольник 15">
            <a:extLst>
              <a:ext uri="{FF2B5EF4-FFF2-40B4-BE49-F238E27FC236}">
                <a16:creationId xmlns:a16="http://schemas.microsoft.com/office/drawing/2014/main" id="{0BCE7D98-6127-4D4A-AB5B-19F18A436B79}"/>
              </a:ext>
            </a:extLst>
          </p:cNvPr>
          <p:cNvSpPr/>
          <p:nvPr/>
        </p:nvSpPr>
        <p:spPr>
          <a:xfrm>
            <a:off x="609599" y="1984797"/>
            <a:ext cx="8116390" cy="1338828"/>
          </a:xfrm>
          <a:prstGeom prst="rect">
            <a:avLst/>
          </a:prstGeom>
        </p:spPr>
        <p:txBody>
          <a:bodyPr wrap="square">
            <a:spAutoFit/>
          </a:bodyPr>
          <a:lstStyle/>
          <a:p>
            <a:pPr indent="-285750">
              <a:lnSpc>
                <a:spcPct val="150000"/>
              </a:lnSpc>
              <a:buFont typeface="Wingdings" pitchFamily="2" charset="2"/>
              <a:buChar char="ü"/>
            </a:pPr>
            <a:r>
              <a:rPr lang="ru-RU" dirty="0">
                <a:sym typeface="Symbol"/>
              </a:rPr>
              <a:t>В этом уравнении две переменных</a:t>
            </a:r>
          </a:p>
          <a:p>
            <a:pPr indent="-285750">
              <a:lnSpc>
                <a:spcPct val="150000"/>
              </a:lnSpc>
              <a:buFont typeface="Wingdings" pitchFamily="2" charset="2"/>
              <a:buChar char="ü"/>
            </a:pPr>
            <a:r>
              <a:rPr lang="ru-RU" dirty="0">
                <a:sym typeface="Symbol"/>
              </a:rPr>
              <a:t>Для решения необходимо второе уравнение</a:t>
            </a:r>
          </a:p>
          <a:p>
            <a:pPr indent="-285750">
              <a:lnSpc>
                <a:spcPct val="150000"/>
              </a:lnSpc>
              <a:buFont typeface="Wingdings" pitchFamily="2" charset="2"/>
              <a:buChar char="ü"/>
            </a:pPr>
            <a:r>
              <a:rPr lang="ru-RU" dirty="0">
                <a:sym typeface="Symbol"/>
              </a:rPr>
              <a:t>Обычно применяют уравнение </a:t>
            </a:r>
            <a:r>
              <a:rPr lang="en-US" i="1" dirty="0"/>
              <a:t>c</a:t>
            </a:r>
            <a:r>
              <a:rPr lang="en-US" i="1" baseline="-25000" dirty="0"/>
              <a:t>u</a:t>
            </a:r>
            <a:r>
              <a:rPr lang="en-US" i="1" dirty="0"/>
              <a:t>=f(r)</a:t>
            </a:r>
            <a:r>
              <a:rPr lang="ru-RU" i="1" dirty="0"/>
              <a:t> </a:t>
            </a:r>
            <a:r>
              <a:rPr lang="ru-RU" dirty="0"/>
              <a:t>- закон закрутки</a:t>
            </a:r>
          </a:p>
        </p:txBody>
      </p:sp>
      <p:sp>
        <p:nvSpPr>
          <p:cNvPr id="17" name="Прямоугольник 16">
            <a:extLst>
              <a:ext uri="{FF2B5EF4-FFF2-40B4-BE49-F238E27FC236}">
                <a16:creationId xmlns:a16="http://schemas.microsoft.com/office/drawing/2014/main" id="{BE7928D5-6291-4E49-8A05-D8A901DA2E3C}"/>
              </a:ext>
            </a:extLst>
          </p:cNvPr>
          <p:cNvSpPr/>
          <p:nvPr/>
        </p:nvSpPr>
        <p:spPr>
          <a:xfrm>
            <a:off x="560948" y="5700556"/>
            <a:ext cx="7975698" cy="507831"/>
          </a:xfrm>
          <a:prstGeom prst="rect">
            <a:avLst/>
          </a:prstGeom>
        </p:spPr>
        <p:txBody>
          <a:bodyPr wrap="square">
            <a:spAutoFit/>
          </a:bodyPr>
          <a:lstStyle/>
          <a:p>
            <a:pPr indent="-285750">
              <a:lnSpc>
                <a:spcPct val="150000"/>
              </a:lnSpc>
              <a:buFont typeface="Wingdings" pitchFamily="2" charset="2"/>
              <a:buChar char="ü"/>
            </a:pPr>
            <a:r>
              <a:rPr lang="ru-RU" dirty="0">
                <a:sym typeface="Symbol"/>
              </a:rPr>
              <a:t>Лопатка должна иметь низкие потери и быть технологичной</a:t>
            </a:r>
          </a:p>
        </p:txBody>
      </p:sp>
    </p:spTree>
    <p:custDataLst>
      <p:tags r:id="rId1"/>
    </p:custDataLst>
    <p:extLst>
      <p:ext uri="{BB962C8B-B14F-4D97-AF65-F5344CB8AC3E}">
        <p14:creationId xmlns:p14="http://schemas.microsoft.com/office/powerpoint/2010/main" val="2790761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p:bldP spid="15" grpId="0"/>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Работа ступеней компрессора на разных радиусах</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8</a:t>
            </a:fld>
            <a:endParaRPr lang="ru-RU" dirty="0">
              <a:solidFill>
                <a:schemeClr val="bg1"/>
              </a:solidFill>
              <a:latin typeface="Elektra Medium Pro" panose="02000803000000020004" pitchFamily="50" charset="-52"/>
            </a:endParaRPr>
          </a:p>
        </p:txBody>
      </p:sp>
      <p:sp>
        <p:nvSpPr>
          <p:cNvPr id="4" name="TextBox 3"/>
          <p:cNvSpPr txBox="1"/>
          <p:nvPr/>
        </p:nvSpPr>
        <p:spPr>
          <a:xfrm>
            <a:off x="609599" y="798713"/>
            <a:ext cx="8201025" cy="880369"/>
          </a:xfrm>
          <a:prstGeom prst="rect">
            <a:avLst/>
          </a:prstGeom>
          <a:noFill/>
        </p:spPr>
        <p:txBody>
          <a:bodyPr wrap="square" rtlCol="0">
            <a:spAutoFit/>
          </a:bodyPr>
          <a:lstStyle/>
          <a:p>
            <a:pPr indent="-285750" algn="ctr">
              <a:lnSpc>
                <a:spcPct val="150000"/>
              </a:lnSpc>
            </a:pPr>
            <a:r>
              <a:rPr lang="ru-RU" dirty="0"/>
              <a:t>Закон постоянства циркуляции </a:t>
            </a:r>
            <a:r>
              <a:rPr lang="en-US" i="1" dirty="0">
                <a:latin typeface="Arial" pitchFamily="34" charset="0"/>
                <a:cs typeface="Arial" pitchFamily="34" charset="0"/>
              </a:rPr>
              <a:t>c</a:t>
            </a:r>
            <a:r>
              <a:rPr lang="en-US" i="1" baseline="-25000" dirty="0">
                <a:latin typeface="Arial" pitchFamily="34" charset="0"/>
                <a:cs typeface="Arial" pitchFamily="34" charset="0"/>
              </a:rPr>
              <a:t>u</a:t>
            </a:r>
            <a:r>
              <a:rPr lang="en-US" i="1" dirty="0">
                <a:latin typeface="Arial" pitchFamily="34" charset="0"/>
                <a:cs typeface="Arial" pitchFamily="34" charset="0"/>
              </a:rPr>
              <a:t>r=const</a:t>
            </a:r>
            <a:endParaRPr lang="ru-RU" dirty="0"/>
          </a:p>
          <a:p>
            <a:pPr indent="-285750">
              <a:lnSpc>
                <a:spcPct val="150000"/>
              </a:lnSpc>
              <a:buFont typeface="Wingdings" pitchFamily="2" charset="2"/>
              <a:buChar char="ü"/>
            </a:pPr>
            <a:endParaRPr lang="en-US" i="1" dirty="0">
              <a:sym typeface="Symbol"/>
            </a:endParaRPr>
          </a:p>
        </p:txBody>
      </p:sp>
      <p:pic>
        <p:nvPicPr>
          <p:cNvPr id="11" name="Picture 2" descr="2"/>
          <p:cNvPicPr>
            <a:picLocks noChangeAspect="1" noChangeArrowheads="1"/>
          </p:cNvPicPr>
          <p:nvPr/>
        </p:nvPicPr>
        <p:blipFill>
          <a:blip r:embed="rId4" cstate="print"/>
          <a:srcRect/>
          <a:stretch>
            <a:fillRect/>
          </a:stretch>
        </p:blipFill>
        <p:spPr bwMode="auto">
          <a:xfrm>
            <a:off x="2071670" y="1285860"/>
            <a:ext cx="5015499" cy="2520000"/>
          </a:xfrm>
          <a:prstGeom prst="rect">
            <a:avLst/>
          </a:prstGeom>
          <a:noFill/>
        </p:spPr>
      </p:pic>
      <p:sp>
        <p:nvSpPr>
          <p:cNvPr id="12" name="Овал 11"/>
          <p:cNvSpPr/>
          <p:nvPr/>
        </p:nvSpPr>
        <p:spPr>
          <a:xfrm>
            <a:off x="6286512" y="1857364"/>
            <a:ext cx="792088" cy="136815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dirty="0">
              <a:solidFill>
                <a:schemeClr val="tx1"/>
              </a:solidFill>
              <a:latin typeface="Arial Unicode MS" pitchFamily="34" charset="-128"/>
              <a:ea typeface="Arial Unicode MS" pitchFamily="34" charset="-128"/>
              <a:cs typeface="Arial Unicode MS" pitchFamily="34" charset="-128"/>
            </a:endParaRPr>
          </a:p>
        </p:txBody>
      </p:sp>
      <p:sp>
        <p:nvSpPr>
          <p:cNvPr id="13" name="Прямоугольник 12"/>
          <p:cNvSpPr/>
          <p:nvPr/>
        </p:nvSpPr>
        <p:spPr>
          <a:xfrm>
            <a:off x="0" y="3791635"/>
            <a:ext cx="9144000" cy="307777"/>
          </a:xfrm>
          <a:prstGeom prst="rect">
            <a:avLst/>
          </a:prstGeom>
        </p:spPr>
        <p:txBody>
          <a:bodyPr wrap="square">
            <a:spAutoFit/>
          </a:bodyPr>
          <a:lstStyle/>
          <a:p>
            <a:pPr algn="ctr"/>
            <a:r>
              <a:rPr lang="ru-RU" sz="1400" cap="small" dirty="0"/>
              <a:t>Изменение параметров по высоте лопатки при использовании закона </a:t>
            </a:r>
            <a:r>
              <a:rPr lang="en-US" sz="1400" i="1" dirty="0">
                <a:latin typeface="Arial" pitchFamily="34" charset="0"/>
                <a:cs typeface="Arial" pitchFamily="34" charset="0"/>
              </a:rPr>
              <a:t>c</a:t>
            </a:r>
            <a:r>
              <a:rPr lang="en-US" sz="1400" i="1" baseline="-25000" dirty="0">
                <a:latin typeface="Arial" pitchFamily="34" charset="0"/>
                <a:cs typeface="Arial" pitchFamily="34" charset="0"/>
              </a:rPr>
              <a:t>u</a:t>
            </a:r>
            <a:r>
              <a:rPr lang="en-US" sz="1400" i="1" dirty="0">
                <a:latin typeface="Arial" pitchFamily="34" charset="0"/>
                <a:cs typeface="Arial" pitchFamily="34" charset="0"/>
              </a:rPr>
              <a:t>r=const</a:t>
            </a:r>
            <a:r>
              <a:rPr lang="ru-RU" sz="1400" cap="small" dirty="0"/>
              <a:t> </a:t>
            </a:r>
          </a:p>
        </p:txBody>
      </p:sp>
      <p:sp>
        <p:nvSpPr>
          <p:cNvPr id="14" name="Прямоугольник 13"/>
          <p:cNvSpPr/>
          <p:nvPr/>
        </p:nvSpPr>
        <p:spPr>
          <a:xfrm>
            <a:off x="571499" y="4137300"/>
            <a:ext cx="3971925" cy="307777"/>
          </a:xfrm>
          <a:prstGeom prst="rect">
            <a:avLst/>
          </a:prstGeom>
        </p:spPr>
        <p:txBody>
          <a:bodyPr wrap="square">
            <a:spAutoFit/>
          </a:bodyPr>
          <a:lstStyle/>
          <a:p>
            <a:pPr algn="ctr"/>
            <a:r>
              <a:rPr lang="ru-RU" sz="1400" cap="small" dirty="0"/>
              <a:t>Достоинства</a:t>
            </a:r>
          </a:p>
        </p:txBody>
      </p:sp>
      <p:sp>
        <p:nvSpPr>
          <p:cNvPr id="15" name="Прямоугольник 14"/>
          <p:cNvSpPr/>
          <p:nvPr/>
        </p:nvSpPr>
        <p:spPr>
          <a:xfrm>
            <a:off x="4572000" y="4137300"/>
            <a:ext cx="4114800" cy="307777"/>
          </a:xfrm>
          <a:prstGeom prst="rect">
            <a:avLst/>
          </a:prstGeom>
        </p:spPr>
        <p:txBody>
          <a:bodyPr wrap="square">
            <a:spAutoFit/>
          </a:bodyPr>
          <a:lstStyle/>
          <a:p>
            <a:pPr algn="ctr"/>
            <a:r>
              <a:rPr lang="ru-RU" sz="1400" cap="small" dirty="0"/>
              <a:t>Недостатки</a:t>
            </a:r>
          </a:p>
        </p:txBody>
      </p:sp>
      <p:sp>
        <p:nvSpPr>
          <p:cNvPr id="16" name="TextBox 15"/>
          <p:cNvSpPr txBox="1"/>
          <p:nvPr/>
        </p:nvSpPr>
        <p:spPr>
          <a:xfrm>
            <a:off x="552451" y="4408688"/>
            <a:ext cx="4019550" cy="2585323"/>
          </a:xfrm>
          <a:prstGeom prst="rect">
            <a:avLst/>
          </a:prstGeom>
          <a:noFill/>
        </p:spPr>
        <p:txBody>
          <a:bodyPr wrap="square" rtlCol="0">
            <a:spAutoFit/>
          </a:bodyPr>
          <a:lstStyle/>
          <a:p>
            <a:pPr indent="-285750">
              <a:lnSpc>
                <a:spcPct val="150000"/>
              </a:lnSpc>
              <a:buFont typeface="Wingdings" pitchFamily="2" charset="2"/>
              <a:buChar char="ü"/>
            </a:pPr>
            <a:r>
              <a:rPr lang="ru-RU" dirty="0"/>
              <a:t>Потенциально высокий КПД</a:t>
            </a:r>
          </a:p>
          <a:p>
            <a:pPr indent="-285750">
              <a:lnSpc>
                <a:spcPct val="150000"/>
              </a:lnSpc>
              <a:buFont typeface="Wingdings" pitchFamily="2" charset="2"/>
              <a:buChar char="ü"/>
            </a:pPr>
            <a:r>
              <a:rPr lang="ru-RU" dirty="0">
                <a:sym typeface="Symbol"/>
              </a:rPr>
              <a:t>Постоянный по высоте лопатки затраченный напор</a:t>
            </a:r>
            <a:endParaRPr lang="en-US" dirty="0">
              <a:sym typeface="Symbol"/>
            </a:endParaRPr>
          </a:p>
          <a:p>
            <a:pPr indent="-285750">
              <a:lnSpc>
                <a:spcPct val="150000"/>
              </a:lnSpc>
              <a:buFont typeface="Wingdings" pitchFamily="2" charset="2"/>
              <a:buChar char="ü"/>
            </a:pPr>
            <a:endParaRPr lang="en-US" i="1" dirty="0">
              <a:sym typeface="Symbol"/>
            </a:endParaRPr>
          </a:p>
          <a:p>
            <a:pPr indent="-285750">
              <a:lnSpc>
                <a:spcPct val="150000"/>
              </a:lnSpc>
              <a:buFont typeface="Wingdings" pitchFamily="2" charset="2"/>
              <a:buChar char="ü"/>
            </a:pPr>
            <a:endParaRPr lang="en-US" i="1" dirty="0">
              <a:sym typeface="Symbol"/>
            </a:endParaRPr>
          </a:p>
          <a:p>
            <a:pPr indent="-285750">
              <a:lnSpc>
                <a:spcPct val="150000"/>
              </a:lnSpc>
              <a:buFont typeface="Wingdings" pitchFamily="2" charset="2"/>
              <a:buChar char="ü"/>
            </a:pPr>
            <a:endParaRPr lang="en-US" i="1" dirty="0">
              <a:sym typeface="Symbol"/>
            </a:endParaRPr>
          </a:p>
        </p:txBody>
      </p:sp>
      <p:sp>
        <p:nvSpPr>
          <p:cNvPr id="17" name="TextBox 16"/>
          <p:cNvSpPr txBox="1"/>
          <p:nvPr/>
        </p:nvSpPr>
        <p:spPr>
          <a:xfrm>
            <a:off x="4572000" y="4294388"/>
            <a:ext cx="4352925" cy="3416320"/>
          </a:xfrm>
          <a:prstGeom prst="rect">
            <a:avLst/>
          </a:prstGeom>
          <a:noFill/>
        </p:spPr>
        <p:txBody>
          <a:bodyPr wrap="square" rtlCol="0">
            <a:spAutoFit/>
          </a:bodyPr>
          <a:lstStyle/>
          <a:p>
            <a:pPr indent="-285750">
              <a:lnSpc>
                <a:spcPct val="150000"/>
              </a:lnSpc>
              <a:buFont typeface="Wingdings" pitchFamily="2" charset="2"/>
              <a:buChar char="ü"/>
            </a:pPr>
            <a:r>
              <a:rPr lang="ru-RU" dirty="0"/>
              <a:t>Возможность появления отрицательной реактивности на втулке</a:t>
            </a:r>
          </a:p>
          <a:p>
            <a:pPr indent="-285750">
              <a:lnSpc>
                <a:spcPct val="150000"/>
              </a:lnSpc>
              <a:buFont typeface="Wingdings" pitchFamily="2" charset="2"/>
              <a:buChar char="ü"/>
            </a:pPr>
            <a:r>
              <a:rPr lang="ru-RU" dirty="0">
                <a:sym typeface="Symbol"/>
              </a:rPr>
              <a:t>Большие скорости на периферии</a:t>
            </a:r>
          </a:p>
          <a:p>
            <a:pPr indent="-285750">
              <a:lnSpc>
                <a:spcPct val="150000"/>
              </a:lnSpc>
              <a:buFont typeface="Wingdings" pitchFamily="2" charset="2"/>
              <a:buChar char="ü"/>
            </a:pPr>
            <a:r>
              <a:rPr lang="ru-RU" dirty="0">
                <a:sym typeface="Symbol"/>
              </a:rPr>
              <a:t>Лопатка сильно закручена по высоте</a:t>
            </a:r>
          </a:p>
          <a:p>
            <a:pPr indent="-285750">
              <a:lnSpc>
                <a:spcPct val="150000"/>
              </a:lnSpc>
              <a:buFont typeface="Wingdings" pitchFamily="2" charset="2"/>
              <a:buChar char="ü"/>
            </a:pPr>
            <a:r>
              <a:rPr lang="ru-RU" dirty="0">
                <a:sym typeface="Symbol"/>
              </a:rPr>
              <a:t>Большие потери в радиальном зазоре</a:t>
            </a:r>
            <a:endParaRPr lang="en-US" dirty="0">
              <a:sym typeface="Symbol"/>
            </a:endParaRPr>
          </a:p>
          <a:p>
            <a:pPr indent="-285750">
              <a:lnSpc>
                <a:spcPct val="150000"/>
              </a:lnSpc>
              <a:buFont typeface="Wingdings" pitchFamily="2" charset="2"/>
              <a:buChar char="ü"/>
            </a:pPr>
            <a:endParaRPr lang="en-US" i="1" dirty="0">
              <a:sym typeface="Symbol"/>
            </a:endParaRPr>
          </a:p>
          <a:p>
            <a:pPr indent="-285750">
              <a:lnSpc>
                <a:spcPct val="150000"/>
              </a:lnSpc>
              <a:buFont typeface="Wingdings" pitchFamily="2" charset="2"/>
              <a:buChar char="ü"/>
            </a:pPr>
            <a:endParaRPr lang="en-US" i="1" dirty="0">
              <a:sym typeface="Symbol"/>
            </a:endParaRPr>
          </a:p>
          <a:p>
            <a:pPr indent="-285750">
              <a:lnSpc>
                <a:spcPct val="150000"/>
              </a:lnSpc>
              <a:buFont typeface="Wingdings" pitchFamily="2" charset="2"/>
              <a:buChar char="ü"/>
            </a:pPr>
            <a:endParaRPr lang="en-US" i="1" dirty="0">
              <a:sym typeface="Symbol"/>
            </a:endParaRPr>
          </a:p>
        </p:txBody>
      </p:sp>
    </p:spTree>
    <p:custDataLst>
      <p:tags r:id="rId1"/>
    </p:custDataLst>
    <p:extLst>
      <p:ext uri="{BB962C8B-B14F-4D97-AF65-F5344CB8AC3E}">
        <p14:creationId xmlns:p14="http://schemas.microsoft.com/office/powerpoint/2010/main" val="247452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P spid="15" grpId="0"/>
      <p:bldP spid="16"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Работа ступеней компрессора на разных радиусах</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9</a:t>
            </a:fld>
            <a:endParaRPr lang="ru-RU" dirty="0">
              <a:solidFill>
                <a:schemeClr val="bg1"/>
              </a:solidFill>
              <a:latin typeface="Elektra Medium Pro" panose="02000803000000020004" pitchFamily="50" charset="-52"/>
            </a:endParaRPr>
          </a:p>
        </p:txBody>
      </p:sp>
      <p:sp>
        <p:nvSpPr>
          <p:cNvPr id="4" name="TextBox 3"/>
          <p:cNvSpPr txBox="1"/>
          <p:nvPr/>
        </p:nvSpPr>
        <p:spPr>
          <a:xfrm>
            <a:off x="609599" y="798713"/>
            <a:ext cx="8201025" cy="880369"/>
          </a:xfrm>
          <a:prstGeom prst="rect">
            <a:avLst/>
          </a:prstGeom>
          <a:noFill/>
        </p:spPr>
        <p:txBody>
          <a:bodyPr wrap="square" rtlCol="0">
            <a:spAutoFit/>
          </a:bodyPr>
          <a:lstStyle/>
          <a:p>
            <a:pPr indent="-285750" algn="ctr">
              <a:lnSpc>
                <a:spcPct val="150000"/>
              </a:lnSpc>
            </a:pPr>
            <a:r>
              <a:rPr lang="ru-RU" dirty="0"/>
              <a:t>Закон постоянства степени реактивности </a:t>
            </a:r>
            <a:r>
              <a:rPr lang="ru-RU" i="1" dirty="0">
                <a:sym typeface="Symbol"/>
              </a:rPr>
              <a:t></a:t>
            </a:r>
            <a:r>
              <a:rPr lang="ru-RU" i="1" baseline="-25000" dirty="0" err="1">
                <a:sym typeface="Symbol"/>
              </a:rPr>
              <a:t>ст</a:t>
            </a:r>
            <a:r>
              <a:rPr lang="en-US" i="1" dirty="0">
                <a:latin typeface="Arial" pitchFamily="34" charset="0"/>
                <a:cs typeface="Arial" pitchFamily="34" charset="0"/>
              </a:rPr>
              <a:t>=const</a:t>
            </a:r>
            <a:endParaRPr lang="ru-RU" i="1" dirty="0"/>
          </a:p>
          <a:p>
            <a:pPr indent="-285750">
              <a:lnSpc>
                <a:spcPct val="150000"/>
              </a:lnSpc>
              <a:buFont typeface="Wingdings" pitchFamily="2" charset="2"/>
              <a:buChar char="ü"/>
            </a:pPr>
            <a:endParaRPr lang="en-US" i="1" dirty="0">
              <a:sym typeface="Symbol"/>
            </a:endParaRPr>
          </a:p>
        </p:txBody>
      </p:sp>
      <p:sp>
        <p:nvSpPr>
          <p:cNvPr id="13" name="Прямоугольник 12"/>
          <p:cNvSpPr/>
          <p:nvPr/>
        </p:nvSpPr>
        <p:spPr>
          <a:xfrm>
            <a:off x="0" y="3696385"/>
            <a:ext cx="9144000" cy="307777"/>
          </a:xfrm>
          <a:prstGeom prst="rect">
            <a:avLst/>
          </a:prstGeom>
        </p:spPr>
        <p:txBody>
          <a:bodyPr wrap="square">
            <a:spAutoFit/>
          </a:bodyPr>
          <a:lstStyle/>
          <a:p>
            <a:pPr algn="ctr"/>
            <a:r>
              <a:rPr lang="ru-RU" sz="1400" cap="small" dirty="0"/>
              <a:t>Изменение параметров по высоте лопатки при использовании закона </a:t>
            </a:r>
            <a:r>
              <a:rPr lang="ru-RU" sz="1400" i="1" dirty="0">
                <a:sym typeface="Symbol"/>
              </a:rPr>
              <a:t></a:t>
            </a:r>
            <a:r>
              <a:rPr lang="ru-RU" sz="1400" i="1" baseline="-25000" dirty="0" err="1">
                <a:sym typeface="Symbol"/>
              </a:rPr>
              <a:t>ст</a:t>
            </a:r>
            <a:r>
              <a:rPr lang="en-US" sz="1400" i="1" dirty="0">
                <a:latin typeface="Arial" pitchFamily="34" charset="0"/>
                <a:cs typeface="Arial" pitchFamily="34" charset="0"/>
              </a:rPr>
              <a:t>=const</a:t>
            </a:r>
            <a:endParaRPr lang="ru-RU" sz="1400" cap="small" dirty="0"/>
          </a:p>
        </p:txBody>
      </p:sp>
      <p:sp>
        <p:nvSpPr>
          <p:cNvPr id="14" name="Прямоугольник 13"/>
          <p:cNvSpPr/>
          <p:nvPr/>
        </p:nvSpPr>
        <p:spPr>
          <a:xfrm>
            <a:off x="571499" y="4137300"/>
            <a:ext cx="3971925" cy="307777"/>
          </a:xfrm>
          <a:prstGeom prst="rect">
            <a:avLst/>
          </a:prstGeom>
        </p:spPr>
        <p:txBody>
          <a:bodyPr wrap="square">
            <a:spAutoFit/>
          </a:bodyPr>
          <a:lstStyle/>
          <a:p>
            <a:pPr algn="ctr"/>
            <a:r>
              <a:rPr lang="ru-RU" sz="1400" cap="small" dirty="0"/>
              <a:t>Достоинства</a:t>
            </a:r>
          </a:p>
        </p:txBody>
      </p:sp>
      <p:sp>
        <p:nvSpPr>
          <p:cNvPr id="15" name="Прямоугольник 14"/>
          <p:cNvSpPr/>
          <p:nvPr/>
        </p:nvSpPr>
        <p:spPr>
          <a:xfrm>
            <a:off x="4562475" y="4156350"/>
            <a:ext cx="4114800" cy="307777"/>
          </a:xfrm>
          <a:prstGeom prst="rect">
            <a:avLst/>
          </a:prstGeom>
        </p:spPr>
        <p:txBody>
          <a:bodyPr wrap="square">
            <a:spAutoFit/>
          </a:bodyPr>
          <a:lstStyle/>
          <a:p>
            <a:pPr algn="ctr"/>
            <a:r>
              <a:rPr lang="ru-RU" sz="1400" cap="small" dirty="0"/>
              <a:t>Недостатки</a:t>
            </a:r>
          </a:p>
        </p:txBody>
      </p:sp>
      <p:sp>
        <p:nvSpPr>
          <p:cNvPr id="16" name="TextBox 15"/>
          <p:cNvSpPr txBox="1"/>
          <p:nvPr/>
        </p:nvSpPr>
        <p:spPr>
          <a:xfrm>
            <a:off x="552451" y="4408688"/>
            <a:ext cx="4019550" cy="3000821"/>
          </a:xfrm>
          <a:prstGeom prst="rect">
            <a:avLst/>
          </a:prstGeom>
          <a:noFill/>
        </p:spPr>
        <p:txBody>
          <a:bodyPr wrap="square" rtlCol="0">
            <a:spAutoFit/>
          </a:bodyPr>
          <a:lstStyle/>
          <a:p>
            <a:pPr indent="-285750">
              <a:lnSpc>
                <a:spcPct val="150000"/>
              </a:lnSpc>
              <a:buFont typeface="Wingdings" pitchFamily="2" charset="2"/>
              <a:buChar char="ü"/>
            </a:pPr>
            <a:r>
              <a:rPr lang="ru-RU" dirty="0"/>
              <a:t>Устранены основные недостатки закона </a:t>
            </a:r>
            <a:r>
              <a:rPr lang="en-US" i="1" dirty="0">
                <a:latin typeface="Arial" pitchFamily="34" charset="0"/>
                <a:cs typeface="Arial" pitchFamily="34" charset="0"/>
              </a:rPr>
              <a:t>c</a:t>
            </a:r>
            <a:r>
              <a:rPr lang="en-US" i="1" baseline="-25000" dirty="0">
                <a:latin typeface="Arial" pitchFamily="34" charset="0"/>
                <a:cs typeface="Arial" pitchFamily="34" charset="0"/>
              </a:rPr>
              <a:t>u</a:t>
            </a:r>
            <a:r>
              <a:rPr lang="en-US" i="1" dirty="0">
                <a:latin typeface="Arial" pitchFamily="34" charset="0"/>
                <a:cs typeface="Arial" pitchFamily="34" charset="0"/>
              </a:rPr>
              <a:t>r=const</a:t>
            </a:r>
            <a:r>
              <a:rPr lang="ru-RU" dirty="0"/>
              <a:t> </a:t>
            </a:r>
          </a:p>
          <a:p>
            <a:pPr indent="-285750">
              <a:lnSpc>
                <a:spcPct val="150000"/>
              </a:lnSpc>
              <a:buFont typeface="Wingdings" pitchFamily="2" charset="2"/>
              <a:buChar char="ü"/>
            </a:pPr>
            <a:r>
              <a:rPr lang="ru-RU" dirty="0">
                <a:sym typeface="Symbol"/>
              </a:rPr>
              <a:t>Постоянный по высоте лопатки затраченный напор</a:t>
            </a:r>
            <a:endParaRPr lang="en-US" dirty="0">
              <a:sym typeface="Symbol"/>
            </a:endParaRPr>
          </a:p>
          <a:p>
            <a:pPr indent="-285750">
              <a:lnSpc>
                <a:spcPct val="150000"/>
              </a:lnSpc>
              <a:buFont typeface="Wingdings" pitchFamily="2" charset="2"/>
              <a:buChar char="ü"/>
            </a:pPr>
            <a:endParaRPr lang="en-US" i="1" dirty="0">
              <a:sym typeface="Symbol"/>
            </a:endParaRPr>
          </a:p>
          <a:p>
            <a:pPr indent="-285750">
              <a:lnSpc>
                <a:spcPct val="150000"/>
              </a:lnSpc>
              <a:buFont typeface="Wingdings" pitchFamily="2" charset="2"/>
              <a:buChar char="ü"/>
            </a:pPr>
            <a:endParaRPr lang="en-US" i="1" dirty="0">
              <a:sym typeface="Symbol"/>
            </a:endParaRPr>
          </a:p>
          <a:p>
            <a:pPr indent="-285750">
              <a:lnSpc>
                <a:spcPct val="150000"/>
              </a:lnSpc>
              <a:buFont typeface="Wingdings" pitchFamily="2" charset="2"/>
              <a:buChar char="ü"/>
            </a:pPr>
            <a:endParaRPr lang="en-US" i="1" dirty="0">
              <a:sym typeface="Symbol"/>
            </a:endParaRPr>
          </a:p>
        </p:txBody>
      </p:sp>
      <p:sp>
        <p:nvSpPr>
          <p:cNvPr id="17" name="TextBox 16"/>
          <p:cNvSpPr txBox="1"/>
          <p:nvPr/>
        </p:nvSpPr>
        <p:spPr>
          <a:xfrm>
            <a:off x="4572000" y="4294388"/>
            <a:ext cx="4352925" cy="2169825"/>
          </a:xfrm>
          <a:prstGeom prst="rect">
            <a:avLst/>
          </a:prstGeom>
          <a:noFill/>
        </p:spPr>
        <p:txBody>
          <a:bodyPr wrap="square" rtlCol="0">
            <a:spAutoFit/>
          </a:bodyPr>
          <a:lstStyle/>
          <a:p>
            <a:pPr indent="-285750">
              <a:lnSpc>
                <a:spcPct val="150000"/>
              </a:lnSpc>
              <a:buFont typeface="Wingdings" pitchFamily="2" charset="2"/>
              <a:buChar char="ü"/>
            </a:pPr>
            <a:r>
              <a:rPr lang="ru-RU" dirty="0"/>
              <a:t>Необходим входной направляющий аппарат</a:t>
            </a:r>
            <a:endParaRPr lang="en-US" dirty="0">
              <a:sym typeface="Symbol"/>
            </a:endParaRPr>
          </a:p>
          <a:p>
            <a:pPr indent="-285750">
              <a:lnSpc>
                <a:spcPct val="150000"/>
              </a:lnSpc>
              <a:buFont typeface="Wingdings" pitchFamily="2" charset="2"/>
              <a:buChar char="ü"/>
            </a:pPr>
            <a:endParaRPr lang="en-US" i="1" dirty="0">
              <a:sym typeface="Symbol"/>
            </a:endParaRPr>
          </a:p>
          <a:p>
            <a:pPr indent="-285750">
              <a:lnSpc>
                <a:spcPct val="150000"/>
              </a:lnSpc>
              <a:buFont typeface="Wingdings" pitchFamily="2" charset="2"/>
              <a:buChar char="ü"/>
            </a:pPr>
            <a:endParaRPr lang="en-US" i="1" dirty="0">
              <a:sym typeface="Symbol"/>
            </a:endParaRPr>
          </a:p>
          <a:p>
            <a:pPr indent="-285750">
              <a:lnSpc>
                <a:spcPct val="150000"/>
              </a:lnSpc>
              <a:buFont typeface="Wingdings" pitchFamily="2" charset="2"/>
              <a:buChar char="ü"/>
            </a:pPr>
            <a:endParaRPr lang="en-US" i="1" dirty="0">
              <a:sym typeface="Symbol"/>
            </a:endParaRPr>
          </a:p>
        </p:txBody>
      </p:sp>
      <p:pic>
        <p:nvPicPr>
          <p:cNvPr id="18" name="Picture 4" descr="2"/>
          <p:cNvPicPr>
            <a:picLocks noChangeAspect="1" noChangeArrowheads="1"/>
          </p:cNvPicPr>
          <p:nvPr/>
        </p:nvPicPr>
        <p:blipFill>
          <a:blip r:embed="rId4" cstate="print"/>
          <a:srcRect/>
          <a:stretch>
            <a:fillRect/>
          </a:stretch>
        </p:blipFill>
        <p:spPr bwMode="auto">
          <a:xfrm>
            <a:off x="2143108" y="1214422"/>
            <a:ext cx="4686342" cy="2160000"/>
          </a:xfrm>
          <a:prstGeom prst="rect">
            <a:avLst/>
          </a:prstGeom>
          <a:noFill/>
        </p:spPr>
      </p:pic>
      <p:sp>
        <p:nvSpPr>
          <p:cNvPr id="19" name="Прямоугольник 18"/>
          <p:cNvSpPr/>
          <p:nvPr/>
        </p:nvSpPr>
        <p:spPr>
          <a:xfrm>
            <a:off x="2761156" y="3286124"/>
            <a:ext cx="3626634" cy="369332"/>
          </a:xfrm>
          <a:prstGeom prst="rect">
            <a:avLst/>
          </a:prstGeom>
        </p:spPr>
        <p:txBody>
          <a:bodyPr wrap="none">
            <a:spAutoFit/>
          </a:bodyPr>
          <a:lstStyle/>
          <a:p>
            <a:pPr lvl="0" algn="ctr" fontAlgn="base">
              <a:spcBef>
                <a:spcPct val="0"/>
              </a:spcBef>
              <a:spcAft>
                <a:spcPts val="1000"/>
              </a:spcAft>
            </a:pPr>
            <a:r>
              <a:rPr lang="ru-RU" dirty="0">
                <a:latin typeface="Times New Roman" pitchFamily="18" charset="0"/>
                <a:sym typeface="Symbol" pitchFamily="18" charset="2"/>
              </a:rPr>
              <a:t>         </a:t>
            </a:r>
            <a:r>
              <a:rPr lang="en-US" dirty="0">
                <a:latin typeface="Calibri" pitchFamily="34" charset="0"/>
              </a:rPr>
              <a:t>- </a:t>
            </a:r>
            <a:r>
              <a:rPr lang="en-US" i="1" dirty="0">
                <a:latin typeface="Arial" pitchFamily="34" charset="0"/>
                <a:cs typeface="Arial" pitchFamily="34" charset="0"/>
              </a:rPr>
              <a:t>c</a:t>
            </a:r>
            <a:r>
              <a:rPr lang="en-US" i="1" baseline="-25000" dirty="0">
                <a:latin typeface="Arial" pitchFamily="34" charset="0"/>
                <a:cs typeface="Arial" pitchFamily="34" charset="0"/>
              </a:rPr>
              <a:t>u</a:t>
            </a:r>
            <a:r>
              <a:rPr lang="en-US" i="1" dirty="0">
                <a:latin typeface="Arial" pitchFamily="34" charset="0"/>
                <a:cs typeface="Arial" pitchFamily="34" charset="0"/>
              </a:rPr>
              <a:t>r=const</a:t>
            </a:r>
            <a:r>
              <a:rPr lang="ru-RU" dirty="0"/>
              <a:t> </a:t>
            </a:r>
            <a:r>
              <a:rPr lang="en-US" dirty="0">
                <a:latin typeface="Calibri" pitchFamily="34" charset="0"/>
              </a:rPr>
              <a:t>;</a:t>
            </a:r>
            <a:r>
              <a:rPr lang="ru-RU" dirty="0">
                <a:latin typeface="Calibri" pitchFamily="34" charset="0"/>
              </a:rPr>
              <a:t> </a:t>
            </a:r>
            <a:r>
              <a:rPr lang="ru-RU" dirty="0">
                <a:latin typeface="Times New Roman" pitchFamily="18" charset="0"/>
                <a:sym typeface="Symbol" pitchFamily="18" charset="2"/>
              </a:rPr>
              <a:t>        </a:t>
            </a:r>
            <a:r>
              <a:rPr lang="en-US" dirty="0">
                <a:latin typeface="Calibri" pitchFamily="34" charset="0"/>
              </a:rPr>
              <a:t> - </a:t>
            </a:r>
            <a:r>
              <a:rPr lang="ru-RU" i="1" dirty="0">
                <a:latin typeface="Times New Roman" pitchFamily="18" charset="0"/>
                <a:sym typeface="Symbol" pitchFamily="18" charset="2"/>
              </a:rPr>
              <a:t></a:t>
            </a:r>
            <a:r>
              <a:rPr lang="ru-RU" i="1" baseline="-25000" dirty="0" err="1">
                <a:latin typeface="Calibri" pitchFamily="34" charset="0"/>
              </a:rPr>
              <a:t>ст</a:t>
            </a:r>
            <a:r>
              <a:rPr lang="en-US" i="1" dirty="0">
                <a:latin typeface="Calibri" pitchFamily="34" charset="0"/>
              </a:rPr>
              <a:t> = const</a:t>
            </a:r>
            <a:endParaRPr lang="ru-RU" sz="4800" i="1" dirty="0">
              <a:latin typeface="Arial" pitchFamily="34" charset="0"/>
            </a:endParaRPr>
          </a:p>
        </p:txBody>
      </p:sp>
      <p:cxnSp>
        <p:nvCxnSpPr>
          <p:cNvPr id="20" name="Прямая соединительная линия 19"/>
          <p:cNvCxnSpPr/>
          <p:nvPr/>
        </p:nvCxnSpPr>
        <p:spPr>
          <a:xfrm>
            <a:off x="4675517" y="3485072"/>
            <a:ext cx="500332" cy="0"/>
          </a:xfrm>
          <a:prstGeom prst="line">
            <a:avLst/>
          </a:prstGeom>
          <a:ln w="19050">
            <a:solidFill>
              <a:schemeClr val="tx1"/>
            </a:solidFill>
            <a:headEnd type="none" w="lg" len="lg"/>
            <a:tailEnd type="none"/>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2792083" y="3473570"/>
            <a:ext cx="500332" cy="0"/>
          </a:xfrm>
          <a:prstGeom prst="line">
            <a:avLst/>
          </a:prstGeom>
          <a:ln w="19050">
            <a:solidFill>
              <a:schemeClr val="tx1"/>
            </a:solidFill>
            <a:prstDash val="lgDash"/>
            <a:headEnd type="none" w="lg" len="lg"/>
            <a:tailEnd type="non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56509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05.9|158.8"/>
</p:tagLst>
</file>

<file path=ppt/tags/tag2.xml><?xml version="1.0" encoding="utf-8"?>
<p:tagLst xmlns:a="http://schemas.openxmlformats.org/drawingml/2006/main" xmlns:r="http://schemas.openxmlformats.org/officeDocument/2006/relationships" xmlns:p="http://schemas.openxmlformats.org/presentationml/2006/main">
  <p:tag name="TIMING" val="|148.3"/>
</p:tagLst>
</file>

<file path=ppt/tags/tag3.xml><?xml version="1.0" encoding="utf-8"?>
<p:tagLst xmlns:a="http://schemas.openxmlformats.org/drawingml/2006/main" xmlns:r="http://schemas.openxmlformats.org/officeDocument/2006/relationships" xmlns:p="http://schemas.openxmlformats.org/presentationml/2006/main">
  <p:tag name="TIMING" val="|111.4|94.3"/>
</p:tagLst>
</file>

<file path=ppt/tags/tag4.xml><?xml version="1.0" encoding="utf-8"?>
<p:tagLst xmlns:a="http://schemas.openxmlformats.org/drawingml/2006/main" xmlns:r="http://schemas.openxmlformats.org/officeDocument/2006/relationships" xmlns:p="http://schemas.openxmlformats.org/presentationml/2006/main">
  <p:tag name="TIMING" val="|27|34.3|70.8|81.7"/>
</p:tagLst>
</file>

<file path=ppt/tags/tag5.xml><?xml version="1.0" encoding="utf-8"?>
<p:tagLst xmlns:a="http://schemas.openxmlformats.org/drawingml/2006/main" xmlns:r="http://schemas.openxmlformats.org/officeDocument/2006/relationships" xmlns:p="http://schemas.openxmlformats.org/presentationml/2006/main">
  <p:tag name="TIMING" val="|41.1|96.9|5.9"/>
</p:tagLst>
</file>

<file path=ppt/tags/tag6.xml><?xml version="1.0" encoding="utf-8"?>
<p:tagLst xmlns:a="http://schemas.openxmlformats.org/drawingml/2006/main" xmlns:r="http://schemas.openxmlformats.org/officeDocument/2006/relationships" xmlns:p="http://schemas.openxmlformats.org/presentationml/2006/main">
  <p:tag name="TIMING" val="|66.4|66.6"/>
</p:tagLst>
</file>

<file path=ppt/tags/tag7.xml><?xml version="1.0" encoding="utf-8"?>
<p:tagLst xmlns:a="http://schemas.openxmlformats.org/drawingml/2006/main" xmlns:r="http://schemas.openxmlformats.org/officeDocument/2006/relationships" xmlns:p="http://schemas.openxmlformats.org/presentationml/2006/main">
  <p:tag name="TIMING" val="|86.3|82.5"/>
</p:tagLst>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31750">
          <a:solidFill>
            <a:schemeClr val="tx1"/>
          </a:solidFill>
          <a:tailEnd type="arrow"/>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8329</TotalTime>
  <Words>1556</Words>
  <Application>Microsoft Office PowerPoint</Application>
  <PresentationFormat>Экран (4:3)</PresentationFormat>
  <Paragraphs>293</Paragraphs>
  <Slides>16</Slides>
  <Notes>15</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16</vt:i4>
      </vt:variant>
    </vt:vector>
  </HeadingPairs>
  <TitlesOfParts>
    <vt:vector size="26" baseType="lpstr">
      <vt:lpstr>Arial Unicode MS</vt:lpstr>
      <vt:lpstr>Arial</vt:lpstr>
      <vt:lpstr>Calibri</vt:lpstr>
      <vt:lpstr>Calibri Light</vt:lpstr>
      <vt:lpstr>Cambria Math</vt:lpstr>
      <vt:lpstr>Elektra Medium Pro</vt:lpstr>
      <vt:lpstr>Elektra Text Pro</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Евгений Степанов</dc:creator>
  <cp:lastModifiedBy>OB</cp:lastModifiedBy>
  <cp:revision>743</cp:revision>
  <dcterms:created xsi:type="dcterms:W3CDTF">2016-03-09T10:31:39Z</dcterms:created>
  <dcterms:modified xsi:type="dcterms:W3CDTF">2022-04-04T06:36:01Z</dcterms:modified>
</cp:coreProperties>
</file>